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15.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6.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notesSlides/notesSlide17.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notesSlides/notesSlide18.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19.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20.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notesSlides/notesSlide21.xml" ContentType="application/vnd.openxmlformats-officedocument.presentationml.notesSlide+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notesSlides/notesSlide22.xml" ContentType="application/vnd.openxmlformats-officedocument.presentationml.notesSlide+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notesSlides/notesSlide23.xml" ContentType="application/vnd.openxmlformats-officedocument.presentationml.notesSlide+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24.xml" ContentType="application/vnd.openxmlformats-officedocument.presentationml.notesSlid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notesSlides/notesSlide25.xml" ContentType="application/vnd.openxmlformats-officedocument.presentationml.notesSlide+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notesSlides/notesSlide26.xml" ContentType="application/vnd.openxmlformats-officedocument.presentationml.notesSlide+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notesSlides/notesSlide27.xml" ContentType="application/vnd.openxmlformats-officedocument.presentationml.notesSlide+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notesSlides/notesSlide28.xml" ContentType="application/vnd.openxmlformats-officedocument.presentationml.notesSlide+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notesSlides/notesSlide29.xml" ContentType="application/vnd.openxmlformats-officedocument.presentationml.notesSlide+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notesSlides/notesSlide30.xml" ContentType="application/vnd.openxmlformats-officedocument.presentationml.notesSlide+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31.xml" ContentType="application/vnd.openxmlformats-officedocument.presentationml.notesSlide+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notesSlides/notesSlide32.xml" ContentType="application/vnd.openxmlformats-officedocument.presentationml.notesSlide+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notesSlides/notesSlide33.xml" ContentType="application/vnd.openxmlformats-officedocument.presentationml.notesSlide+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notesSlides/notesSlide34.xml" ContentType="application/vnd.openxmlformats-officedocument.presentationml.notesSlide+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notesSlides/notesSlide35.xml" ContentType="application/vnd.openxmlformats-officedocument.presentationml.notesSlide+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notesSlides/notesSlide36.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notesSlides/notesSlide37.xml" ContentType="application/vnd.openxmlformats-officedocument.presentationml.notesSlide+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notesSlides/notesSlide38.xml" ContentType="application/vnd.openxmlformats-officedocument.presentationml.notesSlide+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notesSlides/notesSlide39.xml" ContentType="application/vnd.openxmlformats-officedocument.presentationml.notesSlide+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notesSlides/notesSlide40.xml" ContentType="application/vnd.openxmlformats-officedocument.presentationml.notesSlide+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notesSlides/notesSlide41.xml" ContentType="application/vnd.openxmlformats-officedocument.presentationml.notesSlide+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notesSlides/notesSlide42.xml" ContentType="application/vnd.openxmlformats-officedocument.presentationml.notesSlide+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notesSlides/notesSlide43.xml" ContentType="application/vnd.openxmlformats-officedocument.presentationml.notesSlide+xml"/>
  <Override PartName="/ppt/tags/tag585.xml" ContentType="application/vnd.openxmlformats-officedocument.presentationml.tags+xml"/>
  <Override PartName="/ppt/notesSlides/notesSlide44.xml" ContentType="application/vnd.openxmlformats-officedocument.presentationml.notesSlide+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notesSlides/notesSlide47.xml" ContentType="application/vnd.openxmlformats-officedocument.presentationml.notesSlide+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notesSlides/notesSlide50.xml" ContentType="application/vnd.openxmlformats-officedocument.presentationml.notesSlide+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notesSlides/notesSlide51.xml" ContentType="application/vnd.openxmlformats-officedocument.presentationml.notesSlide+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notesSlides/notesSlide52.xml" ContentType="application/vnd.openxmlformats-officedocument.presentationml.notesSlide+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notesSlides/notesSlide53.xml" ContentType="application/vnd.openxmlformats-officedocument.presentationml.notesSlide+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notesSlides/notesSlide54.xml" ContentType="application/vnd.openxmlformats-officedocument.presentationml.notesSlide+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notesSlides/notesSlide55.xml" ContentType="application/vnd.openxmlformats-officedocument.presentationml.notesSlide+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notesSlides/notesSlide56.xml" ContentType="application/vnd.openxmlformats-officedocument.presentationml.notesSlide+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notesSlides/notesSlide57.xml" ContentType="application/vnd.openxmlformats-officedocument.presentationml.notesSlide+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notesSlides/notesSlide58.xml" ContentType="application/vnd.openxmlformats-officedocument.presentationml.notesSlide+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notesSlides/notesSlide59.xml" ContentType="application/vnd.openxmlformats-officedocument.presentationml.notesSlide+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notesSlides/notesSlide62.xml" ContentType="application/vnd.openxmlformats-officedocument.presentationml.notesSlide+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notesSlides/notesSlide65.xml" ContentType="application/vnd.openxmlformats-officedocument.presentationml.notesSlide+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notesSlides/notesSlide66.xml" ContentType="application/vnd.openxmlformats-officedocument.presentationml.notesSlide+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notesSlides/notesSlide67.xml" ContentType="application/vnd.openxmlformats-officedocument.presentationml.notesSlide+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notesSlides/notesSlide68.xml" ContentType="application/vnd.openxmlformats-officedocument.presentationml.notesSlide+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notesSlides/notesSlide69.xml" ContentType="application/vnd.openxmlformats-officedocument.presentationml.notesSlide+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notesSlides/notesSlide70.xml" ContentType="application/vnd.openxmlformats-officedocument.presentationml.notesSlide+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notesSlides/notesSlide71.xml" ContentType="application/vnd.openxmlformats-officedocument.presentationml.notesSlide+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notesSlides/notesSlide74.xml" ContentType="application/vnd.openxmlformats-officedocument.presentationml.notesSlide+xml"/>
  <Override PartName="/ppt/tags/tag971.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notesSlides/notesSlide82.xml" ContentType="application/vnd.openxmlformats-officedocument.presentationml.notesSlide+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notesSlides/notesSlide86.xml" ContentType="application/vnd.openxmlformats-officedocument.presentationml.notesSlide+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notesSlides/notesSlide93.xml" ContentType="application/vnd.openxmlformats-officedocument.presentationml.notesSlide+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notesSlides/notesSlide94.xml" ContentType="application/vnd.openxmlformats-officedocument.presentationml.notesSlide+xml"/>
  <Override PartName="/ppt/tags/tag1147.xml" ContentType="application/vnd.openxmlformats-officedocument.presentationml.tags+xml"/>
  <Override PartName="/ppt/notesSlides/notesSlide95.xml" ContentType="application/vnd.openxmlformats-officedocument.presentationml.notesSlide+xml"/>
  <Override PartName="/ppt/tags/tag1148.xml" ContentType="application/vnd.openxmlformats-officedocument.presentationml.tags+xml"/>
  <Override PartName="/ppt/tags/tag1149.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1150.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6"/>
  </p:notesMasterIdLst>
  <p:handoutMasterIdLst>
    <p:handoutMasterId r:id="rId177"/>
  </p:handoutMasterIdLst>
  <p:sldIdLst>
    <p:sldId id="256" r:id="rId2"/>
    <p:sldId id="1022" r:id="rId3"/>
    <p:sldId id="1023" r:id="rId4"/>
    <p:sldId id="846" r:id="rId5"/>
    <p:sldId id="1024" r:id="rId6"/>
    <p:sldId id="666" r:id="rId7"/>
    <p:sldId id="665" r:id="rId8"/>
    <p:sldId id="1025" r:id="rId9"/>
    <p:sldId id="989" r:id="rId10"/>
    <p:sldId id="707" r:id="rId11"/>
    <p:sldId id="674" r:id="rId12"/>
    <p:sldId id="990" r:id="rId13"/>
    <p:sldId id="835" r:id="rId14"/>
    <p:sldId id="1026" r:id="rId15"/>
    <p:sldId id="1028" r:id="rId16"/>
    <p:sldId id="1029" r:id="rId17"/>
    <p:sldId id="681" r:id="rId18"/>
    <p:sldId id="991" r:id="rId19"/>
    <p:sldId id="1041" r:id="rId20"/>
    <p:sldId id="992" r:id="rId21"/>
    <p:sldId id="994" r:id="rId22"/>
    <p:sldId id="995" r:id="rId23"/>
    <p:sldId id="1030" r:id="rId24"/>
    <p:sldId id="689" r:id="rId25"/>
    <p:sldId id="696" r:id="rId26"/>
    <p:sldId id="997" r:id="rId27"/>
    <p:sldId id="848" r:id="rId28"/>
    <p:sldId id="1066" r:id="rId29"/>
    <p:sldId id="1067" r:id="rId30"/>
    <p:sldId id="999" r:id="rId31"/>
    <p:sldId id="998" r:id="rId32"/>
    <p:sldId id="1078" r:id="rId33"/>
    <p:sldId id="1079" r:id="rId34"/>
    <p:sldId id="1069" r:id="rId35"/>
    <p:sldId id="1070" r:id="rId36"/>
    <p:sldId id="850" r:id="rId37"/>
    <p:sldId id="860" r:id="rId38"/>
    <p:sldId id="855" r:id="rId39"/>
    <p:sldId id="852" r:id="rId40"/>
    <p:sldId id="690" r:id="rId41"/>
    <p:sldId id="1000" r:id="rId42"/>
    <p:sldId id="856" r:id="rId43"/>
    <p:sldId id="697" r:id="rId44"/>
    <p:sldId id="857" r:id="rId45"/>
    <p:sldId id="691" r:id="rId46"/>
    <p:sldId id="836" r:id="rId47"/>
    <p:sldId id="859" r:id="rId48"/>
    <p:sldId id="694" r:id="rId49"/>
    <p:sldId id="693" r:id="rId50"/>
    <p:sldId id="861" r:id="rId51"/>
    <p:sldId id="1001" r:id="rId52"/>
    <p:sldId id="862" r:id="rId53"/>
    <p:sldId id="863" r:id="rId54"/>
    <p:sldId id="698" r:id="rId55"/>
    <p:sldId id="864" r:id="rId56"/>
    <p:sldId id="709" r:id="rId57"/>
    <p:sldId id="868" r:id="rId58"/>
    <p:sldId id="869" r:id="rId59"/>
    <p:sldId id="870" r:id="rId60"/>
    <p:sldId id="1031" r:id="rId61"/>
    <p:sldId id="1002" r:id="rId62"/>
    <p:sldId id="704" r:id="rId63"/>
    <p:sldId id="875" r:id="rId64"/>
    <p:sldId id="877" r:id="rId65"/>
    <p:sldId id="1003" r:id="rId66"/>
    <p:sldId id="1004" r:id="rId67"/>
    <p:sldId id="880" r:id="rId68"/>
    <p:sldId id="1005" r:id="rId69"/>
    <p:sldId id="907" r:id="rId70"/>
    <p:sldId id="908" r:id="rId71"/>
    <p:sldId id="885" r:id="rId72"/>
    <p:sldId id="902" r:id="rId73"/>
    <p:sldId id="897" r:id="rId74"/>
    <p:sldId id="898" r:id="rId75"/>
    <p:sldId id="899" r:id="rId76"/>
    <p:sldId id="987" r:id="rId77"/>
    <p:sldId id="1032" r:id="rId78"/>
    <p:sldId id="1016" r:id="rId79"/>
    <p:sldId id="727" r:id="rId80"/>
    <p:sldId id="865" r:id="rId81"/>
    <p:sldId id="719" r:id="rId82"/>
    <p:sldId id="912" r:id="rId83"/>
    <p:sldId id="921" r:id="rId84"/>
    <p:sldId id="743" r:id="rId85"/>
    <p:sldId id="920" r:id="rId86"/>
    <p:sldId id="1009" r:id="rId87"/>
    <p:sldId id="1010" r:id="rId88"/>
    <p:sldId id="1011" r:id="rId89"/>
    <p:sldId id="1062" r:id="rId90"/>
    <p:sldId id="936" r:id="rId91"/>
    <p:sldId id="1012" r:id="rId92"/>
    <p:sldId id="1013" r:id="rId93"/>
    <p:sldId id="1014" r:id="rId94"/>
    <p:sldId id="941" r:id="rId95"/>
    <p:sldId id="931" r:id="rId96"/>
    <p:sldId id="927" r:id="rId97"/>
    <p:sldId id="940" r:id="rId98"/>
    <p:sldId id="964" r:id="rId99"/>
    <p:sldId id="745" r:id="rId100"/>
    <p:sldId id="749" r:id="rId101"/>
    <p:sldId id="750" r:id="rId102"/>
    <p:sldId id="965" r:id="rId103"/>
    <p:sldId id="761" r:id="rId104"/>
    <p:sldId id="966" r:id="rId105"/>
    <p:sldId id="1042" r:id="rId106"/>
    <p:sldId id="1043" r:id="rId107"/>
    <p:sldId id="1044" r:id="rId108"/>
    <p:sldId id="1045" r:id="rId109"/>
    <p:sldId id="1065" r:id="rId110"/>
    <p:sldId id="1063" r:id="rId111"/>
    <p:sldId id="1046" r:id="rId112"/>
    <p:sldId id="1047" r:id="rId113"/>
    <p:sldId id="1048" r:id="rId114"/>
    <p:sldId id="1049" r:id="rId115"/>
    <p:sldId id="1050" r:id="rId116"/>
    <p:sldId id="1080" r:id="rId117"/>
    <p:sldId id="1051" r:id="rId118"/>
    <p:sldId id="1052" r:id="rId119"/>
    <p:sldId id="1053" r:id="rId120"/>
    <p:sldId id="1054" r:id="rId121"/>
    <p:sldId id="1055" r:id="rId122"/>
    <p:sldId id="1056" r:id="rId123"/>
    <p:sldId id="1057" r:id="rId124"/>
    <p:sldId id="1058" r:id="rId125"/>
    <p:sldId id="1059" r:id="rId126"/>
    <p:sldId id="1081" r:id="rId127"/>
    <p:sldId id="1082" r:id="rId128"/>
    <p:sldId id="1083" r:id="rId129"/>
    <p:sldId id="1060" r:id="rId130"/>
    <p:sldId id="775" r:id="rId131"/>
    <p:sldId id="969" r:id="rId132"/>
    <p:sldId id="776" r:id="rId133"/>
    <p:sldId id="970" r:id="rId134"/>
    <p:sldId id="728" r:id="rId135"/>
    <p:sldId id="976" r:id="rId136"/>
    <p:sldId id="972" r:id="rId137"/>
    <p:sldId id="977" r:id="rId138"/>
    <p:sldId id="973" r:id="rId139"/>
    <p:sldId id="978" r:id="rId140"/>
    <p:sldId id="979" r:id="rId141"/>
    <p:sldId id="980" r:id="rId142"/>
    <p:sldId id="988" r:id="rId143"/>
    <p:sldId id="1033" r:id="rId144"/>
    <p:sldId id="741" r:id="rId145"/>
    <p:sldId id="1034" r:id="rId146"/>
    <p:sldId id="1035" r:id="rId147"/>
    <p:sldId id="1036" r:id="rId148"/>
    <p:sldId id="1037" r:id="rId149"/>
    <p:sldId id="1038" r:id="rId150"/>
    <p:sldId id="800" r:id="rId151"/>
    <p:sldId id="789" r:id="rId152"/>
    <p:sldId id="791" r:id="rId153"/>
    <p:sldId id="804" r:id="rId154"/>
    <p:sldId id="805" r:id="rId155"/>
    <p:sldId id="806" r:id="rId156"/>
    <p:sldId id="742" r:id="rId157"/>
    <p:sldId id="1039" r:id="rId158"/>
    <p:sldId id="807" r:id="rId159"/>
    <p:sldId id="810" r:id="rId160"/>
    <p:sldId id="813" r:id="rId161"/>
    <p:sldId id="808" r:id="rId162"/>
    <p:sldId id="985" r:id="rId163"/>
    <p:sldId id="1040" r:id="rId164"/>
    <p:sldId id="814" r:id="rId165"/>
    <p:sldId id="815" r:id="rId166"/>
    <p:sldId id="818" r:id="rId167"/>
    <p:sldId id="1061" r:id="rId168"/>
    <p:sldId id="819" r:id="rId169"/>
    <p:sldId id="820" r:id="rId170"/>
    <p:sldId id="822" r:id="rId171"/>
    <p:sldId id="823" r:id="rId172"/>
    <p:sldId id="816" r:id="rId173"/>
    <p:sldId id="817" r:id="rId174"/>
    <p:sldId id="824" r:id="rId175"/>
  </p:sldIdLst>
  <p:sldSz cx="9144000" cy="6858000" type="screen4x3"/>
  <p:notesSz cx="6743700" cy="9906000"/>
  <p:custDataLst>
    <p:tags r:id="rId178"/>
  </p:custDataLst>
  <p:defaultTextStyle>
    <a:defPPr>
      <a:defRPr lang="en-US"/>
    </a:defPPr>
    <a:lvl1pPr algn="l" rtl="0" fontAlgn="base">
      <a:spcBef>
        <a:spcPct val="0"/>
      </a:spcBef>
      <a:spcAft>
        <a:spcPct val="0"/>
      </a:spcAft>
      <a:defRPr kern="1200">
        <a:solidFill>
          <a:schemeClr val="tx1"/>
        </a:solidFill>
        <a:latin typeface="Palatino Linotype" pitchFamily="18" charset="0"/>
        <a:ea typeface="+mn-ea"/>
        <a:cs typeface="Arial" pitchFamily="34" charset="0"/>
      </a:defRPr>
    </a:lvl1pPr>
    <a:lvl2pPr marL="457200" algn="l" rtl="0" fontAlgn="base">
      <a:spcBef>
        <a:spcPct val="0"/>
      </a:spcBef>
      <a:spcAft>
        <a:spcPct val="0"/>
      </a:spcAft>
      <a:defRPr kern="1200">
        <a:solidFill>
          <a:schemeClr val="tx1"/>
        </a:solidFill>
        <a:latin typeface="Palatino Linotype" pitchFamily="18" charset="0"/>
        <a:ea typeface="+mn-ea"/>
        <a:cs typeface="Arial" pitchFamily="34" charset="0"/>
      </a:defRPr>
    </a:lvl2pPr>
    <a:lvl3pPr marL="914400" algn="l" rtl="0" fontAlgn="base">
      <a:spcBef>
        <a:spcPct val="0"/>
      </a:spcBef>
      <a:spcAft>
        <a:spcPct val="0"/>
      </a:spcAft>
      <a:defRPr kern="1200">
        <a:solidFill>
          <a:schemeClr val="tx1"/>
        </a:solidFill>
        <a:latin typeface="Palatino Linotype" pitchFamily="18" charset="0"/>
        <a:ea typeface="+mn-ea"/>
        <a:cs typeface="Arial" pitchFamily="34" charset="0"/>
      </a:defRPr>
    </a:lvl3pPr>
    <a:lvl4pPr marL="1371600" algn="l" rtl="0" fontAlgn="base">
      <a:spcBef>
        <a:spcPct val="0"/>
      </a:spcBef>
      <a:spcAft>
        <a:spcPct val="0"/>
      </a:spcAft>
      <a:defRPr kern="1200">
        <a:solidFill>
          <a:schemeClr val="tx1"/>
        </a:solidFill>
        <a:latin typeface="Palatino Linotype" pitchFamily="18" charset="0"/>
        <a:ea typeface="+mn-ea"/>
        <a:cs typeface="Arial" pitchFamily="34" charset="0"/>
      </a:defRPr>
    </a:lvl4pPr>
    <a:lvl5pPr marL="1828800" algn="l" rtl="0" fontAlgn="base">
      <a:spcBef>
        <a:spcPct val="0"/>
      </a:spcBef>
      <a:spcAft>
        <a:spcPct val="0"/>
      </a:spcAft>
      <a:defRPr kern="1200">
        <a:solidFill>
          <a:schemeClr val="tx1"/>
        </a:solidFill>
        <a:latin typeface="Palatino Linotype" pitchFamily="18" charset="0"/>
        <a:ea typeface="+mn-ea"/>
        <a:cs typeface="Arial" pitchFamily="34" charset="0"/>
      </a:defRPr>
    </a:lvl5pPr>
    <a:lvl6pPr marL="2286000" algn="r" defTabSz="914400" rtl="1" eaLnBrk="1" latinLnBrk="0" hangingPunct="1">
      <a:defRPr kern="1200">
        <a:solidFill>
          <a:schemeClr val="tx1"/>
        </a:solidFill>
        <a:latin typeface="Palatino Linotype" pitchFamily="18" charset="0"/>
        <a:ea typeface="+mn-ea"/>
        <a:cs typeface="Arial" pitchFamily="34" charset="0"/>
      </a:defRPr>
    </a:lvl6pPr>
    <a:lvl7pPr marL="2743200" algn="r" defTabSz="914400" rtl="1" eaLnBrk="1" latinLnBrk="0" hangingPunct="1">
      <a:defRPr kern="1200">
        <a:solidFill>
          <a:schemeClr val="tx1"/>
        </a:solidFill>
        <a:latin typeface="Palatino Linotype" pitchFamily="18" charset="0"/>
        <a:ea typeface="+mn-ea"/>
        <a:cs typeface="Arial" pitchFamily="34" charset="0"/>
      </a:defRPr>
    </a:lvl7pPr>
    <a:lvl8pPr marL="3200400" algn="r" defTabSz="914400" rtl="1" eaLnBrk="1" latinLnBrk="0" hangingPunct="1">
      <a:defRPr kern="1200">
        <a:solidFill>
          <a:schemeClr val="tx1"/>
        </a:solidFill>
        <a:latin typeface="Palatino Linotype" pitchFamily="18" charset="0"/>
        <a:ea typeface="+mn-ea"/>
        <a:cs typeface="Arial" pitchFamily="34" charset="0"/>
      </a:defRPr>
    </a:lvl8pPr>
    <a:lvl9pPr marL="3657600" algn="r" defTabSz="914400" rtl="1" eaLnBrk="1" latinLnBrk="0" hangingPunct="1">
      <a:defRPr kern="1200">
        <a:solidFill>
          <a:schemeClr val="tx1"/>
        </a:solidFill>
        <a:latin typeface="Palatino Linotype"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FF"/>
    <a:srgbClr val="CC0099"/>
    <a:srgbClr val="0000FF"/>
    <a:srgbClr val="FFFF00"/>
    <a:srgbClr val="FF9966"/>
    <a:srgbClr val="FF0000"/>
    <a:srgbClr val="FF717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54" autoAdjust="0"/>
    <p:restoredTop sz="91087" autoAdjust="0"/>
  </p:normalViewPr>
  <p:slideViewPr>
    <p:cSldViewPr snapToGrid="0">
      <p:cViewPr>
        <p:scale>
          <a:sx n="75" d="100"/>
          <a:sy n="75" d="100"/>
        </p:scale>
        <p:origin x="-142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3" d="100"/>
          <a:sy n="73" d="100"/>
        </p:scale>
        <p:origin x="-1608" y="-114"/>
      </p:cViewPr>
      <p:guideLst>
        <p:guide orient="horz" pos="3120"/>
        <p:guide pos="21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gs" Target="tags/tag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spPr>
            <a:ln w="15875">
              <a:solidFill>
                <a:srgbClr val="0000FF"/>
              </a:solidFill>
            </a:ln>
          </c:spPr>
          <c:marker>
            <c:symbol val="none"/>
          </c:marker>
          <c:xVal>
            <c:numRef>
              <c:f>Sheet1!$A$1:$A$101</c:f>
              <c:numCache>
                <c:formatCode>General</c:formatCode>
                <c:ptCount val="101"/>
                <c:pt idx="0">
                  <c:v>0</c:v>
                </c:pt>
                <c:pt idx="1">
                  <c:v>1.0000000000000061E-2</c:v>
                </c:pt>
                <c:pt idx="2">
                  <c:v>2.0000000000000052E-2</c:v>
                </c:pt>
                <c:pt idx="3">
                  <c:v>3.0000000000000179E-2</c:v>
                </c:pt>
                <c:pt idx="4">
                  <c:v>4.0000000000000112E-2</c:v>
                </c:pt>
                <c:pt idx="5">
                  <c:v>5.0000000000000114E-2</c:v>
                </c:pt>
                <c:pt idx="6">
                  <c:v>6.0000000000000199E-2</c:v>
                </c:pt>
                <c:pt idx="7">
                  <c:v>7.0000000000000034E-2</c:v>
                </c:pt>
                <c:pt idx="8">
                  <c:v>8.0000000000000224E-2</c:v>
                </c:pt>
                <c:pt idx="9">
                  <c:v>9.0000000000000066E-2</c:v>
                </c:pt>
                <c:pt idx="10">
                  <c:v>0.1</c:v>
                </c:pt>
                <c:pt idx="11">
                  <c:v>0.11000000000000015</c:v>
                </c:pt>
                <c:pt idx="12">
                  <c:v>0.12000000000000002</c:v>
                </c:pt>
                <c:pt idx="13">
                  <c:v>0.13</c:v>
                </c:pt>
                <c:pt idx="14">
                  <c:v>0.14000000000000001</c:v>
                </c:pt>
                <c:pt idx="15">
                  <c:v>0.15000000000000024</c:v>
                </c:pt>
                <c:pt idx="16">
                  <c:v>0.16000000000000034</c:v>
                </c:pt>
                <c:pt idx="17">
                  <c:v>0.17</c:v>
                </c:pt>
                <c:pt idx="18">
                  <c:v>0.18000000000000024</c:v>
                </c:pt>
                <c:pt idx="19">
                  <c:v>0.19000000000000034</c:v>
                </c:pt>
                <c:pt idx="20">
                  <c:v>0.2</c:v>
                </c:pt>
                <c:pt idx="21">
                  <c:v>0.21000000000000021</c:v>
                </c:pt>
                <c:pt idx="22">
                  <c:v>0.22000000000000033</c:v>
                </c:pt>
                <c:pt idx="23">
                  <c:v>0.23</c:v>
                </c:pt>
                <c:pt idx="24">
                  <c:v>0.24000000000000021</c:v>
                </c:pt>
                <c:pt idx="25">
                  <c:v>0.25</c:v>
                </c:pt>
                <c:pt idx="26">
                  <c:v>0.26</c:v>
                </c:pt>
                <c:pt idx="27">
                  <c:v>0.27</c:v>
                </c:pt>
                <c:pt idx="28">
                  <c:v>0.28000000000000008</c:v>
                </c:pt>
                <c:pt idx="29">
                  <c:v>0.29000000000000031</c:v>
                </c:pt>
                <c:pt idx="30">
                  <c:v>0.30000000000000032</c:v>
                </c:pt>
                <c:pt idx="31">
                  <c:v>0.31000000000000222</c:v>
                </c:pt>
                <c:pt idx="32">
                  <c:v>0.3200000000000025</c:v>
                </c:pt>
                <c:pt idx="33">
                  <c:v>0.33000000000000274</c:v>
                </c:pt>
                <c:pt idx="34">
                  <c:v>0.34000000000000091</c:v>
                </c:pt>
                <c:pt idx="35">
                  <c:v>0.35000000000000031</c:v>
                </c:pt>
                <c:pt idx="36">
                  <c:v>0.36000000000000032</c:v>
                </c:pt>
                <c:pt idx="37">
                  <c:v>0.37000000000000038</c:v>
                </c:pt>
                <c:pt idx="38">
                  <c:v>0.38000000000000245</c:v>
                </c:pt>
                <c:pt idx="39">
                  <c:v>0.39000000000000251</c:v>
                </c:pt>
                <c:pt idx="40">
                  <c:v>0.4</c:v>
                </c:pt>
                <c:pt idx="41">
                  <c:v>0.41000000000000031</c:v>
                </c:pt>
                <c:pt idx="42">
                  <c:v>0.42000000000000032</c:v>
                </c:pt>
                <c:pt idx="43">
                  <c:v>0.43000000000000038</c:v>
                </c:pt>
                <c:pt idx="44">
                  <c:v>0.44000000000000061</c:v>
                </c:pt>
                <c:pt idx="45">
                  <c:v>0.45</c:v>
                </c:pt>
                <c:pt idx="46">
                  <c:v>0.46</c:v>
                </c:pt>
                <c:pt idx="47">
                  <c:v>0.47000000000000008</c:v>
                </c:pt>
                <c:pt idx="48">
                  <c:v>0.48000000000000032</c:v>
                </c:pt>
                <c:pt idx="49">
                  <c:v>0.49000000000000032</c:v>
                </c:pt>
                <c:pt idx="50">
                  <c:v>0.5</c:v>
                </c:pt>
                <c:pt idx="51">
                  <c:v>0.51</c:v>
                </c:pt>
                <c:pt idx="52">
                  <c:v>0.52</c:v>
                </c:pt>
                <c:pt idx="53">
                  <c:v>0.53</c:v>
                </c:pt>
                <c:pt idx="54">
                  <c:v>0.54</c:v>
                </c:pt>
                <c:pt idx="55">
                  <c:v>0.55000000000000004</c:v>
                </c:pt>
                <c:pt idx="56">
                  <c:v>0.56000000000000005</c:v>
                </c:pt>
                <c:pt idx="57">
                  <c:v>0.56999999999999995</c:v>
                </c:pt>
                <c:pt idx="58">
                  <c:v>0.58000000000000052</c:v>
                </c:pt>
                <c:pt idx="59">
                  <c:v>0.59000000000000052</c:v>
                </c:pt>
                <c:pt idx="60">
                  <c:v>0.60000000000000064</c:v>
                </c:pt>
                <c:pt idx="61">
                  <c:v>0.61000000000000065</c:v>
                </c:pt>
                <c:pt idx="62">
                  <c:v>0.62000000000000444</c:v>
                </c:pt>
                <c:pt idx="63">
                  <c:v>0.630000000000005</c:v>
                </c:pt>
                <c:pt idx="64">
                  <c:v>0.64000000000000501</c:v>
                </c:pt>
                <c:pt idx="65">
                  <c:v>0.65000000000000513</c:v>
                </c:pt>
                <c:pt idx="66">
                  <c:v>0.6600000000000058</c:v>
                </c:pt>
                <c:pt idx="67">
                  <c:v>0.67000000000000581</c:v>
                </c:pt>
                <c:pt idx="68">
                  <c:v>0.6800000000000026</c:v>
                </c:pt>
                <c:pt idx="69">
                  <c:v>0.69000000000000272</c:v>
                </c:pt>
                <c:pt idx="70">
                  <c:v>0.70000000000000062</c:v>
                </c:pt>
                <c:pt idx="71">
                  <c:v>0.71000000000000063</c:v>
                </c:pt>
                <c:pt idx="72">
                  <c:v>0.72000000000000064</c:v>
                </c:pt>
                <c:pt idx="73">
                  <c:v>0.73000000000000065</c:v>
                </c:pt>
                <c:pt idx="74">
                  <c:v>0.74000000000000365</c:v>
                </c:pt>
                <c:pt idx="75">
                  <c:v>0.75000000000000455</c:v>
                </c:pt>
                <c:pt idx="76">
                  <c:v>0.760000000000005</c:v>
                </c:pt>
                <c:pt idx="77">
                  <c:v>0.7700000000000039</c:v>
                </c:pt>
                <c:pt idx="78">
                  <c:v>0.78</c:v>
                </c:pt>
                <c:pt idx="79">
                  <c:v>0.79</c:v>
                </c:pt>
                <c:pt idx="80">
                  <c:v>0.8</c:v>
                </c:pt>
                <c:pt idx="81">
                  <c:v>0.81</c:v>
                </c:pt>
                <c:pt idx="82">
                  <c:v>0.82000000000000062</c:v>
                </c:pt>
                <c:pt idx="83">
                  <c:v>0.83000000000000063</c:v>
                </c:pt>
                <c:pt idx="84">
                  <c:v>0.84000000000000064</c:v>
                </c:pt>
                <c:pt idx="85">
                  <c:v>0.85000000000000064</c:v>
                </c:pt>
                <c:pt idx="86">
                  <c:v>0.86000000000000065</c:v>
                </c:pt>
                <c:pt idx="87">
                  <c:v>0.87000000000000444</c:v>
                </c:pt>
                <c:pt idx="88">
                  <c:v>0.88000000000000134</c:v>
                </c:pt>
                <c:pt idx="89">
                  <c:v>0.89000000000000168</c:v>
                </c:pt>
                <c:pt idx="90">
                  <c:v>0.9</c:v>
                </c:pt>
                <c:pt idx="91">
                  <c:v>0.91</c:v>
                </c:pt>
                <c:pt idx="92">
                  <c:v>0.92</c:v>
                </c:pt>
                <c:pt idx="93">
                  <c:v>0.93</c:v>
                </c:pt>
                <c:pt idx="94">
                  <c:v>0.94000000000000061</c:v>
                </c:pt>
                <c:pt idx="95">
                  <c:v>0.95000000000000062</c:v>
                </c:pt>
                <c:pt idx="96">
                  <c:v>0.96000000000000063</c:v>
                </c:pt>
                <c:pt idx="97">
                  <c:v>0.97000000000000064</c:v>
                </c:pt>
                <c:pt idx="98">
                  <c:v>0.98</c:v>
                </c:pt>
                <c:pt idx="99">
                  <c:v>0.99</c:v>
                </c:pt>
                <c:pt idx="100">
                  <c:v>1</c:v>
                </c:pt>
              </c:numCache>
            </c:numRef>
          </c:xVal>
          <c:yVal>
            <c:numRef>
              <c:f>Sheet1!$B$1:$B$101</c:f>
              <c:numCache>
                <c:formatCode>General</c:formatCode>
                <c:ptCount val="101"/>
                <c:pt idx="0">
                  <c:v>0</c:v>
                </c:pt>
                <c:pt idx="1">
                  <c:v>6.2790519529314026E-2</c:v>
                </c:pt>
                <c:pt idx="2">
                  <c:v>0.12533323356430556</c:v>
                </c:pt>
                <c:pt idx="3">
                  <c:v>0.18738131458572643</c:v>
                </c:pt>
                <c:pt idx="4">
                  <c:v>0.24868988716485479</c:v>
                </c:pt>
                <c:pt idx="5">
                  <c:v>0.30901699437495411</c:v>
                </c:pt>
                <c:pt idx="6">
                  <c:v>0.36812455268468125</c:v>
                </c:pt>
                <c:pt idx="7">
                  <c:v>0.42577929156507288</c:v>
                </c:pt>
                <c:pt idx="8">
                  <c:v>0.48175367410171527</c:v>
                </c:pt>
                <c:pt idx="9">
                  <c:v>0.53582679497899666</c:v>
                </c:pt>
                <c:pt idx="10">
                  <c:v>0.58778525229247991</c:v>
                </c:pt>
                <c:pt idx="11">
                  <c:v>0.63742398974868952</c:v>
                </c:pt>
                <c:pt idx="12">
                  <c:v>0.6845471059286885</c:v>
                </c:pt>
                <c:pt idx="13">
                  <c:v>0.72896862742141599</c:v>
                </c:pt>
                <c:pt idx="14">
                  <c:v>0.7705132427757887</c:v>
                </c:pt>
                <c:pt idx="15">
                  <c:v>0.80901699437494656</c:v>
                </c:pt>
                <c:pt idx="16">
                  <c:v>0.84432792550201508</c:v>
                </c:pt>
                <c:pt idx="17">
                  <c:v>0.87630668004386369</c:v>
                </c:pt>
                <c:pt idx="18">
                  <c:v>0.90482705246602468</c:v>
                </c:pt>
                <c:pt idx="19">
                  <c:v>0.92977648588825057</c:v>
                </c:pt>
                <c:pt idx="20">
                  <c:v>0.95105651629515364</c:v>
                </c:pt>
                <c:pt idx="21">
                  <c:v>0.96858316112862586</c:v>
                </c:pt>
                <c:pt idx="22">
                  <c:v>0.9822872507286885</c:v>
                </c:pt>
                <c:pt idx="23">
                  <c:v>0.99211470131447788</c:v>
                </c:pt>
                <c:pt idx="24">
                  <c:v>0.99802672842827167</c:v>
                </c:pt>
                <c:pt idx="25">
                  <c:v>1</c:v>
                </c:pt>
                <c:pt idx="26">
                  <c:v>0.99802672842827167</c:v>
                </c:pt>
                <c:pt idx="27">
                  <c:v>0.99211470131447776</c:v>
                </c:pt>
                <c:pt idx="28">
                  <c:v>0.9822872507286885</c:v>
                </c:pt>
                <c:pt idx="29">
                  <c:v>0.96858316112862597</c:v>
                </c:pt>
                <c:pt idx="30">
                  <c:v>0.95105651629515364</c:v>
                </c:pt>
                <c:pt idx="31">
                  <c:v>0.92977648588825057</c:v>
                </c:pt>
                <c:pt idx="32">
                  <c:v>0.90482705246602446</c:v>
                </c:pt>
                <c:pt idx="33">
                  <c:v>0.87630668004386369</c:v>
                </c:pt>
                <c:pt idx="34">
                  <c:v>0.84432792550201496</c:v>
                </c:pt>
                <c:pt idx="35">
                  <c:v>0.80901699437494656</c:v>
                </c:pt>
                <c:pt idx="36">
                  <c:v>0.7705132427757887</c:v>
                </c:pt>
                <c:pt idx="37">
                  <c:v>0.72896862742141588</c:v>
                </c:pt>
                <c:pt idx="38">
                  <c:v>0.6845471059286885</c:v>
                </c:pt>
                <c:pt idx="39">
                  <c:v>0.63742398974868986</c:v>
                </c:pt>
                <c:pt idx="40">
                  <c:v>0.58778525229248002</c:v>
                </c:pt>
                <c:pt idx="41">
                  <c:v>0.53582679497899699</c:v>
                </c:pt>
                <c:pt idx="42">
                  <c:v>0.4817536741017156</c:v>
                </c:pt>
                <c:pt idx="43">
                  <c:v>0.42577929156507288</c:v>
                </c:pt>
                <c:pt idx="44">
                  <c:v>0.36812455268468147</c:v>
                </c:pt>
                <c:pt idx="45">
                  <c:v>0.30901699437495417</c:v>
                </c:pt>
                <c:pt idx="46">
                  <c:v>0.24868988716485491</c:v>
                </c:pt>
                <c:pt idx="47">
                  <c:v>0.18738131458572688</c:v>
                </c:pt>
                <c:pt idx="48">
                  <c:v>0.12533323356430587</c:v>
                </c:pt>
                <c:pt idx="49">
                  <c:v>6.2790519529314193E-2</c:v>
                </c:pt>
                <c:pt idx="50">
                  <c:v>1.2251484549086651E-16</c:v>
                </c:pt>
                <c:pt idx="51">
                  <c:v>-6.2790519529314026E-2</c:v>
                </c:pt>
                <c:pt idx="52">
                  <c:v>-0.12533323356430559</c:v>
                </c:pt>
                <c:pt idx="53">
                  <c:v>-0.18738131458572657</c:v>
                </c:pt>
                <c:pt idx="54">
                  <c:v>-0.24868988716485504</c:v>
                </c:pt>
                <c:pt idx="55">
                  <c:v>-0.30901699437495445</c:v>
                </c:pt>
                <c:pt idx="56">
                  <c:v>-0.36812455268468153</c:v>
                </c:pt>
                <c:pt idx="57">
                  <c:v>-0.42577929156507238</c:v>
                </c:pt>
                <c:pt idx="58">
                  <c:v>-0.48175367410171499</c:v>
                </c:pt>
                <c:pt idx="59">
                  <c:v>-0.53582679497899643</c:v>
                </c:pt>
                <c:pt idx="60">
                  <c:v>-0.58778525229247991</c:v>
                </c:pt>
                <c:pt idx="61">
                  <c:v>-0.63742398974868952</c:v>
                </c:pt>
                <c:pt idx="62">
                  <c:v>-0.6845471059286885</c:v>
                </c:pt>
                <c:pt idx="63">
                  <c:v>-0.72896862742141577</c:v>
                </c:pt>
                <c:pt idx="64">
                  <c:v>-0.7705132427757897</c:v>
                </c:pt>
                <c:pt idx="65">
                  <c:v>-0.80901699437494656</c:v>
                </c:pt>
                <c:pt idx="66">
                  <c:v>-0.8443279255020153</c:v>
                </c:pt>
                <c:pt idx="67">
                  <c:v>-0.87630668004386369</c:v>
                </c:pt>
                <c:pt idx="68">
                  <c:v>-0.90482705246602479</c:v>
                </c:pt>
                <c:pt idx="69">
                  <c:v>-0.92977648588825057</c:v>
                </c:pt>
                <c:pt idx="70">
                  <c:v>-0.95105651629515364</c:v>
                </c:pt>
                <c:pt idx="71">
                  <c:v>-0.96858316112862575</c:v>
                </c:pt>
                <c:pt idx="72">
                  <c:v>-0.9822872507286885</c:v>
                </c:pt>
                <c:pt idx="73">
                  <c:v>-0.99211470131447776</c:v>
                </c:pt>
                <c:pt idx="74">
                  <c:v>-0.99802672842827167</c:v>
                </c:pt>
                <c:pt idx="75">
                  <c:v>-1</c:v>
                </c:pt>
                <c:pt idx="76">
                  <c:v>-0.99802672842827167</c:v>
                </c:pt>
                <c:pt idx="77">
                  <c:v>-0.99211470131447788</c:v>
                </c:pt>
                <c:pt idx="78">
                  <c:v>-0.9822872507286885</c:v>
                </c:pt>
                <c:pt idx="79">
                  <c:v>-0.96858316112862586</c:v>
                </c:pt>
                <c:pt idx="80">
                  <c:v>-0.95105651629515364</c:v>
                </c:pt>
                <c:pt idx="81">
                  <c:v>-0.92977648588825057</c:v>
                </c:pt>
                <c:pt idx="82">
                  <c:v>-0.90482705246602491</c:v>
                </c:pt>
                <c:pt idx="83">
                  <c:v>-0.87630668004386381</c:v>
                </c:pt>
                <c:pt idx="84">
                  <c:v>-0.84432792550201552</c:v>
                </c:pt>
                <c:pt idx="85">
                  <c:v>-0.80901699437494756</c:v>
                </c:pt>
                <c:pt idx="86">
                  <c:v>-0.7705132427757897</c:v>
                </c:pt>
                <c:pt idx="87">
                  <c:v>-0.72896862742141599</c:v>
                </c:pt>
                <c:pt idx="88">
                  <c:v>-0.6845471059286885</c:v>
                </c:pt>
                <c:pt idx="89">
                  <c:v>-0.63742398974868952</c:v>
                </c:pt>
                <c:pt idx="90">
                  <c:v>-0.58778525229248013</c:v>
                </c:pt>
                <c:pt idx="91">
                  <c:v>-0.53582679497899632</c:v>
                </c:pt>
                <c:pt idx="92">
                  <c:v>-0.48175367410171527</c:v>
                </c:pt>
                <c:pt idx="93">
                  <c:v>-0.42577929156507238</c:v>
                </c:pt>
                <c:pt idx="94">
                  <c:v>-0.36812455268468197</c:v>
                </c:pt>
                <c:pt idx="95">
                  <c:v>-0.30901699437495428</c:v>
                </c:pt>
                <c:pt idx="96">
                  <c:v>-0.24868988716485541</c:v>
                </c:pt>
                <c:pt idx="97">
                  <c:v>-0.18738131458572649</c:v>
                </c:pt>
                <c:pt idx="98">
                  <c:v>-0.12533323356430598</c:v>
                </c:pt>
                <c:pt idx="99">
                  <c:v>-6.2790519529313957E-2</c:v>
                </c:pt>
                <c:pt idx="100">
                  <c:v>-2.4502969098173204E-16</c:v>
                </c:pt>
              </c:numCache>
            </c:numRef>
          </c:yVal>
          <c:smooth val="1"/>
        </c:ser>
        <c:dLbls>
          <c:showLegendKey val="0"/>
          <c:showVal val="0"/>
          <c:showCatName val="0"/>
          <c:showSerName val="0"/>
          <c:showPercent val="0"/>
          <c:showBubbleSize val="0"/>
        </c:dLbls>
        <c:axId val="101555584"/>
        <c:axId val="131637248"/>
      </c:scatterChart>
      <c:valAx>
        <c:axId val="101555584"/>
        <c:scaling>
          <c:orientation val="maxMin"/>
        </c:scaling>
        <c:delete val="1"/>
        <c:axPos val="b"/>
        <c:numFmt formatCode="General" sourceLinked="1"/>
        <c:majorTickMark val="out"/>
        <c:minorTickMark val="none"/>
        <c:tickLblPos val="none"/>
        <c:crossAx val="131637248"/>
        <c:crosses val="autoZero"/>
        <c:crossBetween val="midCat"/>
      </c:valAx>
      <c:valAx>
        <c:axId val="131637248"/>
        <c:scaling>
          <c:orientation val="minMax"/>
        </c:scaling>
        <c:delete val="1"/>
        <c:axPos val="r"/>
        <c:numFmt formatCode="General" sourceLinked="1"/>
        <c:majorTickMark val="out"/>
        <c:minorTickMark val="none"/>
        <c:tickLblPos val="none"/>
        <c:crossAx val="101555584"/>
        <c:crosses val="autoZero"/>
        <c:crossBetween val="midCat"/>
      </c:valAx>
      <c:spPr>
        <a:noFill/>
        <a:ln w="25400">
          <a:noFill/>
        </a:ln>
      </c:spPr>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0"/>
          <c:order val="0"/>
          <c:spPr>
            <a:ln w="15875">
              <a:solidFill>
                <a:srgbClr val="FF3300"/>
              </a:solidFill>
            </a:ln>
          </c:spPr>
          <c:marker>
            <c:symbol val="none"/>
          </c:marker>
          <c:xVal>
            <c:numRef>
              <c:f>Sheet1!$A$1:$A$101</c:f>
              <c:numCache>
                <c:formatCode>General</c:formatCode>
                <c:ptCount val="101"/>
                <c:pt idx="0">
                  <c:v>0</c:v>
                </c:pt>
                <c:pt idx="1">
                  <c:v>1.0000000000000047E-2</c:v>
                </c:pt>
                <c:pt idx="2">
                  <c:v>2.0000000000000052E-2</c:v>
                </c:pt>
                <c:pt idx="3">
                  <c:v>3.0000000000000179E-2</c:v>
                </c:pt>
                <c:pt idx="4">
                  <c:v>4.0000000000000112E-2</c:v>
                </c:pt>
                <c:pt idx="5">
                  <c:v>5.0000000000000114E-2</c:v>
                </c:pt>
                <c:pt idx="6">
                  <c:v>6.0000000000000192E-2</c:v>
                </c:pt>
                <c:pt idx="7">
                  <c:v>7.0000000000000034E-2</c:v>
                </c:pt>
                <c:pt idx="8">
                  <c:v>8.0000000000000224E-2</c:v>
                </c:pt>
                <c:pt idx="9">
                  <c:v>9.0000000000000066E-2</c:v>
                </c:pt>
                <c:pt idx="10">
                  <c:v>0.1</c:v>
                </c:pt>
                <c:pt idx="11">
                  <c:v>0.11000000000000014</c:v>
                </c:pt>
                <c:pt idx="12">
                  <c:v>0.12000000000000002</c:v>
                </c:pt>
                <c:pt idx="13">
                  <c:v>0.13</c:v>
                </c:pt>
                <c:pt idx="14">
                  <c:v>0.14000000000000001</c:v>
                </c:pt>
                <c:pt idx="15">
                  <c:v>0.15000000000000024</c:v>
                </c:pt>
                <c:pt idx="16">
                  <c:v>0.16000000000000031</c:v>
                </c:pt>
                <c:pt idx="17">
                  <c:v>0.17</c:v>
                </c:pt>
                <c:pt idx="18">
                  <c:v>0.18000000000000024</c:v>
                </c:pt>
                <c:pt idx="19">
                  <c:v>0.19000000000000031</c:v>
                </c:pt>
                <c:pt idx="20">
                  <c:v>0.2</c:v>
                </c:pt>
                <c:pt idx="21">
                  <c:v>0.21000000000000021</c:v>
                </c:pt>
                <c:pt idx="22">
                  <c:v>0.22000000000000031</c:v>
                </c:pt>
                <c:pt idx="23">
                  <c:v>0.23</c:v>
                </c:pt>
                <c:pt idx="24">
                  <c:v>0.24000000000000021</c:v>
                </c:pt>
                <c:pt idx="25">
                  <c:v>0.25</c:v>
                </c:pt>
                <c:pt idx="26">
                  <c:v>0.26</c:v>
                </c:pt>
                <c:pt idx="27">
                  <c:v>0.27</c:v>
                </c:pt>
                <c:pt idx="28">
                  <c:v>0.28000000000000008</c:v>
                </c:pt>
                <c:pt idx="29">
                  <c:v>0.29000000000000031</c:v>
                </c:pt>
                <c:pt idx="30">
                  <c:v>0.30000000000000032</c:v>
                </c:pt>
                <c:pt idx="31">
                  <c:v>0.31000000000000222</c:v>
                </c:pt>
                <c:pt idx="32">
                  <c:v>0.3200000000000025</c:v>
                </c:pt>
                <c:pt idx="33">
                  <c:v>0.33000000000000274</c:v>
                </c:pt>
                <c:pt idx="34">
                  <c:v>0.34000000000000086</c:v>
                </c:pt>
                <c:pt idx="35">
                  <c:v>0.35000000000000031</c:v>
                </c:pt>
                <c:pt idx="36">
                  <c:v>0.36000000000000032</c:v>
                </c:pt>
                <c:pt idx="37">
                  <c:v>0.37000000000000038</c:v>
                </c:pt>
                <c:pt idx="38">
                  <c:v>0.38000000000000245</c:v>
                </c:pt>
                <c:pt idx="39">
                  <c:v>0.39000000000000251</c:v>
                </c:pt>
                <c:pt idx="40">
                  <c:v>0.4</c:v>
                </c:pt>
                <c:pt idx="41">
                  <c:v>0.41000000000000031</c:v>
                </c:pt>
                <c:pt idx="42">
                  <c:v>0.42000000000000032</c:v>
                </c:pt>
                <c:pt idx="43">
                  <c:v>0.43000000000000038</c:v>
                </c:pt>
                <c:pt idx="44">
                  <c:v>0.44000000000000056</c:v>
                </c:pt>
                <c:pt idx="45">
                  <c:v>0.45</c:v>
                </c:pt>
                <c:pt idx="46">
                  <c:v>0.46</c:v>
                </c:pt>
                <c:pt idx="47">
                  <c:v>0.47000000000000008</c:v>
                </c:pt>
                <c:pt idx="48">
                  <c:v>0.48000000000000032</c:v>
                </c:pt>
                <c:pt idx="49">
                  <c:v>0.49000000000000032</c:v>
                </c:pt>
                <c:pt idx="50">
                  <c:v>0.5</c:v>
                </c:pt>
                <c:pt idx="51">
                  <c:v>0.51</c:v>
                </c:pt>
                <c:pt idx="52">
                  <c:v>0.52</c:v>
                </c:pt>
                <c:pt idx="53">
                  <c:v>0.53</c:v>
                </c:pt>
                <c:pt idx="54">
                  <c:v>0.54</c:v>
                </c:pt>
                <c:pt idx="55">
                  <c:v>0.55000000000000004</c:v>
                </c:pt>
                <c:pt idx="56">
                  <c:v>0.56000000000000005</c:v>
                </c:pt>
                <c:pt idx="57">
                  <c:v>0.56999999999999995</c:v>
                </c:pt>
                <c:pt idx="58">
                  <c:v>0.58000000000000052</c:v>
                </c:pt>
                <c:pt idx="59">
                  <c:v>0.59000000000000052</c:v>
                </c:pt>
                <c:pt idx="60">
                  <c:v>0.60000000000000064</c:v>
                </c:pt>
                <c:pt idx="61">
                  <c:v>0.61000000000000065</c:v>
                </c:pt>
                <c:pt idx="62">
                  <c:v>0.62000000000000444</c:v>
                </c:pt>
                <c:pt idx="63">
                  <c:v>0.630000000000005</c:v>
                </c:pt>
                <c:pt idx="64">
                  <c:v>0.64000000000000501</c:v>
                </c:pt>
                <c:pt idx="65">
                  <c:v>0.65000000000000513</c:v>
                </c:pt>
                <c:pt idx="66">
                  <c:v>0.6600000000000058</c:v>
                </c:pt>
                <c:pt idx="67">
                  <c:v>0.67000000000000581</c:v>
                </c:pt>
                <c:pt idx="68">
                  <c:v>0.68000000000000205</c:v>
                </c:pt>
                <c:pt idx="69">
                  <c:v>0.69000000000000261</c:v>
                </c:pt>
                <c:pt idx="70">
                  <c:v>0.70000000000000062</c:v>
                </c:pt>
                <c:pt idx="71">
                  <c:v>0.71000000000000063</c:v>
                </c:pt>
                <c:pt idx="72">
                  <c:v>0.72000000000000064</c:v>
                </c:pt>
                <c:pt idx="73">
                  <c:v>0.73000000000000065</c:v>
                </c:pt>
                <c:pt idx="74">
                  <c:v>0.74000000000000365</c:v>
                </c:pt>
                <c:pt idx="75">
                  <c:v>0.75000000000000455</c:v>
                </c:pt>
                <c:pt idx="76">
                  <c:v>0.760000000000005</c:v>
                </c:pt>
                <c:pt idx="77">
                  <c:v>0.77000000000000401</c:v>
                </c:pt>
                <c:pt idx="78">
                  <c:v>0.78</c:v>
                </c:pt>
                <c:pt idx="79">
                  <c:v>0.79</c:v>
                </c:pt>
                <c:pt idx="80">
                  <c:v>0.8</c:v>
                </c:pt>
                <c:pt idx="81">
                  <c:v>0.81</c:v>
                </c:pt>
                <c:pt idx="82">
                  <c:v>0.82000000000000062</c:v>
                </c:pt>
                <c:pt idx="83">
                  <c:v>0.83000000000000063</c:v>
                </c:pt>
                <c:pt idx="84">
                  <c:v>0.84000000000000064</c:v>
                </c:pt>
                <c:pt idx="85">
                  <c:v>0.85000000000000064</c:v>
                </c:pt>
                <c:pt idx="86">
                  <c:v>0.86000000000000065</c:v>
                </c:pt>
                <c:pt idx="87">
                  <c:v>0.87000000000000444</c:v>
                </c:pt>
                <c:pt idx="88">
                  <c:v>0.88000000000000123</c:v>
                </c:pt>
                <c:pt idx="89">
                  <c:v>0.89000000000000135</c:v>
                </c:pt>
                <c:pt idx="90">
                  <c:v>0.9</c:v>
                </c:pt>
                <c:pt idx="91">
                  <c:v>0.91</c:v>
                </c:pt>
                <c:pt idx="92">
                  <c:v>0.92</c:v>
                </c:pt>
                <c:pt idx="93">
                  <c:v>0.93</c:v>
                </c:pt>
                <c:pt idx="94">
                  <c:v>0.94000000000000061</c:v>
                </c:pt>
                <c:pt idx="95">
                  <c:v>0.95000000000000062</c:v>
                </c:pt>
                <c:pt idx="96">
                  <c:v>0.96000000000000063</c:v>
                </c:pt>
                <c:pt idx="97">
                  <c:v>0.97000000000000064</c:v>
                </c:pt>
                <c:pt idx="98">
                  <c:v>0.98</c:v>
                </c:pt>
                <c:pt idx="99">
                  <c:v>0.99</c:v>
                </c:pt>
                <c:pt idx="100">
                  <c:v>1</c:v>
                </c:pt>
              </c:numCache>
            </c:numRef>
          </c:xVal>
          <c:yVal>
            <c:numRef>
              <c:f>Sheet1!$B$1:$B$101</c:f>
              <c:numCache>
                <c:formatCode>General</c:formatCode>
                <c:ptCount val="101"/>
                <c:pt idx="0">
                  <c:v>0</c:v>
                </c:pt>
                <c:pt idx="1">
                  <c:v>6.2790519529314026E-2</c:v>
                </c:pt>
                <c:pt idx="2">
                  <c:v>0.12533323356430556</c:v>
                </c:pt>
                <c:pt idx="3">
                  <c:v>0.18738131458572643</c:v>
                </c:pt>
                <c:pt idx="4">
                  <c:v>0.24868988716485479</c:v>
                </c:pt>
                <c:pt idx="5">
                  <c:v>0.30901699437495411</c:v>
                </c:pt>
                <c:pt idx="6">
                  <c:v>0.36812455268468125</c:v>
                </c:pt>
                <c:pt idx="7">
                  <c:v>0.42577929156507288</c:v>
                </c:pt>
                <c:pt idx="8">
                  <c:v>0.48175367410171527</c:v>
                </c:pt>
                <c:pt idx="9">
                  <c:v>0.53582679497899666</c:v>
                </c:pt>
                <c:pt idx="10">
                  <c:v>0.5877852522924798</c:v>
                </c:pt>
                <c:pt idx="11">
                  <c:v>0.63742398974868952</c:v>
                </c:pt>
                <c:pt idx="12">
                  <c:v>0.6845471059286885</c:v>
                </c:pt>
                <c:pt idx="13">
                  <c:v>0.72896862742141599</c:v>
                </c:pt>
                <c:pt idx="14">
                  <c:v>0.7705132427757887</c:v>
                </c:pt>
                <c:pt idx="15">
                  <c:v>0.80901699437494656</c:v>
                </c:pt>
                <c:pt idx="16">
                  <c:v>0.84432792550201508</c:v>
                </c:pt>
                <c:pt idx="17">
                  <c:v>0.87630668004386369</c:v>
                </c:pt>
                <c:pt idx="18">
                  <c:v>0.90482705246602468</c:v>
                </c:pt>
                <c:pt idx="19">
                  <c:v>0.92977648588825057</c:v>
                </c:pt>
                <c:pt idx="20">
                  <c:v>0.95105651629515364</c:v>
                </c:pt>
                <c:pt idx="21">
                  <c:v>0.96858316112862586</c:v>
                </c:pt>
                <c:pt idx="22">
                  <c:v>0.9822872507286885</c:v>
                </c:pt>
                <c:pt idx="23">
                  <c:v>0.99211470131447788</c:v>
                </c:pt>
                <c:pt idx="24">
                  <c:v>0.99802672842827167</c:v>
                </c:pt>
                <c:pt idx="25">
                  <c:v>1</c:v>
                </c:pt>
                <c:pt idx="26">
                  <c:v>0.99802672842827167</c:v>
                </c:pt>
                <c:pt idx="27">
                  <c:v>0.99211470131447776</c:v>
                </c:pt>
                <c:pt idx="28">
                  <c:v>0.9822872507286885</c:v>
                </c:pt>
                <c:pt idx="29">
                  <c:v>0.96858316112862597</c:v>
                </c:pt>
                <c:pt idx="30">
                  <c:v>0.95105651629515364</c:v>
                </c:pt>
                <c:pt idx="31">
                  <c:v>0.92977648588825057</c:v>
                </c:pt>
                <c:pt idx="32">
                  <c:v>0.90482705246602446</c:v>
                </c:pt>
                <c:pt idx="33">
                  <c:v>0.87630668004386369</c:v>
                </c:pt>
                <c:pt idx="34">
                  <c:v>0.84432792550201496</c:v>
                </c:pt>
                <c:pt idx="35">
                  <c:v>0.80901699437494656</c:v>
                </c:pt>
                <c:pt idx="36">
                  <c:v>0.7705132427757887</c:v>
                </c:pt>
                <c:pt idx="37">
                  <c:v>0.72896862742141588</c:v>
                </c:pt>
                <c:pt idx="38">
                  <c:v>0.6845471059286885</c:v>
                </c:pt>
                <c:pt idx="39">
                  <c:v>0.63742398974868986</c:v>
                </c:pt>
                <c:pt idx="40">
                  <c:v>0.58778525229247991</c:v>
                </c:pt>
                <c:pt idx="41">
                  <c:v>0.53582679497899699</c:v>
                </c:pt>
                <c:pt idx="42">
                  <c:v>0.4817536741017156</c:v>
                </c:pt>
                <c:pt idx="43">
                  <c:v>0.42577929156507288</c:v>
                </c:pt>
                <c:pt idx="44">
                  <c:v>0.36812455268468147</c:v>
                </c:pt>
                <c:pt idx="45">
                  <c:v>0.30901699437495417</c:v>
                </c:pt>
                <c:pt idx="46">
                  <c:v>0.24868988716485491</c:v>
                </c:pt>
                <c:pt idx="47">
                  <c:v>0.18738131458572688</c:v>
                </c:pt>
                <c:pt idx="48">
                  <c:v>0.12533323356430587</c:v>
                </c:pt>
                <c:pt idx="49">
                  <c:v>6.2790519529314123E-2</c:v>
                </c:pt>
                <c:pt idx="50">
                  <c:v>1.2251484549086651E-16</c:v>
                </c:pt>
                <c:pt idx="51">
                  <c:v>-6.2790519529314026E-2</c:v>
                </c:pt>
                <c:pt idx="52">
                  <c:v>-0.12533323356430559</c:v>
                </c:pt>
                <c:pt idx="53">
                  <c:v>-0.18738131458572657</c:v>
                </c:pt>
                <c:pt idx="54">
                  <c:v>-0.24868988716485504</c:v>
                </c:pt>
                <c:pt idx="55">
                  <c:v>-0.30901699437495445</c:v>
                </c:pt>
                <c:pt idx="56">
                  <c:v>-0.36812455268468153</c:v>
                </c:pt>
                <c:pt idx="57">
                  <c:v>-0.42577929156507238</c:v>
                </c:pt>
                <c:pt idx="58">
                  <c:v>-0.48175367410171499</c:v>
                </c:pt>
                <c:pt idx="59">
                  <c:v>-0.53582679497899643</c:v>
                </c:pt>
                <c:pt idx="60">
                  <c:v>-0.5877852522924798</c:v>
                </c:pt>
                <c:pt idx="61">
                  <c:v>-0.63742398974868952</c:v>
                </c:pt>
                <c:pt idx="62">
                  <c:v>-0.6845471059286885</c:v>
                </c:pt>
                <c:pt idx="63">
                  <c:v>-0.72896862742141577</c:v>
                </c:pt>
                <c:pt idx="64">
                  <c:v>-0.7705132427757897</c:v>
                </c:pt>
                <c:pt idx="65">
                  <c:v>-0.80901699437494656</c:v>
                </c:pt>
                <c:pt idx="66">
                  <c:v>-0.8443279255020153</c:v>
                </c:pt>
                <c:pt idx="67">
                  <c:v>-0.87630668004386369</c:v>
                </c:pt>
                <c:pt idx="68">
                  <c:v>-0.90482705246602479</c:v>
                </c:pt>
                <c:pt idx="69">
                  <c:v>-0.92977648588825057</c:v>
                </c:pt>
                <c:pt idx="70">
                  <c:v>-0.95105651629515364</c:v>
                </c:pt>
                <c:pt idx="71">
                  <c:v>-0.96858316112862575</c:v>
                </c:pt>
                <c:pt idx="72">
                  <c:v>-0.9822872507286885</c:v>
                </c:pt>
                <c:pt idx="73">
                  <c:v>-0.99211470131447776</c:v>
                </c:pt>
                <c:pt idx="74">
                  <c:v>-0.99802672842827167</c:v>
                </c:pt>
                <c:pt idx="75">
                  <c:v>-1</c:v>
                </c:pt>
                <c:pt idx="76">
                  <c:v>-0.99802672842827167</c:v>
                </c:pt>
                <c:pt idx="77">
                  <c:v>-0.99211470131447788</c:v>
                </c:pt>
                <c:pt idx="78">
                  <c:v>-0.9822872507286885</c:v>
                </c:pt>
                <c:pt idx="79">
                  <c:v>-0.96858316112862586</c:v>
                </c:pt>
                <c:pt idx="80">
                  <c:v>-0.95105651629515364</c:v>
                </c:pt>
                <c:pt idx="81">
                  <c:v>-0.92977648588825057</c:v>
                </c:pt>
                <c:pt idx="82">
                  <c:v>-0.90482705246602491</c:v>
                </c:pt>
                <c:pt idx="83">
                  <c:v>-0.87630668004386381</c:v>
                </c:pt>
                <c:pt idx="84">
                  <c:v>-0.84432792550201552</c:v>
                </c:pt>
                <c:pt idx="85">
                  <c:v>-0.80901699437494756</c:v>
                </c:pt>
                <c:pt idx="86">
                  <c:v>-0.7705132427757897</c:v>
                </c:pt>
                <c:pt idx="87">
                  <c:v>-0.72896862742141599</c:v>
                </c:pt>
                <c:pt idx="88">
                  <c:v>-0.6845471059286885</c:v>
                </c:pt>
                <c:pt idx="89">
                  <c:v>-0.63742398974868952</c:v>
                </c:pt>
                <c:pt idx="90">
                  <c:v>-0.58778525229248002</c:v>
                </c:pt>
                <c:pt idx="91">
                  <c:v>-0.53582679497899632</c:v>
                </c:pt>
                <c:pt idx="92">
                  <c:v>-0.48175367410171527</c:v>
                </c:pt>
                <c:pt idx="93">
                  <c:v>-0.42577929156507238</c:v>
                </c:pt>
                <c:pt idx="94">
                  <c:v>-0.36812455268468197</c:v>
                </c:pt>
                <c:pt idx="95">
                  <c:v>-0.30901699437495428</c:v>
                </c:pt>
                <c:pt idx="96">
                  <c:v>-0.24868988716485541</c:v>
                </c:pt>
                <c:pt idx="97">
                  <c:v>-0.18738131458572649</c:v>
                </c:pt>
                <c:pt idx="98">
                  <c:v>-0.12533323356430598</c:v>
                </c:pt>
                <c:pt idx="99">
                  <c:v>-6.2790519529313957E-2</c:v>
                </c:pt>
                <c:pt idx="100">
                  <c:v>-2.4502969098173204E-16</c:v>
                </c:pt>
              </c:numCache>
            </c:numRef>
          </c:yVal>
          <c:smooth val="1"/>
        </c:ser>
        <c:dLbls>
          <c:showLegendKey val="0"/>
          <c:showVal val="0"/>
          <c:showCatName val="0"/>
          <c:showSerName val="0"/>
          <c:showPercent val="0"/>
          <c:showBubbleSize val="0"/>
        </c:dLbls>
        <c:axId val="144843136"/>
        <c:axId val="146060032"/>
      </c:scatterChart>
      <c:valAx>
        <c:axId val="144843136"/>
        <c:scaling>
          <c:orientation val="maxMin"/>
        </c:scaling>
        <c:delete val="1"/>
        <c:axPos val="b"/>
        <c:numFmt formatCode="General" sourceLinked="1"/>
        <c:majorTickMark val="out"/>
        <c:minorTickMark val="none"/>
        <c:tickLblPos val="none"/>
        <c:crossAx val="146060032"/>
        <c:crosses val="autoZero"/>
        <c:crossBetween val="midCat"/>
      </c:valAx>
      <c:valAx>
        <c:axId val="146060032"/>
        <c:scaling>
          <c:orientation val="minMax"/>
        </c:scaling>
        <c:delete val="1"/>
        <c:axPos val="r"/>
        <c:numFmt formatCode="General" sourceLinked="1"/>
        <c:majorTickMark val="out"/>
        <c:minorTickMark val="none"/>
        <c:tickLblPos val="none"/>
        <c:crossAx val="144843136"/>
        <c:crosses val="autoZero"/>
        <c:crossBetween val="midCat"/>
      </c:valAx>
      <c:spPr>
        <a:noFill/>
        <a:ln w="25400">
          <a:noFill/>
        </a:ln>
      </c:spPr>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4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5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2588" cy="495300"/>
          </a:xfrm>
          <a:prstGeom prst="rect">
            <a:avLst/>
          </a:prstGeom>
        </p:spPr>
        <p:txBody>
          <a:bodyPr vert="horz" lIns="91440" tIns="45720" rIns="91440" bIns="45720" rtlCol="0"/>
          <a:lstStyle>
            <a:lvl1pPr algn="l" rtl="0">
              <a:defRPr sz="1200">
                <a:cs typeface="Arial" charset="0"/>
              </a:defRPr>
            </a:lvl1pPr>
          </a:lstStyle>
          <a:p>
            <a:pPr>
              <a:defRPr/>
            </a:pPr>
            <a:endParaRPr lang="ru-RU"/>
          </a:p>
        </p:txBody>
      </p:sp>
      <p:sp>
        <p:nvSpPr>
          <p:cNvPr id="3" name="Date Placeholder 2"/>
          <p:cNvSpPr>
            <a:spLocks noGrp="1"/>
          </p:cNvSpPr>
          <p:nvPr>
            <p:ph type="dt" sz="quarter" idx="1"/>
          </p:nvPr>
        </p:nvSpPr>
        <p:spPr>
          <a:xfrm>
            <a:off x="3819525" y="0"/>
            <a:ext cx="2922588" cy="495300"/>
          </a:xfrm>
          <a:prstGeom prst="rect">
            <a:avLst/>
          </a:prstGeom>
        </p:spPr>
        <p:txBody>
          <a:bodyPr vert="horz" lIns="91440" tIns="45720" rIns="91440" bIns="45720" rtlCol="0"/>
          <a:lstStyle>
            <a:lvl1pPr algn="r" rtl="0">
              <a:defRPr sz="1200">
                <a:cs typeface="Arial" charset="0"/>
              </a:defRPr>
            </a:lvl1pPr>
          </a:lstStyle>
          <a:p>
            <a:pPr>
              <a:defRPr/>
            </a:pPr>
            <a:fld id="{4B57A102-77BC-4AC5-8597-2AF1B9376A4B}" type="datetimeFigureOut">
              <a:rPr lang="ru-RU"/>
              <a:pPr>
                <a:defRPr/>
              </a:pPr>
              <a:t>22.07.2011</a:t>
            </a:fld>
            <a:endParaRPr lang="ru-RU"/>
          </a:p>
        </p:txBody>
      </p:sp>
      <p:sp>
        <p:nvSpPr>
          <p:cNvPr id="4" name="Footer Placeholder 3"/>
          <p:cNvSpPr>
            <a:spLocks noGrp="1"/>
          </p:cNvSpPr>
          <p:nvPr>
            <p:ph type="ftr" sz="quarter" idx="2"/>
          </p:nvPr>
        </p:nvSpPr>
        <p:spPr>
          <a:xfrm>
            <a:off x="0" y="9409113"/>
            <a:ext cx="2922588" cy="495300"/>
          </a:xfrm>
          <a:prstGeom prst="rect">
            <a:avLst/>
          </a:prstGeom>
        </p:spPr>
        <p:txBody>
          <a:bodyPr vert="horz" lIns="91440" tIns="45720" rIns="91440" bIns="45720" rtlCol="0" anchor="b"/>
          <a:lstStyle>
            <a:lvl1pPr algn="l" rtl="0">
              <a:defRPr sz="1200">
                <a:cs typeface="Arial" charset="0"/>
              </a:defRPr>
            </a:lvl1pPr>
          </a:lstStyle>
          <a:p>
            <a:pPr>
              <a:defRPr/>
            </a:pPr>
            <a:endParaRPr lang="ru-RU"/>
          </a:p>
        </p:txBody>
      </p:sp>
      <p:sp>
        <p:nvSpPr>
          <p:cNvPr id="5" name="Slide Number Placeholder 4"/>
          <p:cNvSpPr>
            <a:spLocks noGrp="1"/>
          </p:cNvSpPr>
          <p:nvPr>
            <p:ph type="sldNum" sz="quarter" idx="3"/>
          </p:nvPr>
        </p:nvSpPr>
        <p:spPr>
          <a:xfrm>
            <a:off x="3819525" y="9409113"/>
            <a:ext cx="2922588" cy="495300"/>
          </a:xfrm>
          <a:prstGeom prst="rect">
            <a:avLst/>
          </a:prstGeom>
        </p:spPr>
        <p:txBody>
          <a:bodyPr vert="horz" wrap="square" lIns="91440" tIns="45720" rIns="91440" bIns="45720" numCol="1" anchor="b" anchorCtr="0" compatLnSpc="1">
            <a:prstTxWarp prst="textNoShape">
              <a:avLst/>
            </a:prstTxWarp>
          </a:bodyPr>
          <a:lstStyle>
            <a:lvl1pPr algn="r" rtl="0">
              <a:defRPr sz="1200">
                <a:cs typeface="Arial" charset="0"/>
              </a:defRPr>
            </a:lvl1pPr>
          </a:lstStyle>
          <a:p>
            <a:pPr>
              <a:defRPr/>
            </a:pPr>
            <a:fld id="{12B259FA-289C-49C7-833E-7CE78E2C5CF1}" type="slidenum">
              <a:rPr lang="he-IL"/>
              <a:pPr>
                <a:defRPr/>
              </a:pPr>
              <a:t>‹#›</a:t>
            </a:fld>
            <a:endParaRPr lang="ru-RU"/>
          </a:p>
        </p:txBody>
      </p:sp>
    </p:spTree>
    <p:extLst>
      <p:ext uri="{BB962C8B-B14F-4D97-AF65-F5344CB8AC3E}">
        <p14:creationId xmlns:p14="http://schemas.microsoft.com/office/powerpoint/2010/main" val="14046237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200">
                <a:cs typeface="Arial" charset="0"/>
              </a:defRPr>
            </a:lvl1pPr>
          </a:lstStyle>
          <a:p>
            <a:pPr>
              <a:defRPr/>
            </a:pPr>
            <a:endParaRPr lang="en-US"/>
          </a:p>
        </p:txBody>
      </p:sp>
      <p:sp>
        <p:nvSpPr>
          <p:cNvPr id="12291" name="Rectangle 3"/>
          <p:cNvSpPr>
            <a:spLocks noGrp="1" noChangeArrowheads="1"/>
          </p:cNvSpPr>
          <p:nvPr>
            <p:ph type="dt" idx="1"/>
          </p:nvPr>
        </p:nvSpPr>
        <p:spPr bwMode="auto">
          <a:xfrm>
            <a:off x="3819525" y="0"/>
            <a:ext cx="2922588" cy="495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a:defRPr sz="1200">
                <a:cs typeface="Arial" charset="0"/>
              </a:defRPr>
            </a:lvl1pPr>
          </a:lstStyle>
          <a:p>
            <a:pPr>
              <a:defRPr/>
            </a:pPr>
            <a:endParaRPr lang="en-US"/>
          </a:p>
        </p:txBody>
      </p:sp>
      <p:sp>
        <p:nvSpPr>
          <p:cNvPr id="191492" name="Rectangle 4"/>
          <p:cNvSpPr>
            <a:spLocks noGrp="1" noRot="1" noChangeAspect="1" noChangeArrowheads="1" noTextEdit="1"/>
          </p:cNvSpPr>
          <p:nvPr>
            <p:ph type="sldImg" idx="2"/>
          </p:nvPr>
        </p:nvSpPr>
        <p:spPr bwMode="auto">
          <a:xfrm>
            <a:off x="895350" y="742950"/>
            <a:ext cx="4953000" cy="3714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74688" y="4705350"/>
            <a:ext cx="5394325" cy="4457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9409113"/>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cs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19525" y="9409113"/>
            <a:ext cx="2922588"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a:cs typeface="Arial" charset="0"/>
              </a:defRPr>
            </a:lvl1pPr>
          </a:lstStyle>
          <a:p>
            <a:pPr>
              <a:defRPr/>
            </a:pPr>
            <a:fld id="{3175AE36-3BA7-47DE-B141-B7EA226C7068}" type="slidenum">
              <a:rPr lang="he-IL"/>
              <a:pPr>
                <a:defRPr/>
              </a:pPr>
              <a:t>‹#›</a:t>
            </a:fld>
            <a:endParaRPr lang="en-US"/>
          </a:p>
        </p:txBody>
      </p:sp>
    </p:spTree>
    <p:extLst>
      <p:ext uri="{BB962C8B-B14F-4D97-AF65-F5344CB8AC3E}">
        <p14:creationId xmlns:p14="http://schemas.microsoft.com/office/powerpoint/2010/main" val="3565449158"/>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Palatino Linotype" pitchFamily="18" charset="0"/>
        <a:ea typeface="+mn-ea"/>
        <a:cs typeface="Arial" charset="0"/>
      </a:defRPr>
    </a:lvl1pPr>
    <a:lvl2pPr marL="457200" algn="l" rtl="0" eaLnBrk="0" fontAlgn="base" hangingPunct="0">
      <a:spcBef>
        <a:spcPct val="30000"/>
      </a:spcBef>
      <a:spcAft>
        <a:spcPct val="0"/>
      </a:spcAft>
      <a:defRPr sz="1200" kern="1200">
        <a:solidFill>
          <a:schemeClr val="tx1"/>
        </a:solidFill>
        <a:latin typeface="Palatino Linotype" pitchFamily="18" charset="0"/>
        <a:ea typeface="+mn-ea"/>
        <a:cs typeface="Arial" charset="0"/>
      </a:defRPr>
    </a:lvl2pPr>
    <a:lvl3pPr marL="914400" algn="l" rtl="0" eaLnBrk="0" fontAlgn="base" hangingPunct="0">
      <a:spcBef>
        <a:spcPct val="30000"/>
      </a:spcBef>
      <a:spcAft>
        <a:spcPct val="0"/>
      </a:spcAft>
      <a:defRPr sz="1200" kern="1200">
        <a:solidFill>
          <a:schemeClr val="tx1"/>
        </a:solidFill>
        <a:latin typeface="Palatino Linotype" pitchFamily="18"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Palatino Linotype" pitchFamily="18"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Palatino Linotype"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cs typeface="Arial" pitchFamily="34" charset="0"/>
              </a:rPr>
              <a:t>Have a dream come true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he-IL" smtClean="0">
              <a:cs typeface="Arial" pitchFamily="34" charset="0"/>
            </a:endParaRPr>
          </a:p>
        </p:txBody>
      </p:sp>
      <p:sp>
        <p:nvSpPr>
          <p:cNvPr id="17920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857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86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BDF59E5E-C74D-4796-9C55-F51784139006}" type="slidenum">
              <a:rPr lang="he-IL" smtClean="0">
                <a:latin typeface="Arial" pitchFamily="34" charset="0"/>
              </a:rPr>
              <a:pPr eaLnBrk="1" hangingPunct="1"/>
              <a:t>165</a:t>
            </a:fld>
            <a:endParaRPr lang="en-US" smtClean="0">
              <a:latin typeface="Arial" pitchFamily="34" charset="0"/>
            </a:endParaRPr>
          </a:p>
        </p:txBody>
      </p:sp>
      <p:sp>
        <p:nvSpPr>
          <p:cNvPr id="28672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A7FE7550-C797-47AF-AB90-58B4A74CE471}" type="slidenum">
              <a:rPr lang="he-IL" smtClean="0">
                <a:latin typeface="Arial" pitchFamily="34" charset="0"/>
              </a:rPr>
              <a:pPr eaLnBrk="1" hangingPunct="1"/>
              <a:t>166</a:t>
            </a:fld>
            <a:endParaRPr lang="en-US" smtClean="0">
              <a:latin typeface="Arial" pitchFamily="34" charset="0"/>
            </a:endParaRPr>
          </a:p>
        </p:txBody>
      </p:sp>
      <p:sp>
        <p:nvSpPr>
          <p:cNvPr id="2897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defRPr>
                <a:solidFill>
                  <a:schemeClr val="tx1"/>
                </a:solidFill>
                <a:latin typeface="Palatino Linotype" pitchFamily="18" charset="0"/>
                <a:cs typeface="Arial" pitchFamily="34" charset="0"/>
              </a:defRPr>
            </a:lvl1pPr>
            <a:lvl2pPr marL="742950" indent="-285750" defTabSz="955675" eaLnBrk="0" hangingPunct="0">
              <a:defRPr>
                <a:solidFill>
                  <a:schemeClr val="tx1"/>
                </a:solidFill>
                <a:latin typeface="Palatino Linotype" pitchFamily="18" charset="0"/>
                <a:cs typeface="Arial" pitchFamily="34" charset="0"/>
              </a:defRPr>
            </a:lvl2pPr>
            <a:lvl3pPr marL="1143000" indent="-228600" defTabSz="955675" eaLnBrk="0" hangingPunct="0">
              <a:defRPr>
                <a:solidFill>
                  <a:schemeClr val="tx1"/>
                </a:solidFill>
                <a:latin typeface="Palatino Linotype" pitchFamily="18" charset="0"/>
                <a:cs typeface="Arial" pitchFamily="34" charset="0"/>
              </a:defRPr>
            </a:lvl3pPr>
            <a:lvl4pPr marL="1600200" indent="-228600" defTabSz="955675" eaLnBrk="0" hangingPunct="0">
              <a:defRPr>
                <a:solidFill>
                  <a:schemeClr val="tx1"/>
                </a:solidFill>
                <a:latin typeface="Palatino Linotype" pitchFamily="18" charset="0"/>
                <a:cs typeface="Arial" pitchFamily="34" charset="0"/>
              </a:defRPr>
            </a:lvl4pPr>
            <a:lvl5pPr marL="2057400" indent="-228600" defTabSz="955675" eaLnBrk="0" hangingPunct="0">
              <a:defRPr>
                <a:solidFill>
                  <a:schemeClr val="tx1"/>
                </a:solidFill>
                <a:latin typeface="Palatino Linotype" pitchFamily="18" charset="0"/>
                <a:cs typeface="Arial" pitchFamily="34" charset="0"/>
              </a:defRPr>
            </a:lvl5pPr>
            <a:lvl6pPr marL="25146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5B3A256F-F125-4CF2-A5A5-248B6577E6DA}" type="slidenum">
              <a:rPr lang="he-IL" smtClean="0">
                <a:latin typeface="Arial" pitchFamily="34" charset="0"/>
              </a:rPr>
              <a:pPr eaLnBrk="1" hangingPunct="1"/>
              <a:t>167</a:t>
            </a:fld>
            <a:endParaRPr lang="en-US" smtClean="0">
              <a:latin typeface="Arial"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90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44DDC6B3-EC0E-40AA-827A-1530228A7D44}" type="slidenum">
              <a:rPr lang="he-IL" smtClean="0">
                <a:latin typeface="Arial" pitchFamily="34" charset="0"/>
              </a:rPr>
              <a:pPr eaLnBrk="1" hangingPunct="1"/>
              <a:t>168</a:t>
            </a:fld>
            <a:endParaRPr lang="en-US" smtClean="0">
              <a:latin typeface="Arial" pitchFamily="34" charset="0"/>
            </a:endParaRPr>
          </a:p>
        </p:txBody>
      </p:sp>
      <p:sp>
        <p:nvSpPr>
          <p:cNvPr id="29082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65980A8E-A7F1-4BDD-B45A-8E07EB84B754}" type="slidenum">
              <a:rPr lang="he-IL" smtClean="0">
                <a:latin typeface="Arial" pitchFamily="34" charset="0"/>
              </a:rPr>
              <a:pPr eaLnBrk="1" hangingPunct="1"/>
              <a:t>169</a:t>
            </a:fld>
            <a:endParaRPr lang="en-US" smtClean="0">
              <a:latin typeface="Arial" pitchFamily="34" charset="0"/>
            </a:endParaRPr>
          </a:p>
        </p:txBody>
      </p:sp>
      <p:sp>
        <p:nvSpPr>
          <p:cNvPr id="29184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60295C00-F6A2-4472-B5CC-8DF6C8F37157}" type="slidenum">
              <a:rPr lang="he-IL" smtClean="0">
                <a:latin typeface="Arial" pitchFamily="34" charset="0"/>
              </a:rPr>
              <a:pPr eaLnBrk="1" hangingPunct="1"/>
              <a:t>170</a:t>
            </a:fld>
            <a:endParaRPr lang="en-US" smtClean="0">
              <a:latin typeface="Arial" pitchFamily="34" charset="0"/>
            </a:endParaRPr>
          </a:p>
        </p:txBody>
      </p:sp>
      <p:sp>
        <p:nvSpPr>
          <p:cNvPr id="29389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94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7E60D2CD-8781-407B-9C1E-6D2E095AF238}" type="slidenum">
              <a:rPr lang="he-IL" smtClean="0">
                <a:latin typeface="Arial" pitchFamily="34" charset="0"/>
              </a:rPr>
              <a:pPr eaLnBrk="1" hangingPunct="1"/>
              <a:t>171</a:t>
            </a:fld>
            <a:endParaRPr lang="en-US" smtClean="0">
              <a:latin typeface="Arial" pitchFamily="34" charset="0"/>
            </a:endParaRPr>
          </a:p>
        </p:txBody>
      </p:sp>
      <p:sp>
        <p:nvSpPr>
          <p:cNvPr id="29491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87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BF442475-C173-4337-AB2E-BD2B51A5B06A}" type="slidenum">
              <a:rPr lang="he-IL" smtClean="0">
                <a:latin typeface="Arial" pitchFamily="34" charset="0"/>
              </a:rPr>
              <a:pPr eaLnBrk="1" hangingPunct="1"/>
              <a:t>172</a:t>
            </a:fld>
            <a:endParaRPr lang="en-US" smtClean="0">
              <a:latin typeface="Arial" pitchFamily="34" charset="0"/>
            </a:endParaRPr>
          </a:p>
        </p:txBody>
      </p:sp>
      <p:sp>
        <p:nvSpPr>
          <p:cNvPr id="28774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88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5326607F-8A96-4130-BEE6-230A8AEA9FC2}" type="slidenum">
              <a:rPr lang="he-IL" smtClean="0">
                <a:latin typeface="Arial" pitchFamily="34" charset="0"/>
              </a:rPr>
              <a:pPr eaLnBrk="1" hangingPunct="1"/>
              <a:t>173</a:t>
            </a:fld>
            <a:endParaRPr lang="en-US" smtClean="0">
              <a:latin typeface="Arial" pitchFamily="34" charset="0"/>
            </a:endParaRPr>
          </a:p>
        </p:txBody>
      </p:sp>
      <p:sp>
        <p:nvSpPr>
          <p:cNvPr id="2887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1822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959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smtClean="0">
              <a:cs typeface="Arial" pitchFamily="34" charset="0"/>
            </a:endParaRPr>
          </a:p>
        </p:txBody>
      </p:sp>
      <p:sp>
        <p:nvSpPr>
          <p:cNvPr id="1802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0173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solidFill>
                  <a:srgbClr val="000000"/>
                </a:solidFill>
              </a:rPr>
              <a:t>Yonina Eldar, ISBI 2011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This slide should appear after the current 18 (i.e. write before part II).</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High rate samplers consist of several low rate ones because we cannot have one at high rate (quantization time)</a:t>
            </a:r>
          </a:p>
          <a:p>
            <a:r>
              <a:rPr lang="en-US" smtClean="0">
                <a:cs typeface="Arial" pitchFamily="34" charset="0"/>
              </a:rPr>
              <a:t>We need to duplicate the T/H, and the quantizer.</a:t>
            </a:r>
          </a:p>
          <a:p>
            <a:r>
              <a:rPr lang="en-US" smtClean="0">
                <a:cs typeface="Arial" pitchFamily="34" charset="0"/>
              </a:rPr>
              <a:t>This is a hybrid design – T/H with high BW but quantizer with low rate…. We can’t use low BW T/H, since we need *pointwise* samples of the wideband input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cs typeface="Arial" pitchFamily="34"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600">
                <a:solidFill>
                  <a:schemeClr val="tx1"/>
                </a:solidFill>
                <a:latin typeface="Arial" pitchFamily="34" charset="0"/>
                <a:cs typeface="Arial" pitchFamily="34" charset="0"/>
              </a:defRPr>
            </a:lvl1pPr>
            <a:lvl2pPr marL="742950" indent="-285750" defTabSz="955675">
              <a:defRPr sz="1600">
                <a:solidFill>
                  <a:schemeClr val="tx1"/>
                </a:solidFill>
                <a:latin typeface="Arial" pitchFamily="34" charset="0"/>
                <a:cs typeface="Arial" pitchFamily="34" charset="0"/>
              </a:defRPr>
            </a:lvl2pPr>
            <a:lvl3pPr marL="1143000" indent="-228600" defTabSz="955675">
              <a:defRPr sz="1600">
                <a:solidFill>
                  <a:schemeClr val="tx1"/>
                </a:solidFill>
                <a:latin typeface="Arial" pitchFamily="34" charset="0"/>
                <a:cs typeface="Arial" pitchFamily="34" charset="0"/>
              </a:defRPr>
            </a:lvl3pPr>
            <a:lvl4pPr marL="1600200" indent="-228600" defTabSz="955675">
              <a:defRPr sz="1600">
                <a:solidFill>
                  <a:schemeClr val="tx1"/>
                </a:solidFill>
                <a:latin typeface="Arial" pitchFamily="34" charset="0"/>
                <a:cs typeface="Arial" pitchFamily="34" charset="0"/>
              </a:defRPr>
            </a:lvl4pPr>
            <a:lvl5pPr marL="2057400" indent="-228600" defTabSz="955675">
              <a:defRPr sz="1600">
                <a:solidFill>
                  <a:schemeClr val="tx1"/>
                </a:solidFill>
                <a:latin typeface="Arial" pitchFamily="34" charset="0"/>
                <a:cs typeface="Arial" pitchFamily="34" charset="0"/>
              </a:defRPr>
            </a:lvl5pPr>
            <a:lvl6pPr marL="2514600" indent="-228600" defTabSz="955675"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55675"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55675"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55675" eaLnBrk="0" fontAlgn="base" hangingPunct="0">
              <a:spcBef>
                <a:spcPct val="0"/>
              </a:spcBef>
              <a:spcAft>
                <a:spcPct val="0"/>
              </a:spcAft>
              <a:defRPr sz="1600">
                <a:solidFill>
                  <a:schemeClr val="tx1"/>
                </a:solidFill>
                <a:latin typeface="Arial" pitchFamily="34" charset="0"/>
                <a:cs typeface="Arial" pitchFamily="34" charset="0"/>
              </a:defRPr>
            </a:lvl9pPr>
          </a:lstStyle>
          <a:p>
            <a:fld id="{0C2D52CA-EEE6-481E-AB25-1E312BAC8125}" type="slidenum">
              <a:rPr lang="he-IL" sz="1300" smtClean="0"/>
              <a:pPr/>
              <a:t>33</a:t>
            </a:fld>
            <a:endParaRPr lang="en-US" sz="13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1361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600">
                <a:solidFill>
                  <a:schemeClr val="tx1"/>
                </a:solidFill>
                <a:latin typeface="Arial" pitchFamily="34" charset="0"/>
                <a:cs typeface="Arial" pitchFamily="34" charset="0"/>
              </a:defRPr>
            </a:lvl1pPr>
            <a:lvl2pPr marL="742950" indent="-285750" defTabSz="955675">
              <a:defRPr sz="1600">
                <a:solidFill>
                  <a:schemeClr val="tx1"/>
                </a:solidFill>
                <a:latin typeface="Arial" pitchFamily="34" charset="0"/>
                <a:cs typeface="Arial" pitchFamily="34" charset="0"/>
              </a:defRPr>
            </a:lvl2pPr>
            <a:lvl3pPr marL="1143000" indent="-228600" defTabSz="955675">
              <a:defRPr sz="1600">
                <a:solidFill>
                  <a:schemeClr val="tx1"/>
                </a:solidFill>
                <a:latin typeface="Arial" pitchFamily="34" charset="0"/>
                <a:cs typeface="Arial" pitchFamily="34" charset="0"/>
              </a:defRPr>
            </a:lvl3pPr>
            <a:lvl4pPr marL="1600200" indent="-228600" defTabSz="955675">
              <a:defRPr sz="1600">
                <a:solidFill>
                  <a:schemeClr val="tx1"/>
                </a:solidFill>
                <a:latin typeface="Arial" pitchFamily="34" charset="0"/>
                <a:cs typeface="Arial" pitchFamily="34" charset="0"/>
              </a:defRPr>
            </a:lvl4pPr>
            <a:lvl5pPr marL="2057400" indent="-228600" defTabSz="955675">
              <a:defRPr sz="1600">
                <a:solidFill>
                  <a:schemeClr val="tx1"/>
                </a:solidFill>
                <a:latin typeface="Arial" pitchFamily="34" charset="0"/>
                <a:cs typeface="Arial" pitchFamily="34" charset="0"/>
              </a:defRPr>
            </a:lvl5pPr>
            <a:lvl6pPr marL="2514600" indent="-228600" defTabSz="955675"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55675"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55675"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55675" eaLnBrk="0" fontAlgn="base" hangingPunct="0">
              <a:spcBef>
                <a:spcPct val="0"/>
              </a:spcBef>
              <a:spcAft>
                <a:spcPct val="0"/>
              </a:spcAft>
              <a:defRPr sz="1600">
                <a:solidFill>
                  <a:schemeClr val="tx1"/>
                </a:solidFill>
                <a:latin typeface="Arial" pitchFamily="34" charset="0"/>
                <a:cs typeface="Arial" pitchFamily="34" charset="0"/>
              </a:defRPr>
            </a:lvl9pPr>
          </a:lstStyle>
          <a:p>
            <a:fld id="{E1F1DBD5-3B69-4A6E-A3B2-02C52AA4BDA7}" type="slidenum">
              <a:rPr lang="he-IL" sz="1300" smtClean="0"/>
              <a:pPr/>
              <a:t>34</a:t>
            </a:fld>
            <a:endParaRPr lang="en-US" sz="13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cs typeface="Arial" pitchFamily="34" charset="0"/>
            </a:endParaRPr>
          </a:p>
        </p:txBody>
      </p:sp>
      <p:sp>
        <p:nvSpPr>
          <p:cNvPr id="137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1600">
                <a:solidFill>
                  <a:schemeClr val="tx1"/>
                </a:solidFill>
                <a:latin typeface="Arial" pitchFamily="34" charset="0"/>
                <a:cs typeface="Arial" pitchFamily="34" charset="0"/>
              </a:defRPr>
            </a:lvl1pPr>
            <a:lvl2pPr marL="742950" indent="-285750" defTabSz="955675">
              <a:defRPr sz="1600">
                <a:solidFill>
                  <a:schemeClr val="tx1"/>
                </a:solidFill>
                <a:latin typeface="Arial" pitchFamily="34" charset="0"/>
                <a:cs typeface="Arial" pitchFamily="34" charset="0"/>
              </a:defRPr>
            </a:lvl2pPr>
            <a:lvl3pPr marL="1143000" indent="-228600" defTabSz="955675">
              <a:defRPr sz="1600">
                <a:solidFill>
                  <a:schemeClr val="tx1"/>
                </a:solidFill>
                <a:latin typeface="Arial" pitchFamily="34" charset="0"/>
                <a:cs typeface="Arial" pitchFamily="34" charset="0"/>
              </a:defRPr>
            </a:lvl3pPr>
            <a:lvl4pPr marL="1600200" indent="-228600" defTabSz="955675">
              <a:defRPr sz="1600">
                <a:solidFill>
                  <a:schemeClr val="tx1"/>
                </a:solidFill>
                <a:latin typeface="Arial" pitchFamily="34" charset="0"/>
                <a:cs typeface="Arial" pitchFamily="34" charset="0"/>
              </a:defRPr>
            </a:lvl4pPr>
            <a:lvl5pPr marL="2057400" indent="-228600" defTabSz="955675">
              <a:defRPr sz="1600">
                <a:solidFill>
                  <a:schemeClr val="tx1"/>
                </a:solidFill>
                <a:latin typeface="Arial" pitchFamily="34" charset="0"/>
                <a:cs typeface="Arial" pitchFamily="34" charset="0"/>
              </a:defRPr>
            </a:lvl5pPr>
            <a:lvl6pPr marL="2514600" indent="-228600" defTabSz="955675"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defTabSz="955675"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defTabSz="955675"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defTabSz="955675" eaLnBrk="0" fontAlgn="base" hangingPunct="0">
              <a:spcBef>
                <a:spcPct val="0"/>
              </a:spcBef>
              <a:spcAft>
                <a:spcPct val="0"/>
              </a:spcAft>
              <a:defRPr sz="1600">
                <a:solidFill>
                  <a:schemeClr val="tx1"/>
                </a:solidFill>
                <a:latin typeface="Arial" pitchFamily="34" charset="0"/>
                <a:cs typeface="Arial" pitchFamily="34" charset="0"/>
              </a:defRPr>
            </a:lvl9pPr>
          </a:lstStyle>
          <a:p>
            <a:fld id="{09EDBA07-BA11-4B28-A90D-19EEC7B6412C}" type="slidenum">
              <a:rPr lang="he-IL" sz="1300" smtClean="0"/>
              <a:pPr/>
              <a:t>35</a:t>
            </a:fld>
            <a:endParaRPr lang="en-US" sz="13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defRPr>
                <a:solidFill>
                  <a:schemeClr val="tx1"/>
                </a:solidFill>
                <a:latin typeface="Palatino Linotype" pitchFamily="18" charset="0"/>
                <a:cs typeface="Arial" pitchFamily="34" charset="0"/>
              </a:defRPr>
            </a:lvl1pPr>
            <a:lvl2pPr marL="742950" indent="-285750" defTabSz="955675" eaLnBrk="0" hangingPunct="0">
              <a:defRPr>
                <a:solidFill>
                  <a:schemeClr val="tx1"/>
                </a:solidFill>
                <a:latin typeface="Palatino Linotype" pitchFamily="18" charset="0"/>
                <a:cs typeface="Arial" pitchFamily="34" charset="0"/>
              </a:defRPr>
            </a:lvl2pPr>
            <a:lvl3pPr marL="1143000" indent="-228600" defTabSz="955675" eaLnBrk="0" hangingPunct="0">
              <a:defRPr>
                <a:solidFill>
                  <a:schemeClr val="tx1"/>
                </a:solidFill>
                <a:latin typeface="Palatino Linotype" pitchFamily="18" charset="0"/>
                <a:cs typeface="Arial" pitchFamily="34" charset="0"/>
              </a:defRPr>
            </a:lvl3pPr>
            <a:lvl4pPr marL="1600200" indent="-228600" defTabSz="955675" eaLnBrk="0" hangingPunct="0">
              <a:defRPr>
                <a:solidFill>
                  <a:schemeClr val="tx1"/>
                </a:solidFill>
                <a:latin typeface="Palatino Linotype" pitchFamily="18" charset="0"/>
                <a:cs typeface="Arial" pitchFamily="34" charset="0"/>
              </a:defRPr>
            </a:lvl4pPr>
            <a:lvl5pPr marL="2057400" indent="-228600" defTabSz="955675" eaLnBrk="0" hangingPunct="0">
              <a:defRPr>
                <a:solidFill>
                  <a:schemeClr val="tx1"/>
                </a:solidFill>
                <a:latin typeface="Palatino Linotype" pitchFamily="18" charset="0"/>
                <a:cs typeface="Arial" pitchFamily="34" charset="0"/>
              </a:defRPr>
            </a:lvl5pPr>
            <a:lvl6pPr marL="25146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8238FE5F-07F4-4738-B1B5-AB87C194E7F3}" type="slidenum">
              <a:rPr lang="he-IL" sz="1300" smtClean="0">
                <a:latin typeface="Arial" pitchFamily="34" charset="0"/>
              </a:rPr>
              <a:pPr eaLnBrk="1" hangingPunct="1"/>
              <a:t>38</a:t>
            </a:fld>
            <a:endParaRPr lang="en-US" sz="130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944DB4F3-F557-4435-A5CF-8DFAFEE003C8}" type="slidenum">
              <a:rPr lang="he-IL" smtClean="0"/>
              <a:pPr eaLnBrk="1" hangingPunct="1"/>
              <a:t>2</a:t>
            </a:fld>
            <a:endParaRPr lang="en-US" smtClean="0"/>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a:p>
            <a:pPr eaLnBrk="1" hangingPunct="1"/>
            <a:endParaRPr lang="en-US" smtClean="0">
              <a:cs typeface="Arial" pitchFamily="34" charset="0"/>
            </a:endParaRPr>
          </a:p>
        </p:txBody>
      </p:sp>
      <p:sp>
        <p:nvSpPr>
          <p:cNvPr id="19354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e-IL" smtClean="0">
              <a:latin typeface="Arial" pitchFamily="34" charset="0"/>
              <a:cs typeface="Arial" pitchFamily="34" charset="0"/>
            </a:endParaRPr>
          </a:p>
        </p:txBody>
      </p:sp>
      <p:sp>
        <p:nvSpPr>
          <p:cNvPr id="204804"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nchor="b"/>
          <a:lstStyle>
            <a:lvl1pPr defTabSz="955675" eaLnBrk="0" hangingPunct="0">
              <a:defRPr>
                <a:solidFill>
                  <a:schemeClr val="tx1"/>
                </a:solidFill>
                <a:latin typeface="Palatino Linotype" pitchFamily="18" charset="0"/>
                <a:cs typeface="Arial" pitchFamily="34" charset="0"/>
              </a:defRPr>
            </a:lvl1pPr>
            <a:lvl2pPr marL="742950" indent="-285750" defTabSz="955675" eaLnBrk="0" hangingPunct="0">
              <a:defRPr>
                <a:solidFill>
                  <a:schemeClr val="tx1"/>
                </a:solidFill>
                <a:latin typeface="Palatino Linotype" pitchFamily="18" charset="0"/>
                <a:cs typeface="Arial" pitchFamily="34" charset="0"/>
              </a:defRPr>
            </a:lvl2pPr>
            <a:lvl3pPr marL="1143000" indent="-228600" defTabSz="955675" eaLnBrk="0" hangingPunct="0">
              <a:defRPr>
                <a:solidFill>
                  <a:schemeClr val="tx1"/>
                </a:solidFill>
                <a:latin typeface="Palatino Linotype" pitchFamily="18" charset="0"/>
                <a:cs typeface="Arial" pitchFamily="34" charset="0"/>
              </a:defRPr>
            </a:lvl3pPr>
            <a:lvl4pPr marL="1600200" indent="-228600" defTabSz="955675" eaLnBrk="0" hangingPunct="0">
              <a:defRPr>
                <a:solidFill>
                  <a:schemeClr val="tx1"/>
                </a:solidFill>
                <a:latin typeface="Palatino Linotype" pitchFamily="18" charset="0"/>
                <a:cs typeface="Arial" pitchFamily="34" charset="0"/>
              </a:defRPr>
            </a:lvl4pPr>
            <a:lvl5pPr marL="2057400" indent="-228600" defTabSz="955675" eaLnBrk="0" hangingPunct="0">
              <a:defRPr>
                <a:solidFill>
                  <a:schemeClr val="tx1"/>
                </a:solidFill>
                <a:latin typeface="Palatino Linotype" pitchFamily="18" charset="0"/>
                <a:cs typeface="Arial" pitchFamily="34" charset="0"/>
              </a:defRPr>
            </a:lvl5pPr>
            <a:lvl6pPr marL="25146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86D0FDCA-5C25-4CA8-94E3-15E476DA7CDF}" type="slidenum">
              <a:rPr lang="he-IL" sz="1300">
                <a:latin typeface="Arial" pitchFamily="34" charset="0"/>
              </a:rPr>
              <a:pPr algn="r" rtl="1" eaLnBrk="1" hangingPunct="1"/>
              <a:t>39</a:t>
            </a:fld>
            <a:endParaRPr lang="en-US" sz="130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We focus on 1-d continuous inputs x(t), and particularly multiband frequency supports</a:t>
            </a:r>
          </a:p>
          <a:p>
            <a:endParaRPr lang="en-US" smtClean="0">
              <a:cs typeface="Arial" pitchFamily="34" charset="0"/>
            </a:endParaRPr>
          </a:p>
          <a:p>
            <a:r>
              <a:rPr lang="en-US" smtClean="0">
                <a:cs typeface="Arial" pitchFamily="34" charset="0"/>
              </a:rPr>
              <a:t>A common practice in acquisition of RF signals is undersampling or demodulation</a:t>
            </a:r>
            <a:endParaRPr lang="he-IL"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latin typeface="Arial" pitchFamily="34" charset="0"/>
              <a:cs typeface="Arial" pitchFamily="34" charset="0"/>
            </a:endParaRP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defRPr>
                <a:solidFill>
                  <a:schemeClr val="tx1"/>
                </a:solidFill>
                <a:latin typeface="Palatino Linotype" pitchFamily="18" charset="0"/>
                <a:cs typeface="Arial" pitchFamily="34" charset="0"/>
              </a:defRPr>
            </a:lvl1pPr>
            <a:lvl2pPr marL="742950" indent="-285750" defTabSz="955675" eaLnBrk="0" hangingPunct="0">
              <a:defRPr>
                <a:solidFill>
                  <a:schemeClr val="tx1"/>
                </a:solidFill>
                <a:latin typeface="Palatino Linotype" pitchFamily="18" charset="0"/>
                <a:cs typeface="Arial" pitchFamily="34" charset="0"/>
              </a:defRPr>
            </a:lvl2pPr>
            <a:lvl3pPr marL="1143000" indent="-228600" defTabSz="955675" eaLnBrk="0" hangingPunct="0">
              <a:defRPr>
                <a:solidFill>
                  <a:schemeClr val="tx1"/>
                </a:solidFill>
                <a:latin typeface="Palatino Linotype" pitchFamily="18" charset="0"/>
                <a:cs typeface="Arial" pitchFamily="34" charset="0"/>
              </a:defRPr>
            </a:lvl3pPr>
            <a:lvl4pPr marL="1600200" indent="-228600" defTabSz="955675" eaLnBrk="0" hangingPunct="0">
              <a:defRPr>
                <a:solidFill>
                  <a:schemeClr val="tx1"/>
                </a:solidFill>
                <a:latin typeface="Palatino Linotype" pitchFamily="18" charset="0"/>
                <a:cs typeface="Arial" pitchFamily="34" charset="0"/>
              </a:defRPr>
            </a:lvl4pPr>
            <a:lvl5pPr marL="2057400" indent="-228600" defTabSz="955675" eaLnBrk="0" hangingPunct="0">
              <a:defRPr>
                <a:solidFill>
                  <a:schemeClr val="tx1"/>
                </a:solidFill>
                <a:latin typeface="Palatino Linotype" pitchFamily="18" charset="0"/>
                <a:cs typeface="Arial" pitchFamily="34" charset="0"/>
              </a:defRPr>
            </a:lvl5pPr>
            <a:lvl6pPr marL="25146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BACCFC64-0692-44A9-81FA-A84592A7E2FD}" type="slidenum">
              <a:rPr lang="he-IL" sz="1300" smtClean="0">
                <a:latin typeface="Arial" pitchFamily="34" charset="0"/>
              </a:rPr>
              <a:pPr eaLnBrk="1" hangingPunct="1"/>
              <a:t>41</a:t>
            </a:fld>
            <a:endParaRPr lang="en-US" sz="1300"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We focus on 1-d continuous inputs x(t), and particularly multiband frequency supports</a:t>
            </a:r>
          </a:p>
          <a:p>
            <a:endParaRPr lang="en-US" smtClean="0">
              <a:cs typeface="Arial" pitchFamily="34" charset="0"/>
            </a:endParaRPr>
          </a:p>
          <a:p>
            <a:r>
              <a:rPr lang="en-US" smtClean="0">
                <a:cs typeface="Arial" pitchFamily="34" charset="0"/>
              </a:rPr>
              <a:t>A common practice in acquisition of RF signals is undersampling or demodulation</a:t>
            </a:r>
            <a:endParaRPr lang="he-IL" smtClean="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We focus on 1-d continuous inputs x(t), and particularly multiband frequency supports</a:t>
            </a:r>
          </a:p>
          <a:p>
            <a:endParaRPr lang="en-US" smtClean="0">
              <a:cs typeface="Arial" pitchFamily="34" charset="0"/>
            </a:endParaRPr>
          </a:p>
          <a:p>
            <a:r>
              <a:rPr lang="en-US" smtClean="0">
                <a:cs typeface="Arial" pitchFamily="34" charset="0"/>
              </a:rPr>
              <a:t>A common practice in acquisition of RF signals is undersampling or demodulation</a:t>
            </a:r>
            <a:endParaRPr lang="he-IL" smtClean="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The method suits a single transmission (bandpass), and the rate depends on the band positioning (to avoid self-aliasing)</a:t>
            </a:r>
          </a:p>
          <a:p>
            <a:endParaRPr lang="en-US" smtClean="0">
              <a:cs typeface="Arial" pitchFamily="34" charset="0"/>
            </a:endParaRPr>
          </a:p>
          <a:p>
            <a:r>
              <a:rPr lang="en-US" smtClean="0">
                <a:cs typeface="Arial" pitchFamily="34" charset="0"/>
              </a:rPr>
              <a:t>We can achieve the minimal rate only in integer positioning</a:t>
            </a:r>
          </a:p>
          <a:p>
            <a:endParaRPr lang="en-US" smtClean="0">
              <a:cs typeface="Arial" pitchFamily="34" charset="0"/>
            </a:endParaRPr>
          </a:p>
          <a:p>
            <a:r>
              <a:rPr lang="en-US" smtClean="0">
                <a:cs typeface="Arial" pitchFamily="34" charset="0"/>
              </a:rPr>
              <a:t>No analog hardware (exploits aliasing) but suits only a bandpass input because of the alias-free condition</a:t>
            </a:r>
          </a:p>
          <a:p>
            <a:endParaRPr lang="en-US" smtClean="0">
              <a:cs typeface="Arial" pitchFamily="34" charset="0"/>
            </a:endParaRPr>
          </a:p>
          <a:p>
            <a:r>
              <a:rPr lang="en-US" smtClean="0">
                <a:cs typeface="Arial" pitchFamily="34" charset="0"/>
              </a:rPr>
              <a:t>As we will see in the sequel, it is not precisely true that this is below Nyquist, because the ADC needs Nyquist-rate front-end, but for now we can refer to this as no analog preprocessing</a:t>
            </a:r>
            <a:endParaRPr lang="he-IL" smtClean="0">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In the drawing, for bandpass, 2 overlaps get different weigthing in the 2 branches so that we can resolve them out</a:t>
            </a:r>
          </a:p>
          <a:p>
            <a:endParaRPr lang="en-US" smtClean="0">
              <a:cs typeface="Arial" pitchFamily="34" charset="0"/>
            </a:endParaRPr>
          </a:p>
          <a:p>
            <a:r>
              <a:rPr lang="en-US" smtClean="0">
                <a:cs typeface="Arial" pitchFamily="34" charset="0"/>
              </a:rPr>
              <a:t>We will elaborate on that more when we describe our first sampling strategy which also relies on nonuniform sampling</a:t>
            </a:r>
          </a:p>
          <a:p>
            <a:endParaRPr lang="en-US" smtClean="0">
              <a:cs typeface="Arial" pitchFamily="34" charset="0"/>
            </a:endParaRPr>
          </a:p>
          <a:p>
            <a:r>
              <a:rPr lang="en-US" smtClean="0">
                <a:cs typeface="Arial" pitchFamily="34" charset="0"/>
              </a:rPr>
              <a:t>The choice of phi_i depends on the band positions (in order to create linear independent mixtures). The recosntruction filters have piecewise constant responses, which depends on both band positions and choice of delays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They sit on the same platform (e.g. receiver) so no real advantage for semi-blind</a:t>
            </a:r>
          </a:p>
          <a:p>
            <a:endParaRPr lang="en-US"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They sit on the same platform (e.g. receiver) so no real advantage for semi-blind</a:t>
            </a:r>
          </a:p>
          <a:p>
            <a:endParaRPr lang="en-US" smtClean="0">
              <a:cs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he-IL" smtClean="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1945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he-IL" smtClean="0">
              <a:cs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1606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170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1811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191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979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3819525" y="9409113"/>
            <a:ext cx="29225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C80273AE-2823-48A9-A219-9E9A30B3ADC2}" type="slidenum">
              <a:rPr lang="he-IL" sz="1200"/>
              <a:pPr algn="r" rtl="1" eaLnBrk="1" hangingPunct="1"/>
              <a:t>63</a:t>
            </a:fld>
            <a:endParaRPr lang="en-US" sz="1200"/>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cs typeface="Arial" pitchFamily="34" charset="0"/>
            </a:endParaRPr>
          </a:p>
        </p:txBody>
      </p:sp>
      <p:sp>
        <p:nvSpPr>
          <p:cNvPr id="22016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cs typeface="Arial" pitchFamily="34" charset="0"/>
            </a:endParaRPr>
          </a:p>
        </p:txBody>
      </p:sp>
      <p:sp>
        <p:nvSpPr>
          <p:cNvPr id="222212"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20" tIns="47260" rIns="94520" bIns="47260" anchor="b"/>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9D3C9095-B191-4D71-B83D-05551DE87D63}" type="slidenum">
              <a:rPr lang="he-IL" sz="1300"/>
              <a:pPr algn="r" rtl="1" eaLnBrk="1" hangingPunct="1"/>
              <a:t>64</a:t>
            </a:fld>
            <a:endParaRPr lang="en-US" sz="1300"/>
          </a:p>
        </p:txBody>
      </p:sp>
      <p:sp>
        <p:nvSpPr>
          <p:cNvPr id="22221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cs typeface="Arial" pitchFamily="34" charset="0"/>
            </a:endParaRPr>
          </a:p>
        </p:txBody>
      </p:sp>
      <p:sp>
        <p:nvSpPr>
          <p:cNvPr id="223236"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20" tIns="47260" rIns="94520" bIns="47260" anchor="b"/>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5A061604-C824-44C8-8BDB-CB4D28A4CD7A}" type="slidenum">
              <a:rPr lang="he-IL" sz="1300"/>
              <a:pPr algn="r" rtl="1" eaLnBrk="1" hangingPunct="1"/>
              <a:t>65</a:t>
            </a:fld>
            <a:endParaRPr lang="en-US" sz="1300"/>
          </a:p>
        </p:txBody>
      </p:sp>
      <p:sp>
        <p:nvSpPr>
          <p:cNvPr id="22323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cs typeface="Arial" pitchFamily="34" charset="0"/>
            </a:endParaRPr>
          </a:p>
        </p:txBody>
      </p:sp>
      <p:sp>
        <p:nvSpPr>
          <p:cNvPr id="224260"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20" tIns="47260" rIns="94520" bIns="47260" anchor="b"/>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93D2A8EB-D5E6-4D80-9663-E816AF9916E7}" type="slidenum">
              <a:rPr lang="he-IL" sz="1300"/>
              <a:pPr algn="r" rtl="1" eaLnBrk="1" hangingPunct="1"/>
              <a:t>66</a:t>
            </a:fld>
            <a:endParaRPr lang="en-US" sz="1300"/>
          </a:p>
        </p:txBody>
      </p:sp>
      <p:sp>
        <p:nvSpPr>
          <p:cNvPr id="22426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txBox="1">
            <a:spLocks noGrp="1" noChangeArrowheads="1"/>
          </p:cNvSpPr>
          <p:nvPr/>
        </p:nvSpPr>
        <p:spPr bwMode="auto">
          <a:xfrm>
            <a:off x="3819525" y="9409113"/>
            <a:ext cx="29225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EA3B43C5-387A-45EA-B001-9594EC3BAC99}" type="slidenum">
              <a:rPr lang="he-IL" sz="1200"/>
              <a:pPr algn="r" rtl="1" eaLnBrk="1" hangingPunct="1"/>
              <a:t>5</a:t>
            </a:fld>
            <a:endParaRPr lang="en-US" sz="1200"/>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smtClean="0">
              <a:cs typeface="Arial" pitchFamily="34" charset="0"/>
            </a:endParaRPr>
          </a:p>
        </p:txBody>
      </p:sp>
      <p:sp>
        <p:nvSpPr>
          <p:cNvPr id="19558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cs typeface="Arial" pitchFamily="34" charset="0"/>
            </a:endParaRPr>
          </a:p>
        </p:txBody>
      </p:sp>
      <p:sp>
        <p:nvSpPr>
          <p:cNvPr id="225284"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20" tIns="47260" rIns="94520" bIns="47260" anchor="b"/>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799392F0-7D19-4604-8E8F-B8D53002141E}" type="slidenum">
              <a:rPr lang="he-IL" sz="1300"/>
              <a:pPr algn="r" rtl="1" eaLnBrk="1" hangingPunct="1"/>
              <a:t>67</a:t>
            </a:fld>
            <a:endParaRPr lang="en-US" sz="1300"/>
          </a:p>
        </p:txBody>
      </p:sp>
      <p:sp>
        <p:nvSpPr>
          <p:cNvPr id="225285"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cs typeface="Arial" pitchFamily="34" charset="0"/>
            </a:endParaRPr>
          </a:p>
        </p:txBody>
      </p:sp>
      <p:sp>
        <p:nvSpPr>
          <p:cNvPr id="226308"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20" tIns="47260" rIns="94520" bIns="47260" anchor="b"/>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8A260470-7E1D-41EC-96DC-FF2059C61E85}" type="slidenum">
              <a:rPr lang="he-IL" sz="1300"/>
              <a:pPr algn="r" rtl="1" eaLnBrk="1" hangingPunct="1"/>
              <a:t>68</a:t>
            </a:fld>
            <a:endParaRPr lang="en-US" sz="1300"/>
          </a:p>
        </p:txBody>
      </p:sp>
      <p:sp>
        <p:nvSpPr>
          <p:cNvPr id="226309"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a:ln/>
        </p:spPr>
      </p:sp>
      <p:sp>
        <p:nvSpPr>
          <p:cNvPr id="227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cs typeface="Arial" pitchFamily="34" charset="0"/>
            </a:endParaRPr>
          </a:p>
        </p:txBody>
      </p:sp>
      <p:sp>
        <p:nvSpPr>
          <p:cNvPr id="227332"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20" tIns="47260" rIns="94520" bIns="47260" anchor="b"/>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90F3E8CB-C092-459A-A257-B513100D1070}" type="slidenum">
              <a:rPr lang="ar-SA" sz="1300"/>
              <a:pPr algn="r" rtl="1" eaLnBrk="1" hangingPunct="1"/>
              <a:t>69</a:t>
            </a:fld>
            <a:endParaRPr lang="en-US" sz="1300"/>
          </a:p>
        </p:txBody>
      </p:sp>
      <p:sp>
        <p:nvSpPr>
          <p:cNvPr id="22733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283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latin typeface="Arial" pitchFamily="34" charset="0"/>
              <a:cs typeface="Arial" pitchFamily="34" charset="0"/>
            </a:endParaRPr>
          </a:p>
        </p:txBody>
      </p:sp>
      <p:sp>
        <p:nvSpPr>
          <p:cNvPr id="229380"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20" tIns="47260" rIns="94520" bIns="47260" anchor="b"/>
          <a:lstStyle>
            <a:lvl1pPr defTabSz="944563" eaLnBrk="0" hangingPunct="0">
              <a:defRPr>
                <a:solidFill>
                  <a:schemeClr val="tx1"/>
                </a:solidFill>
                <a:latin typeface="Palatino Linotype" pitchFamily="18" charset="0"/>
                <a:cs typeface="Arial" pitchFamily="34" charset="0"/>
              </a:defRPr>
            </a:lvl1pPr>
            <a:lvl2pPr marL="742950" indent="-285750" defTabSz="944563" eaLnBrk="0" hangingPunct="0">
              <a:defRPr>
                <a:solidFill>
                  <a:schemeClr val="tx1"/>
                </a:solidFill>
                <a:latin typeface="Palatino Linotype" pitchFamily="18" charset="0"/>
                <a:cs typeface="Arial" pitchFamily="34" charset="0"/>
              </a:defRPr>
            </a:lvl2pPr>
            <a:lvl3pPr marL="1143000" indent="-228600" defTabSz="944563" eaLnBrk="0" hangingPunct="0">
              <a:defRPr>
                <a:solidFill>
                  <a:schemeClr val="tx1"/>
                </a:solidFill>
                <a:latin typeface="Palatino Linotype" pitchFamily="18" charset="0"/>
                <a:cs typeface="Arial" pitchFamily="34" charset="0"/>
              </a:defRPr>
            </a:lvl3pPr>
            <a:lvl4pPr marL="1600200" indent="-228600" defTabSz="944563" eaLnBrk="0" hangingPunct="0">
              <a:defRPr>
                <a:solidFill>
                  <a:schemeClr val="tx1"/>
                </a:solidFill>
                <a:latin typeface="Palatino Linotype" pitchFamily="18" charset="0"/>
                <a:cs typeface="Arial" pitchFamily="34" charset="0"/>
              </a:defRPr>
            </a:lvl4pPr>
            <a:lvl5pPr marL="2057400" indent="-228600" defTabSz="944563" eaLnBrk="0" hangingPunct="0">
              <a:defRPr>
                <a:solidFill>
                  <a:schemeClr val="tx1"/>
                </a:solidFill>
                <a:latin typeface="Palatino Linotype" pitchFamily="18" charset="0"/>
                <a:cs typeface="Arial" pitchFamily="34" charset="0"/>
              </a:defRPr>
            </a:lvl5pPr>
            <a:lvl6pPr marL="25146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44563"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CAD6D8C7-B3A7-42D4-B9A3-C3C2F08FCC9B}" type="slidenum">
              <a:rPr lang="he-IL" sz="1300"/>
              <a:pPr algn="r" rtl="1" eaLnBrk="1" hangingPunct="1"/>
              <a:t>71</a:t>
            </a:fld>
            <a:endParaRPr lang="en-US" sz="1300"/>
          </a:p>
        </p:txBody>
      </p:sp>
      <p:sp>
        <p:nvSpPr>
          <p:cNvPr id="22938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Moshiko: add ref to the graphs</a:t>
            </a:r>
            <a:endParaRPr lang="ru-RU" smtClean="0">
              <a:cs typeface="Arial" pitchFamily="34" charset="0"/>
            </a:endParaRPr>
          </a:p>
        </p:txBody>
      </p:sp>
      <p:sp>
        <p:nvSpPr>
          <p:cNvPr id="2314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7750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We call X-ADC… X-DSP… and as we shall see CS and other methods get into the play in the detection stage.</a:t>
            </a:r>
          </a:p>
          <a:p>
            <a:endParaRPr lang="en-US" smtClean="0">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a:ln/>
        </p:spPr>
      </p:sp>
      <p:sp>
        <p:nvSpPr>
          <p:cNvPr id="233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334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19661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3819525" y="9409113"/>
            <a:ext cx="29225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eaLnBrk="1" hangingPunct="1"/>
            <a:fld id="{E9919D5F-563E-41C7-92C1-A82A3302F4EF}" type="slidenum">
              <a:rPr lang="he-IL" sz="1200"/>
              <a:pPr algn="r" eaLnBrk="1" hangingPunct="1"/>
              <a:t>84</a:t>
            </a:fld>
            <a:endParaRPr lang="en-US" sz="1200"/>
          </a:p>
        </p:txBody>
      </p:sp>
      <p:sp>
        <p:nvSpPr>
          <p:cNvPr id="235523" name="Slide Image Placeholder 1"/>
          <p:cNvSpPr>
            <a:spLocks noGrp="1" noRot="1" noChangeAspect="1" noTextEdit="1"/>
          </p:cNvSpPr>
          <p:nvPr>
            <p:ph type="sldImg"/>
          </p:nvPr>
        </p:nvSpPr>
        <p:spPr>
          <a:xfrm>
            <a:off x="896938" y="744538"/>
            <a:ext cx="4951412" cy="3713162"/>
          </a:xfrm>
          <a:ln/>
        </p:spPr>
      </p:sp>
      <p:sp>
        <p:nvSpPr>
          <p:cNvPr id="235524" name="Notes Placeholder 2"/>
          <p:cNvSpPr>
            <a:spLocks noGrp="1"/>
          </p:cNvSpPr>
          <p:nvPr>
            <p:ph type="body" idx="1"/>
          </p:nvPr>
        </p:nvSpPr>
        <p:spPr>
          <a:xfrm>
            <a:off x="673100" y="4705350"/>
            <a:ext cx="539750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lstStyle/>
          <a:p>
            <a:endParaRPr lang="ru-RU" smtClean="0">
              <a:cs typeface="Arial" pitchFamily="34" charset="0"/>
            </a:endParaRPr>
          </a:p>
        </p:txBody>
      </p:sp>
      <p:sp>
        <p:nvSpPr>
          <p:cNvPr id="235525"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nchor="b"/>
          <a:lstStyle>
            <a:lvl1pPr defTabSz="955675" eaLnBrk="0" hangingPunct="0">
              <a:defRPr>
                <a:solidFill>
                  <a:schemeClr val="tx1"/>
                </a:solidFill>
                <a:latin typeface="Palatino Linotype" pitchFamily="18" charset="0"/>
                <a:cs typeface="Arial" pitchFamily="34" charset="0"/>
              </a:defRPr>
            </a:lvl1pPr>
            <a:lvl2pPr marL="742950" indent="-285750" defTabSz="955675" eaLnBrk="0" hangingPunct="0">
              <a:defRPr>
                <a:solidFill>
                  <a:schemeClr val="tx1"/>
                </a:solidFill>
                <a:latin typeface="Palatino Linotype" pitchFamily="18" charset="0"/>
                <a:cs typeface="Arial" pitchFamily="34" charset="0"/>
              </a:defRPr>
            </a:lvl2pPr>
            <a:lvl3pPr marL="1143000" indent="-228600" defTabSz="955675" eaLnBrk="0" hangingPunct="0">
              <a:defRPr>
                <a:solidFill>
                  <a:schemeClr val="tx1"/>
                </a:solidFill>
                <a:latin typeface="Palatino Linotype" pitchFamily="18" charset="0"/>
                <a:cs typeface="Arial" pitchFamily="34" charset="0"/>
              </a:defRPr>
            </a:lvl3pPr>
            <a:lvl4pPr marL="1600200" indent="-228600" defTabSz="955675" eaLnBrk="0" hangingPunct="0">
              <a:defRPr>
                <a:solidFill>
                  <a:schemeClr val="tx1"/>
                </a:solidFill>
                <a:latin typeface="Palatino Linotype" pitchFamily="18" charset="0"/>
                <a:cs typeface="Arial" pitchFamily="34" charset="0"/>
              </a:defRPr>
            </a:lvl4pPr>
            <a:lvl5pPr marL="2057400" indent="-228600" defTabSz="955675" eaLnBrk="0" hangingPunct="0">
              <a:defRPr>
                <a:solidFill>
                  <a:schemeClr val="tx1"/>
                </a:solidFill>
                <a:latin typeface="Palatino Linotype" pitchFamily="18" charset="0"/>
                <a:cs typeface="Arial" pitchFamily="34" charset="0"/>
              </a:defRPr>
            </a:lvl5pPr>
            <a:lvl6pPr marL="25146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rtl="1" eaLnBrk="1" hangingPunct="1"/>
            <a:fld id="{D324F8C5-D6F4-42B5-8C71-5730E61D78D9}" type="slidenum">
              <a:rPr lang="he-IL" sz="1300"/>
              <a:pPr rtl="1" eaLnBrk="1" hangingPunct="1"/>
              <a:t>84</a:t>
            </a:fld>
            <a:endParaRPr lang="en-US"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37572" name="Slide Number Placeholder 3"/>
          <p:cNvSpPr txBox="1">
            <a:spLocks noGrp="1"/>
          </p:cNvSpPr>
          <p:nvPr/>
        </p:nvSpPr>
        <p:spPr bwMode="auto">
          <a:xfrm>
            <a:off x="3819525" y="9409113"/>
            <a:ext cx="29225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961AC900-B164-4B08-A93D-A1F1B047A939}" type="slidenum">
              <a:rPr lang="he-IL" sz="1200"/>
              <a:pPr algn="r" rtl="1" eaLnBrk="1" hangingPunct="1"/>
              <a:t>86</a:t>
            </a:fld>
            <a:endParaRPr lang="en-US" sz="1200"/>
          </a:p>
        </p:txBody>
      </p:sp>
      <p:sp>
        <p:nvSpPr>
          <p:cNvPr id="237573"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38596" name="Slide Number Placeholder 3"/>
          <p:cNvSpPr txBox="1">
            <a:spLocks noGrp="1"/>
          </p:cNvSpPr>
          <p:nvPr/>
        </p:nvSpPr>
        <p:spPr bwMode="auto">
          <a:xfrm>
            <a:off x="3819525" y="9409113"/>
            <a:ext cx="29225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B436D901-8403-4477-BC89-450DC072E13E}" type="slidenum">
              <a:rPr lang="he-IL" sz="1200"/>
              <a:pPr algn="r" rtl="1" eaLnBrk="1" hangingPunct="1"/>
              <a:t>87</a:t>
            </a:fld>
            <a:endParaRPr lang="en-US" sz="1200"/>
          </a:p>
        </p:txBody>
      </p:sp>
      <p:sp>
        <p:nvSpPr>
          <p:cNvPr id="238597"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a:xfrm>
            <a:off x="898525" y="744538"/>
            <a:ext cx="4948238" cy="3713162"/>
          </a:xfrm>
          <a:ln/>
        </p:spPr>
      </p:sp>
      <p:sp>
        <p:nvSpPr>
          <p:cNvPr id="239619" name="Notes Placeholder 2"/>
          <p:cNvSpPr>
            <a:spLocks noGrp="1"/>
          </p:cNvSpPr>
          <p:nvPr>
            <p:ph type="body" idx="1"/>
          </p:nvPr>
        </p:nvSpPr>
        <p:spPr>
          <a:xfrm>
            <a:off x="673100" y="4705350"/>
            <a:ext cx="5397500" cy="4457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lstStyle/>
          <a:p>
            <a:endParaRPr lang="he-IL" smtClean="0">
              <a:cs typeface="Arial" pitchFamily="34" charset="0"/>
            </a:endParaRPr>
          </a:p>
        </p:txBody>
      </p:sp>
      <p:sp>
        <p:nvSpPr>
          <p:cNvPr id="239620" name="Slide Number Placeholder 3"/>
          <p:cNvSpPr txBox="1">
            <a:spLocks noGrp="1"/>
          </p:cNvSpPr>
          <p:nvPr/>
        </p:nvSpPr>
        <p:spPr bwMode="auto">
          <a:xfrm>
            <a:off x="1588" y="9409113"/>
            <a:ext cx="29225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62" tIns="47781" rIns="95562" bIns="47781" anchor="b"/>
          <a:lstStyle>
            <a:lvl1pPr defTabSz="955675" eaLnBrk="0" hangingPunct="0">
              <a:defRPr>
                <a:solidFill>
                  <a:schemeClr val="tx1"/>
                </a:solidFill>
                <a:latin typeface="Palatino Linotype" pitchFamily="18" charset="0"/>
                <a:cs typeface="Arial" pitchFamily="34" charset="0"/>
              </a:defRPr>
            </a:lvl1pPr>
            <a:lvl2pPr marL="742950" indent="-285750" defTabSz="955675" eaLnBrk="0" hangingPunct="0">
              <a:defRPr>
                <a:solidFill>
                  <a:schemeClr val="tx1"/>
                </a:solidFill>
                <a:latin typeface="Palatino Linotype" pitchFamily="18" charset="0"/>
                <a:cs typeface="Arial" pitchFamily="34" charset="0"/>
              </a:defRPr>
            </a:lvl2pPr>
            <a:lvl3pPr marL="1143000" indent="-228600" defTabSz="955675" eaLnBrk="0" hangingPunct="0">
              <a:defRPr>
                <a:solidFill>
                  <a:schemeClr val="tx1"/>
                </a:solidFill>
                <a:latin typeface="Palatino Linotype" pitchFamily="18" charset="0"/>
                <a:cs typeface="Arial" pitchFamily="34" charset="0"/>
              </a:defRPr>
            </a:lvl3pPr>
            <a:lvl4pPr marL="1600200" indent="-228600" defTabSz="955675" eaLnBrk="0" hangingPunct="0">
              <a:defRPr>
                <a:solidFill>
                  <a:schemeClr val="tx1"/>
                </a:solidFill>
                <a:latin typeface="Palatino Linotype" pitchFamily="18" charset="0"/>
                <a:cs typeface="Arial" pitchFamily="34" charset="0"/>
              </a:defRPr>
            </a:lvl4pPr>
            <a:lvl5pPr marL="2057400" indent="-228600" defTabSz="955675" eaLnBrk="0" hangingPunct="0">
              <a:defRPr>
                <a:solidFill>
                  <a:schemeClr val="tx1"/>
                </a:solidFill>
                <a:latin typeface="Palatino Linotype" pitchFamily="18" charset="0"/>
                <a:cs typeface="Arial" pitchFamily="34" charset="0"/>
              </a:defRPr>
            </a:lvl5pPr>
            <a:lvl6pPr marL="25146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defTabSz="955675"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5EC40755-B862-4507-BA08-AC4B30D05A12}" type="slidenum">
              <a:rPr lang="he-IL" sz="1300"/>
              <a:pPr algn="r" rtl="1" eaLnBrk="1" hangingPunct="1"/>
              <a:t>88</a:t>
            </a:fld>
            <a:endParaRPr lang="en-US" sz="1300"/>
          </a:p>
        </p:txBody>
      </p:sp>
      <p:sp>
        <p:nvSpPr>
          <p:cNvPr id="239621"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896938" y="742950"/>
            <a:ext cx="4951412" cy="3713163"/>
          </a:xfrm>
          <a:ln/>
        </p:spPr>
      </p:sp>
      <p:sp>
        <p:nvSpPr>
          <p:cNvPr id="121859" name="Rectangle 3"/>
          <p:cNvSpPr>
            <a:spLocks noGrp="1" noChangeArrowheads="1"/>
          </p:cNvSpPr>
          <p:nvPr>
            <p:ph type="body" idx="1"/>
          </p:nvPr>
        </p:nvSpPr>
        <p:spPr>
          <a:xfrm>
            <a:off x="674688" y="4703763"/>
            <a:ext cx="5394325" cy="4459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103" tIns="47551" rIns="95103" bIns="47551"/>
          <a:lstStyle/>
          <a:p>
            <a:endParaRPr lang="he-IL" smtClean="0">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4166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4269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a:ln/>
        </p:spPr>
      </p:sp>
      <p:sp>
        <p:nvSpPr>
          <p:cNvPr id="245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45764" name="Slide Number Placeholder 3"/>
          <p:cNvSpPr txBox="1">
            <a:spLocks noGrp="1"/>
          </p:cNvSpPr>
          <p:nvPr/>
        </p:nvSpPr>
        <p:spPr bwMode="auto">
          <a:xfrm>
            <a:off x="3819525" y="9409113"/>
            <a:ext cx="29225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2A1B45E4-7494-4FDC-90BC-9F996DE14B6A}" type="slidenum">
              <a:rPr lang="he-IL" sz="1200"/>
              <a:pPr algn="r" rtl="1" eaLnBrk="1" hangingPunct="1"/>
              <a:t>96</a:t>
            </a:fld>
            <a:endParaRPr 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488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
        <p:nvSpPr>
          <p:cNvPr id="3379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mtClean="0"/>
              <a:t>Yonina Eldar, ISBI 2011</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
        <p:nvSpPr>
          <p:cNvPr id="348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mtClean="0"/>
              <a:t>Yonina Eldar, ISBI 2011</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basis for both approaches lies within the framework of spectral estimation.  In order to understand this relationship </a:t>
            </a:r>
          </a:p>
          <a:p>
            <a:r>
              <a:rPr lang="en-US" smtClean="0"/>
              <a:t>We begin by observing the periodic FRI model. </a:t>
            </a:r>
          </a:p>
          <a:p>
            <a:endParaRPr lang="en-US" smtClean="0"/>
          </a:p>
          <a:p>
            <a:r>
              <a:rPr lang="en-US" smtClean="0"/>
              <a:t>We assume a tau-periodic signal of the form depicted here above.  The pulse shape is known, and the goal is to recover L delays and amplitudes of its occurrences.       </a:t>
            </a:r>
          </a:p>
          <a:p>
            <a:r>
              <a:rPr lang="en-US" smtClean="0"/>
              <a:t> </a:t>
            </a:r>
            <a:endParaRPr lang="he-IL"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25ECDC08-D5A9-4147-B378-3B5BD65A14DA}" type="slidenum">
              <a:rPr lang="he-IL" smtClean="0"/>
              <a:pPr eaLnBrk="1" hangingPunct="1"/>
              <a:t>107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the analog domain, the FRI signal is filtered with the compactly supported kernel s*(-t) and then sample at interval T, such that N&gt;=2L samples are obtained uniformly within the interval [0,tau). </a:t>
            </a:r>
          </a:p>
          <a:p>
            <a:r>
              <a:rPr lang="en-US" smtClean="0"/>
              <a:t>The filtering and sampling block results in a set of samples, c[n], such that each sample represents some mixture of the signal’s Fourier coefficients. Here we still regard the input signal as periodic.  </a:t>
            </a:r>
          </a:p>
          <a:p>
            <a:r>
              <a:rPr lang="en-US" smtClean="0"/>
              <a:t>As we soon show, proper selection of the kernel results in samples which are mixture of the required set of coefficients only.  Furthermore, the mixing operator is invertible, such that we may retrieve the coefficients via Digital processing.  </a:t>
            </a:r>
          </a:p>
          <a:p>
            <a:r>
              <a:rPr lang="en-US" smtClean="0"/>
              <a:t>The next step involves spectral estimation for extracting the set of delays.  Least square method is finally utilized for retrieving the corresponding amplitudes.     </a:t>
            </a:r>
          </a:p>
          <a:p>
            <a:r>
              <a:rPr lang="en-US" smtClean="0"/>
              <a:t>(I have added the inverse of S to the equation x=pinv(V)c)            </a:t>
            </a:r>
            <a:endParaRPr lang="he-IL"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29B1874B-8E2A-4A36-8BEB-7938318541CD}" type="slidenum">
              <a:rPr lang="he-IL" smtClean="0"/>
              <a:pPr eaLnBrk="1" hangingPunct="1"/>
              <a:t>108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the analog domain, the FRI signal is filtered with the compactly supported kernel s*(-t) and then sample at interval T, such that N&gt;=2L samples are obtained uniformly within the interval [0,tau). </a:t>
            </a:r>
          </a:p>
          <a:p>
            <a:r>
              <a:rPr lang="en-US" smtClean="0"/>
              <a:t>The filtering and sampling block results in a set of samples, c[n], such that each sample represents some mixture of the signal’s Fourier coefficients. Here we still regard the input signal as periodic.  </a:t>
            </a:r>
          </a:p>
          <a:p>
            <a:r>
              <a:rPr lang="en-US" smtClean="0"/>
              <a:t>As we soon show, proper selection of the kernel results in samples which are mixture of the required set of coefficients only.  Furthermore, the mixing operator is invertible, such that we may retrieve the coefficients via Digital processing.  </a:t>
            </a:r>
          </a:p>
          <a:p>
            <a:r>
              <a:rPr lang="en-US" smtClean="0"/>
              <a:t>The next step involves spectral estimation for extracting the set of delays.  Least square method is finally utilized for retrieving the corresponding amplitudes.     </a:t>
            </a:r>
          </a:p>
          <a:p>
            <a:r>
              <a:rPr lang="en-US" smtClean="0"/>
              <a:t>(I have added the inverse of S to the equation x=pinv(V)c)            </a:t>
            </a:r>
            <a:endParaRPr lang="he-IL"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29B1874B-8E2A-4A36-8BEB-7938318541CD}" type="slidenum">
              <a:rPr lang="he-IL" smtClean="0"/>
              <a:pPr eaLnBrk="1" hangingPunct="1"/>
              <a:t>110</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a:ln/>
        </p:spPr>
      </p:sp>
      <p:sp>
        <p:nvSpPr>
          <p:cNvPr id="198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1986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We now summarize the sufficient condition which the filter s(t) must satisfy, so that we may retrieve the set Kappa of Fourier coefficients from the samples c[n]    </a:t>
            </a:r>
            <a:endParaRPr lang="he-IL"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FB8C2AC3-6539-4FF3-A2CD-DFF016725C7D}" type="slidenum">
              <a:rPr lang="he-IL" smtClean="0"/>
              <a:pPr eaLnBrk="1" hangingPunct="1"/>
              <a:t>111</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
        <p:nvSpPr>
          <p:cNvPr id="3891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mtClean="0"/>
              <a:t>Yonina Eldar, ISBI 2011</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
        <p:nvSpPr>
          <p:cNvPr id="409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mtClean="0"/>
              <a:t>Yonina Eldar, ISBI 2011</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
        <p:nvSpPr>
          <p:cNvPr id="419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mtClean="0"/>
              <a:t>Yonina Eldar, ISBI 2011</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
        <p:nvSpPr>
          <p:cNvPr id="4301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mtClean="0"/>
              <a:t>Yonina Eldar, ISBI 2011</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Towards conclusion, we would like to tie our results to ultrasound imaging. </a:t>
            </a:r>
          </a:p>
          <a:p>
            <a:endParaRPr lang="en-US" smtClean="0"/>
          </a:p>
          <a:p>
            <a:r>
              <a:rPr lang="en-US" smtClean="0"/>
              <a:t>We regard a typical B-mode scan, in which a planar cross section of the tissue is rendered.  </a:t>
            </a:r>
          </a:p>
          <a:p>
            <a:endParaRPr lang="en-US" smtClean="0"/>
          </a:p>
          <a:p>
            <a:r>
              <a:rPr lang="en-US" smtClean="0"/>
              <a:t>An imaging cycle begins when a focused ultrasonic pulse is transmitted into the tissue by an array of transducer elements.  The same array then receives echoes of the transmitted pulse, which are reflected </a:t>
            </a:r>
            <a:r>
              <a:rPr lang="en-US" smtClean="0">
                <a:solidFill>
                  <a:srgbClr val="000000"/>
                </a:solidFill>
              </a:rPr>
              <a:t>by density and propagation-velocity perturbations inside the tissue.  </a:t>
            </a:r>
            <a:endParaRPr lang="en-US" smtClean="0"/>
          </a:p>
          <a:p>
            <a:endParaRPr lang="en-US" smtClean="0"/>
          </a:p>
          <a:p>
            <a:r>
              <a:rPr lang="en-US" smtClean="0"/>
              <a:t>In standard imaging devices, the received signals are now sampled at high rate (typically 20MHz per element) as dictated by Nyquist theorem.  </a:t>
            </a:r>
          </a:p>
          <a:p>
            <a:endParaRPr lang="en-US" smtClean="0"/>
          </a:p>
          <a:p>
            <a:r>
              <a:rPr lang="en-US" smtClean="0"/>
              <a:t>The sampled signals are digitally combined with appropriate, time-varying delays, by a beamformer unit, resulting in a focused beam which corresponds to the perturbations along the path of the transmitted pulse.</a:t>
            </a:r>
          </a:p>
          <a:p>
            <a:endParaRPr lang="en-US" smtClean="0"/>
          </a:p>
          <a:p>
            <a:r>
              <a:rPr lang="en-US" smtClean="0"/>
              <a:t>We observe that the signal received in each element typically comprises streams of pulses originating in macroscopic perturbations, accompanied by noisy-like speckles, originating in microscopic perturbations.  We may thus imply the finite FRI model onto the signal received by each element, where our goal is to recover the time-delays and amplitudes of relatively strong echoes.  </a:t>
            </a:r>
          </a:p>
          <a:p>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p:txBody>
          <a:bodyPr/>
          <a:lstStyle/>
          <a:p>
            <a:pPr>
              <a:defRPr/>
            </a:pPr>
            <a:r>
              <a:rPr lang="en-US" dirty="0" smtClean="0"/>
              <a:t>In the following ultrasound experiment we used our Multi-Channel sampling scheme in order to sample an actual signal which was detected by a single transducer element. </a:t>
            </a:r>
          </a:p>
          <a:p>
            <a:pPr>
              <a:defRPr/>
            </a:pPr>
            <a:r>
              <a:rPr lang="en-US" dirty="0" smtClean="0"/>
              <a:t>The data was </a:t>
            </a:r>
            <a:r>
              <a:rPr lang="en-US" kern="0" dirty="0" smtClean="0">
                <a:latin typeface="+mn-lt"/>
                <a:cs typeface="+mn-cs"/>
              </a:rPr>
              <a:t>acquired by a GE Healthcare’s Vivid-</a:t>
            </a:r>
            <a:r>
              <a:rPr lang="en-US" kern="0" dirty="0" err="1" smtClean="0">
                <a:latin typeface="+mn-lt"/>
                <a:cs typeface="+mn-cs"/>
              </a:rPr>
              <a:t>i</a:t>
            </a:r>
            <a:r>
              <a:rPr lang="en-US" kern="0" dirty="0" smtClean="0">
                <a:latin typeface="+mn-lt"/>
                <a:cs typeface="+mn-cs"/>
              </a:rPr>
              <a:t> imaging system, in a setup comprising five scattering elements.  </a:t>
            </a:r>
          </a:p>
          <a:p>
            <a:pPr>
              <a:defRPr/>
            </a:pPr>
            <a:r>
              <a:rPr lang="en-US" kern="0" dirty="0" smtClean="0">
                <a:latin typeface="+mn-lt"/>
                <a:cs typeface="+mn-cs"/>
              </a:rPr>
              <a:t>In this scenario, sampling the signal at </a:t>
            </a:r>
            <a:r>
              <a:rPr lang="en-US" kern="0" dirty="0" err="1" smtClean="0">
                <a:latin typeface="+mn-lt"/>
                <a:cs typeface="+mn-cs"/>
              </a:rPr>
              <a:t>Nyquist</a:t>
            </a:r>
            <a:r>
              <a:rPr lang="en-US" kern="0" dirty="0" smtClean="0">
                <a:latin typeface="+mn-lt"/>
                <a:cs typeface="+mn-cs"/>
              </a:rPr>
              <a:t> rate results in approximately 4000 samples per interval tau.  Our reconstruction, on the other hand, is based on N=17 samples only.  We manage to obtain good estimation of the significant transients, despite the speckle noise.</a:t>
            </a:r>
          </a:p>
          <a:p>
            <a:pPr>
              <a:defRPr/>
            </a:pPr>
            <a:r>
              <a:rPr lang="en-US" kern="0" dirty="0" smtClean="0">
                <a:latin typeface="+mn-lt"/>
                <a:cs typeface="+mn-cs"/>
              </a:rPr>
              <a:t>Nevertheless, the poor SNR and the need to combine multiple 1D signals into a single 2D image, motivates us to integrate data from multiple receivers.</a:t>
            </a:r>
            <a:endParaRPr lang="he-IL" dirty="0" smtClean="0"/>
          </a:p>
        </p:txBody>
      </p:sp>
      <p:sp>
        <p:nvSpPr>
          <p:cNvPr id="47108" name="Slide Number Placeholder 3"/>
          <p:cNvSpPr txBox="1">
            <a:spLocks noGrp="1"/>
          </p:cNvSpPr>
          <p:nvPr/>
        </p:nvSpPr>
        <p:spPr bwMode="auto">
          <a:xfrm>
            <a:off x="3819525" y="9410700"/>
            <a:ext cx="292258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012" tIns="45507" rIns="91012" bIns="45507" anchor="b"/>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r" eaLnBrk="1" hangingPunct="1"/>
            <a:fld id="{30F77241-5C93-4BC9-828C-3BB950BD073B}" type="slidenum">
              <a:rPr lang="he-IL" sz="1200">
                <a:latin typeface="Calibri" pitchFamily="34" charset="0"/>
              </a:rPr>
              <a:pPr algn="r" eaLnBrk="1" hangingPunct="1"/>
              <a:t>123</a:t>
            </a:fld>
            <a:endParaRPr lang="en-US" sz="12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19968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solidFill>
                  <a:srgbClr val="000000"/>
                </a:solidFill>
              </a:rPr>
              <a:t>Yonina Eldar, ISBI 2011</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Here we present a preliminary approach, of which details are beyond the scope of the current session.  </a:t>
            </a:r>
          </a:p>
          <a:p>
            <a:r>
              <a:rPr lang="en-US" smtClean="0"/>
              <a:t>The idea is to modify the modulating kernels applied in the multi-branch scheme, such that the resulting samples are invariant to the offset of the transducer element relative to the constructed beam.  In such manner the received signals may be combined for SNR reduction and for obtaining a signal which may be translated to an actual image line.  </a:t>
            </a:r>
          </a:p>
          <a:p>
            <a:r>
              <a:rPr lang="en-US" smtClean="0"/>
              <a:t>The slide illustrates the main concept:  </a:t>
            </a:r>
          </a:p>
          <a:p>
            <a:r>
              <a:rPr lang="en-US" smtClean="0"/>
              <a:t>We begin with a scheme in which a beam is “conceptually” formed from received signals in the analog domain and then injected into the multichannel Xampling block.      </a:t>
            </a:r>
          </a:p>
          <a:p>
            <a:r>
              <a:rPr lang="en-US" smtClean="0"/>
              <a:t>We end with a scheme in which the required signal distortions are translated into modifying the modulating kernels, such that the Xampling block once   </a:t>
            </a:r>
          </a:p>
          <a:p>
            <a:endParaRPr lang="he-IL" smtClean="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052FCD69-B571-4A0D-8DDB-5298E34C3302}" type="slidenum">
              <a:rPr lang="he-IL" smtClean="0"/>
              <a:pPr eaLnBrk="1" hangingPunct="1"/>
              <a:t>124</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We end with a scheme in which the required signal distortions are translated into modification of the modulating kernels, such that the Xampling block is once again applied to the actual analog input. </a:t>
            </a:r>
          </a:p>
          <a:p>
            <a:r>
              <a:rPr lang="en-US" smtClean="0"/>
              <a:t>The left image was generated via standard sampling and beam-forming techniques, whereas the right image was obtained with about 1/5 the number of samples, by assuming 30 reflecting elements along a single image line, and with factor 3 oversampling.      </a:t>
            </a:r>
          </a:p>
          <a:p>
            <a:endParaRPr lang="he-IL"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220FA319-FBB1-49A2-8F85-070A293BF49E}" type="slidenum">
              <a:rPr lang="he-IL" smtClean="0"/>
              <a:pPr eaLnBrk="1" hangingPunct="1"/>
              <a:t>125</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Moshiko: add ref to the graphs</a:t>
            </a:r>
            <a:endParaRPr lang="ru-RU" smtClean="0">
              <a:cs typeface="Arial" pitchFamily="34" charset="0"/>
            </a:endParaRPr>
          </a:p>
        </p:txBody>
      </p:sp>
      <p:sp>
        <p:nvSpPr>
          <p:cNvPr id="27648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7750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7750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0070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6931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70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713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smtClean="0">
                <a:cs typeface="Arial" pitchFamily="34" charset="0"/>
              </a:rPr>
              <a:t>Emphasize that this is a degenerated version of the MWC for the task of spectrum sensing</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cs typeface="Arial" pitchFamily="34" charset="0"/>
              </a:rPr>
              <a:t>In the simulations we used 3 QPSK signals</a:t>
            </a:r>
          </a:p>
          <a:p>
            <a:endParaRPr lang="en-US" smtClean="0">
              <a:cs typeface="Arial" pitchFamily="34" charset="0"/>
            </a:endParaRPr>
          </a:p>
          <a:p>
            <a:r>
              <a:rPr lang="en-US" smtClean="0">
                <a:cs typeface="Arial" pitchFamily="34" charset="0"/>
              </a:rPr>
              <a:t>The carriers, bits, energy etc were all drawn randomly. However, emphasize that the system parameters were fixed (no random in the operator)</a:t>
            </a:r>
          </a:p>
          <a:p>
            <a:endParaRPr lang="en-US" smtClean="0">
              <a:cs typeface="Arial" pitchFamily="34" charset="0"/>
            </a:endParaRPr>
          </a:p>
          <a:p>
            <a:r>
              <a:rPr lang="en-US" smtClean="0">
                <a:cs typeface="Arial" pitchFamily="34" charset="0"/>
              </a:rPr>
              <a:t>As can be seen &gt; 99% of the simulations (100 trials X 3 transmission = 300) were within 150 kHz, this was done for SNR=15 dB</a:t>
            </a:r>
          </a:p>
          <a:p>
            <a:r>
              <a:rPr lang="en-US" smtClean="0">
                <a:cs typeface="Arial" pitchFamily="34" charset="0"/>
              </a:rPr>
              <a:t>For other SNR values and other CFO_max (30/70/100/200 kHz) the second plot shows a graceful behavior</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8160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cs typeface="Arial" pitchFamily="34" charset="0"/>
            </a:endParaRPr>
          </a:p>
        </p:txBody>
      </p:sp>
      <p:sp>
        <p:nvSpPr>
          <p:cNvPr id="28365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mtClean="0"/>
              <a:t>Yonina Eldar, ISBI 2011</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e-IL" smtClean="0">
              <a:cs typeface="Arial" pitchFamily="34" charset="0"/>
            </a:endParaRPr>
          </a:p>
        </p:txBody>
      </p:sp>
      <p:sp>
        <p:nvSpPr>
          <p:cNvPr id="284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fld id="{3A9A4E79-B165-4A52-99D1-A878F897EA42}" type="slidenum">
              <a:rPr lang="he-IL" smtClean="0"/>
              <a:pPr eaLnBrk="1" hangingPunct="1"/>
              <a:t>162</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260350"/>
            <a:ext cx="9144000" cy="6597650"/>
          </a:xfrm>
          <a:prstGeom prst="rect">
            <a:avLst/>
          </a:prstGeom>
          <a:gradFill rotWithShape="1">
            <a:gsLst>
              <a:gs pos="0">
                <a:srgbClr val="B7B7FF"/>
              </a:gs>
              <a:gs pos="100000">
                <a:srgbClr val="FFFFFF"/>
              </a:gs>
            </a:gsLst>
            <a:lin ang="5400000" scaled="1"/>
          </a:gradFill>
          <a:ln w="9525">
            <a:noFill/>
            <a:miter lim="800000"/>
            <a:headEnd/>
            <a:tailEnd/>
          </a:ln>
          <a:effectLst/>
        </p:spPr>
        <p:txBody>
          <a:bodyPr wrap="none" anchor="ctr"/>
          <a:lstStyle/>
          <a:p>
            <a:pPr>
              <a:defRPr/>
            </a:pPr>
            <a:endParaRPr lang="en-US">
              <a:cs typeface="Arial" charset="0"/>
            </a:endParaRPr>
          </a:p>
        </p:txBody>
      </p:sp>
      <p:sp>
        <p:nvSpPr>
          <p:cNvPr id="5" name="Rectangle 8"/>
          <p:cNvSpPr>
            <a:spLocks noChangeArrowheads="1"/>
          </p:cNvSpPr>
          <p:nvPr/>
        </p:nvSpPr>
        <p:spPr bwMode="auto">
          <a:xfrm>
            <a:off x="0" y="0"/>
            <a:ext cx="9144000" cy="260350"/>
          </a:xfrm>
          <a:prstGeom prst="rect">
            <a:avLst/>
          </a:prstGeom>
          <a:gradFill rotWithShape="1">
            <a:gsLst>
              <a:gs pos="0">
                <a:srgbClr val="000099">
                  <a:gamma/>
                  <a:shade val="46275"/>
                  <a:invGamma/>
                </a:srgbClr>
              </a:gs>
              <a:gs pos="100000">
                <a:srgbClr val="000099"/>
              </a:gs>
            </a:gsLst>
            <a:lin ang="5400000" scaled="1"/>
          </a:gradFill>
          <a:ln w="9525">
            <a:noFill/>
            <a:miter lim="800000"/>
            <a:headEnd/>
            <a:tailEnd/>
          </a:ln>
          <a:effectLst/>
        </p:spPr>
        <p:txBody>
          <a:bodyPr wrap="none" anchor="ctr"/>
          <a:lstStyle/>
          <a:p>
            <a:pPr algn="ctr">
              <a:defRPr/>
            </a:pPr>
            <a:endParaRPr lang="en-US">
              <a:cs typeface="Arial" charset="0"/>
            </a:endParaRPr>
          </a:p>
        </p:txBody>
      </p:sp>
      <p:sp>
        <p:nvSpPr>
          <p:cNvPr id="7171" name="Rectangle 3"/>
          <p:cNvSpPr>
            <a:spLocks noGrp="1" noChangeArrowheads="1"/>
          </p:cNvSpPr>
          <p:nvPr>
            <p:ph type="ctrTitle"/>
          </p:nvPr>
        </p:nvSpPr>
        <p:spPr>
          <a:xfrm>
            <a:off x="685800" y="1312863"/>
            <a:ext cx="7772400" cy="1470025"/>
          </a:xfrm>
        </p:spPr>
        <p:txBody>
          <a:bodyPr/>
          <a:lstStyle>
            <a:lvl1pPr>
              <a:defRPr>
                <a:solidFill>
                  <a:schemeClr val="tx1"/>
                </a:solidFill>
              </a:defRPr>
            </a:lvl1pPr>
          </a:lstStyle>
          <a:p>
            <a:r>
              <a:rPr lang="en-US"/>
              <a:t>Click to edit Master title style</a:t>
            </a:r>
          </a:p>
        </p:txBody>
      </p:sp>
      <p:sp>
        <p:nvSpPr>
          <p:cNvPr id="7172" name="Rectangle 4"/>
          <p:cNvSpPr>
            <a:spLocks noGrp="1" noChangeArrowheads="1"/>
          </p:cNvSpPr>
          <p:nvPr>
            <p:ph type="subTitle" idx="1"/>
          </p:nvPr>
        </p:nvSpPr>
        <p:spPr>
          <a:xfrm>
            <a:off x="1371600" y="3068638"/>
            <a:ext cx="6400800" cy="1752600"/>
          </a:xfrm>
        </p:spPr>
        <p:txBody>
          <a:bodyPr/>
          <a:lstStyle>
            <a:lvl1pPr marL="0" indent="0" algn="ctr">
              <a:buFontTx/>
              <a:buNone/>
              <a:defRPr/>
            </a:lvl1pPr>
          </a:lstStyle>
          <a:p>
            <a:r>
              <a:rPr lang="en-US"/>
              <a:t>Click to edit Master subtitle style</a:t>
            </a:r>
          </a:p>
        </p:txBody>
      </p:sp>
      <p:sp>
        <p:nvSpPr>
          <p:cNvPr id="7" name="Rectangle 5"/>
          <p:cNvSpPr>
            <a:spLocks noGrp="1" noChangeArrowheads="1"/>
          </p:cNvSpPr>
          <p:nvPr>
            <p:ph type="dt" sz="half" idx="10"/>
          </p:nvPr>
        </p:nvSpPr>
        <p:spPr/>
        <p:txBody>
          <a:bodyPr/>
          <a:lstStyle>
            <a:lvl1pPr>
              <a:defRPr/>
            </a:lvl1pPr>
          </a:lstStyle>
          <a:p>
            <a:pPr>
              <a:defRPr/>
            </a:pPr>
            <a:fld id="{CEB82FB1-06F9-44E2-8ADB-BACB4F672F60}" type="datetime1">
              <a:rPr lang="en-US"/>
              <a:pPr>
                <a:defRPr/>
              </a:pPr>
              <a:t>7/22/2011</a:t>
            </a:fld>
            <a:endParaRPr lang="en-US"/>
          </a:p>
        </p:txBody>
      </p:sp>
      <p:sp>
        <p:nvSpPr>
          <p:cNvPr id="8" name="Rectangle 6"/>
          <p:cNvSpPr>
            <a:spLocks noGrp="1" noChangeArrowheads="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1176303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p:nvSpPr>
        <p:spPr bwMode="auto">
          <a:xfrm>
            <a:off x="0" y="1196975"/>
            <a:ext cx="9144000" cy="5661025"/>
          </a:xfrm>
          <a:prstGeom prst="rect">
            <a:avLst/>
          </a:prstGeom>
          <a:gradFill rotWithShape="1">
            <a:gsLst>
              <a:gs pos="0">
                <a:srgbClr val="B7B7FF"/>
              </a:gs>
              <a:gs pos="100000">
                <a:srgbClr val="FFFFFF"/>
              </a:gs>
            </a:gsLst>
            <a:lin ang="5400000" scaled="1"/>
          </a:gradFill>
          <a:ln w="9525">
            <a:noFill/>
            <a:miter lim="800000"/>
            <a:headEnd/>
            <a:tailEnd/>
          </a:ln>
          <a:effectLst/>
        </p:spPr>
        <p:txBody>
          <a:bodyPr wrap="none" anchor="ctr"/>
          <a:lstStyle/>
          <a:p>
            <a:pPr>
              <a:defRPr/>
            </a:pPr>
            <a:endParaRPr lang="en-US">
              <a:cs typeface="Arial" charset="0"/>
            </a:endParaRPr>
          </a:p>
        </p:txBody>
      </p:sp>
      <p:sp>
        <p:nvSpPr>
          <p:cNvPr id="5" name="Rectangle 8"/>
          <p:cNvSpPr>
            <a:spLocks noChangeArrowheads="1"/>
          </p:cNvSpPr>
          <p:nvPr/>
        </p:nvSpPr>
        <p:spPr bwMode="auto">
          <a:xfrm>
            <a:off x="0" y="0"/>
            <a:ext cx="9144000" cy="1196975"/>
          </a:xfrm>
          <a:prstGeom prst="rect">
            <a:avLst/>
          </a:prstGeom>
          <a:gradFill rotWithShape="1">
            <a:gsLst>
              <a:gs pos="0">
                <a:srgbClr val="000099">
                  <a:gamma/>
                  <a:shade val="46275"/>
                  <a:invGamma/>
                </a:srgbClr>
              </a:gs>
              <a:gs pos="100000">
                <a:srgbClr val="000099"/>
              </a:gs>
            </a:gsLst>
            <a:lin ang="5400000" scaled="1"/>
          </a:gradFill>
          <a:ln w="9525">
            <a:noFill/>
            <a:miter lim="800000"/>
            <a:headEnd/>
            <a:tailEnd/>
          </a:ln>
          <a:effectLst/>
        </p:spPr>
        <p:txBody>
          <a:bodyPr wrap="none" anchor="ctr"/>
          <a:lstStyle/>
          <a:p>
            <a:pPr algn="ctr">
              <a:defRPr/>
            </a:pPr>
            <a:endParaRPr lang="en-US">
              <a:cs typeface="Arial" charset="0"/>
            </a:endParaRPr>
          </a:p>
        </p:txBody>
      </p:sp>
      <p:sp>
        <p:nvSpPr>
          <p:cNvPr id="6" name="Rectangle 10"/>
          <p:cNvSpPr>
            <a:spLocks noChangeArrowheads="1"/>
          </p:cNvSpPr>
          <p:nvPr/>
        </p:nvSpPr>
        <p:spPr bwMode="auto">
          <a:xfrm>
            <a:off x="0" y="6524625"/>
            <a:ext cx="9144000" cy="333375"/>
          </a:xfrm>
          <a:prstGeom prst="rect">
            <a:avLst/>
          </a:prstGeom>
          <a:gradFill rotWithShape="1">
            <a:gsLst>
              <a:gs pos="0">
                <a:srgbClr val="000099">
                  <a:gamma/>
                  <a:shade val="46275"/>
                  <a:invGamma/>
                </a:srgbClr>
              </a:gs>
              <a:gs pos="100000">
                <a:srgbClr val="000099"/>
              </a:gs>
            </a:gsLst>
            <a:lin ang="5400000" scaled="1"/>
          </a:gradFill>
          <a:ln w="9525">
            <a:noFill/>
            <a:miter lim="800000"/>
            <a:headEnd/>
            <a:tailEnd/>
          </a:ln>
          <a:effectLst/>
        </p:spPr>
        <p:txBody>
          <a:bodyPr wrap="none" anchor="ctr"/>
          <a:lstStyle/>
          <a:p>
            <a:pPr algn="ctr">
              <a:defRPr/>
            </a:pPr>
            <a:endParaRPr lang="en-US">
              <a:cs typeface="Arial" charset="0"/>
            </a:endParaRPr>
          </a:p>
        </p:txBody>
      </p:sp>
      <p:sp>
        <p:nvSpPr>
          <p:cNvPr id="7" name="Text Box 11"/>
          <p:cNvSpPr txBox="1">
            <a:spLocks noChangeArrowheads="1"/>
          </p:cNvSpPr>
          <p:nvPr/>
        </p:nvSpPr>
        <p:spPr bwMode="auto">
          <a:xfrm>
            <a:off x="8459788" y="6583363"/>
            <a:ext cx="369887" cy="274637"/>
          </a:xfrm>
          <a:prstGeom prst="rect">
            <a:avLst/>
          </a:prstGeom>
          <a:noFill/>
          <a:ln w="9525">
            <a:noFill/>
            <a:miter lim="800000"/>
            <a:headEnd/>
            <a:tailEnd/>
          </a:ln>
          <a:effectLst/>
        </p:spPr>
        <p:txBody>
          <a:bodyPr wrap="none">
            <a:spAutoFit/>
          </a:bodyPr>
          <a:lstStyle/>
          <a:p>
            <a:pPr>
              <a:defRPr/>
            </a:pPr>
            <a:fld id="{5754961C-1366-46F7-80B1-FA9BE99DA236}" type="slidenum">
              <a:rPr lang="he-IL" sz="1200">
                <a:solidFill>
                  <a:schemeClr val="bg1"/>
                </a:solidFill>
                <a:cs typeface="Arial" charset="0"/>
              </a:rPr>
              <a:pPr>
                <a:defRPr/>
              </a:pPr>
              <a:t>‹#›</a:t>
            </a:fld>
            <a:endParaRPr lang="en-US" sz="1200" dirty="0">
              <a:solidFill>
                <a:schemeClr val="bg1"/>
              </a:solidFill>
              <a:cs typeface="Arial" charset="0"/>
            </a:endParaRPr>
          </a:p>
        </p:txBody>
      </p:sp>
      <p:sp>
        <p:nvSpPr>
          <p:cNvPr id="8" name="Text Box 11"/>
          <p:cNvSpPr txBox="1">
            <a:spLocks noChangeArrowheads="1"/>
          </p:cNvSpPr>
          <p:nvPr userDrawn="1"/>
        </p:nvSpPr>
        <p:spPr bwMode="auto">
          <a:xfrm>
            <a:off x="0" y="6583363"/>
            <a:ext cx="2205038" cy="274637"/>
          </a:xfrm>
          <a:prstGeom prst="rect">
            <a:avLst/>
          </a:prstGeom>
          <a:noFill/>
          <a:ln w="9525">
            <a:noFill/>
            <a:miter lim="800000"/>
            <a:headEnd/>
            <a:tailEnd/>
          </a:ln>
          <a:effectLst/>
        </p:spPr>
        <p:txBody>
          <a:bodyPr>
            <a:spAutoFit/>
          </a:bodyPr>
          <a:lstStyle/>
          <a:p>
            <a:pPr>
              <a:defRPr/>
            </a:pPr>
            <a:r>
              <a:rPr lang="en-US" sz="1200" b="1" dirty="0" err="1" smtClean="0">
                <a:solidFill>
                  <a:schemeClr val="bg1"/>
                </a:solidFill>
                <a:cs typeface="Arial" charset="0"/>
              </a:rPr>
              <a:t>Eldar</a:t>
            </a:r>
            <a:r>
              <a:rPr lang="en-US" sz="1200" b="1" dirty="0">
                <a:solidFill>
                  <a:schemeClr val="bg1"/>
                </a:solidFill>
                <a:cs typeface="Arial" charset="0"/>
              </a:rPr>
              <a:t>, </a:t>
            </a:r>
            <a:r>
              <a:rPr lang="en-US" sz="1200" b="1" dirty="0" smtClean="0">
                <a:solidFill>
                  <a:schemeClr val="bg1"/>
                </a:solidFill>
                <a:cs typeface="Arial" charset="0"/>
              </a:rPr>
              <a:t>ISIT </a:t>
            </a:r>
            <a:r>
              <a:rPr lang="en-US" sz="1200" b="1" dirty="0">
                <a:solidFill>
                  <a:schemeClr val="bg1"/>
                </a:solidFill>
                <a:cs typeface="Arial" charset="0"/>
              </a:rPr>
              <a:t>2011</a:t>
            </a:r>
          </a:p>
        </p:txBody>
      </p:sp>
      <p:sp>
        <p:nvSpPr>
          <p:cNvPr id="2" name="Title 1"/>
          <p:cNvSpPr>
            <a:spLocks noGrp="1"/>
          </p:cNvSpPr>
          <p:nvPr>
            <p:ph type="title"/>
          </p:nvPr>
        </p:nvSpPr>
        <p:spPr/>
        <p:txBody>
          <a:bodyPr/>
          <a:lstStyle>
            <a:lvl1pPr>
              <a:defRPr sz="38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441383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3DD3644C-9976-4292-851B-EE66900E6F92}" type="datetime1">
              <a:rPr lang="en-US" smtClean="0"/>
              <a:pPr>
                <a:defRPr/>
              </a:pPr>
              <a:t>7/22/2011</a:t>
            </a:fld>
            <a:endParaRPr lang="en-US"/>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6341610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196975"/>
            <a:ext cx="9144000" cy="5661025"/>
          </a:xfrm>
          <a:prstGeom prst="rect">
            <a:avLst/>
          </a:prstGeom>
          <a:gradFill rotWithShape="1">
            <a:gsLst>
              <a:gs pos="0">
                <a:srgbClr val="B7B7FF"/>
              </a:gs>
              <a:gs pos="100000">
                <a:srgbClr val="FFFFFF"/>
              </a:gs>
            </a:gsLst>
            <a:lin ang="5400000" scaled="1"/>
          </a:gradFill>
          <a:ln w="9525">
            <a:noFill/>
            <a:miter lim="800000"/>
            <a:headEnd/>
            <a:tailEnd/>
          </a:ln>
          <a:effectLst/>
        </p:spPr>
        <p:txBody>
          <a:bodyPr wrap="none" anchor="ctr"/>
          <a:lstStyle/>
          <a:p>
            <a:pPr>
              <a:defRPr/>
            </a:pPr>
            <a:endParaRPr lang="en-US">
              <a:cs typeface="Arial" charset="0"/>
            </a:endParaRPr>
          </a:p>
        </p:txBody>
      </p:sp>
      <p:sp>
        <p:nvSpPr>
          <p:cNvPr id="3" name="Rectangle 8"/>
          <p:cNvSpPr>
            <a:spLocks noChangeArrowheads="1"/>
          </p:cNvSpPr>
          <p:nvPr/>
        </p:nvSpPr>
        <p:spPr bwMode="auto">
          <a:xfrm>
            <a:off x="0" y="0"/>
            <a:ext cx="9144000" cy="1196975"/>
          </a:xfrm>
          <a:prstGeom prst="rect">
            <a:avLst/>
          </a:prstGeom>
          <a:gradFill rotWithShape="1">
            <a:gsLst>
              <a:gs pos="0">
                <a:srgbClr val="000099">
                  <a:gamma/>
                  <a:shade val="46275"/>
                  <a:invGamma/>
                </a:srgbClr>
              </a:gs>
              <a:gs pos="100000">
                <a:srgbClr val="000099"/>
              </a:gs>
            </a:gsLst>
            <a:lin ang="5400000" scaled="1"/>
          </a:gradFill>
          <a:ln w="9525">
            <a:noFill/>
            <a:miter lim="800000"/>
            <a:headEnd/>
            <a:tailEnd/>
          </a:ln>
          <a:effectLst/>
        </p:spPr>
        <p:txBody>
          <a:bodyPr wrap="none" anchor="ctr"/>
          <a:lstStyle/>
          <a:p>
            <a:pPr algn="ctr">
              <a:defRPr/>
            </a:pPr>
            <a:endParaRPr lang="en-US">
              <a:cs typeface="Arial" charset="0"/>
            </a:endParaRPr>
          </a:p>
        </p:txBody>
      </p:sp>
      <p:sp>
        <p:nvSpPr>
          <p:cNvPr id="4" name="Rectangle 10"/>
          <p:cNvSpPr>
            <a:spLocks noChangeArrowheads="1"/>
          </p:cNvSpPr>
          <p:nvPr/>
        </p:nvSpPr>
        <p:spPr bwMode="auto">
          <a:xfrm>
            <a:off x="0" y="6524625"/>
            <a:ext cx="9144000" cy="333375"/>
          </a:xfrm>
          <a:prstGeom prst="rect">
            <a:avLst/>
          </a:prstGeom>
          <a:gradFill rotWithShape="1">
            <a:gsLst>
              <a:gs pos="0">
                <a:srgbClr val="000099">
                  <a:gamma/>
                  <a:shade val="46275"/>
                  <a:invGamma/>
                </a:srgbClr>
              </a:gs>
              <a:gs pos="100000">
                <a:srgbClr val="000099"/>
              </a:gs>
            </a:gsLst>
            <a:lin ang="5400000" scaled="1"/>
          </a:gradFill>
          <a:ln w="9525">
            <a:noFill/>
            <a:miter lim="800000"/>
            <a:headEnd/>
            <a:tailEnd/>
          </a:ln>
          <a:effectLst/>
        </p:spPr>
        <p:txBody>
          <a:bodyPr wrap="none" anchor="ctr"/>
          <a:lstStyle/>
          <a:p>
            <a:pPr algn="ctr">
              <a:defRPr/>
            </a:pPr>
            <a:endParaRPr lang="en-US">
              <a:cs typeface="Arial" charset="0"/>
            </a:endParaRPr>
          </a:p>
        </p:txBody>
      </p:sp>
      <p:sp>
        <p:nvSpPr>
          <p:cNvPr id="5" name="Text Box 11"/>
          <p:cNvSpPr txBox="1">
            <a:spLocks noChangeArrowheads="1"/>
          </p:cNvSpPr>
          <p:nvPr/>
        </p:nvSpPr>
        <p:spPr bwMode="auto">
          <a:xfrm>
            <a:off x="8459788" y="6583363"/>
            <a:ext cx="369887" cy="274637"/>
          </a:xfrm>
          <a:prstGeom prst="rect">
            <a:avLst/>
          </a:prstGeom>
          <a:noFill/>
          <a:ln w="9525">
            <a:noFill/>
            <a:miter lim="800000"/>
            <a:headEnd/>
            <a:tailEnd/>
          </a:ln>
          <a:effectLst/>
        </p:spPr>
        <p:txBody>
          <a:bodyPr wrap="none">
            <a:spAutoFit/>
          </a:bodyPr>
          <a:lstStyle/>
          <a:p>
            <a:pPr>
              <a:defRPr/>
            </a:pPr>
            <a:fld id="{5B0BACBF-6A8A-4C36-8D11-042EAC92DDCD}" type="slidenum">
              <a:rPr lang="he-IL" sz="1200">
                <a:solidFill>
                  <a:schemeClr val="bg1"/>
                </a:solidFill>
                <a:cs typeface="Arial" charset="0"/>
              </a:rPr>
              <a:pPr>
                <a:defRPr/>
              </a:pPr>
              <a:t>‹#›</a:t>
            </a:fld>
            <a:endParaRPr lang="en-US" sz="1200" dirty="0">
              <a:solidFill>
                <a:schemeClr val="bg1"/>
              </a:solidFill>
              <a:cs typeface="Arial" charset="0"/>
            </a:endParaRPr>
          </a:p>
        </p:txBody>
      </p:sp>
      <p:sp>
        <p:nvSpPr>
          <p:cNvPr id="6" name="Text Box 11"/>
          <p:cNvSpPr txBox="1">
            <a:spLocks noChangeArrowheads="1"/>
          </p:cNvSpPr>
          <p:nvPr userDrawn="1"/>
        </p:nvSpPr>
        <p:spPr bwMode="auto">
          <a:xfrm>
            <a:off x="0" y="6583363"/>
            <a:ext cx="2205038" cy="274637"/>
          </a:xfrm>
          <a:prstGeom prst="rect">
            <a:avLst/>
          </a:prstGeom>
          <a:noFill/>
          <a:ln w="9525">
            <a:noFill/>
            <a:miter lim="800000"/>
            <a:headEnd/>
            <a:tailEnd/>
          </a:ln>
          <a:effectLst/>
        </p:spPr>
        <p:txBody>
          <a:bodyPr>
            <a:spAutoFit/>
          </a:bodyPr>
          <a:lstStyle/>
          <a:p>
            <a:pPr>
              <a:defRPr/>
            </a:pPr>
            <a:r>
              <a:rPr lang="en-US" sz="1200" b="1" dirty="0" err="1" smtClean="0">
                <a:solidFill>
                  <a:schemeClr val="bg1"/>
                </a:solidFill>
                <a:cs typeface="Arial" charset="0"/>
              </a:rPr>
              <a:t>Eldar</a:t>
            </a:r>
            <a:r>
              <a:rPr lang="en-US" sz="1200" b="1" dirty="0">
                <a:solidFill>
                  <a:schemeClr val="bg1"/>
                </a:solidFill>
                <a:cs typeface="Arial" charset="0"/>
              </a:rPr>
              <a:t>, </a:t>
            </a:r>
            <a:r>
              <a:rPr lang="en-US" sz="1200" b="1" dirty="0" smtClean="0">
                <a:solidFill>
                  <a:schemeClr val="bg1"/>
                </a:solidFill>
                <a:cs typeface="Arial" charset="0"/>
              </a:rPr>
              <a:t>ISIT </a:t>
            </a:r>
            <a:r>
              <a:rPr lang="en-US" sz="1200" b="1" dirty="0">
                <a:solidFill>
                  <a:schemeClr val="bg1"/>
                </a:solidFill>
                <a:cs typeface="Arial" charset="0"/>
              </a:rPr>
              <a:t>2011</a:t>
            </a:r>
          </a:p>
        </p:txBody>
      </p:sp>
    </p:spTree>
    <p:extLst>
      <p:ext uri="{BB962C8B-B14F-4D97-AF65-F5344CB8AC3E}">
        <p14:creationId xmlns:p14="http://schemas.microsoft.com/office/powerpoint/2010/main" val="4339762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ChangeArrowheads="1"/>
          </p:cNvSpPr>
          <p:nvPr/>
        </p:nvSpPr>
        <p:spPr bwMode="auto">
          <a:xfrm>
            <a:off x="0" y="1196975"/>
            <a:ext cx="9144000" cy="5661025"/>
          </a:xfrm>
          <a:prstGeom prst="rect">
            <a:avLst/>
          </a:prstGeom>
          <a:gradFill rotWithShape="1">
            <a:gsLst>
              <a:gs pos="0">
                <a:srgbClr val="B7B7FF"/>
              </a:gs>
              <a:gs pos="100000">
                <a:srgbClr val="FFFFFF"/>
              </a:gs>
            </a:gsLst>
            <a:lin ang="5400000" scaled="1"/>
          </a:gradFill>
          <a:ln w="9525">
            <a:noFill/>
            <a:miter lim="800000"/>
            <a:headEnd/>
            <a:tailEnd/>
          </a:ln>
          <a:effectLst/>
        </p:spPr>
        <p:txBody>
          <a:bodyPr wrap="none" anchor="ctr"/>
          <a:lstStyle/>
          <a:p>
            <a:pPr>
              <a:defRPr/>
            </a:pPr>
            <a:endParaRPr lang="en-US">
              <a:cs typeface="Arial" charset="0"/>
            </a:endParaRPr>
          </a:p>
        </p:txBody>
      </p:sp>
      <p:sp>
        <p:nvSpPr>
          <p:cNvPr id="1032" name="Rectangle 8"/>
          <p:cNvSpPr>
            <a:spLocks noChangeArrowheads="1"/>
          </p:cNvSpPr>
          <p:nvPr/>
        </p:nvSpPr>
        <p:spPr bwMode="auto">
          <a:xfrm>
            <a:off x="0" y="0"/>
            <a:ext cx="9144000" cy="1196975"/>
          </a:xfrm>
          <a:prstGeom prst="rect">
            <a:avLst/>
          </a:prstGeom>
          <a:gradFill rotWithShape="1">
            <a:gsLst>
              <a:gs pos="0">
                <a:srgbClr val="000099">
                  <a:gamma/>
                  <a:shade val="46275"/>
                  <a:invGamma/>
                </a:srgbClr>
              </a:gs>
              <a:gs pos="100000">
                <a:srgbClr val="000099"/>
              </a:gs>
            </a:gsLst>
            <a:lin ang="5400000" scaled="1"/>
          </a:gradFill>
          <a:ln w="9525">
            <a:noFill/>
            <a:miter lim="800000"/>
            <a:headEnd/>
            <a:tailEnd/>
          </a:ln>
          <a:effectLst/>
        </p:spPr>
        <p:txBody>
          <a:bodyPr wrap="none" anchor="ctr"/>
          <a:lstStyle/>
          <a:p>
            <a:pPr algn="ctr">
              <a:defRPr/>
            </a:pPr>
            <a:endParaRPr lang="en-US">
              <a:cs typeface="Arial" charset="0"/>
            </a:endParaRPr>
          </a:p>
        </p:txBody>
      </p:sp>
      <p:sp>
        <p:nvSpPr>
          <p:cNvPr id="10244" name="Rectangle 2"/>
          <p:cNvSpPr>
            <a:spLocks noGrp="1" noChangeArrowheads="1"/>
          </p:cNvSpPr>
          <p:nvPr>
            <p:ph type="title"/>
          </p:nvPr>
        </p:nvSpPr>
        <p:spPr bwMode="auto">
          <a:xfrm>
            <a:off x="457200" y="12065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smtClean="0"/>
              <a:t>לחץ כדי לערוך סגנון כותרת של תבנית בסיס</a:t>
            </a:r>
            <a:endParaRPr lang="en-US" smtClean="0"/>
          </a:p>
        </p:txBody>
      </p:sp>
      <p:sp>
        <p:nvSpPr>
          <p:cNvPr id="10245" name="Rectangle 3"/>
          <p:cNvSpPr>
            <a:spLocks noGrp="1" noChangeArrowheads="1"/>
          </p:cNvSpPr>
          <p:nvPr>
            <p:ph type="body" idx="1"/>
          </p:nvPr>
        </p:nvSpPr>
        <p:spPr bwMode="auto">
          <a:xfrm>
            <a:off x="457200" y="1303338"/>
            <a:ext cx="82296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smtClean="0"/>
              <a:t>לחץ כדי לערוך סגנונות טקסט של תבנית בסיס</a:t>
            </a:r>
            <a:endParaRPr lang="en-US" smtClean="0"/>
          </a:p>
          <a:p>
            <a:pPr lvl="1"/>
            <a:r>
              <a:rPr lang="he-IL" smtClean="0"/>
              <a:t>רמה שנייה</a:t>
            </a:r>
            <a:endParaRPr lang="en-US" smtClean="0"/>
          </a:p>
          <a:p>
            <a:pPr lvl="2"/>
            <a:r>
              <a:rPr lang="he-IL" smtClean="0"/>
              <a:t>רמה שלישית</a:t>
            </a:r>
            <a:endParaRPr lang="en-US" smtClean="0"/>
          </a:p>
          <a:p>
            <a:pPr lvl="3"/>
            <a:r>
              <a:rPr lang="he-IL" smtClean="0"/>
              <a:t>רמה רביעית</a:t>
            </a:r>
            <a:endParaRPr lang="en-US" smtClean="0"/>
          </a:p>
          <a:p>
            <a:pPr lvl="4"/>
            <a:r>
              <a:rPr lang="he-IL" smtClean="0"/>
              <a:t>רמה חמישית</a:t>
            </a:r>
            <a:endParaRPr lang="en-US" smtClean="0"/>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a:defRPr sz="1400">
                <a:cs typeface="Arial" charset="0"/>
              </a:defRPr>
            </a:lvl1pPr>
          </a:lstStyle>
          <a:p>
            <a:pPr>
              <a:defRPr/>
            </a:pPr>
            <a:fld id="{3DD3644C-9976-4292-851B-EE66900E6F92}" type="datetime1">
              <a:rPr lang="en-US"/>
              <a:pPr>
                <a:defRPr/>
              </a:pPr>
              <a:t>7/22/2011</a:t>
            </a:fld>
            <a:endParaRPr lang="en-US"/>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0">
              <a:defRPr sz="1400">
                <a:cs typeface="Arial" charset="0"/>
              </a:defRPr>
            </a:lvl1pPr>
          </a:lstStyle>
          <a:p>
            <a:pPr>
              <a:defRPr/>
            </a:pPr>
            <a:endParaRPr lang="en-US"/>
          </a:p>
        </p:txBody>
      </p:sp>
      <p:sp>
        <p:nvSpPr>
          <p:cNvPr id="1034" name="Rectangle 10"/>
          <p:cNvSpPr>
            <a:spLocks noChangeArrowheads="1"/>
          </p:cNvSpPr>
          <p:nvPr/>
        </p:nvSpPr>
        <p:spPr bwMode="auto">
          <a:xfrm>
            <a:off x="0" y="6524625"/>
            <a:ext cx="9144000" cy="333375"/>
          </a:xfrm>
          <a:prstGeom prst="rect">
            <a:avLst/>
          </a:prstGeom>
          <a:gradFill rotWithShape="1">
            <a:gsLst>
              <a:gs pos="0">
                <a:srgbClr val="000099">
                  <a:gamma/>
                  <a:shade val="46275"/>
                  <a:invGamma/>
                </a:srgbClr>
              </a:gs>
              <a:gs pos="100000">
                <a:srgbClr val="000099"/>
              </a:gs>
            </a:gsLst>
            <a:lin ang="5400000" scaled="1"/>
          </a:gradFill>
          <a:ln w="9525">
            <a:noFill/>
            <a:miter lim="800000"/>
            <a:headEnd/>
            <a:tailEnd/>
          </a:ln>
          <a:effectLst/>
        </p:spPr>
        <p:txBody>
          <a:bodyPr wrap="none" anchor="ctr"/>
          <a:lstStyle/>
          <a:p>
            <a:pPr algn="ctr">
              <a:defRPr/>
            </a:pPr>
            <a:endParaRPr lang="en-US">
              <a:cs typeface="Arial" charset="0"/>
            </a:endParaRPr>
          </a:p>
        </p:txBody>
      </p:sp>
      <p:sp>
        <p:nvSpPr>
          <p:cNvPr id="1035" name="Text Box 11"/>
          <p:cNvSpPr txBox="1">
            <a:spLocks noChangeArrowheads="1"/>
          </p:cNvSpPr>
          <p:nvPr/>
        </p:nvSpPr>
        <p:spPr bwMode="auto">
          <a:xfrm>
            <a:off x="8459788" y="6583363"/>
            <a:ext cx="360362" cy="276225"/>
          </a:xfrm>
          <a:prstGeom prst="rect">
            <a:avLst/>
          </a:prstGeom>
          <a:noFill/>
          <a:ln w="9525">
            <a:noFill/>
            <a:miter lim="800000"/>
            <a:headEnd/>
            <a:tailEnd/>
          </a:ln>
          <a:effectLst/>
        </p:spPr>
        <p:txBody>
          <a:bodyPr wrap="none">
            <a:spAutoFit/>
          </a:bodyPr>
          <a:lstStyle/>
          <a:p>
            <a:pPr>
              <a:defRPr/>
            </a:pPr>
            <a:fld id="{DD4E70CB-CE19-4FA2-9A68-B4532C93A458}" type="slidenum">
              <a:rPr lang="he-IL" sz="1200">
                <a:solidFill>
                  <a:schemeClr val="bg1"/>
                </a:solidFill>
                <a:cs typeface="Arial" charset="0"/>
              </a:rPr>
              <a:pPr>
                <a:defRPr/>
              </a:pPr>
              <a:t>‹#›</a:t>
            </a:fld>
            <a:endParaRPr lang="en-US" sz="1200" dirty="0">
              <a:solidFill>
                <a:schemeClr val="bg1"/>
              </a:solidFill>
              <a:cs typeface="Arial" charset="0"/>
            </a:endParaRPr>
          </a:p>
        </p:txBody>
      </p:sp>
      <p:sp>
        <p:nvSpPr>
          <p:cNvPr id="10" name="Text Box 11"/>
          <p:cNvSpPr txBox="1">
            <a:spLocks noChangeArrowheads="1"/>
          </p:cNvSpPr>
          <p:nvPr/>
        </p:nvSpPr>
        <p:spPr bwMode="auto">
          <a:xfrm>
            <a:off x="0" y="6583363"/>
            <a:ext cx="2205038" cy="274637"/>
          </a:xfrm>
          <a:prstGeom prst="rect">
            <a:avLst/>
          </a:prstGeom>
          <a:noFill/>
          <a:ln w="9525">
            <a:noFill/>
            <a:miter lim="800000"/>
            <a:headEnd/>
            <a:tailEnd/>
          </a:ln>
          <a:effectLst/>
        </p:spPr>
        <p:txBody>
          <a:bodyPr>
            <a:spAutoFit/>
          </a:bodyPr>
          <a:lstStyle/>
          <a:p>
            <a:pPr>
              <a:defRPr/>
            </a:pPr>
            <a:r>
              <a:rPr lang="en-US" sz="1200" b="1" dirty="0" err="1">
                <a:solidFill>
                  <a:schemeClr val="bg1"/>
                </a:solidFill>
                <a:cs typeface="Arial" charset="0"/>
              </a:rPr>
              <a:t>Mishali-Eldar</a:t>
            </a:r>
            <a:r>
              <a:rPr lang="en-US" sz="1200" b="1" dirty="0">
                <a:solidFill>
                  <a:schemeClr val="bg1"/>
                </a:solidFill>
                <a:cs typeface="Arial" charset="0"/>
              </a:rPr>
              <a:t>, ICASSP 2011</a:t>
            </a:r>
          </a:p>
        </p:txBody>
      </p:sp>
    </p:spTree>
  </p:cSld>
  <p:clrMap bg1="lt1" tx1="dk1" bg2="lt2" tx2="dk2" accent1="accent1" accent2="accent2" accent3="accent3" accent4="accent4" accent5="accent5" accent6="accent6" hlink="hlink" folHlink="folHlink"/>
  <p:sldLayoutIdLst>
    <p:sldLayoutId id="2147484134" r:id="rId1"/>
    <p:sldLayoutId id="2147484135" r:id="rId2"/>
    <p:sldLayoutId id="2147484137" r:id="rId3"/>
    <p:sldLayoutId id="2147484136" r:id="rId4"/>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Palatino Linotype" pitchFamily="18" charset="0"/>
          <a:cs typeface="Arial" charset="0"/>
        </a:defRPr>
      </a:lvl2pPr>
      <a:lvl3pPr algn="ctr" rtl="0" eaLnBrk="0" fontAlgn="base" hangingPunct="0">
        <a:spcBef>
          <a:spcPct val="0"/>
        </a:spcBef>
        <a:spcAft>
          <a:spcPct val="0"/>
        </a:spcAft>
        <a:defRPr sz="4400" b="1">
          <a:solidFill>
            <a:schemeClr val="bg1"/>
          </a:solidFill>
          <a:latin typeface="Palatino Linotype" pitchFamily="18" charset="0"/>
          <a:cs typeface="Arial" charset="0"/>
        </a:defRPr>
      </a:lvl3pPr>
      <a:lvl4pPr algn="ctr" rtl="0" eaLnBrk="0" fontAlgn="base" hangingPunct="0">
        <a:spcBef>
          <a:spcPct val="0"/>
        </a:spcBef>
        <a:spcAft>
          <a:spcPct val="0"/>
        </a:spcAft>
        <a:defRPr sz="4400" b="1">
          <a:solidFill>
            <a:schemeClr val="bg1"/>
          </a:solidFill>
          <a:latin typeface="Palatino Linotype" pitchFamily="18" charset="0"/>
          <a:cs typeface="Arial" charset="0"/>
        </a:defRPr>
      </a:lvl4pPr>
      <a:lvl5pPr algn="ctr" rtl="0" eaLnBrk="0" fontAlgn="base" hangingPunct="0">
        <a:spcBef>
          <a:spcPct val="0"/>
        </a:spcBef>
        <a:spcAft>
          <a:spcPct val="0"/>
        </a:spcAft>
        <a:defRPr sz="4400" b="1">
          <a:solidFill>
            <a:schemeClr val="bg1"/>
          </a:solidFill>
          <a:latin typeface="Palatino Linotype" pitchFamily="18" charset="0"/>
          <a:cs typeface="Arial" charset="0"/>
        </a:defRPr>
      </a:lvl5pPr>
      <a:lvl6pPr marL="457200" algn="ctr" rtl="0" fontAlgn="base">
        <a:spcBef>
          <a:spcPct val="0"/>
        </a:spcBef>
        <a:spcAft>
          <a:spcPct val="0"/>
        </a:spcAft>
        <a:defRPr sz="4400" b="1">
          <a:solidFill>
            <a:schemeClr val="bg1"/>
          </a:solidFill>
          <a:latin typeface="Palatino Linotype" pitchFamily="18" charset="0"/>
          <a:cs typeface="Arial" charset="0"/>
        </a:defRPr>
      </a:lvl6pPr>
      <a:lvl7pPr marL="914400" algn="ctr" rtl="0" fontAlgn="base">
        <a:spcBef>
          <a:spcPct val="0"/>
        </a:spcBef>
        <a:spcAft>
          <a:spcPct val="0"/>
        </a:spcAft>
        <a:defRPr sz="4400" b="1">
          <a:solidFill>
            <a:schemeClr val="bg1"/>
          </a:solidFill>
          <a:latin typeface="Palatino Linotype" pitchFamily="18" charset="0"/>
          <a:cs typeface="Arial" charset="0"/>
        </a:defRPr>
      </a:lvl7pPr>
      <a:lvl8pPr marL="1371600" algn="ctr" rtl="0" fontAlgn="base">
        <a:spcBef>
          <a:spcPct val="0"/>
        </a:spcBef>
        <a:spcAft>
          <a:spcPct val="0"/>
        </a:spcAft>
        <a:defRPr sz="4400" b="1">
          <a:solidFill>
            <a:schemeClr val="bg1"/>
          </a:solidFill>
          <a:latin typeface="Palatino Linotype" pitchFamily="18" charset="0"/>
          <a:cs typeface="Arial" charset="0"/>
        </a:defRPr>
      </a:lvl8pPr>
      <a:lvl9pPr marL="1828800" algn="ctr" rtl="0" fontAlgn="base">
        <a:spcBef>
          <a:spcPct val="0"/>
        </a:spcBef>
        <a:spcAft>
          <a:spcPct val="0"/>
        </a:spcAft>
        <a:defRPr sz="4400" b="1">
          <a:solidFill>
            <a:schemeClr val="bg1"/>
          </a:solidFill>
          <a:latin typeface="Palatino Linotype"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ee.technion.ac.il/people/YoninaEldar/"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8" Type="http://schemas.openxmlformats.org/officeDocument/2006/relationships/tags" Target="../tags/tag859.xml"/><Relationship Id="rId13" Type="http://schemas.openxmlformats.org/officeDocument/2006/relationships/tags" Target="../tags/tag864.xml"/><Relationship Id="rId18" Type="http://schemas.openxmlformats.org/officeDocument/2006/relationships/image" Target="../media/image335.png"/><Relationship Id="rId26" Type="http://schemas.openxmlformats.org/officeDocument/2006/relationships/image" Target="../media/image639.png"/><Relationship Id="rId3" Type="http://schemas.openxmlformats.org/officeDocument/2006/relationships/tags" Target="../tags/tag854.xml"/><Relationship Id="rId21" Type="http://schemas.openxmlformats.org/officeDocument/2006/relationships/image" Target="../media/image291.png"/><Relationship Id="rId7" Type="http://schemas.openxmlformats.org/officeDocument/2006/relationships/tags" Target="../tags/tag858.xml"/><Relationship Id="rId12" Type="http://schemas.openxmlformats.org/officeDocument/2006/relationships/tags" Target="../tags/tag863.xml"/><Relationship Id="rId17" Type="http://schemas.openxmlformats.org/officeDocument/2006/relationships/image" Target="../media/image334.png"/><Relationship Id="rId25" Type="http://schemas.openxmlformats.org/officeDocument/2006/relationships/image" Target="../media/image638.png"/><Relationship Id="rId2" Type="http://schemas.openxmlformats.org/officeDocument/2006/relationships/tags" Target="../tags/tag853.xml"/><Relationship Id="rId16" Type="http://schemas.openxmlformats.org/officeDocument/2006/relationships/image" Target="../media/image333.png"/><Relationship Id="rId20" Type="http://schemas.openxmlformats.org/officeDocument/2006/relationships/image" Target="../media/image635.png"/><Relationship Id="rId1" Type="http://schemas.openxmlformats.org/officeDocument/2006/relationships/tags" Target="../tags/tag852.xml"/><Relationship Id="rId6" Type="http://schemas.openxmlformats.org/officeDocument/2006/relationships/tags" Target="../tags/tag857.xml"/><Relationship Id="rId11" Type="http://schemas.openxmlformats.org/officeDocument/2006/relationships/tags" Target="../tags/tag862.xml"/><Relationship Id="rId24" Type="http://schemas.openxmlformats.org/officeDocument/2006/relationships/image" Target="../media/image336.png"/><Relationship Id="rId5" Type="http://schemas.openxmlformats.org/officeDocument/2006/relationships/tags" Target="../tags/tag856.xml"/><Relationship Id="rId15" Type="http://schemas.openxmlformats.org/officeDocument/2006/relationships/image" Target="../media/image332.png"/><Relationship Id="rId23" Type="http://schemas.openxmlformats.org/officeDocument/2006/relationships/image" Target="../media/image637.png"/><Relationship Id="rId10" Type="http://schemas.openxmlformats.org/officeDocument/2006/relationships/tags" Target="../tags/tag861.xml"/><Relationship Id="rId19" Type="http://schemas.openxmlformats.org/officeDocument/2006/relationships/image" Target="../media/image634.png"/><Relationship Id="rId4" Type="http://schemas.openxmlformats.org/officeDocument/2006/relationships/tags" Target="../tags/tag855.xml"/><Relationship Id="rId9" Type="http://schemas.openxmlformats.org/officeDocument/2006/relationships/tags" Target="../tags/tag860.xml"/><Relationship Id="rId14" Type="http://schemas.openxmlformats.org/officeDocument/2006/relationships/slideLayout" Target="../slideLayouts/slideLayout2.xml"/><Relationship Id="rId22" Type="http://schemas.openxmlformats.org/officeDocument/2006/relationships/image" Target="../media/image636.png"/><Relationship Id="rId27" Type="http://schemas.openxmlformats.org/officeDocument/2006/relationships/image" Target="../media/image6.png"/></Relationships>
</file>

<file path=ppt/slides/_rels/slide101.xml.rels><?xml version="1.0" encoding="UTF-8" standalone="yes"?>
<Relationships xmlns="http://schemas.openxmlformats.org/package/2006/relationships"><Relationship Id="rId8" Type="http://schemas.openxmlformats.org/officeDocument/2006/relationships/tags" Target="../tags/tag872.xml"/><Relationship Id="rId13" Type="http://schemas.openxmlformats.org/officeDocument/2006/relationships/image" Target="../media/image149.png"/><Relationship Id="rId18" Type="http://schemas.openxmlformats.org/officeDocument/2006/relationships/image" Target="../media/image154.wmf"/><Relationship Id="rId3" Type="http://schemas.openxmlformats.org/officeDocument/2006/relationships/tags" Target="../tags/tag867.xml"/><Relationship Id="rId21" Type="http://schemas.openxmlformats.org/officeDocument/2006/relationships/image" Target="../media/image6.png"/><Relationship Id="rId7" Type="http://schemas.openxmlformats.org/officeDocument/2006/relationships/tags" Target="../tags/tag871.xml"/><Relationship Id="rId12" Type="http://schemas.openxmlformats.org/officeDocument/2006/relationships/image" Target="../media/image148.png"/><Relationship Id="rId17" Type="http://schemas.openxmlformats.org/officeDocument/2006/relationships/image" Target="../media/image153.wmf"/><Relationship Id="rId2" Type="http://schemas.openxmlformats.org/officeDocument/2006/relationships/tags" Target="../tags/tag866.xml"/><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tags" Target="../tags/tag865.xml"/><Relationship Id="rId6" Type="http://schemas.openxmlformats.org/officeDocument/2006/relationships/tags" Target="../tags/tag870.xml"/><Relationship Id="rId11" Type="http://schemas.openxmlformats.org/officeDocument/2006/relationships/image" Target="../media/image147.png"/><Relationship Id="rId5" Type="http://schemas.openxmlformats.org/officeDocument/2006/relationships/tags" Target="../tags/tag869.xml"/><Relationship Id="rId15" Type="http://schemas.openxmlformats.org/officeDocument/2006/relationships/image" Target="../media/image151.png"/><Relationship Id="rId10" Type="http://schemas.openxmlformats.org/officeDocument/2006/relationships/slideLayout" Target="../slideLayouts/slideLayout2.xml"/><Relationship Id="rId19" Type="http://schemas.openxmlformats.org/officeDocument/2006/relationships/image" Target="../media/image155.png"/><Relationship Id="rId4" Type="http://schemas.openxmlformats.org/officeDocument/2006/relationships/tags" Target="../tags/tag868.xml"/><Relationship Id="rId9" Type="http://schemas.openxmlformats.org/officeDocument/2006/relationships/tags" Target="../tags/tag873.xml"/><Relationship Id="rId14" Type="http://schemas.openxmlformats.org/officeDocument/2006/relationships/image" Target="../media/image150.png"/><Relationship Id="rId22" Type="http://schemas.openxmlformats.org/officeDocument/2006/relationships/image" Target="../media/image157.png"/></Relationships>
</file>

<file path=ppt/slides/_rels/slide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tags" Target="../tags/tag881.xml"/><Relationship Id="rId13" Type="http://schemas.openxmlformats.org/officeDocument/2006/relationships/tags" Target="../tags/tag886.xml"/><Relationship Id="rId18" Type="http://schemas.openxmlformats.org/officeDocument/2006/relationships/slideLayout" Target="../slideLayouts/slideLayout2.xml"/><Relationship Id="rId26" Type="http://schemas.openxmlformats.org/officeDocument/2006/relationships/image" Target="../media/image622.png"/><Relationship Id="rId3" Type="http://schemas.openxmlformats.org/officeDocument/2006/relationships/tags" Target="../tags/tag876.xml"/><Relationship Id="rId21" Type="http://schemas.openxmlformats.org/officeDocument/2006/relationships/image" Target="../media/image641.png"/><Relationship Id="rId34" Type="http://schemas.openxmlformats.org/officeDocument/2006/relationships/image" Target="../media/image649.png"/><Relationship Id="rId7" Type="http://schemas.openxmlformats.org/officeDocument/2006/relationships/tags" Target="../tags/tag880.xml"/><Relationship Id="rId12" Type="http://schemas.openxmlformats.org/officeDocument/2006/relationships/tags" Target="../tags/tag885.xml"/><Relationship Id="rId17" Type="http://schemas.openxmlformats.org/officeDocument/2006/relationships/tags" Target="../tags/tag890.xml"/><Relationship Id="rId25" Type="http://schemas.openxmlformats.org/officeDocument/2006/relationships/image" Target="../media/image137.png"/><Relationship Id="rId33" Type="http://schemas.openxmlformats.org/officeDocument/2006/relationships/image" Target="../media/image102.png"/><Relationship Id="rId2" Type="http://schemas.openxmlformats.org/officeDocument/2006/relationships/tags" Target="../tags/tag875.xml"/><Relationship Id="rId16" Type="http://schemas.openxmlformats.org/officeDocument/2006/relationships/tags" Target="../tags/tag889.xml"/><Relationship Id="rId20" Type="http://schemas.openxmlformats.org/officeDocument/2006/relationships/image" Target="../media/image640.png"/><Relationship Id="rId29" Type="http://schemas.openxmlformats.org/officeDocument/2006/relationships/image" Target="../media/image174.png"/><Relationship Id="rId1" Type="http://schemas.openxmlformats.org/officeDocument/2006/relationships/tags" Target="../tags/tag874.xml"/><Relationship Id="rId6" Type="http://schemas.openxmlformats.org/officeDocument/2006/relationships/tags" Target="../tags/tag879.xml"/><Relationship Id="rId11" Type="http://schemas.openxmlformats.org/officeDocument/2006/relationships/tags" Target="../tags/tag884.xml"/><Relationship Id="rId24" Type="http://schemas.openxmlformats.org/officeDocument/2006/relationships/image" Target="../media/image643.png"/><Relationship Id="rId32" Type="http://schemas.openxmlformats.org/officeDocument/2006/relationships/image" Target="../media/image648.png"/><Relationship Id="rId5" Type="http://schemas.openxmlformats.org/officeDocument/2006/relationships/tags" Target="../tags/tag878.xml"/><Relationship Id="rId15" Type="http://schemas.openxmlformats.org/officeDocument/2006/relationships/tags" Target="../tags/tag888.xml"/><Relationship Id="rId23" Type="http://schemas.openxmlformats.org/officeDocument/2006/relationships/image" Target="../media/image642.png"/><Relationship Id="rId28" Type="http://schemas.openxmlformats.org/officeDocument/2006/relationships/image" Target="../media/image645.png"/><Relationship Id="rId10" Type="http://schemas.openxmlformats.org/officeDocument/2006/relationships/tags" Target="../tags/tag883.xml"/><Relationship Id="rId19" Type="http://schemas.openxmlformats.org/officeDocument/2006/relationships/notesSlide" Target="../notesSlides/notesSlide63.xml"/><Relationship Id="rId31" Type="http://schemas.openxmlformats.org/officeDocument/2006/relationships/image" Target="../media/image647.png"/><Relationship Id="rId4" Type="http://schemas.openxmlformats.org/officeDocument/2006/relationships/tags" Target="../tags/tag877.xml"/><Relationship Id="rId9" Type="http://schemas.openxmlformats.org/officeDocument/2006/relationships/tags" Target="../tags/tag882.xml"/><Relationship Id="rId14" Type="http://schemas.openxmlformats.org/officeDocument/2006/relationships/tags" Target="../tags/tag887.xml"/><Relationship Id="rId22" Type="http://schemas.openxmlformats.org/officeDocument/2006/relationships/image" Target="../media/image25.png"/><Relationship Id="rId27" Type="http://schemas.openxmlformats.org/officeDocument/2006/relationships/image" Target="../media/image644.png"/><Relationship Id="rId30" Type="http://schemas.openxmlformats.org/officeDocument/2006/relationships/image" Target="../media/image646.png"/><Relationship Id="rId35" Type="http://schemas.openxmlformats.org/officeDocument/2006/relationships/image" Target="../media/image650.png"/></Relationships>
</file>

<file path=ppt/slides/_rels/slide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652.png"/><Relationship Id="rId3" Type="http://schemas.openxmlformats.org/officeDocument/2006/relationships/tags" Target="../tags/tag893.xml"/><Relationship Id="rId7" Type="http://schemas.openxmlformats.org/officeDocument/2006/relationships/image" Target="../media/image651.png"/><Relationship Id="rId2" Type="http://schemas.openxmlformats.org/officeDocument/2006/relationships/tags" Target="../tags/tag892.xml"/><Relationship Id="rId1" Type="http://schemas.openxmlformats.org/officeDocument/2006/relationships/tags" Target="../tags/tag891.xml"/><Relationship Id="rId6" Type="http://schemas.openxmlformats.org/officeDocument/2006/relationships/image" Target="../media/image6.png"/><Relationship Id="rId5" Type="http://schemas.openxmlformats.org/officeDocument/2006/relationships/notesSlide" Target="../notesSlides/notesSlide65.xml"/><Relationship Id="rId4" Type="http://schemas.openxmlformats.org/officeDocument/2006/relationships/slideLayout" Target="../slideLayouts/slideLayout2.xml"/><Relationship Id="rId9" Type="http://schemas.openxmlformats.org/officeDocument/2006/relationships/image" Target="../media/image653.png"/></Relationships>
</file>

<file path=ppt/slides/_rels/slide106.xml.rels><?xml version="1.0" encoding="UTF-8" standalone="yes"?>
<Relationships xmlns="http://schemas.openxmlformats.org/package/2006/relationships"><Relationship Id="rId8" Type="http://schemas.openxmlformats.org/officeDocument/2006/relationships/notesSlide" Target="../notesSlides/notesSlide66.xml"/><Relationship Id="rId3" Type="http://schemas.openxmlformats.org/officeDocument/2006/relationships/tags" Target="../tags/tag896.xml"/><Relationship Id="rId7" Type="http://schemas.openxmlformats.org/officeDocument/2006/relationships/slideLayout" Target="../slideLayouts/slideLayout2.xml"/><Relationship Id="rId2" Type="http://schemas.openxmlformats.org/officeDocument/2006/relationships/tags" Target="../tags/tag895.xml"/><Relationship Id="rId1" Type="http://schemas.openxmlformats.org/officeDocument/2006/relationships/tags" Target="../tags/tag894.xml"/><Relationship Id="rId6" Type="http://schemas.openxmlformats.org/officeDocument/2006/relationships/tags" Target="../tags/tag899.xml"/><Relationship Id="rId11" Type="http://schemas.openxmlformats.org/officeDocument/2006/relationships/image" Target="../media/image655.png"/><Relationship Id="rId5" Type="http://schemas.openxmlformats.org/officeDocument/2006/relationships/tags" Target="../tags/tag898.xml"/><Relationship Id="rId10" Type="http://schemas.openxmlformats.org/officeDocument/2006/relationships/image" Target="../media/image654.png"/><Relationship Id="rId4" Type="http://schemas.openxmlformats.org/officeDocument/2006/relationships/tags" Target="../tags/tag897.xml"/><Relationship Id="rId9" Type="http://schemas.openxmlformats.org/officeDocument/2006/relationships/image" Target="../media/image6.png"/></Relationships>
</file>

<file path=ppt/slides/_rels/slide10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902.xml"/><Relationship Id="rId7" Type="http://schemas.openxmlformats.org/officeDocument/2006/relationships/image" Target="../media/image656.gif"/><Relationship Id="rId12" Type="http://schemas.openxmlformats.org/officeDocument/2006/relationships/image" Target="../media/image660.png"/><Relationship Id="rId2" Type="http://schemas.openxmlformats.org/officeDocument/2006/relationships/tags" Target="../tags/tag901.xml"/><Relationship Id="rId1" Type="http://schemas.openxmlformats.org/officeDocument/2006/relationships/tags" Target="../tags/tag900.xml"/><Relationship Id="rId6" Type="http://schemas.openxmlformats.org/officeDocument/2006/relationships/notesSlide" Target="../notesSlides/notesSlide67.xml"/><Relationship Id="rId11" Type="http://schemas.openxmlformats.org/officeDocument/2006/relationships/image" Target="../media/image659.png"/><Relationship Id="rId5" Type="http://schemas.openxmlformats.org/officeDocument/2006/relationships/slideLayout" Target="../slideLayouts/slideLayout4.xml"/><Relationship Id="rId10" Type="http://schemas.openxmlformats.org/officeDocument/2006/relationships/image" Target="../media/image658.png"/><Relationship Id="rId4" Type="http://schemas.openxmlformats.org/officeDocument/2006/relationships/tags" Target="../tags/tag903.xml"/><Relationship Id="rId9" Type="http://schemas.openxmlformats.org/officeDocument/2006/relationships/image" Target="../media/image657.png"/></Relationships>
</file>

<file path=ppt/slides/_rels/slide108.xml.rels><?xml version="1.0" encoding="UTF-8" standalone="yes"?>
<Relationships xmlns="http://schemas.openxmlformats.org/package/2006/relationships"><Relationship Id="rId8" Type="http://schemas.openxmlformats.org/officeDocument/2006/relationships/tags" Target="../tags/tag911.xml"/><Relationship Id="rId13" Type="http://schemas.openxmlformats.org/officeDocument/2006/relationships/image" Target="../media/image661.png"/><Relationship Id="rId18" Type="http://schemas.openxmlformats.org/officeDocument/2006/relationships/image" Target="../media/image665.png"/><Relationship Id="rId3" Type="http://schemas.openxmlformats.org/officeDocument/2006/relationships/tags" Target="../tags/tag906.xml"/><Relationship Id="rId7" Type="http://schemas.openxmlformats.org/officeDocument/2006/relationships/tags" Target="../tags/tag910.xml"/><Relationship Id="rId12" Type="http://schemas.openxmlformats.org/officeDocument/2006/relationships/image" Target="../media/image174.png"/><Relationship Id="rId17" Type="http://schemas.openxmlformats.org/officeDocument/2006/relationships/image" Target="../media/image664.png"/><Relationship Id="rId2" Type="http://schemas.openxmlformats.org/officeDocument/2006/relationships/tags" Target="../tags/tag905.xml"/><Relationship Id="rId16" Type="http://schemas.openxmlformats.org/officeDocument/2006/relationships/image" Target="../media/image663.png"/><Relationship Id="rId20" Type="http://schemas.openxmlformats.org/officeDocument/2006/relationships/image" Target="../media/image667.png"/><Relationship Id="rId1" Type="http://schemas.openxmlformats.org/officeDocument/2006/relationships/tags" Target="../tags/tag904.xml"/><Relationship Id="rId6" Type="http://schemas.openxmlformats.org/officeDocument/2006/relationships/tags" Target="../tags/tag909.xml"/><Relationship Id="rId11" Type="http://schemas.openxmlformats.org/officeDocument/2006/relationships/notesSlide" Target="../notesSlides/notesSlide68.xml"/><Relationship Id="rId5" Type="http://schemas.openxmlformats.org/officeDocument/2006/relationships/tags" Target="../tags/tag908.xml"/><Relationship Id="rId15" Type="http://schemas.openxmlformats.org/officeDocument/2006/relationships/image" Target="../media/image662.png"/><Relationship Id="rId10" Type="http://schemas.openxmlformats.org/officeDocument/2006/relationships/slideLayout" Target="../slideLayouts/slideLayout4.xml"/><Relationship Id="rId19" Type="http://schemas.openxmlformats.org/officeDocument/2006/relationships/image" Target="../media/image666.png"/><Relationship Id="rId4" Type="http://schemas.openxmlformats.org/officeDocument/2006/relationships/tags" Target="../tags/tag907.xml"/><Relationship Id="rId9" Type="http://schemas.openxmlformats.org/officeDocument/2006/relationships/tags" Target="../tags/tag912.xml"/><Relationship Id="rId14" Type="http://schemas.openxmlformats.org/officeDocument/2006/relationships/image" Target="../media/image24.png"/></Relationships>
</file>

<file path=ppt/slides/_rels/slide109.xml.rels><?xml version="1.0" encoding="UTF-8" standalone="yes"?>
<Relationships xmlns="http://schemas.openxmlformats.org/package/2006/relationships"><Relationship Id="rId8" Type="http://schemas.openxmlformats.org/officeDocument/2006/relationships/tags" Target="../tags/tag920.xml"/><Relationship Id="rId13" Type="http://schemas.openxmlformats.org/officeDocument/2006/relationships/tags" Target="../tags/tag925.xml"/><Relationship Id="rId18" Type="http://schemas.openxmlformats.org/officeDocument/2006/relationships/image" Target="../media/image667.png"/><Relationship Id="rId26" Type="http://schemas.openxmlformats.org/officeDocument/2006/relationships/image" Target="../media/image674.png"/><Relationship Id="rId3" Type="http://schemas.openxmlformats.org/officeDocument/2006/relationships/tags" Target="../tags/tag915.xml"/><Relationship Id="rId21" Type="http://schemas.openxmlformats.org/officeDocument/2006/relationships/image" Target="../media/image656.gif"/><Relationship Id="rId7" Type="http://schemas.openxmlformats.org/officeDocument/2006/relationships/tags" Target="../tags/tag919.xml"/><Relationship Id="rId12" Type="http://schemas.openxmlformats.org/officeDocument/2006/relationships/tags" Target="../tags/tag924.xml"/><Relationship Id="rId17" Type="http://schemas.openxmlformats.org/officeDocument/2006/relationships/image" Target="../media/image662.png"/><Relationship Id="rId25" Type="http://schemas.openxmlformats.org/officeDocument/2006/relationships/image" Target="../media/image673.png"/><Relationship Id="rId2" Type="http://schemas.openxmlformats.org/officeDocument/2006/relationships/tags" Target="../tags/tag914.xml"/><Relationship Id="rId16" Type="http://schemas.openxmlformats.org/officeDocument/2006/relationships/image" Target="../media/image24.png"/><Relationship Id="rId20" Type="http://schemas.openxmlformats.org/officeDocument/2006/relationships/image" Target="../media/image669.png"/><Relationship Id="rId29" Type="http://schemas.openxmlformats.org/officeDocument/2006/relationships/image" Target="../media/image677.png"/><Relationship Id="rId1" Type="http://schemas.openxmlformats.org/officeDocument/2006/relationships/tags" Target="../tags/tag913.xml"/><Relationship Id="rId6" Type="http://schemas.openxmlformats.org/officeDocument/2006/relationships/tags" Target="../tags/tag918.xml"/><Relationship Id="rId11" Type="http://schemas.openxmlformats.org/officeDocument/2006/relationships/tags" Target="../tags/tag923.xml"/><Relationship Id="rId24" Type="http://schemas.openxmlformats.org/officeDocument/2006/relationships/image" Target="../media/image672.png"/><Relationship Id="rId5" Type="http://schemas.openxmlformats.org/officeDocument/2006/relationships/tags" Target="../tags/tag917.xml"/><Relationship Id="rId15" Type="http://schemas.openxmlformats.org/officeDocument/2006/relationships/slideLayout" Target="../slideLayouts/slideLayout4.xml"/><Relationship Id="rId23" Type="http://schemas.openxmlformats.org/officeDocument/2006/relationships/image" Target="../media/image671.png"/><Relationship Id="rId28" Type="http://schemas.openxmlformats.org/officeDocument/2006/relationships/image" Target="../media/image676.png"/><Relationship Id="rId10" Type="http://schemas.openxmlformats.org/officeDocument/2006/relationships/tags" Target="../tags/tag922.xml"/><Relationship Id="rId19" Type="http://schemas.openxmlformats.org/officeDocument/2006/relationships/image" Target="../media/image668.png"/><Relationship Id="rId4" Type="http://schemas.openxmlformats.org/officeDocument/2006/relationships/tags" Target="../tags/tag916.xml"/><Relationship Id="rId9" Type="http://schemas.openxmlformats.org/officeDocument/2006/relationships/tags" Target="../tags/tag921.xml"/><Relationship Id="rId14" Type="http://schemas.openxmlformats.org/officeDocument/2006/relationships/tags" Target="../tags/tag926.xml"/><Relationship Id="rId22" Type="http://schemas.openxmlformats.org/officeDocument/2006/relationships/image" Target="../media/image670.png"/><Relationship Id="rId27" Type="http://schemas.openxmlformats.org/officeDocument/2006/relationships/image" Target="../media/image675.png"/><Relationship Id="rId30" Type="http://schemas.openxmlformats.org/officeDocument/2006/relationships/image" Target="../media/image678.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3.xml"/><Relationship Id="rId7" Type="http://schemas.openxmlformats.org/officeDocument/2006/relationships/notesSlide" Target="../notesSlides/notesSlide8.xml"/><Relationship Id="rId12" Type="http://schemas.openxmlformats.org/officeDocument/2006/relationships/image" Target="../media/image30.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2.xml"/><Relationship Id="rId11" Type="http://schemas.openxmlformats.org/officeDocument/2006/relationships/image" Target="../media/image29.png"/><Relationship Id="rId5" Type="http://schemas.openxmlformats.org/officeDocument/2006/relationships/tags" Target="../tags/tag25.xml"/><Relationship Id="rId10" Type="http://schemas.openxmlformats.org/officeDocument/2006/relationships/image" Target="../media/image24.png"/><Relationship Id="rId4" Type="http://schemas.openxmlformats.org/officeDocument/2006/relationships/tags" Target="../tags/tag24.xml"/><Relationship Id="rId9" Type="http://schemas.openxmlformats.org/officeDocument/2006/relationships/image" Target="../media/image25.png"/></Relationships>
</file>

<file path=ppt/slides/_rels/slide110.xml.rels><?xml version="1.0" encoding="UTF-8" standalone="yes"?>
<Relationships xmlns="http://schemas.openxmlformats.org/package/2006/relationships"><Relationship Id="rId8" Type="http://schemas.openxmlformats.org/officeDocument/2006/relationships/tags" Target="../tags/tag934.xml"/><Relationship Id="rId13" Type="http://schemas.openxmlformats.org/officeDocument/2006/relationships/image" Target="../media/image656.gif"/><Relationship Id="rId18" Type="http://schemas.openxmlformats.org/officeDocument/2006/relationships/image" Target="../media/image683.png"/><Relationship Id="rId3" Type="http://schemas.openxmlformats.org/officeDocument/2006/relationships/tags" Target="../tags/tag929.xml"/><Relationship Id="rId21" Type="http://schemas.openxmlformats.org/officeDocument/2006/relationships/image" Target="../media/image662.png"/><Relationship Id="rId7" Type="http://schemas.openxmlformats.org/officeDocument/2006/relationships/tags" Target="../tags/tag933.xml"/><Relationship Id="rId12" Type="http://schemas.openxmlformats.org/officeDocument/2006/relationships/notesSlide" Target="../notesSlides/notesSlide69.xml"/><Relationship Id="rId17" Type="http://schemas.openxmlformats.org/officeDocument/2006/relationships/image" Target="../media/image682.png"/><Relationship Id="rId2" Type="http://schemas.openxmlformats.org/officeDocument/2006/relationships/tags" Target="../tags/tag928.xml"/><Relationship Id="rId16" Type="http://schemas.openxmlformats.org/officeDocument/2006/relationships/image" Target="../media/image681.png"/><Relationship Id="rId20" Type="http://schemas.openxmlformats.org/officeDocument/2006/relationships/image" Target="../media/image685.png"/><Relationship Id="rId1" Type="http://schemas.openxmlformats.org/officeDocument/2006/relationships/tags" Target="../tags/tag927.xml"/><Relationship Id="rId6" Type="http://schemas.openxmlformats.org/officeDocument/2006/relationships/tags" Target="../tags/tag932.xml"/><Relationship Id="rId11" Type="http://schemas.openxmlformats.org/officeDocument/2006/relationships/slideLayout" Target="../slideLayouts/slideLayout4.xml"/><Relationship Id="rId5" Type="http://schemas.openxmlformats.org/officeDocument/2006/relationships/tags" Target="../tags/tag931.xml"/><Relationship Id="rId15" Type="http://schemas.openxmlformats.org/officeDocument/2006/relationships/image" Target="../media/image680.png"/><Relationship Id="rId10" Type="http://schemas.openxmlformats.org/officeDocument/2006/relationships/tags" Target="../tags/tag936.xml"/><Relationship Id="rId19" Type="http://schemas.openxmlformats.org/officeDocument/2006/relationships/image" Target="../media/image684.png"/><Relationship Id="rId4" Type="http://schemas.openxmlformats.org/officeDocument/2006/relationships/tags" Target="../tags/tag930.xml"/><Relationship Id="rId9" Type="http://schemas.openxmlformats.org/officeDocument/2006/relationships/tags" Target="../tags/tag935.xml"/><Relationship Id="rId14" Type="http://schemas.openxmlformats.org/officeDocument/2006/relationships/image" Target="../media/image679.png"/><Relationship Id="rId22" Type="http://schemas.openxmlformats.org/officeDocument/2006/relationships/image" Target="../media/image663.png"/></Relationships>
</file>

<file path=ppt/slides/_rels/slide111.xml.rels><?xml version="1.0" encoding="UTF-8" standalone="yes"?>
<Relationships xmlns="http://schemas.openxmlformats.org/package/2006/relationships"><Relationship Id="rId8" Type="http://schemas.openxmlformats.org/officeDocument/2006/relationships/tags" Target="../tags/tag944.xml"/><Relationship Id="rId13" Type="http://schemas.openxmlformats.org/officeDocument/2006/relationships/image" Target="../media/image688.png"/><Relationship Id="rId18" Type="http://schemas.openxmlformats.org/officeDocument/2006/relationships/image" Target="../media/image689.png"/><Relationship Id="rId3" Type="http://schemas.openxmlformats.org/officeDocument/2006/relationships/tags" Target="../tags/tag939.xml"/><Relationship Id="rId7" Type="http://schemas.openxmlformats.org/officeDocument/2006/relationships/tags" Target="../tags/tag943.xml"/><Relationship Id="rId12" Type="http://schemas.openxmlformats.org/officeDocument/2006/relationships/image" Target="../media/image687.png"/><Relationship Id="rId17" Type="http://schemas.openxmlformats.org/officeDocument/2006/relationships/image" Target="../media/image213.png"/><Relationship Id="rId2" Type="http://schemas.openxmlformats.org/officeDocument/2006/relationships/tags" Target="../tags/tag938.xml"/><Relationship Id="rId16" Type="http://schemas.openxmlformats.org/officeDocument/2006/relationships/image" Target="../media/image24.png"/><Relationship Id="rId1" Type="http://schemas.openxmlformats.org/officeDocument/2006/relationships/tags" Target="../tags/tag937.xml"/><Relationship Id="rId6" Type="http://schemas.openxmlformats.org/officeDocument/2006/relationships/tags" Target="../tags/tag942.xml"/><Relationship Id="rId11" Type="http://schemas.openxmlformats.org/officeDocument/2006/relationships/image" Target="../media/image686.png"/><Relationship Id="rId5" Type="http://schemas.openxmlformats.org/officeDocument/2006/relationships/tags" Target="../tags/tag941.xml"/><Relationship Id="rId15" Type="http://schemas.openxmlformats.org/officeDocument/2006/relationships/image" Target="../media/image661.png"/><Relationship Id="rId10" Type="http://schemas.openxmlformats.org/officeDocument/2006/relationships/notesSlide" Target="../notesSlides/notesSlide70.xml"/><Relationship Id="rId4" Type="http://schemas.openxmlformats.org/officeDocument/2006/relationships/tags" Target="../tags/tag940.xml"/><Relationship Id="rId9" Type="http://schemas.openxmlformats.org/officeDocument/2006/relationships/slideLayout" Target="../slideLayouts/slideLayout4.xml"/><Relationship Id="rId14" Type="http://schemas.openxmlformats.org/officeDocument/2006/relationships/image" Target="../media/image174.png"/></Relationships>
</file>

<file path=ppt/slides/_rels/slide112.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695.png"/><Relationship Id="rId3" Type="http://schemas.openxmlformats.org/officeDocument/2006/relationships/tags" Target="../tags/tag947.xml"/><Relationship Id="rId7" Type="http://schemas.openxmlformats.org/officeDocument/2006/relationships/image" Target="../media/image656.gif"/><Relationship Id="rId12" Type="http://schemas.openxmlformats.org/officeDocument/2006/relationships/image" Target="../media/image694.png"/><Relationship Id="rId2" Type="http://schemas.openxmlformats.org/officeDocument/2006/relationships/tags" Target="../tags/tag946.xml"/><Relationship Id="rId1" Type="http://schemas.openxmlformats.org/officeDocument/2006/relationships/tags" Target="../tags/tag945.xml"/><Relationship Id="rId6" Type="http://schemas.openxmlformats.org/officeDocument/2006/relationships/slideLayout" Target="../slideLayouts/slideLayout4.xml"/><Relationship Id="rId11" Type="http://schemas.openxmlformats.org/officeDocument/2006/relationships/image" Target="../media/image693.png"/><Relationship Id="rId5" Type="http://schemas.openxmlformats.org/officeDocument/2006/relationships/tags" Target="../tags/tag949.xml"/><Relationship Id="rId10" Type="http://schemas.openxmlformats.org/officeDocument/2006/relationships/image" Target="../media/image692.png"/><Relationship Id="rId4" Type="http://schemas.openxmlformats.org/officeDocument/2006/relationships/tags" Target="../tags/tag948.xml"/><Relationship Id="rId9" Type="http://schemas.openxmlformats.org/officeDocument/2006/relationships/image" Target="../media/image691.png"/></Relationships>
</file>

<file path=ppt/slides/_rels/slide113.xml.rels><?xml version="1.0" encoding="UTF-8" standalone="yes"?>
<Relationships xmlns="http://schemas.openxmlformats.org/package/2006/relationships"><Relationship Id="rId3" Type="http://schemas.openxmlformats.org/officeDocument/2006/relationships/image" Target="../media/image696.png"/><Relationship Id="rId2" Type="http://schemas.openxmlformats.org/officeDocument/2006/relationships/image" Target="../media/image656.gif"/><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8" Type="http://schemas.openxmlformats.org/officeDocument/2006/relationships/image" Target="../media/image698.png"/><Relationship Id="rId3" Type="http://schemas.openxmlformats.org/officeDocument/2006/relationships/tags" Target="../tags/tag952.xml"/><Relationship Id="rId7" Type="http://schemas.openxmlformats.org/officeDocument/2006/relationships/image" Target="../media/image6.png"/><Relationship Id="rId2" Type="http://schemas.openxmlformats.org/officeDocument/2006/relationships/tags" Target="../tags/tag951.xml"/><Relationship Id="rId1" Type="http://schemas.openxmlformats.org/officeDocument/2006/relationships/tags" Target="../tags/tag950.xml"/><Relationship Id="rId6" Type="http://schemas.openxmlformats.org/officeDocument/2006/relationships/image" Target="../media/image697.png"/><Relationship Id="rId5" Type="http://schemas.openxmlformats.org/officeDocument/2006/relationships/notesSlide" Target="../notesSlides/notesSlide71.xml"/><Relationship Id="rId10" Type="http://schemas.openxmlformats.org/officeDocument/2006/relationships/image" Target="../media/image700.png"/><Relationship Id="rId4" Type="http://schemas.openxmlformats.org/officeDocument/2006/relationships/slideLayout" Target="../slideLayouts/slideLayout2.xml"/><Relationship Id="rId9" Type="http://schemas.openxmlformats.org/officeDocument/2006/relationships/image" Target="../media/image699.png"/></Relationships>
</file>

<file path=ppt/slides/_rels/slide115.xml.rels><?xml version="1.0" encoding="UTF-8" standalone="yes"?>
<Relationships xmlns="http://schemas.openxmlformats.org/package/2006/relationships"><Relationship Id="rId8" Type="http://schemas.openxmlformats.org/officeDocument/2006/relationships/tags" Target="../tags/tag960.xml"/><Relationship Id="rId13" Type="http://schemas.openxmlformats.org/officeDocument/2006/relationships/tags" Target="../tags/tag965.xml"/><Relationship Id="rId18" Type="http://schemas.openxmlformats.org/officeDocument/2006/relationships/image" Target="../media/image703.png"/><Relationship Id="rId26" Type="http://schemas.openxmlformats.org/officeDocument/2006/relationships/image" Target="../media/image25.png"/><Relationship Id="rId3" Type="http://schemas.openxmlformats.org/officeDocument/2006/relationships/tags" Target="../tags/tag955.xml"/><Relationship Id="rId21" Type="http://schemas.openxmlformats.org/officeDocument/2006/relationships/image" Target="../media/image706.png"/><Relationship Id="rId7" Type="http://schemas.openxmlformats.org/officeDocument/2006/relationships/tags" Target="../tags/tag959.xml"/><Relationship Id="rId12" Type="http://schemas.openxmlformats.org/officeDocument/2006/relationships/tags" Target="../tags/tag964.xml"/><Relationship Id="rId17" Type="http://schemas.openxmlformats.org/officeDocument/2006/relationships/image" Target="../media/image702.png"/><Relationship Id="rId25" Type="http://schemas.openxmlformats.org/officeDocument/2006/relationships/image" Target="../media/image709.png"/><Relationship Id="rId2" Type="http://schemas.openxmlformats.org/officeDocument/2006/relationships/tags" Target="../tags/tag954.xml"/><Relationship Id="rId16" Type="http://schemas.openxmlformats.org/officeDocument/2006/relationships/image" Target="../media/image701.png"/><Relationship Id="rId20" Type="http://schemas.openxmlformats.org/officeDocument/2006/relationships/image" Target="../media/image705.png"/><Relationship Id="rId29" Type="http://schemas.openxmlformats.org/officeDocument/2006/relationships/image" Target="../media/image712.png"/><Relationship Id="rId1" Type="http://schemas.openxmlformats.org/officeDocument/2006/relationships/tags" Target="../tags/tag953.xml"/><Relationship Id="rId6" Type="http://schemas.openxmlformats.org/officeDocument/2006/relationships/tags" Target="../tags/tag958.xml"/><Relationship Id="rId11" Type="http://schemas.openxmlformats.org/officeDocument/2006/relationships/tags" Target="../tags/tag963.xml"/><Relationship Id="rId24" Type="http://schemas.openxmlformats.org/officeDocument/2006/relationships/image" Target="../media/image6.png"/><Relationship Id="rId5" Type="http://schemas.openxmlformats.org/officeDocument/2006/relationships/tags" Target="../tags/tag957.xml"/><Relationship Id="rId15" Type="http://schemas.openxmlformats.org/officeDocument/2006/relationships/notesSlide" Target="../notesSlides/notesSlide72.xml"/><Relationship Id="rId23" Type="http://schemas.openxmlformats.org/officeDocument/2006/relationships/image" Target="../media/image708.png"/><Relationship Id="rId28" Type="http://schemas.openxmlformats.org/officeDocument/2006/relationships/image" Target="../media/image711.png"/><Relationship Id="rId10" Type="http://schemas.openxmlformats.org/officeDocument/2006/relationships/tags" Target="../tags/tag962.xml"/><Relationship Id="rId19" Type="http://schemas.openxmlformats.org/officeDocument/2006/relationships/image" Target="../media/image704.png"/><Relationship Id="rId4" Type="http://schemas.openxmlformats.org/officeDocument/2006/relationships/tags" Target="../tags/tag956.xml"/><Relationship Id="rId9" Type="http://schemas.openxmlformats.org/officeDocument/2006/relationships/tags" Target="../tags/tag961.xml"/><Relationship Id="rId14" Type="http://schemas.openxmlformats.org/officeDocument/2006/relationships/slideLayout" Target="../slideLayouts/slideLayout2.xml"/><Relationship Id="rId22" Type="http://schemas.openxmlformats.org/officeDocument/2006/relationships/image" Target="../media/image707.png"/><Relationship Id="rId27" Type="http://schemas.openxmlformats.org/officeDocument/2006/relationships/image" Target="../media/image710.png"/><Relationship Id="rId30" Type="http://schemas.openxmlformats.org/officeDocument/2006/relationships/image" Target="../media/image713.png"/></Relationships>
</file>

<file path=ppt/slides/_rels/slide1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14.emf"/><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15.emf"/></Relationships>
</file>

<file path=ppt/slides/_rels/slide118.xml.rels><?xml version="1.0" encoding="UTF-8" standalone="yes"?>
<Relationships xmlns="http://schemas.openxmlformats.org/package/2006/relationships"><Relationship Id="rId8" Type="http://schemas.openxmlformats.org/officeDocument/2006/relationships/image" Target="../media/image716.png"/><Relationship Id="rId13" Type="http://schemas.openxmlformats.org/officeDocument/2006/relationships/image" Target="../media/image720.png"/><Relationship Id="rId3" Type="http://schemas.openxmlformats.org/officeDocument/2006/relationships/tags" Target="../tags/tag968.xml"/><Relationship Id="rId7" Type="http://schemas.openxmlformats.org/officeDocument/2006/relationships/notesSlide" Target="../notesSlides/notesSlide74.xml"/><Relationship Id="rId12" Type="http://schemas.openxmlformats.org/officeDocument/2006/relationships/image" Target="../media/image719.png"/><Relationship Id="rId2" Type="http://schemas.openxmlformats.org/officeDocument/2006/relationships/tags" Target="../tags/tag967.xml"/><Relationship Id="rId1" Type="http://schemas.openxmlformats.org/officeDocument/2006/relationships/tags" Target="../tags/tag966.xml"/><Relationship Id="rId6"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tags" Target="../tags/tag970.xml"/><Relationship Id="rId10" Type="http://schemas.openxmlformats.org/officeDocument/2006/relationships/image" Target="../media/image718.png"/><Relationship Id="rId4" Type="http://schemas.openxmlformats.org/officeDocument/2006/relationships/tags" Target="../tags/tag969.xml"/><Relationship Id="rId9" Type="http://schemas.openxmlformats.org/officeDocument/2006/relationships/image" Target="../media/image717.png"/></Relationships>
</file>

<file path=ppt/slides/_rels/slide1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75.xml"/><Relationship Id="rId7"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971.xml"/><Relationship Id="rId6" Type="http://schemas.openxmlformats.org/officeDocument/2006/relationships/image" Target="../media/image722.png"/><Relationship Id="rId5" Type="http://schemas.openxmlformats.org/officeDocument/2006/relationships/image" Target="../media/image721.jpe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tags" Target="../tags/tag28.xml"/><Relationship Id="rId21" Type="http://schemas.openxmlformats.org/officeDocument/2006/relationships/image" Target="../media/image39.png"/><Relationship Id="rId7" Type="http://schemas.openxmlformats.org/officeDocument/2006/relationships/tags" Target="../tags/tag32.xml"/><Relationship Id="rId12" Type="http://schemas.openxmlformats.org/officeDocument/2006/relationships/image" Target="../media/image6.png"/><Relationship Id="rId17" Type="http://schemas.openxmlformats.org/officeDocument/2006/relationships/image" Target="../media/image35.png"/><Relationship Id="rId2" Type="http://schemas.openxmlformats.org/officeDocument/2006/relationships/tags" Target="../tags/tag27.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slideLayout" Target="../slideLayouts/slideLayout2.xml"/><Relationship Id="rId5" Type="http://schemas.openxmlformats.org/officeDocument/2006/relationships/tags" Target="../tags/tag30.xml"/><Relationship Id="rId15" Type="http://schemas.openxmlformats.org/officeDocument/2006/relationships/image" Target="../media/image33.png"/><Relationship Id="rId10" Type="http://schemas.openxmlformats.org/officeDocument/2006/relationships/tags" Target="../tags/tag35.xml"/><Relationship Id="rId19" Type="http://schemas.openxmlformats.org/officeDocument/2006/relationships/image" Target="../media/image37.png"/><Relationship Id="rId4" Type="http://schemas.openxmlformats.org/officeDocument/2006/relationships/tags" Target="../tags/tag29.xml"/><Relationship Id="rId9" Type="http://schemas.openxmlformats.org/officeDocument/2006/relationships/tags" Target="../tags/tag34.xml"/><Relationship Id="rId14" Type="http://schemas.openxmlformats.org/officeDocument/2006/relationships/image" Target="../media/image32.png"/></Relationships>
</file>

<file path=ppt/slides/_rels/slide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723.png"/><Relationship Id="rId4" Type="http://schemas.openxmlformats.org/officeDocument/2006/relationships/image" Target="../media/image55.jpeg"/></Relationships>
</file>

<file path=ppt/slides/_rels/slide121.xml.rels><?xml version="1.0" encoding="UTF-8" standalone="yes"?>
<Relationships xmlns="http://schemas.openxmlformats.org/package/2006/relationships"><Relationship Id="rId3" Type="http://schemas.openxmlformats.org/officeDocument/2006/relationships/image" Target="../media/image656.gif"/><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725.png"/><Relationship Id="rId4" Type="http://schemas.openxmlformats.org/officeDocument/2006/relationships/image" Target="../media/image724.png"/></Relationships>
</file>

<file path=ppt/slides/_rels/slide122.xml.rels><?xml version="1.0" encoding="UTF-8" standalone="yes"?>
<Relationships xmlns="http://schemas.openxmlformats.org/package/2006/relationships"><Relationship Id="rId8" Type="http://schemas.openxmlformats.org/officeDocument/2006/relationships/image" Target="../media/image728.png"/><Relationship Id="rId13" Type="http://schemas.openxmlformats.org/officeDocument/2006/relationships/image" Target="../media/image731.png"/><Relationship Id="rId3" Type="http://schemas.openxmlformats.org/officeDocument/2006/relationships/tags" Target="../tags/tag973.xml"/><Relationship Id="rId7" Type="http://schemas.openxmlformats.org/officeDocument/2006/relationships/image" Target="../media/image727.png"/><Relationship Id="rId12" Type="http://schemas.openxmlformats.org/officeDocument/2006/relationships/image" Target="../media/image730.png"/><Relationship Id="rId2" Type="http://schemas.openxmlformats.org/officeDocument/2006/relationships/tags" Target="../tags/tag972.xml"/><Relationship Id="rId1" Type="http://schemas.openxmlformats.org/officeDocument/2006/relationships/vmlDrawing" Target="../drawings/vmlDrawing2.vml"/><Relationship Id="rId6" Type="http://schemas.openxmlformats.org/officeDocument/2006/relationships/notesSlide" Target="../notesSlides/notesSlide78.xml"/><Relationship Id="rId11" Type="http://schemas.openxmlformats.org/officeDocument/2006/relationships/image" Target="../media/image726.wmf"/><Relationship Id="rId5" Type="http://schemas.openxmlformats.org/officeDocument/2006/relationships/slideLayout" Target="../slideLayouts/slideLayout4.xml"/><Relationship Id="rId15" Type="http://schemas.openxmlformats.org/officeDocument/2006/relationships/image" Target="../media/image48.png"/><Relationship Id="rId10" Type="http://schemas.openxmlformats.org/officeDocument/2006/relationships/oleObject" Target="../embeddings/oleObject2.bin"/><Relationship Id="rId4" Type="http://schemas.openxmlformats.org/officeDocument/2006/relationships/tags" Target="../tags/tag974.xml"/><Relationship Id="rId9" Type="http://schemas.openxmlformats.org/officeDocument/2006/relationships/image" Target="../media/image729.png"/><Relationship Id="rId14" Type="http://schemas.openxmlformats.org/officeDocument/2006/relationships/image" Target="../media/image47.png"/></Relationships>
</file>

<file path=ppt/slides/_rels/slide123.xml.rels><?xml version="1.0" encoding="UTF-8" standalone="yes"?>
<Relationships xmlns="http://schemas.openxmlformats.org/package/2006/relationships"><Relationship Id="rId3" Type="http://schemas.openxmlformats.org/officeDocument/2006/relationships/image" Target="../media/image732.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656.gif"/></Relationships>
</file>

<file path=ppt/slides/_rels/slide124.xml.rels><?xml version="1.0" encoding="UTF-8" standalone="yes"?>
<Relationships xmlns="http://schemas.openxmlformats.org/package/2006/relationships"><Relationship Id="rId8" Type="http://schemas.openxmlformats.org/officeDocument/2006/relationships/image" Target="../media/image735.png"/><Relationship Id="rId13" Type="http://schemas.openxmlformats.org/officeDocument/2006/relationships/image" Target="../media/image740.png"/><Relationship Id="rId3" Type="http://schemas.openxmlformats.org/officeDocument/2006/relationships/notesSlide" Target="../notesSlides/notesSlide80.xml"/><Relationship Id="rId7" Type="http://schemas.openxmlformats.org/officeDocument/2006/relationships/image" Target="../media/image734.png"/><Relationship Id="rId12" Type="http://schemas.openxmlformats.org/officeDocument/2006/relationships/image" Target="../media/image739.png"/><Relationship Id="rId17" Type="http://schemas.openxmlformats.org/officeDocument/2006/relationships/image" Target="../media/image744.png"/><Relationship Id="rId2" Type="http://schemas.openxmlformats.org/officeDocument/2006/relationships/slideLayout" Target="../slideLayouts/slideLayout2.xml"/><Relationship Id="rId16" Type="http://schemas.openxmlformats.org/officeDocument/2006/relationships/image" Target="../media/image743.png"/><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738.png"/><Relationship Id="rId5" Type="http://schemas.openxmlformats.org/officeDocument/2006/relationships/image" Target="../media/image733.wmf"/><Relationship Id="rId15" Type="http://schemas.openxmlformats.org/officeDocument/2006/relationships/image" Target="../media/image742.png"/><Relationship Id="rId10" Type="http://schemas.openxmlformats.org/officeDocument/2006/relationships/image" Target="../media/image737.png"/><Relationship Id="rId4" Type="http://schemas.openxmlformats.org/officeDocument/2006/relationships/oleObject" Target="../embeddings/oleObject3.bin"/><Relationship Id="rId9" Type="http://schemas.openxmlformats.org/officeDocument/2006/relationships/image" Target="../media/image736.png"/><Relationship Id="rId14" Type="http://schemas.openxmlformats.org/officeDocument/2006/relationships/image" Target="../media/image741.png"/></Relationships>
</file>

<file path=ppt/slides/_rels/slide125.xml.rels><?xml version="1.0" encoding="UTF-8" standalone="yes"?>
<Relationships xmlns="http://schemas.openxmlformats.org/package/2006/relationships"><Relationship Id="rId8" Type="http://schemas.openxmlformats.org/officeDocument/2006/relationships/image" Target="../media/image736.png"/><Relationship Id="rId13" Type="http://schemas.openxmlformats.org/officeDocument/2006/relationships/image" Target="../media/image745.png"/><Relationship Id="rId3" Type="http://schemas.openxmlformats.org/officeDocument/2006/relationships/notesSlide" Target="../notesSlides/notesSlide81.xml"/><Relationship Id="rId7" Type="http://schemas.openxmlformats.org/officeDocument/2006/relationships/oleObject" Target="../embeddings/oleObject6.bin"/><Relationship Id="rId12" Type="http://schemas.openxmlformats.org/officeDocument/2006/relationships/image" Target="../media/image73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33.wmf"/><Relationship Id="rId11" Type="http://schemas.openxmlformats.org/officeDocument/2006/relationships/image" Target="../media/image744.png"/><Relationship Id="rId5" Type="http://schemas.openxmlformats.org/officeDocument/2006/relationships/oleObject" Target="../embeddings/oleObject5.bin"/><Relationship Id="rId10" Type="http://schemas.openxmlformats.org/officeDocument/2006/relationships/image" Target="../media/image738.png"/><Relationship Id="rId4" Type="http://schemas.openxmlformats.org/officeDocument/2006/relationships/image" Target="../media/image734.png"/><Relationship Id="rId9" Type="http://schemas.openxmlformats.org/officeDocument/2006/relationships/image" Target="../media/image737.png"/><Relationship Id="rId14" Type="http://schemas.openxmlformats.org/officeDocument/2006/relationships/image" Target="../media/image746.png"/></Relationships>
</file>

<file path=ppt/slides/_rels/slide126.xml.rels><?xml version="1.0" encoding="UTF-8" standalone="yes"?>
<Relationships xmlns="http://schemas.openxmlformats.org/package/2006/relationships"><Relationship Id="rId8" Type="http://schemas.openxmlformats.org/officeDocument/2006/relationships/image" Target="../media/image748.png"/><Relationship Id="rId3" Type="http://schemas.openxmlformats.org/officeDocument/2006/relationships/tags" Target="../tags/tag977.xml"/><Relationship Id="rId7" Type="http://schemas.openxmlformats.org/officeDocument/2006/relationships/image" Target="../media/image747.png"/><Relationship Id="rId2" Type="http://schemas.openxmlformats.org/officeDocument/2006/relationships/tags" Target="../tags/tag976.xml"/><Relationship Id="rId1" Type="http://schemas.openxmlformats.org/officeDocument/2006/relationships/tags" Target="../tags/tag975.xml"/><Relationship Id="rId6" Type="http://schemas.openxmlformats.org/officeDocument/2006/relationships/image" Target="../media/image656.gif"/><Relationship Id="rId5" Type="http://schemas.openxmlformats.org/officeDocument/2006/relationships/notesSlide" Target="../notesSlides/notesSlide82.xml"/><Relationship Id="rId4" Type="http://schemas.openxmlformats.org/officeDocument/2006/relationships/slideLayout" Target="../slideLayouts/slideLayout2.xml"/><Relationship Id="rId9" Type="http://schemas.openxmlformats.org/officeDocument/2006/relationships/image" Target="../media/image749.png"/></Relationships>
</file>

<file path=ppt/slides/_rels/slide127.xml.rels><?xml version="1.0" encoding="UTF-8" standalone="yes"?>
<Relationships xmlns="http://schemas.openxmlformats.org/package/2006/relationships"><Relationship Id="rId8" Type="http://schemas.openxmlformats.org/officeDocument/2006/relationships/image" Target="../media/image750.png"/><Relationship Id="rId3" Type="http://schemas.openxmlformats.org/officeDocument/2006/relationships/tags" Target="../tags/tag980.xml"/><Relationship Id="rId7" Type="http://schemas.openxmlformats.org/officeDocument/2006/relationships/image" Target="../media/image656.gif"/><Relationship Id="rId2" Type="http://schemas.openxmlformats.org/officeDocument/2006/relationships/tags" Target="../tags/tag979.xml"/><Relationship Id="rId1" Type="http://schemas.openxmlformats.org/officeDocument/2006/relationships/tags" Target="../tags/tag978.xml"/><Relationship Id="rId6" Type="http://schemas.openxmlformats.org/officeDocument/2006/relationships/notesSlide" Target="../notesSlides/notesSlide83.xml"/><Relationship Id="rId11" Type="http://schemas.openxmlformats.org/officeDocument/2006/relationships/image" Target="../media/image753.png"/><Relationship Id="rId5" Type="http://schemas.openxmlformats.org/officeDocument/2006/relationships/slideLayout" Target="../slideLayouts/slideLayout2.xml"/><Relationship Id="rId10" Type="http://schemas.openxmlformats.org/officeDocument/2006/relationships/image" Target="../media/image752.png"/><Relationship Id="rId4" Type="http://schemas.openxmlformats.org/officeDocument/2006/relationships/tags" Target="../tags/tag981.xml"/><Relationship Id="rId9" Type="http://schemas.openxmlformats.org/officeDocument/2006/relationships/image" Target="../media/image751.png"/></Relationships>
</file>

<file path=ppt/slides/_rels/slide128.xml.rels><?xml version="1.0" encoding="UTF-8" standalone="yes"?>
<Relationships xmlns="http://schemas.openxmlformats.org/package/2006/relationships"><Relationship Id="rId3" Type="http://schemas.openxmlformats.org/officeDocument/2006/relationships/image" Target="../media/image75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tags" Target="../tags/tag43.xml"/><Relationship Id="rId13" Type="http://schemas.openxmlformats.org/officeDocument/2006/relationships/notesSlide" Target="../notesSlides/notesSlide9.xml"/><Relationship Id="rId18" Type="http://schemas.openxmlformats.org/officeDocument/2006/relationships/image" Target="../media/image44.png"/><Relationship Id="rId26" Type="http://schemas.openxmlformats.org/officeDocument/2006/relationships/image" Target="../media/image6.png"/><Relationship Id="rId3" Type="http://schemas.openxmlformats.org/officeDocument/2006/relationships/tags" Target="../tags/tag38.xml"/><Relationship Id="rId21" Type="http://schemas.openxmlformats.org/officeDocument/2006/relationships/image" Target="../media/image47.png"/><Relationship Id="rId7" Type="http://schemas.openxmlformats.org/officeDocument/2006/relationships/tags" Target="../tags/tag42.xml"/><Relationship Id="rId12" Type="http://schemas.openxmlformats.org/officeDocument/2006/relationships/slideLayout" Target="../slideLayouts/slideLayout2.xml"/><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tags" Target="../tags/tag37.xml"/><Relationship Id="rId16" Type="http://schemas.openxmlformats.org/officeDocument/2006/relationships/image" Target="../media/image42.png"/><Relationship Id="rId20" Type="http://schemas.openxmlformats.org/officeDocument/2006/relationships/image" Target="../media/image46.wmf"/><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tags" Target="../tags/tag46.xml"/><Relationship Id="rId24" Type="http://schemas.openxmlformats.org/officeDocument/2006/relationships/image" Target="../media/image50.png"/><Relationship Id="rId5" Type="http://schemas.openxmlformats.org/officeDocument/2006/relationships/tags" Target="../tags/tag40.xml"/><Relationship Id="rId15" Type="http://schemas.openxmlformats.org/officeDocument/2006/relationships/image" Target="../media/image41.jpeg"/><Relationship Id="rId23" Type="http://schemas.openxmlformats.org/officeDocument/2006/relationships/image" Target="../media/image49.png"/><Relationship Id="rId10" Type="http://schemas.openxmlformats.org/officeDocument/2006/relationships/tags" Target="../tags/tag45.xml"/><Relationship Id="rId19" Type="http://schemas.openxmlformats.org/officeDocument/2006/relationships/image" Target="../media/image45.png"/><Relationship Id="rId4" Type="http://schemas.openxmlformats.org/officeDocument/2006/relationships/tags" Target="../tags/tag39.xml"/><Relationship Id="rId9" Type="http://schemas.openxmlformats.org/officeDocument/2006/relationships/tags" Target="../tags/tag44.xml"/><Relationship Id="rId14" Type="http://schemas.openxmlformats.org/officeDocument/2006/relationships/image" Target="../media/image40.jpeg"/><Relationship Id="rId22" Type="http://schemas.openxmlformats.org/officeDocument/2006/relationships/image" Target="../media/image48.png"/></Relationships>
</file>

<file path=ppt/slides/_rels/slide130.xml.rels><?xml version="1.0" encoding="UTF-8" standalone="yes"?>
<Relationships xmlns="http://schemas.openxmlformats.org/package/2006/relationships"><Relationship Id="rId8" Type="http://schemas.openxmlformats.org/officeDocument/2006/relationships/tags" Target="../tags/tag989.xml"/><Relationship Id="rId13" Type="http://schemas.openxmlformats.org/officeDocument/2006/relationships/tags" Target="../tags/tag994.xml"/><Relationship Id="rId18" Type="http://schemas.openxmlformats.org/officeDocument/2006/relationships/tags" Target="../tags/tag999.xml"/><Relationship Id="rId26" Type="http://schemas.openxmlformats.org/officeDocument/2006/relationships/image" Target="../media/image756.png"/><Relationship Id="rId39" Type="http://schemas.openxmlformats.org/officeDocument/2006/relationships/image" Target="../media/image769.png"/><Relationship Id="rId3" Type="http://schemas.openxmlformats.org/officeDocument/2006/relationships/tags" Target="../tags/tag984.xml"/><Relationship Id="rId21" Type="http://schemas.openxmlformats.org/officeDocument/2006/relationships/tags" Target="../tags/tag1002.xml"/><Relationship Id="rId34" Type="http://schemas.openxmlformats.org/officeDocument/2006/relationships/image" Target="../media/image764.png"/><Relationship Id="rId42" Type="http://schemas.openxmlformats.org/officeDocument/2006/relationships/image" Target="../media/image772.png"/><Relationship Id="rId7" Type="http://schemas.openxmlformats.org/officeDocument/2006/relationships/tags" Target="../tags/tag988.xml"/><Relationship Id="rId12" Type="http://schemas.openxmlformats.org/officeDocument/2006/relationships/tags" Target="../tags/tag993.xml"/><Relationship Id="rId17" Type="http://schemas.openxmlformats.org/officeDocument/2006/relationships/tags" Target="../tags/tag998.xml"/><Relationship Id="rId25" Type="http://schemas.openxmlformats.org/officeDocument/2006/relationships/image" Target="../media/image755.png"/><Relationship Id="rId33" Type="http://schemas.openxmlformats.org/officeDocument/2006/relationships/image" Target="../media/image763.png"/><Relationship Id="rId38" Type="http://schemas.openxmlformats.org/officeDocument/2006/relationships/image" Target="../media/image768.png"/><Relationship Id="rId2" Type="http://schemas.openxmlformats.org/officeDocument/2006/relationships/tags" Target="../tags/tag983.xml"/><Relationship Id="rId16" Type="http://schemas.openxmlformats.org/officeDocument/2006/relationships/tags" Target="../tags/tag997.xml"/><Relationship Id="rId20" Type="http://schemas.openxmlformats.org/officeDocument/2006/relationships/tags" Target="../tags/tag1001.xml"/><Relationship Id="rId29" Type="http://schemas.openxmlformats.org/officeDocument/2006/relationships/image" Target="../media/image759.png"/><Relationship Id="rId41" Type="http://schemas.openxmlformats.org/officeDocument/2006/relationships/image" Target="../media/image771.png"/><Relationship Id="rId1" Type="http://schemas.openxmlformats.org/officeDocument/2006/relationships/tags" Target="../tags/tag982.xml"/><Relationship Id="rId6" Type="http://schemas.openxmlformats.org/officeDocument/2006/relationships/tags" Target="../tags/tag987.xml"/><Relationship Id="rId11" Type="http://schemas.openxmlformats.org/officeDocument/2006/relationships/tags" Target="../tags/tag992.xml"/><Relationship Id="rId24" Type="http://schemas.openxmlformats.org/officeDocument/2006/relationships/image" Target="../media/image6.png"/><Relationship Id="rId32" Type="http://schemas.openxmlformats.org/officeDocument/2006/relationships/image" Target="../media/image762.png"/><Relationship Id="rId37" Type="http://schemas.openxmlformats.org/officeDocument/2006/relationships/image" Target="../media/image767.png"/><Relationship Id="rId40" Type="http://schemas.openxmlformats.org/officeDocument/2006/relationships/image" Target="../media/image770.png"/><Relationship Id="rId5" Type="http://schemas.openxmlformats.org/officeDocument/2006/relationships/tags" Target="../tags/tag986.xml"/><Relationship Id="rId15" Type="http://schemas.openxmlformats.org/officeDocument/2006/relationships/tags" Target="../tags/tag996.xml"/><Relationship Id="rId23" Type="http://schemas.openxmlformats.org/officeDocument/2006/relationships/slideLayout" Target="../slideLayouts/slideLayout2.xml"/><Relationship Id="rId28" Type="http://schemas.openxmlformats.org/officeDocument/2006/relationships/image" Target="../media/image758.png"/><Relationship Id="rId36" Type="http://schemas.openxmlformats.org/officeDocument/2006/relationships/image" Target="../media/image766.png"/><Relationship Id="rId10" Type="http://schemas.openxmlformats.org/officeDocument/2006/relationships/tags" Target="../tags/tag991.xml"/><Relationship Id="rId19" Type="http://schemas.openxmlformats.org/officeDocument/2006/relationships/tags" Target="../tags/tag1000.xml"/><Relationship Id="rId31" Type="http://schemas.openxmlformats.org/officeDocument/2006/relationships/image" Target="../media/image761.png"/><Relationship Id="rId4" Type="http://schemas.openxmlformats.org/officeDocument/2006/relationships/tags" Target="../tags/tag985.xml"/><Relationship Id="rId9" Type="http://schemas.openxmlformats.org/officeDocument/2006/relationships/tags" Target="../tags/tag990.xml"/><Relationship Id="rId14" Type="http://schemas.openxmlformats.org/officeDocument/2006/relationships/tags" Target="../tags/tag995.xml"/><Relationship Id="rId22" Type="http://schemas.openxmlformats.org/officeDocument/2006/relationships/tags" Target="../tags/tag1003.xml"/><Relationship Id="rId27" Type="http://schemas.openxmlformats.org/officeDocument/2006/relationships/image" Target="../media/image757.png"/><Relationship Id="rId30" Type="http://schemas.openxmlformats.org/officeDocument/2006/relationships/image" Target="../media/image760.png"/><Relationship Id="rId35" Type="http://schemas.openxmlformats.org/officeDocument/2006/relationships/image" Target="../media/image765.png"/><Relationship Id="rId43" Type="http://schemas.openxmlformats.org/officeDocument/2006/relationships/image" Target="../media/image773.png"/></Relationships>
</file>

<file path=ppt/slides/_rels/slide131.xml.rels><?xml version="1.0" encoding="UTF-8" standalone="yes"?>
<Relationships xmlns="http://schemas.openxmlformats.org/package/2006/relationships"><Relationship Id="rId13" Type="http://schemas.openxmlformats.org/officeDocument/2006/relationships/tags" Target="../tags/tag1016.xml"/><Relationship Id="rId18" Type="http://schemas.openxmlformats.org/officeDocument/2006/relationships/tags" Target="../tags/tag1021.xml"/><Relationship Id="rId26" Type="http://schemas.openxmlformats.org/officeDocument/2006/relationships/tags" Target="../tags/tag1029.xml"/><Relationship Id="rId39" Type="http://schemas.openxmlformats.org/officeDocument/2006/relationships/image" Target="../media/image781.png"/><Relationship Id="rId21" Type="http://schemas.openxmlformats.org/officeDocument/2006/relationships/tags" Target="../tags/tag1024.xml"/><Relationship Id="rId34" Type="http://schemas.openxmlformats.org/officeDocument/2006/relationships/image" Target="../media/image776.png"/><Relationship Id="rId42" Type="http://schemas.openxmlformats.org/officeDocument/2006/relationships/image" Target="../media/image768.png"/><Relationship Id="rId47" Type="http://schemas.openxmlformats.org/officeDocument/2006/relationships/image" Target="../media/image784.png"/><Relationship Id="rId50" Type="http://schemas.openxmlformats.org/officeDocument/2006/relationships/image" Target="../media/image787.png"/><Relationship Id="rId55" Type="http://schemas.openxmlformats.org/officeDocument/2006/relationships/image" Target="../media/image792.png"/><Relationship Id="rId7" Type="http://schemas.openxmlformats.org/officeDocument/2006/relationships/tags" Target="../tags/tag1010.xml"/><Relationship Id="rId12" Type="http://schemas.openxmlformats.org/officeDocument/2006/relationships/tags" Target="../tags/tag1015.xml"/><Relationship Id="rId17" Type="http://schemas.openxmlformats.org/officeDocument/2006/relationships/tags" Target="../tags/tag1020.xml"/><Relationship Id="rId25" Type="http://schemas.openxmlformats.org/officeDocument/2006/relationships/tags" Target="../tags/tag1028.xml"/><Relationship Id="rId33" Type="http://schemas.openxmlformats.org/officeDocument/2006/relationships/image" Target="../media/image775.png"/><Relationship Id="rId38" Type="http://schemas.openxmlformats.org/officeDocument/2006/relationships/image" Target="../media/image780.png"/><Relationship Id="rId46" Type="http://schemas.openxmlformats.org/officeDocument/2006/relationships/image" Target="../media/image783.png"/><Relationship Id="rId2" Type="http://schemas.openxmlformats.org/officeDocument/2006/relationships/tags" Target="../tags/tag1005.xml"/><Relationship Id="rId16" Type="http://schemas.openxmlformats.org/officeDocument/2006/relationships/tags" Target="../tags/tag1019.xml"/><Relationship Id="rId20" Type="http://schemas.openxmlformats.org/officeDocument/2006/relationships/tags" Target="../tags/tag1023.xml"/><Relationship Id="rId29" Type="http://schemas.openxmlformats.org/officeDocument/2006/relationships/tags" Target="../tags/tag1032.xml"/><Relationship Id="rId41" Type="http://schemas.openxmlformats.org/officeDocument/2006/relationships/image" Target="../media/image772.png"/><Relationship Id="rId54" Type="http://schemas.openxmlformats.org/officeDocument/2006/relationships/image" Target="../media/image791.png"/><Relationship Id="rId1" Type="http://schemas.openxmlformats.org/officeDocument/2006/relationships/tags" Target="../tags/tag1004.xml"/><Relationship Id="rId6" Type="http://schemas.openxmlformats.org/officeDocument/2006/relationships/tags" Target="../tags/tag1009.xml"/><Relationship Id="rId11" Type="http://schemas.openxmlformats.org/officeDocument/2006/relationships/tags" Target="../tags/tag1014.xml"/><Relationship Id="rId24" Type="http://schemas.openxmlformats.org/officeDocument/2006/relationships/tags" Target="../tags/tag1027.xml"/><Relationship Id="rId32" Type="http://schemas.openxmlformats.org/officeDocument/2006/relationships/image" Target="../media/image774.png"/><Relationship Id="rId37" Type="http://schemas.openxmlformats.org/officeDocument/2006/relationships/image" Target="../media/image779.png"/><Relationship Id="rId40" Type="http://schemas.openxmlformats.org/officeDocument/2006/relationships/image" Target="../media/image771.png"/><Relationship Id="rId45" Type="http://schemas.openxmlformats.org/officeDocument/2006/relationships/image" Target="../media/image782.png"/><Relationship Id="rId53" Type="http://schemas.openxmlformats.org/officeDocument/2006/relationships/image" Target="../media/image790.png"/><Relationship Id="rId5" Type="http://schemas.openxmlformats.org/officeDocument/2006/relationships/tags" Target="../tags/tag1008.xml"/><Relationship Id="rId15" Type="http://schemas.openxmlformats.org/officeDocument/2006/relationships/tags" Target="../tags/tag1018.xml"/><Relationship Id="rId23" Type="http://schemas.openxmlformats.org/officeDocument/2006/relationships/tags" Target="../tags/tag1026.xml"/><Relationship Id="rId28" Type="http://schemas.openxmlformats.org/officeDocument/2006/relationships/tags" Target="../tags/tag1031.xml"/><Relationship Id="rId36" Type="http://schemas.openxmlformats.org/officeDocument/2006/relationships/image" Target="../media/image778.png"/><Relationship Id="rId49" Type="http://schemas.openxmlformats.org/officeDocument/2006/relationships/image" Target="../media/image786.png"/><Relationship Id="rId10" Type="http://schemas.openxmlformats.org/officeDocument/2006/relationships/tags" Target="../tags/tag1013.xml"/><Relationship Id="rId19" Type="http://schemas.openxmlformats.org/officeDocument/2006/relationships/tags" Target="../tags/tag1022.xml"/><Relationship Id="rId31" Type="http://schemas.openxmlformats.org/officeDocument/2006/relationships/image" Target="../media/image6.png"/><Relationship Id="rId44" Type="http://schemas.openxmlformats.org/officeDocument/2006/relationships/image" Target="../media/image767.png"/><Relationship Id="rId52" Type="http://schemas.openxmlformats.org/officeDocument/2006/relationships/image" Target="../media/image789.png"/><Relationship Id="rId4" Type="http://schemas.openxmlformats.org/officeDocument/2006/relationships/tags" Target="../tags/tag1007.xml"/><Relationship Id="rId9" Type="http://schemas.openxmlformats.org/officeDocument/2006/relationships/tags" Target="../tags/tag1012.xml"/><Relationship Id="rId14" Type="http://schemas.openxmlformats.org/officeDocument/2006/relationships/tags" Target="../tags/tag1017.xml"/><Relationship Id="rId22" Type="http://schemas.openxmlformats.org/officeDocument/2006/relationships/tags" Target="../tags/tag1025.xml"/><Relationship Id="rId27" Type="http://schemas.openxmlformats.org/officeDocument/2006/relationships/tags" Target="../tags/tag1030.xml"/><Relationship Id="rId30" Type="http://schemas.openxmlformats.org/officeDocument/2006/relationships/slideLayout" Target="../slideLayouts/slideLayout2.xml"/><Relationship Id="rId35" Type="http://schemas.openxmlformats.org/officeDocument/2006/relationships/image" Target="../media/image777.png"/><Relationship Id="rId43" Type="http://schemas.openxmlformats.org/officeDocument/2006/relationships/image" Target="../media/image773.png"/><Relationship Id="rId48" Type="http://schemas.openxmlformats.org/officeDocument/2006/relationships/image" Target="../media/image785.png"/><Relationship Id="rId8" Type="http://schemas.openxmlformats.org/officeDocument/2006/relationships/tags" Target="../tags/tag1011.xml"/><Relationship Id="rId51" Type="http://schemas.openxmlformats.org/officeDocument/2006/relationships/image" Target="../media/image788.png"/><Relationship Id="rId3" Type="http://schemas.openxmlformats.org/officeDocument/2006/relationships/tags" Target="../tags/tag1006.xml"/></Relationships>
</file>

<file path=ppt/slides/_rels/slide132.xml.rels><?xml version="1.0" encoding="UTF-8" standalone="yes"?>
<Relationships xmlns="http://schemas.openxmlformats.org/package/2006/relationships"><Relationship Id="rId8" Type="http://schemas.openxmlformats.org/officeDocument/2006/relationships/tags" Target="../tags/tag1040.xml"/><Relationship Id="rId13" Type="http://schemas.openxmlformats.org/officeDocument/2006/relationships/tags" Target="../tags/tag1045.xml"/><Relationship Id="rId18" Type="http://schemas.openxmlformats.org/officeDocument/2006/relationships/image" Target="../media/image793.png"/><Relationship Id="rId26" Type="http://schemas.openxmlformats.org/officeDocument/2006/relationships/image" Target="../media/image798.png"/><Relationship Id="rId3" Type="http://schemas.openxmlformats.org/officeDocument/2006/relationships/tags" Target="../tags/tag1035.xml"/><Relationship Id="rId21" Type="http://schemas.openxmlformats.org/officeDocument/2006/relationships/image" Target="../media/image213.png"/><Relationship Id="rId34" Type="http://schemas.openxmlformats.org/officeDocument/2006/relationships/image" Target="../media/image804.png"/><Relationship Id="rId7" Type="http://schemas.openxmlformats.org/officeDocument/2006/relationships/tags" Target="../tags/tag1039.xml"/><Relationship Id="rId12" Type="http://schemas.openxmlformats.org/officeDocument/2006/relationships/tags" Target="../tags/tag1044.xml"/><Relationship Id="rId17" Type="http://schemas.openxmlformats.org/officeDocument/2006/relationships/slideLayout" Target="../slideLayouts/slideLayout2.xml"/><Relationship Id="rId25" Type="http://schemas.openxmlformats.org/officeDocument/2006/relationships/image" Target="../media/image797.png"/><Relationship Id="rId33" Type="http://schemas.openxmlformats.org/officeDocument/2006/relationships/image" Target="../media/image803.png"/><Relationship Id="rId38" Type="http://schemas.openxmlformats.org/officeDocument/2006/relationships/image" Target="../media/image808.png"/><Relationship Id="rId2" Type="http://schemas.openxmlformats.org/officeDocument/2006/relationships/tags" Target="../tags/tag1034.xml"/><Relationship Id="rId16" Type="http://schemas.openxmlformats.org/officeDocument/2006/relationships/tags" Target="../tags/tag1048.xml"/><Relationship Id="rId20" Type="http://schemas.openxmlformats.org/officeDocument/2006/relationships/image" Target="../media/image794.png"/><Relationship Id="rId29" Type="http://schemas.openxmlformats.org/officeDocument/2006/relationships/image" Target="../media/image801.png"/><Relationship Id="rId1" Type="http://schemas.openxmlformats.org/officeDocument/2006/relationships/tags" Target="../tags/tag1033.xml"/><Relationship Id="rId6" Type="http://schemas.openxmlformats.org/officeDocument/2006/relationships/tags" Target="../tags/tag1038.xml"/><Relationship Id="rId11" Type="http://schemas.openxmlformats.org/officeDocument/2006/relationships/tags" Target="../tags/tag1043.xml"/><Relationship Id="rId24" Type="http://schemas.openxmlformats.org/officeDocument/2006/relationships/image" Target="../media/image796.png"/><Relationship Id="rId32" Type="http://schemas.openxmlformats.org/officeDocument/2006/relationships/image" Target="../media/image802.png"/><Relationship Id="rId37" Type="http://schemas.openxmlformats.org/officeDocument/2006/relationships/image" Target="../media/image807.png"/><Relationship Id="rId5" Type="http://schemas.openxmlformats.org/officeDocument/2006/relationships/tags" Target="../tags/tag1037.xml"/><Relationship Id="rId15" Type="http://schemas.openxmlformats.org/officeDocument/2006/relationships/tags" Target="../tags/tag1047.xml"/><Relationship Id="rId23" Type="http://schemas.openxmlformats.org/officeDocument/2006/relationships/image" Target="../media/image795.png"/><Relationship Id="rId28" Type="http://schemas.openxmlformats.org/officeDocument/2006/relationships/image" Target="../media/image800.png"/><Relationship Id="rId36" Type="http://schemas.openxmlformats.org/officeDocument/2006/relationships/image" Target="../media/image806.png"/><Relationship Id="rId10" Type="http://schemas.openxmlformats.org/officeDocument/2006/relationships/tags" Target="../tags/tag1042.xml"/><Relationship Id="rId19" Type="http://schemas.openxmlformats.org/officeDocument/2006/relationships/image" Target="../media/image100.png"/><Relationship Id="rId31" Type="http://schemas.openxmlformats.org/officeDocument/2006/relationships/chart" Target="../charts/chart2.xml"/><Relationship Id="rId4" Type="http://schemas.openxmlformats.org/officeDocument/2006/relationships/tags" Target="../tags/tag1036.xml"/><Relationship Id="rId9" Type="http://schemas.openxmlformats.org/officeDocument/2006/relationships/tags" Target="../tags/tag1041.xml"/><Relationship Id="rId14" Type="http://schemas.openxmlformats.org/officeDocument/2006/relationships/tags" Target="../tags/tag1046.xml"/><Relationship Id="rId22" Type="http://schemas.openxmlformats.org/officeDocument/2006/relationships/image" Target="../media/image6.png"/><Relationship Id="rId27" Type="http://schemas.openxmlformats.org/officeDocument/2006/relationships/image" Target="../media/image799.png"/><Relationship Id="rId30" Type="http://schemas.openxmlformats.org/officeDocument/2006/relationships/chart" Target="../charts/chart1.xml"/><Relationship Id="rId35" Type="http://schemas.openxmlformats.org/officeDocument/2006/relationships/image" Target="../media/image805.png"/></Relationships>
</file>

<file path=ppt/slides/_rels/slide133.xml.rels><?xml version="1.0" encoding="UTF-8" standalone="yes"?>
<Relationships xmlns="http://schemas.openxmlformats.org/package/2006/relationships"><Relationship Id="rId8" Type="http://schemas.openxmlformats.org/officeDocument/2006/relationships/image" Target="../media/image809.png"/><Relationship Id="rId3" Type="http://schemas.openxmlformats.org/officeDocument/2006/relationships/tags" Target="../tags/tag1051.xml"/><Relationship Id="rId7" Type="http://schemas.openxmlformats.org/officeDocument/2006/relationships/slideLayout" Target="../slideLayouts/slideLayout2.xml"/><Relationship Id="rId12" Type="http://schemas.openxmlformats.org/officeDocument/2006/relationships/image" Target="../media/image813.png"/><Relationship Id="rId2" Type="http://schemas.openxmlformats.org/officeDocument/2006/relationships/tags" Target="../tags/tag1050.xml"/><Relationship Id="rId1" Type="http://schemas.openxmlformats.org/officeDocument/2006/relationships/tags" Target="../tags/tag1049.xml"/><Relationship Id="rId6" Type="http://schemas.openxmlformats.org/officeDocument/2006/relationships/tags" Target="../tags/tag1054.xml"/><Relationship Id="rId11" Type="http://schemas.openxmlformats.org/officeDocument/2006/relationships/image" Target="../media/image812.png"/><Relationship Id="rId5" Type="http://schemas.openxmlformats.org/officeDocument/2006/relationships/tags" Target="../tags/tag1053.xml"/><Relationship Id="rId10" Type="http://schemas.openxmlformats.org/officeDocument/2006/relationships/image" Target="../media/image811.png"/><Relationship Id="rId4" Type="http://schemas.openxmlformats.org/officeDocument/2006/relationships/tags" Target="../tags/tag1052.xml"/><Relationship Id="rId9" Type="http://schemas.openxmlformats.org/officeDocument/2006/relationships/image" Target="../media/image810.png"/></Relationships>
</file>

<file path=ppt/slides/_rels/slide13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tags" Target="../tags/tag1062.xml"/><Relationship Id="rId13" Type="http://schemas.openxmlformats.org/officeDocument/2006/relationships/image" Target="../media/image815.png"/><Relationship Id="rId18" Type="http://schemas.openxmlformats.org/officeDocument/2006/relationships/image" Target="../media/image818.png"/><Relationship Id="rId3" Type="http://schemas.openxmlformats.org/officeDocument/2006/relationships/tags" Target="../tags/tag1057.xml"/><Relationship Id="rId7" Type="http://schemas.openxmlformats.org/officeDocument/2006/relationships/tags" Target="../tags/tag1061.xml"/><Relationship Id="rId12" Type="http://schemas.openxmlformats.org/officeDocument/2006/relationships/image" Target="../media/image814.png"/><Relationship Id="rId17" Type="http://schemas.openxmlformats.org/officeDocument/2006/relationships/image" Target="../media/image247.png"/><Relationship Id="rId2" Type="http://schemas.openxmlformats.org/officeDocument/2006/relationships/tags" Target="../tags/tag1056.xml"/><Relationship Id="rId16" Type="http://schemas.openxmlformats.org/officeDocument/2006/relationships/image" Target="../media/image74.png"/><Relationship Id="rId1" Type="http://schemas.openxmlformats.org/officeDocument/2006/relationships/tags" Target="../tags/tag1055.xml"/><Relationship Id="rId6" Type="http://schemas.openxmlformats.org/officeDocument/2006/relationships/tags" Target="../tags/tag1060.xml"/><Relationship Id="rId11" Type="http://schemas.openxmlformats.org/officeDocument/2006/relationships/image" Target="../media/image502.png"/><Relationship Id="rId5" Type="http://schemas.openxmlformats.org/officeDocument/2006/relationships/tags" Target="../tags/tag1059.xml"/><Relationship Id="rId15" Type="http://schemas.openxmlformats.org/officeDocument/2006/relationships/image" Target="../media/image817.png"/><Relationship Id="rId10" Type="http://schemas.openxmlformats.org/officeDocument/2006/relationships/image" Target="../media/image6.png"/><Relationship Id="rId19" Type="http://schemas.openxmlformats.org/officeDocument/2006/relationships/image" Target="../media/image819.png"/><Relationship Id="rId4" Type="http://schemas.openxmlformats.org/officeDocument/2006/relationships/tags" Target="../tags/tag1058.xml"/><Relationship Id="rId9" Type="http://schemas.openxmlformats.org/officeDocument/2006/relationships/slideLayout" Target="../slideLayouts/slideLayout2.xml"/><Relationship Id="rId14" Type="http://schemas.openxmlformats.org/officeDocument/2006/relationships/image" Target="../media/image816.png"/></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64.xml"/><Relationship Id="rId1" Type="http://schemas.openxmlformats.org/officeDocument/2006/relationships/tags" Target="../tags/tag1063.xml"/><Relationship Id="rId5" Type="http://schemas.openxmlformats.org/officeDocument/2006/relationships/image" Target="../media/image9.png"/><Relationship Id="rId4" Type="http://schemas.openxmlformats.org/officeDocument/2006/relationships/image" Target="../media/image6.png"/></Relationships>
</file>

<file path=ppt/slides/_rels/slide138.xml.rels><?xml version="1.0" encoding="UTF-8" standalone="yes"?>
<Relationships xmlns="http://schemas.openxmlformats.org/package/2006/relationships"><Relationship Id="rId8" Type="http://schemas.openxmlformats.org/officeDocument/2006/relationships/tags" Target="../tags/tag1072.xml"/><Relationship Id="rId13" Type="http://schemas.openxmlformats.org/officeDocument/2006/relationships/tags" Target="../tags/tag1077.xml"/><Relationship Id="rId18" Type="http://schemas.openxmlformats.org/officeDocument/2006/relationships/tags" Target="../tags/tag1082.xml"/><Relationship Id="rId26" Type="http://schemas.openxmlformats.org/officeDocument/2006/relationships/image" Target="../media/image6.png"/><Relationship Id="rId3" Type="http://schemas.openxmlformats.org/officeDocument/2006/relationships/tags" Target="../tags/tag1067.xml"/><Relationship Id="rId21" Type="http://schemas.openxmlformats.org/officeDocument/2006/relationships/image" Target="../media/image766.png"/><Relationship Id="rId34" Type="http://schemas.openxmlformats.org/officeDocument/2006/relationships/image" Target="../media/image824.png"/><Relationship Id="rId7" Type="http://schemas.openxmlformats.org/officeDocument/2006/relationships/tags" Target="../tags/tag1071.xml"/><Relationship Id="rId12" Type="http://schemas.openxmlformats.org/officeDocument/2006/relationships/tags" Target="../tags/tag1076.xml"/><Relationship Id="rId17" Type="http://schemas.openxmlformats.org/officeDocument/2006/relationships/tags" Target="../tags/tag1081.xml"/><Relationship Id="rId25" Type="http://schemas.openxmlformats.org/officeDocument/2006/relationships/image" Target="../media/image770.png"/><Relationship Id="rId33" Type="http://schemas.openxmlformats.org/officeDocument/2006/relationships/image" Target="../media/image823.png"/><Relationship Id="rId38" Type="http://schemas.openxmlformats.org/officeDocument/2006/relationships/image" Target="../media/image828.png"/><Relationship Id="rId2" Type="http://schemas.openxmlformats.org/officeDocument/2006/relationships/tags" Target="../tags/tag1066.xml"/><Relationship Id="rId16" Type="http://schemas.openxmlformats.org/officeDocument/2006/relationships/tags" Target="../tags/tag1080.xml"/><Relationship Id="rId20" Type="http://schemas.openxmlformats.org/officeDocument/2006/relationships/image" Target="../media/image765.png"/><Relationship Id="rId29" Type="http://schemas.openxmlformats.org/officeDocument/2006/relationships/image" Target="../media/image820.png"/><Relationship Id="rId1" Type="http://schemas.openxmlformats.org/officeDocument/2006/relationships/tags" Target="../tags/tag1065.xml"/><Relationship Id="rId6" Type="http://schemas.openxmlformats.org/officeDocument/2006/relationships/tags" Target="../tags/tag1070.xml"/><Relationship Id="rId11" Type="http://schemas.openxmlformats.org/officeDocument/2006/relationships/tags" Target="../tags/tag1075.xml"/><Relationship Id="rId24" Type="http://schemas.openxmlformats.org/officeDocument/2006/relationships/image" Target="../media/image769.png"/><Relationship Id="rId32" Type="http://schemas.openxmlformats.org/officeDocument/2006/relationships/image" Target="../media/image822.png"/><Relationship Id="rId37" Type="http://schemas.openxmlformats.org/officeDocument/2006/relationships/image" Target="../media/image827.png"/><Relationship Id="rId5" Type="http://schemas.openxmlformats.org/officeDocument/2006/relationships/tags" Target="../tags/tag1069.xml"/><Relationship Id="rId15" Type="http://schemas.openxmlformats.org/officeDocument/2006/relationships/tags" Target="../tags/tag1079.xml"/><Relationship Id="rId23" Type="http://schemas.openxmlformats.org/officeDocument/2006/relationships/image" Target="../media/image768.png"/><Relationship Id="rId28" Type="http://schemas.openxmlformats.org/officeDocument/2006/relationships/image" Target="../media/image484.png"/><Relationship Id="rId36" Type="http://schemas.openxmlformats.org/officeDocument/2006/relationships/image" Target="../media/image826.png"/><Relationship Id="rId10" Type="http://schemas.openxmlformats.org/officeDocument/2006/relationships/tags" Target="../tags/tag1074.xml"/><Relationship Id="rId19" Type="http://schemas.openxmlformats.org/officeDocument/2006/relationships/slideLayout" Target="../slideLayouts/slideLayout2.xml"/><Relationship Id="rId31" Type="http://schemas.openxmlformats.org/officeDocument/2006/relationships/image" Target="../media/image409.png"/><Relationship Id="rId4" Type="http://schemas.openxmlformats.org/officeDocument/2006/relationships/tags" Target="../tags/tag1068.xml"/><Relationship Id="rId9" Type="http://schemas.openxmlformats.org/officeDocument/2006/relationships/tags" Target="../tags/tag1073.xml"/><Relationship Id="rId14" Type="http://schemas.openxmlformats.org/officeDocument/2006/relationships/tags" Target="../tags/tag1078.xml"/><Relationship Id="rId22" Type="http://schemas.openxmlformats.org/officeDocument/2006/relationships/image" Target="../media/image767.png"/><Relationship Id="rId27" Type="http://schemas.openxmlformats.org/officeDocument/2006/relationships/image" Target="../media/image483.png"/><Relationship Id="rId30" Type="http://schemas.openxmlformats.org/officeDocument/2006/relationships/image" Target="../media/image821.png"/><Relationship Id="rId35" Type="http://schemas.openxmlformats.org/officeDocument/2006/relationships/image" Target="../media/image825.png"/></Relationships>
</file>

<file path=ppt/slides/_rels/slide139.xml.rels><?xml version="1.0" encoding="UTF-8" standalone="yes"?>
<Relationships xmlns="http://schemas.openxmlformats.org/package/2006/relationships"><Relationship Id="rId8" Type="http://schemas.openxmlformats.org/officeDocument/2006/relationships/tags" Target="../tags/tag1090.xml"/><Relationship Id="rId13" Type="http://schemas.openxmlformats.org/officeDocument/2006/relationships/tags" Target="../tags/tag1095.xml"/><Relationship Id="rId18" Type="http://schemas.openxmlformats.org/officeDocument/2006/relationships/tags" Target="../tags/tag1100.xml"/><Relationship Id="rId26" Type="http://schemas.openxmlformats.org/officeDocument/2006/relationships/image" Target="../media/image833.png"/><Relationship Id="rId3" Type="http://schemas.openxmlformats.org/officeDocument/2006/relationships/tags" Target="../tags/tag1085.xml"/><Relationship Id="rId21" Type="http://schemas.openxmlformats.org/officeDocument/2006/relationships/image" Target="../media/image829.png"/><Relationship Id="rId34" Type="http://schemas.openxmlformats.org/officeDocument/2006/relationships/image" Target="../media/image840.png"/><Relationship Id="rId7" Type="http://schemas.openxmlformats.org/officeDocument/2006/relationships/tags" Target="../tags/tag1089.xml"/><Relationship Id="rId12" Type="http://schemas.openxmlformats.org/officeDocument/2006/relationships/tags" Target="../tags/tag1094.xml"/><Relationship Id="rId17" Type="http://schemas.openxmlformats.org/officeDocument/2006/relationships/tags" Target="../tags/tag1099.xml"/><Relationship Id="rId25" Type="http://schemas.openxmlformats.org/officeDocument/2006/relationships/image" Target="../media/image832.png"/><Relationship Id="rId33" Type="http://schemas.openxmlformats.org/officeDocument/2006/relationships/image" Target="../media/image839.png"/><Relationship Id="rId2" Type="http://schemas.openxmlformats.org/officeDocument/2006/relationships/tags" Target="../tags/tag1084.xml"/><Relationship Id="rId16" Type="http://schemas.openxmlformats.org/officeDocument/2006/relationships/tags" Target="../tags/tag1098.xml"/><Relationship Id="rId20" Type="http://schemas.openxmlformats.org/officeDocument/2006/relationships/image" Target="../media/image6.png"/><Relationship Id="rId29" Type="http://schemas.openxmlformats.org/officeDocument/2006/relationships/image" Target="../media/image836.png"/><Relationship Id="rId1" Type="http://schemas.openxmlformats.org/officeDocument/2006/relationships/tags" Target="../tags/tag1083.xml"/><Relationship Id="rId6" Type="http://schemas.openxmlformats.org/officeDocument/2006/relationships/tags" Target="../tags/tag1088.xml"/><Relationship Id="rId11" Type="http://schemas.openxmlformats.org/officeDocument/2006/relationships/tags" Target="../tags/tag1093.xml"/><Relationship Id="rId24" Type="http://schemas.openxmlformats.org/officeDocument/2006/relationships/image" Target="../media/image831.png"/><Relationship Id="rId32" Type="http://schemas.openxmlformats.org/officeDocument/2006/relationships/image" Target="../media/image838.png"/><Relationship Id="rId5" Type="http://schemas.openxmlformats.org/officeDocument/2006/relationships/tags" Target="../tags/tag1087.xml"/><Relationship Id="rId15" Type="http://schemas.openxmlformats.org/officeDocument/2006/relationships/tags" Target="../tags/tag1097.xml"/><Relationship Id="rId23" Type="http://schemas.openxmlformats.org/officeDocument/2006/relationships/image" Target="../media/image217.png"/><Relationship Id="rId28" Type="http://schemas.openxmlformats.org/officeDocument/2006/relationships/image" Target="../media/image835.png"/><Relationship Id="rId36" Type="http://schemas.openxmlformats.org/officeDocument/2006/relationships/image" Target="../media/image842.png"/><Relationship Id="rId10" Type="http://schemas.openxmlformats.org/officeDocument/2006/relationships/tags" Target="../tags/tag1092.xml"/><Relationship Id="rId19" Type="http://schemas.openxmlformats.org/officeDocument/2006/relationships/slideLayout" Target="../slideLayouts/slideLayout2.xml"/><Relationship Id="rId31" Type="http://schemas.openxmlformats.org/officeDocument/2006/relationships/image" Target="../media/image837.png"/><Relationship Id="rId4" Type="http://schemas.openxmlformats.org/officeDocument/2006/relationships/tags" Target="../tags/tag1086.xml"/><Relationship Id="rId9" Type="http://schemas.openxmlformats.org/officeDocument/2006/relationships/tags" Target="../tags/tag1091.xml"/><Relationship Id="rId14" Type="http://schemas.openxmlformats.org/officeDocument/2006/relationships/tags" Target="../tags/tag1096.xml"/><Relationship Id="rId22" Type="http://schemas.openxmlformats.org/officeDocument/2006/relationships/image" Target="../media/image830.png"/><Relationship Id="rId27" Type="http://schemas.openxmlformats.org/officeDocument/2006/relationships/image" Target="../media/image834.png"/><Relationship Id="rId30" Type="http://schemas.openxmlformats.org/officeDocument/2006/relationships/image" Target="../media/image103.png"/><Relationship Id="rId35" Type="http://schemas.openxmlformats.org/officeDocument/2006/relationships/image" Target="../media/image841.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602.jpe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604.jpeg"/></Relationships>
</file>

<file path=ppt/slides/_rels/slide141.xml.rels><?xml version="1.0" encoding="UTF-8" standalone="yes"?>
<Relationships xmlns="http://schemas.openxmlformats.org/package/2006/relationships"><Relationship Id="rId8" Type="http://schemas.openxmlformats.org/officeDocument/2006/relationships/tags" Target="../tags/tag1108.xml"/><Relationship Id="rId13" Type="http://schemas.openxmlformats.org/officeDocument/2006/relationships/tags" Target="../tags/tag1113.xml"/><Relationship Id="rId18" Type="http://schemas.openxmlformats.org/officeDocument/2006/relationships/image" Target="../media/image766.png"/><Relationship Id="rId26" Type="http://schemas.openxmlformats.org/officeDocument/2006/relationships/image" Target="../media/image833.png"/><Relationship Id="rId3" Type="http://schemas.openxmlformats.org/officeDocument/2006/relationships/tags" Target="../tags/tag1103.xml"/><Relationship Id="rId21" Type="http://schemas.openxmlformats.org/officeDocument/2006/relationships/image" Target="../media/image769.png"/><Relationship Id="rId7" Type="http://schemas.openxmlformats.org/officeDocument/2006/relationships/tags" Target="../tags/tag1107.xml"/><Relationship Id="rId12" Type="http://schemas.openxmlformats.org/officeDocument/2006/relationships/tags" Target="../tags/tag1112.xml"/><Relationship Id="rId17" Type="http://schemas.openxmlformats.org/officeDocument/2006/relationships/image" Target="../media/image765.png"/><Relationship Id="rId25" Type="http://schemas.openxmlformats.org/officeDocument/2006/relationships/image" Target="../media/image832.png"/><Relationship Id="rId2" Type="http://schemas.openxmlformats.org/officeDocument/2006/relationships/tags" Target="../tags/tag1102.xml"/><Relationship Id="rId16" Type="http://schemas.openxmlformats.org/officeDocument/2006/relationships/slideLayout" Target="../slideLayouts/slideLayout2.xml"/><Relationship Id="rId20" Type="http://schemas.openxmlformats.org/officeDocument/2006/relationships/image" Target="../media/image768.png"/><Relationship Id="rId29" Type="http://schemas.openxmlformats.org/officeDocument/2006/relationships/image" Target="../media/image836.png"/><Relationship Id="rId1" Type="http://schemas.openxmlformats.org/officeDocument/2006/relationships/tags" Target="../tags/tag1101.xml"/><Relationship Id="rId6" Type="http://schemas.openxmlformats.org/officeDocument/2006/relationships/tags" Target="../tags/tag1106.xml"/><Relationship Id="rId11" Type="http://schemas.openxmlformats.org/officeDocument/2006/relationships/tags" Target="../tags/tag1111.xml"/><Relationship Id="rId24" Type="http://schemas.openxmlformats.org/officeDocument/2006/relationships/image" Target="../media/image831.png"/><Relationship Id="rId5" Type="http://schemas.openxmlformats.org/officeDocument/2006/relationships/tags" Target="../tags/tag1105.xml"/><Relationship Id="rId15" Type="http://schemas.openxmlformats.org/officeDocument/2006/relationships/tags" Target="../tags/tag1115.xml"/><Relationship Id="rId23" Type="http://schemas.openxmlformats.org/officeDocument/2006/relationships/image" Target="../media/image217.png"/><Relationship Id="rId28" Type="http://schemas.openxmlformats.org/officeDocument/2006/relationships/image" Target="../media/image835.png"/><Relationship Id="rId10" Type="http://schemas.openxmlformats.org/officeDocument/2006/relationships/tags" Target="../tags/tag1110.xml"/><Relationship Id="rId19" Type="http://schemas.openxmlformats.org/officeDocument/2006/relationships/image" Target="../media/image767.png"/><Relationship Id="rId4" Type="http://schemas.openxmlformats.org/officeDocument/2006/relationships/tags" Target="../tags/tag1104.xml"/><Relationship Id="rId9" Type="http://schemas.openxmlformats.org/officeDocument/2006/relationships/tags" Target="../tags/tag1109.xml"/><Relationship Id="rId14" Type="http://schemas.openxmlformats.org/officeDocument/2006/relationships/tags" Target="../tags/tag1114.xml"/><Relationship Id="rId22" Type="http://schemas.openxmlformats.org/officeDocument/2006/relationships/image" Target="../media/image770.png"/><Relationship Id="rId27" Type="http://schemas.openxmlformats.org/officeDocument/2006/relationships/image" Target="../media/image834.png"/><Relationship Id="rId30" Type="http://schemas.openxmlformats.org/officeDocument/2006/relationships/image" Target="../media/image6.png"/></Relationships>
</file>

<file path=ppt/slides/_rels/slide142.xml.rels><?xml version="1.0" encoding="UTF-8" standalone="yes"?>
<Relationships xmlns="http://schemas.openxmlformats.org/package/2006/relationships"><Relationship Id="rId8" Type="http://schemas.openxmlformats.org/officeDocument/2006/relationships/image" Target="../media/image489.png"/><Relationship Id="rId3" Type="http://schemas.openxmlformats.org/officeDocument/2006/relationships/tags" Target="../tags/tag1118.xml"/><Relationship Id="rId7" Type="http://schemas.openxmlformats.org/officeDocument/2006/relationships/image" Target="../media/image488.png"/><Relationship Id="rId2" Type="http://schemas.openxmlformats.org/officeDocument/2006/relationships/tags" Target="../tags/tag1117.xml"/><Relationship Id="rId1" Type="http://schemas.openxmlformats.org/officeDocument/2006/relationships/tags" Target="../tags/tag1116.xml"/><Relationship Id="rId6" Type="http://schemas.openxmlformats.org/officeDocument/2006/relationships/image" Target="../media/image6.png"/><Relationship Id="rId11" Type="http://schemas.openxmlformats.org/officeDocument/2006/relationships/image" Target="../media/image492.emf"/><Relationship Id="rId5" Type="http://schemas.openxmlformats.org/officeDocument/2006/relationships/notesSlide" Target="../notesSlides/notesSlide87.xml"/><Relationship Id="rId10" Type="http://schemas.openxmlformats.org/officeDocument/2006/relationships/image" Target="../media/image491.emf"/><Relationship Id="rId4" Type="http://schemas.openxmlformats.org/officeDocument/2006/relationships/slideLayout" Target="../slideLayouts/slideLayout2.xml"/><Relationship Id="rId9" Type="http://schemas.openxmlformats.org/officeDocument/2006/relationships/image" Target="../media/image490.png"/></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844.jpeg"/><Relationship Id="rId4" Type="http://schemas.openxmlformats.org/officeDocument/2006/relationships/image" Target="../media/image843.jpeg"/></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844.jpeg"/><Relationship Id="rId4" Type="http://schemas.openxmlformats.org/officeDocument/2006/relationships/image" Target="../media/image843.jpeg"/></Relationships>
</file>

<file path=ppt/slides/_rels/slide147.xml.rels><?xml version="1.0" encoding="UTF-8" standalone="yes"?>
<Relationships xmlns="http://schemas.openxmlformats.org/package/2006/relationships"><Relationship Id="rId8" Type="http://schemas.openxmlformats.org/officeDocument/2006/relationships/image" Target="../media/image845.emf"/><Relationship Id="rId3" Type="http://schemas.openxmlformats.org/officeDocument/2006/relationships/notesSlide" Target="../notesSlides/notesSlide92.xml"/><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6.png"/><Relationship Id="rId5" Type="http://schemas.openxmlformats.org/officeDocument/2006/relationships/image" Target="../media/image844.jpeg"/><Relationship Id="rId4" Type="http://schemas.openxmlformats.org/officeDocument/2006/relationships/image" Target="../media/image843.jpeg"/></Relationships>
</file>

<file path=ppt/slides/_rels/slide148.xml.rels><?xml version="1.0" encoding="UTF-8" standalone="yes"?>
<Relationships xmlns="http://schemas.openxmlformats.org/package/2006/relationships"><Relationship Id="rId8" Type="http://schemas.openxmlformats.org/officeDocument/2006/relationships/image" Target="../media/image847.png"/><Relationship Id="rId3" Type="http://schemas.openxmlformats.org/officeDocument/2006/relationships/tags" Target="../tags/tag1121.xml"/><Relationship Id="rId7" Type="http://schemas.openxmlformats.org/officeDocument/2006/relationships/image" Target="../media/image846.jpeg"/><Relationship Id="rId12" Type="http://schemas.openxmlformats.org/officeDocument/2006/relationships/image" Target="../media/image851.png"/><Relationship Id="rId2" Type="http://schemas.openxmlformats.org/officeDocument/2006/relationships/tags" Target="../tags/tag1120.xml"/><Relationship Id="rId1" Type="http://schemas.openxmlformats.org/officeDocument/2006/relationships/tags" Target="../tags/tag1119.xml"/><Relationship Id="rId6" Type="http://schemas.openxmlformats.org/officeDocument/2006/relationships/slideLayout" Target="../slideLayouts/slideLayout2.xml"/><Relationship Id="rId11" Type="http://schemas.openxmlformats.org/officeDocument/2006/relationships/image" Target="../media/image850.png"/><Relationship Id="rId5" Type="http://schemas.openxmlformats.org/officeDocument/2006/relationships/tags" Target="../tags/tag1123.xml"/><Relationship Id="rId10" Type="http://schemas.openxmlformats.org/officeDocument/2006/relationships/image" Target="../media/image849.png"/><Relationship Id="rId4" Type="http://schemas.openxmlformats.org/officeDocument/2006/relationships/tags" Target="../tags/tag1122.xml"/><Relationship Id="rId9" Type="http://schemas.openxmlformats.org/officeDocument/2006/relationships/image" Target="../media/image848.png"/></Relationships>
</file>

<file path=ppt/slides/_rels/slide149.xml.rels><?xml version="1.0" encoding="UTF-8" standalone="yes"?>
<Relationships xmlns="http://schemas.openxmlformats.org/package/2006/relationships"><Relationship Id="rId8" Type="http://schemas.openxmlformats.org/officeDocument/2006/relationships/image" Target="../media/image853.png"/><Relationship Id="rId3" Type="http://schemas.openxmlformats.org/officeDocument/2006/relationships/tags" Target="../tags/tag1126.xml"/><Relationship Id="rId7" Type="http://schemas.openxmlformats.org/officeDocument/2006/relationships/image" Target="../media/image852.jpeg"/><Relationship Id="rId12" Type="http://schemas.openxmlformats.org/officeDocument/2006/relationships/image" Target="../media/image857.png"/><Relationship Id="rId2" Type="http://schemas.openxmlformats.org/officeDocument/2006/relationships/tags" Target="../tags/tag1125.xml"/><Relationship Id="rId1" Type="http://schemas.openxmlformats.org/officeDocument/2006/relationships/tags" Target="../tags/tag1124.xml"/><Relationship Id="rId6" Type="http://schemas.openxmlformats.org/officeDocument/2006/relationships/slideLayout" Target="../slideLayouts/slideLayout2.xml"/><Relationship Id="rId11" Type="http://schemas.openxmlformats.org/officeDocument/2006/relationships/image" Target="../media/image856.png"/><Relationship Id="rId5" Type="http://schemas.openxmlformats.org/officeDocument/2006/relationships/tags" Target="../tags/tag1128.xml"/><Relationship Id="rId10" Type="http://schemas.openxmlformats.org/officeDocument/2006/relationships/image" Target="../media/image855.png"/><Relationship Id="rId4" Type="http://schemas.openxmlformats.org/officeDocument/2006/relationships/tags" Target="../tags/tag1127.xml"/><Relationship Id="rId9" Type="http://schemas.openxmlformats.org/officeDocument/2006/relationships/image" Target="../media/image85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slides/_rels/slide150.xml.rels><?xml version="1.0" encoding="UTF-8" standalone="yes"?>
<Relationships xmlns="http://schemas.openxmlformats.org/package/2006/relationships"><Relationship Id="rId8" Type="http://schemas.openxmlformats.org/officeDocument/2006/relationships/image" Target="../media/image861.png"/><Relationship Id="rId3" Type="http://schemas.openxmlformats.org/officeDocument/2006/relationships/slideLayout" Target="../slideLayouts/slideLayout2.xml"/><Relationship Id="rId7" Type="http://schemas.openxmlformats.org/officeDocument/2006/relationships/image" Target="../media/image858.emf"/><Relationship Id="rId2" Type="http://schemas.openxmlformats.org/officeDocument/2006/relationships/tags" Target="../tags/tag1129.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860.jpeg"/><Relationship Id="rId4" Type="http://schemas.openxmlformats.org/officeDocument/2006/relationships/image" Target="../media/image859.jpeg"/></Relationships>
</file>

<file path=ppt/slides/_rels/slide151.xml.rels><?xml version="1.0" encoding="UTF-8" standalone="yes"?>
<Relationships xmlns="http://schemas.openxmlformats.org/package/2006/relationships"><Relationship Id="rId3" Type="http://schemas.openxmlformats.org/officeDocument/2006/relationships/image" Target="../media/image862.jpe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863.jpeg"/><Relationship Id="rId5" Type="http://schemas.openxmlformats.org/officeDocument/2006/relationships/image" Target="../media/image6.png"/><Relationship Id="rId4" Type="http://schemas.openxmlformats.org/officeDocument/2006/relationships/image" Target="../media/image604.jpeg"/></Relationships>
</file>

<file path=ppt/slides/_rels/slide15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153.xml.rels><?xml version="1.0" encoding="UTF-8" standalone="yes"?>
<Relationships xmlns="http://schemas.openxmlformats.org/package/2006/relationships"><Relationship Id="rId8" Type="http://schemas.openxmlformats.org/officeDocument/2006/relationships/tags" Target="../tags/tag1137.xml"/><Relationship Id="rId13" Type="http://schemas.openxmlformats.org/officeDocument/2006/relationships/tags" Target="../tags/tag1142.xml"/><Relationship Id="rId18" Type="http://schemas.openxmlformats.org/officeDocument/2006/relationships/slideLayout" Target="../slideLayouts/slideLayout2.xml"/><Relationship Id="rId26" Type="http://schemas.openxmlformats.org/officeDocument/2006/relationships/image" Target="../media/image866.png"/><Relationship Id="rId39" Type="http://schemas.openxmlformats.org/officeDocument/2006/relationships/image" Target="../media/image877.png"/><Relationship Id="rId3" Type="http://schemas.openxmlformats.org/officeDocument/2006/relationships/tags" Target="../tags/tag1132.xml"/><Relationship Id="rId21" Type="http://schemas.openxmlformats.org/officeDocument/2006/relationships/image" Target="../media/image539.png"/><Relationship Id="rId34" Type="http://schemas.openxmlformats.org/officeDocument/2006/relationships/image" Target="../media/image873.png"/><Relationship Id="rId7" Type="http://schemas.openxmlformats.org/officeDocument/2006/relationships/tags" Target="../tags/tag1136.xml"/><Relationship Id="rId12" Type="http://schemas.openxmlformats.org/officeDocument/2006/relationships/tags" Target="../tags/tag1141.xml"/><Relationship Id="rId17" Type="http://schemas.openxmlformats.org/officeDocument/2006/relationships/tags" Target="../tags/tag1146.xml"/><Relationship Id="rId25" Type="http://schemas.openxmlformats.org/officeDocument/2006/relationships/image" Target="../media/image865.png"/><Relationship Id="rId33" Type="http://schemas.openxmlformats.org/officeDocument/2006/relationships/image" Target="../media/image872.png"/><Relationship Id="rId38" Type="http://schemas.openxmlformats.org/officeDocument/2006/relationships/image" Target="../media/image876.png"/><Relationship Id="rId2" Type="http://schemas.openxmlformats.org/officeDocument/2006/relationships/tags" Target="../tags/tag1131.xml"/><Relationship Id="rId16" Type="http://schemas.openxmlformats.org/officeDocument/2006/relationships/tags" Target="../tags/tag1145.xml"/><Relationship Id="rId20" Type="http://schemas.openxmlformats.org/officeDocument/2006/relationships/image" Target="../media/image178.png"/><Relationship Id="rId29" Type="http://schemas.openxmlformats.org/officeDocument/2006/relationships/image" Target="../media/image868.png"/><Relationship Id="rId1" Type="http://schemas.openxmlformats.org/officeDocument/2006/relationships/tags" Target="../tags/tag1130.xml"/><Relationship Id="rId6" Type="http://schemas.openxmlformats.org/officeDocument/2006/relationships/tags" Target="../tags/tag1135.xml"/><Relationship Id="rId11" Type="http://schemas.openxmlformats.org/officeDocument/2006/relationships/tags" Target="../tags/tag1140.xml"/><Relationship Id="rId24" Type="http://schemas.openxmlformats.org/officeDocument/2006/relationships/image" Target="../media/image864.png"/><Relationship Id="rId32" Type="http://schemas.openxmlformats.org/officeDocument/2006/relationships/image" Target="../media/image871.png"/><Relationship Id="rId37" Type="http://schemas.openxmlformats.org/officeDocument/2006/relationships/image" Target="../media/image875.png"/><Relationship Id="rId5" Type="http://schemas.openxmlformats.org/officeDocument/2006/relationships/tags" Target="../tags/tag1134.xml"/><Relationship Id="rId15" Type="http://schemas.openxmlformats.org/officeDocument/2006/relationships/tags" Target="../tags/tag1144.xml"/><Relationship Id="rId23" Type="http://schemas.openxmlformats.org/officeDocument/2006/relationships/image" Target="../media/image10.png"/><Relationship Id="rId28" Type="http://schemas.openxmlformats.org/officeDocument/2006/relationships/image" Target="../media/image528.png"/><Relationship Id="rId36" Type="http://schemas.openxmlformats.org/officeDocument/2006/relationships/image" Target="../media/image874.jpeg"/><Relationship Id="rId10" Type="http://schemas.openxmlformats.org/officeDocument/2006/relationships/tags" Target="../tags/tag1139.xml"/><Relationship Id="rId19" Type="http://schemas.openxmlformats.org/officeDocument/2006/relationships/notesSlide" Target="../notesSlides/notesSlide94.xml"/><Relationship Id="rId31" Type="http://schemas.openxmlformats.org/officeDocument/2006/relationships/image" Target="../media/image870.png"/><Relationship Id="rId4" Type="http://schemas.openxmlformats.org/officeDocument/2006/relationships/tags" Target="../tags/tag1133.xml"/><Relationship Id="rId9" Type="http://schemas.openxmlformats.org/officeDocument/2006/relationships/tags" Target="../tags/tag1138.xml"/><Relationship Id="rId14" Type="http://schemas.openxmlformats.org/officeDocument/2006/relationships/tags" Target="../tags/tag1143.xml"/><Relationship Id="rId22" Type="http://schemas.openxmlformats.org/officeDocument/2006/relationships/image" Target="../media/image9.png"/><Relationship Id="rId27" Type="http://schemas.openxmlformats.org/officeDocument/2006/relationships/image" Target="../media/image867.png"/><Relationship Id="rId30" Type="http://schemas.openxmlformats.org/officeDocument/2006/relationships/image" Target="../media/image869.png"/><Relationship Id="rId35" Type="http://schemas.openxmlformats.org/officeDocument/2006/relationships/image" Target="../media/image6.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5.xml"/><Relationship Id="rId7" Type="http://schemas.openxmlformats.org/officeDocument/2006/relationships/image" Target="../media/image880.png"/><Relationship Id="rId2" Type="http://schemas.openxmlformats.org/officeDocument/2006/relationships/slideLayout" Target="../slideLayouts/slideLayout2.xml"/><Relationship Id="rId1" Type="http://schemas.openxmlformats.org/officeDocument/2006/relationships/tags" Target="../tags/tag1147.xml"/><Relationship Id="rId6" Type="http://schemas.openxmlformats.org/officeDocument/2006/relationships/image" Target="../media/image6.png"/><Relationship Id="rId5" Type="http://schemas.openxmlformats.org/officeDocument/2006/relationships/image" Target="../media/image879.wmf"/><Relationship Id="rId4" Type="http://schemas.openxmlformats.org/officeDocument/2006/relationships/image" Target="../media/image878.png"/></Relationships>
</file>

<file path=ppt/slides/_rels/slide155.xml.rels><?xml version="1.0" encoding="UTF-8" standalone="yes"?>
<Relationships xmlns="http://schemas.openxmlformats.org/package/2006/relationships"><Relationship Id="rId2" Type="http://schemas.openxmlformats.org/officeDocument/2006/relationships/image" Target="../media/image881.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tags" Target="../tags/tag1149.xml"/><Relationship Id="rId1" Type="http://schemas.openxmlformats.org/officeDocument/2006/relationships/tags" Target="../tags/tag1148.xml"/><Relationship Id="rId6" Type="http://schemas.openxmlformats.org/officeDocument/2006/relationships/image" Target="../media/image882.png"/><Relationship Id="rId5" Type="http://schemas.openxmlformats.org/officeDocument/2006/relationships/image" Target="../media/image177.png"/><Relationship Id="rId4" Type="http://schemas.openxmlformats.org/officeDocument/2006/relationships/notesSlide" Target="../notesSlides/notesSlide96.xml"/></Relationships>
</file>

<file path=ppt/slides/_rels/slide1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wmf"/><Relationship Id="rId4" Type="http://schemas.openxmlformats.org/officeDocument/2006/relationships/image" Target="../media/image61.jpeg"/><Relationship Id="rId9" Type="http://schemas.openxmlformats.org/officeDocument/2006/relationships/image" Target="../media/image6.png"/></Relationships>
</file>

<file path=ppt/slides/_rels/slide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8.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8" Type="http://schemas.openxmlformats.org/officeDocument/2006/relationships/image" Target="../media/image887.jpeg"/><Relationship Id="rId3" Type="http://schemas.openxmlformats.org/officeDocument/2006/relationships/image" Target="../media/image6.png"/><Relationship Id="rId7" Type="http://schemas.openxmlformats.org/officeDocument/2006/relationships/image" Target="../media/image886.jpe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885.jpeg"/><Relationship Id="rId11" Type="http://schemas.openxmlformats.org/officeDocument/2006/relationships/image" Target="../media/image890.png"/><Relationship Id="rId5" Type="http://schemas.openxmlformats.org/officeDocument/2006/relationships/image" Target="../media/image884.png"/><Relationship Id="rId10" Type="http://schemas.openxmlformats.org/officeDocument/2006/relationships/image" Target="../media/image889.png"/><Relationship Id="rId4" Type="http://schemas.openxmlformats.org/officeDocument/2006/relationships/image" Target="../media/image883.jpeg"/><Relationship Id="rId9" Type="http://schemas.openxmlformats.org/officeDocument/2006/relationships/image" Target="../media/image888.jpeg"/></Relationships>
</file>

<file path=ppt/slides/_rels/slide163.xml.rels><?xml version="1.0" encoding="UTF-8" standalone="yes"?>
<Relationships xmlns="http://schemas.openxmlformats.org/package/2006/relationships"><Relationship Id="rId3" Type="http://schemas.openxmlformats.org/officeDocument/2006/relationships/hyperlink" Target="http://webee.technion.ac.il/people/YoninaEldar/xampling_top.html" TargetMode="External"/><Relationship Id="rId2" Type="http://schemas.openxmlformats.org/officeDocument/2006/relationships/image" Target="../media/image891.png"/><Relationship Id="rId1" Type="http://schemas.openxmlformats.org/officeDocument/2006/relationships/slideLayout" Target="../slideLayouts/slideLayout2.xml"/><Relationship Id="rId4" Type="http://schemas.openxmlformats.org/officeDocument/2006/relationships/image" Target="../media/image892.png"/></Relationships>
</file>

<file path=ppt/slides/_rels/slide164.xml.rels><?xml version="1.0" encoding="UTF-8" standalone="yes"?>
<Relationships xmlns="http://schemas.openxmlformats.org/package/2006/relationships"><Relationship Id="rId3" Type="http://schemas.openxmlformats.org/officeDocument/2006/relationships/image" Target="../media/image893.jpeg"/><Relationship Id="rId7" Type="http://schemas.openxmlformats.org/officeDocument/2006/relationships/image" Target="../media/image6.png"/><Relationship Id="rId2" Type="http://schemas.openxmlformats.org/officeDocument/2006/relationships/notesSlide" Target="../notesSlides/notesSlide100.xml"/><Relationship Id="rId1" Type="http://schemas.openxmlformats.org/officeDocument/2006/relationships/slideLayout" Target="../slideLayouts/slideLayout4.xml"/><Relationship Id="rId6" Type="http://schemas.openxmlformats.org/officeDocument/2006/relationships/image" Target="../media/image896.jpeg"/><Relationship Id="rId5" Type="http://schemas.openxmlformats.org/officeDocument/2006/relationships/image" Target="../media/image895.jpeg"/><Relationship Id="rId4" Type="http://schemas.openxmlformats.org/officeDocument/2006/relationships/image" Target="../media/image894.jpeg"/></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50.xml"/><Relationship Id="rId5" Type="http://schemas.openxmlformats.org/officeDocument/2006/relationships/image" Target="../media/image897.png"/><Relationship Id="rId4" Type="http://schemas.openxmlformats.org/officeDocument/2006/relationships/image" Target="../media/image6.png"/></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8.png"/><Relationship Id="rId4" Type="http://schemas.openxmlformats.org/officeDocument/2006/relationships/image" Target="../media/image67.png"/></Relationships>
</file>

<file path=ppt/slides/_rels/slide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71.wmf"/><Relationship Id="rId18" Type="http://schemas.openxmlformats.org/officeDocument/2006/relationships/image" Target="../media/image12.png"/><Relationship Id="rId3" Type="http://schemas.openxmlformats.org/officeDocument/2006/relationships/tags" Target="../tags/tag49.xml"/><Relationship Id="rId7" Type="http://schemas.openxmlformats.org/officeDocument/2006/relationships/tags" Target="../tags/tag53.xml"/><Relationship Id="rId12" Type="http://schemas.openxmlformats.org/officeDocument/2006/relationships/image" Target="../media/image9.png"/><Relationship Id="rId17" Type="http://schemas.openxmlformats.org/officeDocument/2006/relationships/image" Target="../media/image74.png"/><Relationship Id="rId2" Type="http://schemas.openxmlformats.org/officeDocument/2006/relationships/tags" Target="../tags/tag48.xml"/><Relationship Id="rId16" Type="http://schemas.openxmlformats.org/officeDocument/2006/relationships/image" Target="../media/image73.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70.png"/><Relationship Id="rId5" Type="http://schemas.openxmlformats.org/officeDocument/2006/relationships/tags" Target="../tags/tag51.xml"/><Relationship Id="rId15" Type="http://schemas.openxmlformats.org/officeDocument/2006/relationships/image" Target="../media/image6.png"/><Relationship Id="rId10" Type="http://schemas.openxmlformats.org/officeDocument/2006/relationships/image" Target="../media/image69.png"/><Relationship Id="rId19" Type="http://schemas.openxmlformats.org/officeDocument/2006/relationships/image" Target="../media/image75.png"/><Relationship Id="rId4" Type="http://schemas.openxmlformats.org/officeDocument/2006/relationships/tags" Target="../tags/tag50.xml"/><Relationship Id="rId9" Type="http://schemas.openxmlformats.org/officeDocument/2006/relationships/slideLayout" Target="../slideLayouts/slideLayout2.xml"/><Relationship Id="rId14"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tags" Target="../tags/tag62.xml"/><Relationship Id="rId13" Type="http://schemas.openxmlformats.org/officeDocument/2006/relationships/image" Target="../media/image86.png"/><Relationship Id="rId18" Type="http://schemas.openxmlformats.org/officeDocument/2006/relationships/image" Target="../media/image91.png"/><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image" Target="../media/image7.png"/><Relationship Id="rId17" Type="http://schemas.openxmlformats.org/officeDocument/2006/relationships/image" Target="../media/image90.png"/><Relationship Id="rId2" Type="http://schemas.openxmlformats.org/officeDocument/2006/relationships/tags" Target="../tags/tag56.xml"/><Relationship Id="rId16" Type="http://schemas.openxmlformats.org/officeDocument/2006/relationships/image" Target="../media/image89.png"/><Relationship Id="rId20" Type="http://schemas.openxmlformats.org/officeDocument/2006/relationships/image" Target="../media/image8.png"/><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image" Target="../media/image6.png"/><Relationship Id="rId5" Type="http://schemas.openxmlformats.org/officeDocument/2006/relationships/tags" Target="../tags/tag59.xml"/><Relationship Id="rId15" Type="http://schemas.openxmlformats.org/officeDocument/2006/relationships/image" Target="../media/image88.png"/><Relationship Id="rId10" Type="http://schemas.openxmlformats.org/officeDocument/2006/relationships/slideLayout" Target="../slideLayouts/slideLayout2.xml"/><Relationship Id="rId19" Type="http://schemas.openxmlformats.org/officeDocument/2006/relationships/image" Target="../media/image92.png"/><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image" Target="../media/image87.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8.pn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90.png"/><Relationship Id="rId2" Type="http://schemas.openxmlformats.org/officeDocument/2006/relationships/tags" Target="../tags/tag65.xml"/><Relationship Id="rId16" Type="http://schemas.openxmlformats.org/officeDocument/2006/relationships/image" Target="../media/image6.pn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89.png"/><Relationship Id="rId5" Type="http://schemas.openxmlformats.org/officeDocument/2006/relationships/tags" Target="../tags/tag68.xml"/><Relationship Id="rId15" Type="http://schemas.openxmlformats.org/officeDocument/2006/relationships/image" Target="../media/image87.png"/><Relationship Id="rId10" Type="http://schemas.openxmlformats.org/officeDocument/2006/relationships/image" Target="../media/image93.png"/><Relationship Id="rId4" Type="http://schemas.openxmlformats.org/officeDocument/2006/relationships/tags" Target="../tags/tag67.xml"/><Relationship Id="rId9" Type="http://schemas.openxmlformats.org/officeDocument/2006/relationships/image" Target="../media/image7.png"/><Relationship Id="rId14" Type="http://schemas.openxmlformats.org/officeDocument/2006/relationships/image" Target="../media/image94.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ites.google.com/site/igorcarron2/compressedsensinghardware" TargetMode="External"/><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www.youtube.com/watch?v=cYbBS1tptUM"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98.png"/><Relationship Id="rId18" Type="http://schemas.openxmlformats.org/officeDocument/2006/relationships/image" Target="../media/image102.png"/><Relationship Id="rId3" Type="http://schemas.openxmlformats.org/officeDocument/2006/relationships/tags" Target="../tags/tag73.xml"/><Relationship Id="rId21" Type="http://schemas.openxmlformats.org/officeDocument/2006/relationships/image" Target="../media/image6.png"/><Relationship Id="rId7" Type="http://schemas.openxmlformats.org/officeDocument/2006/relationships/tags" Target="../tags/tag77.xml"/><Relationship Id="rId12" Type="http://schemas.openxmlformats.org/officeDocument/2006/relationships/slideLayout" Target="../slideLayouts/slideLayout2.xml"/><Relationship Id="rId17" Type="http://schemas.openxmlformats.org/officeDocument/2006/relationships/image" Target="../media/image101.png"/><Relationship Id="rId2" Type="http://schemas.openxmlformats.org/officeDocument/2006/relationships/tags" Target="../tags/tag72.xml"/><Relationship Id="rId16" Type="http://schemas.openxmlformats.org/officeDocument/2006/relationships/image" Target="../media/image100.png"/><Relationship Id="rId20" Type="http://schemas.openxmlformats.org/officeDocument/2006/relationships/image" Target="../media/image103.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image" Target="../media/image106.png"/><Relationship Id="rId5" Type="http://schemas.openxmlformats.org/officeDocument/2006/relationships/tags" Target="../tags/tag75.xml"/><Relationship Id="rId15" Type="http://schemas.openxmlformats.org/officeDocument/2006/relationships/image" Target="../media/image25.png"/><Relationship Id="rId23" Type="http://schemas.openxmlformats.org/officeDocument/2006/relationships/image" Target="../media/image105.png"/><Relationship Id="rId10" Type="http://schemas.openxmlformats.org/officeDocument/2006/relationships/tags" Target="../tags/tag80.xml"/><Relationship Id="rId19" Type="http://schemas.openxmlformats.org/officeDocument/2006/relationships/image" Target="../media/image86.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99.png"/><Relationship Id="rId22"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tags" Target="../tags/tag96.xml"/><Relationship Id="rId18" Type="http://schemas.openxmlformats.org/officeDocument/2006/relationships/image" Target="../media/image6.png"/><Relationship Id="rId26" Type="http://schemas.openxmlformats.org/officeDocument/2006/relationships/image" Target="../media/image115.png"/><Relationship Id="rId3" Type="http://schemas.openxmlformats.org/officeDocument/2006/relationships/tags" Target="../tags/tag86.xml"/><Relationship Id="rId21" Type="http://schemas.openxmlformats.org/officeDocument/2006/relationships/image" Target="../media/image111.png"/><Relationship Id="rId7" Type="http://schemas.openxmlformats.org/officeDocument/2006/relationships/tags" Target="../tags/tag90.xml"/><Relationship Id="rId12" Type="http://schemas.openxmlformats.org/officeDocument/2006/relationships/tags" Target="../tags/tag95.xml"/><Relationship Id="rId17" Type="http://schemas.openxmlformats.org/officeDocument/2006/relationships/slideLayout" Target="../slideLayouts/slideLayout2.xml"/><Relationship Id="rId25" Type="http://schemas.openxmlformats.org/officeDocument/2006/relationships/image" Target="../media/image114.png"/><Relationship Id="rId2" Type="http://schemas.openxmlformats.org/officeDocument/2006/relationships/tags" Target="../tags/tag85.xml"/><Relationship Id="rId16" Type="http://schemas.openxmlformats.org/officeDocument/2006/relationships/tags" Target="../tags/tag99.xml"/><Relationship Id="rId20" Type="http://schemas.openxmlformats.org/officeDocument/2006/relationships/image" Target="../media/image110.png"/><Relationship Id="rId29" Type="http://schemas.openxmlformats.org/officeDocument/2006/relationships/image" Target="../media/image104.png"/><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tags" Target="../tags/tag94.xml"/><Relationship Id="rId24" Type="http://schemas.openxmlformats.org/officeDocument/2006/relationships/image" Target="../media/image25.png"/><Relationship Id="rId32" Type="http://schemas.openxmlformats.org/officeDocument/2006/relationships/image" Target="../media/image119.png"/><Relationship Id="rId5" Type="http://schemas.openxmlformats.org/officeDocument/2006/relationships/tags" Target="../tags/tag88.xml"/><Relationship Id="rId15" Type="http://schemas.openxmlformats.org/officeDocument/2006/relationships/tags" Target="../tags/tag98.xml"/><Relationship Id="rId23" Type="http://schemas.openxmlformats.org/officeDocument/2006/relationships/image" Target="../media/image113.png"/><Relationship Id="rId28" Type="http://schemas.openxmlformats.org/officeDocument/2006/relationships/image" Target="../media/image116.png"/><Relationship Id="rId10" Type="http://schemas.openxmlformats.org/officeDocument/2006/relationships/tags" Target="../tags/tag93.xml"/><Relationship Id="rId19" Type="http://schemas.openxmlformats.org/officeDocument/2006/relationships/image" Target="../media/image109.png"/><Relationship Id="rId31" Type="http://schemas.openxmlformats.org/officeDocument/2006/relationships/image" Target="../media/image118.png"/><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tags" Target="../tags/tag97.xml"/><Relationship Id="rId22" Type="http://schemas.openxmlformats.org/officeDocument/2006/relationships/image" Target="../media/image112.png"/><Relationship Id="rId27" Type="http://schemas.openxmlformats.org/officeDocument/2006/relationships/image" Target="../media/image102.png"/><Relationship Id="rId30" Type="http://schemas.openxmlformats.org/officeDocument/2006/relationships/image" Target="../media/image117.png"/></Relationships>
</file>

<file path=ppt/slides/_rels/slide2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tags" Target="../tags/tag102.xml"/><Relationship Id="rId7" Type="http://schemas.openxmlformats.org/officeDocument/2006/relationships/image" Target="../media/image121.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20.png"/><Relationship Id="rId5"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123.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28.png"/><Relationship Id="rId3" Type="http://schemas.openxmlformats.org/officeDocument/2006/relationships/tags" Target="../tags/tag105.xml"/><Relationship Id="rId7" Type="http://schemas.openxmlformats.org/officeDocument/2006/relationships/slideLayout" Target="../slideLayouts/slideLayout2.xml"/><Relationship Id="rId12" Type="http://schemas.openxmlformats.org/officeDocument/2006/relationships/image" Target="../media/image127.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126.png"/><Relationship Id="rId5" Type="http://schemas.openxmlformats.org/officeDocument/2006/relationships/tags" Target="../tags/tag107.xml"/><Relationship Id="rId10" Type="http://schemas.openxmlformats.org/officeDocument/2006/relationships/image" Target="../media/image125.png"/><Relationship Id="rId4" Type="http://schemas.openxmlformats.org/officeDocument/2006/relationships/tags" Target="../tags/tag106.xml"/><Relationship Id="rId9" Type="http://schemas.openxmlformats.org/officeDocument/2006/relationships/image" Target="../media/image124.png"/><Relationship Id="rId14"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tags" Target="../tags/tag121.xml"/><Relationship Id="rId18" Type="http://schemas.openxmlformats.org/officeDocument/2006/relationships/tags" Target="../tags/tag126.xml"/><Relationship Id="rId26" Type="http://schemas.openxmlformats.org/officeDocument/2006/relationships/image" Target="../media/image130.png"/><Relationship Id="rId39" Type="http://schemas.openxmlformats.org/officeDocument/2006/relationships/image" Target="../media/image142.png"/><Relationship Id="rId3" Type="http://schemas.openxmlformats.org/officeDocument/2006/relationships/tags" Target="../tags/tag111.xml"/><Relationship Id="rId21" Type="http://schemas.openxmlformats.org/officeDocument/2006/relationships/tags" Target="../tags/tag129.xml"/><Relationship Id="rId34" Type="http://schemas.openxmlformats.org/officeDocument/2006/relationships/image" Target="../media/image137.png"/><Relationship Id="rId42" Type="http://schemas.openxmlformats.org/officeDocument/2006/relationships/image" Target="../media/image145.png"/><Relationship Id="rId7" Type="http://schemas.openxmlformats.org/officeDocument/2006/relationships/tags" Target="../tags/tag115.xml"/><Relationship Id="rId12" Type="http://schemas.openxmlformats.org/officeDocument/2006/relationships/tags" Target="../tags/tag120.xml"/><Relationship Id="rId17" Type="http://schemas.openxmlformats.org/officeDocument/2006/relationships/tags" Target="../tags/tag125.xml"/><Relationship Id="rId25" Type="http://schemas.openxmlformats.org/officeDocument/2006/relationships/image" Target="../media/image25.png"/><Relationship Id="rId33" Type="http://schemas.openxmlformats.org/officeDocument/2006/relationships/image" Target="../media/image136.png"/><Relationship Id="rId38" Type="http://schemas.openxmlformats.org/officeDocument/2006/relationships/image" Target="../media/image141.png"/><Relationship Id="rId2" Type="http://schemas.openxmlformats.org/officeDocument/2006/relationships/tags" Target="../tags/tag110.xml"/><Relationship Id="rId16" Type="http://schemas.openxmlformats.org/officeDocument/2006/relationships/tags" Target="../tags/tag124.xml"/><Relationship Id="rId20" Type="http://schemas.openxmlformats.org/officeDocument/2006/relationships/tags" Target="../tags/tag128.xml"/><Relationship Id="rId29" Type="http://schemas.openxmlformats.org/officeDocument/2006/relationships/image" Target="../media/image133.png"/><Relationship Id="rId41" Type="http://schemas.openxmlformats.org/officeDocument/2006/relationships/image" Target="../media/image144.png"/><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tags" Target="../tags/tag119.xml"/><Relationship Id="rId24" Type="http://schemas.openxmlformats.org/officeDocument/2006/relationships/notesSlide" Target="../notesSlides/notesSlide15.xml"/><Relationship Id="rId32" Type="http://schemas.openxmlformats.org/officeDocument/2006/relationships/image" Target="../media/image135.png"/><Relationship Id="rId37" Type="http://schemas.openxmlformats.org/officeDocument/2006/relationships/image" Target="../media/image140.png"/><Relationship Id="rId40" Type="http://schemas.openxmlformats.org/officeDocument/2006/relationships/image" Target="../media/image143.png"/><Relationship Id="rId5" Type="http://schemas.openxmlformats.org/officeDocument/2006/relationships/tags" Target="../tags/tag113.xml"/><Relationship Id="rId15" Type="http://schemas.openxmlformats.org/officeDocument/2006/relationships/tags" Target="../tags/tag123.xml"/><Relationship Id="rId23" Type="http://schemas.openxmlformats.org/officeDocument/2006/relationships/slideLayout" Target="../slideLayouts/slideLayout2.xml"/><Relationship Id="rId28" Type="http://schemas.openxmlformats.org/officeDocument/2006/relationships/image" Target="../media/image132.png"/><Relationship Id="rId36" Type="http://schemas.openxmlformats.org/officeDocument/2006/relationships/image" Target="../media/image139.png"/><Relationship Id="rId10" Type="http://schemas.openxmlformats.org/officeDocument/2006/relationships/tags" Target="../tags/tag118.xml"/><Relationship Id="rId19" Type="http://schemas.openxmlformats.org/officeDocument/2006/relationships/tags" Target="../tags/tag127.xml"/><Relationship Id="rId31" Type="http://schemas.openxmlformats.org/officeDocument/2006/relationships/image" Target="../media/image6.png"/><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tags" Target="../tags/tag122.xml"/><Relationship Id="rId22" Type="http://schemas.openxmlformats.org/officeDocument/2006/relationships/tags" Target="../tags/tag130.xml"/><Relationship Id="rId27" Type="http://schemas.openxmlformats.org/officeDocument/2006/relationships/image" Target="../media/image131.png"/><Relationship Id="rId30" Type="http://schemas.openxmlformats.org/officeDocument/2006/relationships/image" Target="../media/image134.png"/><Relationship Id="rId35" Type="http://schemas.openxmlformats.org/officeDocument/2006/relationships/image" Target="../media/image138.png"/><Relationship Id="rId43" Type="http://schemas.openxmlformats.org/officeDocument/2006/relationships/image" Target="../media/image146.png"/></Relationships>
</file>

<file path=ppt/slides/_rels/slide31.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149.png"/><Relationship Id="rId18" Type="http://schemas.openxmlformats.org/officeDocument/2006/relationships/image" Target="../media/image154.wmf"/><Relationship Id="rId3" Type="http://schemas.openxmlformats.org/officeDocument/2006/relationships/tags" Target="../tags/tag133.xml"/><Relationship Id="rId21" Type="http://schemas.openxmlformats.org/officeDocument/2006/relationships/image" Target="../media/image6.png"/><Relationship Id="rId7" Type="http://schemas.openxmlformats.org/officeDocument/2006/relationships/tags" Target="../tags/tag137.xml"/><Relationship Id="rId12" Type="http://schemas.openxmlformats.org/officeDocument/2006/relationships/image" Target="../media/image148.png"/><Relationship Id="rId17" Type="http://schemas.openxmlformats.org/officeDocument/2006/relationships/image" Target="../media/image153.wmf"/><Relationship Id="rId2" Type="http://schemas.openxmlformats.org/officeDocument/2006/relationships/tags" Target="../tags/tag132.xml"/><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image" Target="../media/image147.png"/><Relationship Id="rId5" Type="http://schemas.openxmlformats.org/officeDocument/2006/relationships/tags" Target="../tags/tag135.xml"/><Relationship Id="rId15" Type="http://schemas.openxmlformats.org/officeDocument/2006/relationships/image" Target="../media/image151.png"/><Relationship Id="rId10" Type="http://schemas.openxmlformats.org/officeDocument/2006/relationships/slideLayout" Target="../slideLayouts/slideLayout2.xml"/><Relationship Id="rId19" Type="http://schemas.openxmlformats.org/officeDocument/2006/relationships/image" Target="../media/image155.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150.png"/><Relationship Id="rId22" Type="http://schemas.openxmlformats.org/officeDocument/2006/relationships/image" Target="../media/image157.png"/></Relationships>
</file>

<file path=ppt/slides/_rels/slide32.xml.rels><?xml version="1.0" encoding="UTF-8" standalone="yes"?>
<Relationships xmlns="http://schemas.openxmlformats.org/package/2006/relationships"><Relationship Id="rId8" Type="http://schemas.openxmlformats.org/officeDocument/2006/relationships/tags" Target="../tags/tag147.xml"/><Relationship Id="rId13" Type="http://schemas.openxmlformats.org/officeDocument/2006/relationships/slideLayout" Target="../slideLayouts/slideLayout2.xml"/><Relationship Id="rId18" Type="http://schemas.openxmlformats.org/officeDocument/2006/relationships/image" Target="../media/image161.png"/><Relationship Id="rId26" Type="http://schemas.openxmlformats.org/officeDocument/2006/relationships/image" Target="../media/image169.png"/><Relationship Id="rId3" Type="http://schemas.openxmlformats.org/officeDocument/2006/relationships/tags" Target="../tags/tag142.xml"/><Relationship Id="rId21" Type="http://schemas.openxmlformats.org/officeDocument/2006/relationships/image" Target="../media/image164.png"/><Relationship Id="rId7" Type="http://schemas.openxmlformats.org/officeDocument/2006/relationships/tags" Target="../tags/tag146.xml"/><Relationship Id="rId12" Type="http://schemas.openxmlformats.org/officeDocument/2006/relationships/tags" Target="../tags/tag151.xml"/><Relationship Id="rId17" Type="http://schemas.openxmlformats.org/officeDocument/2006/relationships/image" Target="../media/image160.png"/><Relationship Id="rId25" Type="http://schemas.openxmlformats.org/officeDocument/2006/relationships/image" Target="../media/image168.png"/><Relationship Id="rId2" Type="http://schemas.openxmlformats.org/officeDocument/2006/relationships/tags" Target="../tags/tag141.xml"/><Relationship Id="rId16" Type="http://schemas.openxmlformats.org/officeDocument/2006/relationships/image" Target="../media/image159.png"/><Relationship Id="rId20" Type="http://schemas.openxmlformats.org/officeDocument/2006/relationships/image" Target="../media/image163.png"/><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tags" Target="../tags/tag150.xml"/><Relationship Id="rId24" Type="http://schemas.openxmlformats.org/officeDocument/2006/relationships/image" Target="../media/image167.png"/><Relationship Id="rId5" Type="http://schemas.openxmlformats.org/officeDocument/2006/relationships/tags" Target="../tags/tag144.xml"/><Relationship Id="rId15" Type="http://schemas.openxmlformats.org/officeDocument/2006/relationships/image" Target="../media/image158.png"/><Relationship Id="rId23" Type="http://schemas.openxmlformats.org/officeDocument/2006/relationships/image" Target="../media/image166.png"/><Relationship Id="rId10" Type="http://schemas.openxmlformats.org/officeDocument/2006/relationships/tags" Target="../tags/tag149.xml"/><Relationship Id="rId19" Type="http://schemas.openxmlformats.org/officeDocument/2006/relationships/image" Target="../media/image162.png"/><Relationship Id="rId4" Type="http://schemas.openxmlformats.org/officeDocument/2006/relationships/tags" Target="../tags/tag143.xml"/><Relationship Id="rId9" Type="http://schemas.openxmlformats.org/officeDocument/2006/relationships/tags" Target="../tags/tag148.xml"/><Relationship Id="rId14" Type="http://schemas.openxmlformats.org/officeDocument/2006/relationships/image" Target="../media/image6.png"/><Relationship Id="rId22" Type="http://schemas.openxmlformats.org/officeDocument/2006/relationships/image" Target="../media/image165.png"/></Relationships>
</file>

<file path=ppt/slides/_rels/slide33.xml.rels><?xml version="1.0" encoding="UTF-8" standalone="yes"?>
<Relationships xmlns="http://schemas.openxmlformats.org/package/2006/relationships"><Relationship Id="rId8" Type="http://schemas.openxmlformats.org/officeDocument/2006/relationships/tags" Target="../tags/tag159.xml"/><Relationship Id="rId13" Type="http://schemas.openxmlformats.org/officeDocument/2006/relationships/tags" Target="../tags/tag164.xml"/><Relationship Id="rId18" Type="http://schemas.openxmlformats.org/officeDocument/2006/relationships/tags" Target="../tags/tag169.xml"/><Relationship Id="rId26" Type="http://schemas.openxmlformats.org/officeDocument/2006/relationships/image" Target="../media/image173.png"/><Relationship Id="rId3" Type="http://schemas.openxmlformats.org/officeDocument/2006/relationships/tags" Target="../tags/tag154.xml"/><Relationship Id="rId21" Type="http://schemas.openxmlformats.org/officeDocument/2006/relationships/notesSlide" Target="../notesSlides/notesSlide16.xml"/><Relationship Id="rId34" Type="http://schemas.openxmlformats.org/officeDocument/2006/relationships/image" Target="../media/image181.png"/><Relationship Id="rId7" Type="http://schemas.openxmlformats.org/officeDocument/2006/relationships/tags" Target="../tags/tag158.xml"/><Relationship Id="rId12" Type="http://schemas.openxmlformats.org/officeDocument/2006/relationships/tags" Target="../tags/tag163.xml"/><Relationship Id="rId17" Type="http://schemas.openxmlformats.org/officeDocument/2006/relationships/tags" Target="../tags/tag168.xml"/><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4.png"/><Relationship Id="rId2" Type="http://schemas.openxmlformats.org/officeDocument/2006/relationships/tags" Target="../tags/tag153.xml"/><Relationship Id="rId16" Type="http://schemas.openxmlformats.org/officeDocument/2006/relationships/tags" Target="../tags/tag167.xml"/><Relationship Id="rId20" Type="http://schemas.openxmlformats.org/officeDocument/2006/relationships/slideLayout" Target="../slideLayouts/slideLayout4.xml"/><Relationship Id="rId29" Type="http://schemas.openxmlformats.org/officeDocument/2006/relationships/image" Target="../media/image176.png"/><Relationship Id="rId1" Type="http://schemas.openxmlformats.org/officeDocument/2006/relationships/tags" Target="../tags/tag152.xml"/><Relationship Id="rId6" Type="http://schemas.openxmlformats.org/officeDocument/2006/relationships/tags" Target="../tags/tag157.xml"/><Relationship Id="rId11" Type="http://schemas.openxmlformats.org/officeDocument/2006/relationships/tags" Target="../tags/tag162.xml"/><Relationship Id="rId24" Type="http://schemas.openxmlformats.org/officeDocument/2006/relationships/image" Target="../media/image171.png"/><Relationship Id="rId32" Type="http://schemas.openxmlformats.org/officeDocument/2006/relationships/image" Target="../media/image179.png"/><Relationship Id="rId37" Type="http://schemas.openxmlformats.org/officeDocument/2006/relationships/image" Target="../media/image183.png"/><Relationship Id="rId5" Type="http://schemas.openxmlformats.org/officeDocument/2006/relationships/tags" Target="../tags/tag156.xml"/><Relationship Id="rId15" Type="http://schemas.openxmlformats.org/officeDocument/2006/relationships/tags" Target="../tags/tag166.xml"/><Relationship Id="rId23" Type="http://schemas.openxmlformats.org/officeDocument/2006/relationships/image" Target="../media/image170.png"/><Relationship Id="rId28" Type="http://schemas.openxmlformats.org/officeDocument/2006/relationships/image" Target="../media/image175.png"/><Relationship Id="rId36" Type="http://schemas.openxmlformats.org/officeDocument/2006/relationships/image" Target="../media/image6.png"/><Relationship Id="rId10" Type="http://schemas.openxmlformats.org/officeDocument/2006/relationships/tags" Target="../tags/tag161.xml"/><Relationship Id="rId19" Type="http://schemas.openxmlformats.org/officeDocument/2006/relationships/tags" Target="../tags/tag170.xml"/><Relationship Id="rId31" Type="http://schemas.openxmlformats.org/officeDocument/2006/relationships/image" Target="../media/image178.png"/><Relationship Id="rId4" Type="http://schemas.openxmlformats.org/officeDocument/2006/relationships/tags" Target="../tags/tag155.xml"/><Relationship Id="rId9" Type="http://schemas.openxmlformats.org/officeDocument/2006/relationships/tags" Target="../tags/tag160.xml"/><Relationship Id="rId14" Type="http://schemas.openxmlformats.org/officeDocument/2006/relationships/tags" Target="../tags/tag165.xml"/><Relationship Id="rId22" Type="http://schemas.openxmlformats.org/officeDocument/2006/relationships/image" Target="../media/image25.png"/><Relationship Id="rId27" Type="http://schemas.openxmlformats.org/officeDocument/2006/relationships/image" Target="../media/image174.png"/><Relationship Id="rId30" Type="http://schemas.openxmlformats.org/officeDocument/2006/relationships/image" Target="../media/image177.png"/><Relationship Id="rId35" Type="http://schemas.openxmlformats.org/officeDocument/2006/relationships/image" Target="../media/image182.png"/></Relationships>
</file>

<file path=ppt/slides/_rels/slide34.xml.rels><?xml version="1.0" encoding="UTF-8" standalone="yes"?>
<Relationships xmlns="http://schemas.openxmlformats.org/package/2006/relationships"><Relationship Id="rId8" Type="http://schemas.openxmlformats.org/officeDocument/2006/relationships/tags" Target="../tags/tag178.xml"/><Relationship Id="rId13" Type="http://schemas.openxmlformats.org/officeDocument/2006/relationships/image" Target="../media/image186.png"/><Relationship Id="rId18" Type="http://schemas.openxmlformats.org/officeDocument/2006/relationships/image" Target="../media/image191.png"/><Relationship Id="rId3" Type="http://schemas.openxmlformats.org/officeDocument/2006/relationships/tags" Target="../tags/tag173.xml"/><Relationship Id="rId7" Type="http://schemas.openxmlformats.org/officeDocument/2006/relationships/tags" Target="../tags/tag177.xml"/><Relationship Id="rId12" Type="http://schemas.openxmlformats.org/officeDocument/2006/relationships/image" Target="../media/image185.png"/><Relationship Id="rId17" Type="http://schemas.openxmlformats.org/officeDocument/2006/relationships/image" Target="../media/image190.png"/><Relationship Id="rId2" Type="http://schemas.openxmlformats.org/officeDocument/2006/relationships/tags" Target="../tags/tag172.xml"/><Relationship Id="rId16" Type="http://schemas.openxmlformats.org/officeDocument/2006/relationships/image" Target="../media/image189.png"/><Relationship Id="rId1" Type="http://schemas.openxmlformats.org/officeDocument/2006/relationships/tags" Target="../tags/tag171.xml"/><Relationship Id="rId6" Type="http://schemas.openxmlformats.org/officeDocument/2006/relationships/tags" Target="../tags/tag176.xml"/><Relationship Id="rId11" Type="http://schemas.openxmlformats.org/officeDocument/2006/relationships/image" Target="../media/image6.png"/><Relationship Id="rId5" Type="http://schemas.openxmlformats.org/officeDocument/2006/relationships/tags" Target="../tags/tag175.xml"/><Relationship Id="rId15" Type="http://schemas.openxmlformats.org/officeDocument/2006/relationships/image" Target="../media/image188.png"/><Relationship Id="rId10" Type="http://schemas.openxmlformats.org/officeDocument/2006/relationships/notesSlide" Target="../notesSlides/notesSlide17.xml"/><Relationship Id="rId19" Type="http://schemas.openxmlformats.org/officeDocument/2006/relationships/image" Target="../media/image192.png"/><Relationship Id="rId4" Type="http://schemas.openxmlformats.org/officeDocument/2006/relationships/tags" Target="../tags/tag174.xml"/><Relationship Id="rId9" Type="http://schemas.openxmlformats.org/officeDocument/2006/relationships/slideLayout" Target="../slideLayouts/slideLayout2.xml"/><Relationship Id="rId14" Type="http://schemas.openxmlformats.org/officeDocument/2006/relationships/image" Target="../media/image187.png"/></Relationships>
</file>

<file path=ppt/slides/_rels/slide35.xml.rels><?xml version="1.0" encoding="UTF-8" standalone="yes"?>
<Relationships xmlns="http://schemas.openxmlformats.org/package/2006/relationships"><Relationship Id="rId8" Type="http://schemas.openxmlformats.org/officeDocument/2006/relationships/tags" Target="../tags/tag186.xml"/><Relationship Id="rId13" Type="http://schemas.openxmlformats.org/officeDocument/2006/relationships/image" Target="../media/image193.png"/><Relationship Id="rId18" Type="http://schemas.openxmlformats.org/officeDocument/2006/relationships/image" Target="../media/image198.png"/><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image" Target="../media/image170.png"/><Relationship Id="rId17" Type="http://schemas.openxmlformats.org/officeDocument/2006/relationships/image" Target="../media/image197.png"/><Relationship Id="rId2" Type="http://schemas.openxmlformats.org/officeDocument/2006/relationships/tags" Target="../tags/tag180.xml"/><Relationship Id="rId16" Type="http://schemas.openxmlformats.org/officeDocument/2006/relationships/image" Target="../media/image196.png"/><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image" Target="../media/image6.png"/><Relationship Id="rId5" Type="http://schemas.openxmlformats.org/officeDocument/2006/relationships/tags" Target="../tags/tag183.xml"/><Relationship Id="rId15" Type="http://schemas.openxmlformats.org/officeDocument/2006/relationships/image" Target="../media/image195.png"/><Relationship Id="rId10" Type="http://schemas.openxmlformats.org/officeDocument/2006/relationships/notesSlide" Target="../notesSlides/notesSlide18.xml"/><Relationship Id="rId19" Type="http://schemas.openxmlformats.org/officeDocument/2006/relationships/image" Target="../media/image199.png"/><Relationship Id="rId4" Type="http://schemas.openxmlformats.org/officeDocument/2006/relationships/tags" Target="../tags/tag182.xml"/><Relationship Id="rId9" Type="http://schemas.openxmlformats.org/officeDocument/2006/relationships/slideLayout" Target="../slideLayouts/slideLayout2.xml"/><Relationship Id="rId14" Type="http://schemas.openxmlformats.org/officeDocument/2006/relationships/image" Target="../media/image194.png"/></Relationships>
</file>

<file path=ppt/slides/_rels/slide36.xml.rels><?xml version="1.0" encoding="UTF-8" standalone="yes"?>
<Relationships xmlns="http://schemas.openxmlformats.org/package/2006/relationships"><Relationship Id="rId8" Type="http://schemas.openxmlformats.org/officeDocument/2006/relationships/tags" Target="../tags/tag194.xml"/><Relationship Id="rId13" Type="http://schemas.openxmlformats.org/officeDocument/2006/relationships/tags" Target="../tags/tag199.xml"/><Relationship Id="rId18" Type="http://schemas.openxmlformats.org/officeDocument/2006/relationships/tags" Target="../tags/tag204.xml"/><Relationship Id="rId26" Type="http://schemas.openxmlformats.org/officeDocument/2006/relationships/image" Target="../media/image204.png"/><Relationship Id="rId39" Type="http://schemas.openxmlformats.org/officeDocument/2006/relationships/image" Target="../media/image214.png"/><Relationship Id="rId3" Type="http://schemas.openxmlformats.org/officeDocument/2006/relationships/tags" Target="../tags/tag189.xml"/><Relationship Id="rId21" Type="http://schemas.openxmlformats.org/officeDocument/2006/relationships/image" Target="../media/image6.png"/><Relationship Id="rId34" Type="http://schemas.openxmlformats.org/officeDocument/2006/relationships/image" Target="../media/image101.png"/><Relationship Id="rId7" Type="http://schemas.openxmlformats.org/officeDocument/2006/relationships/tags" Target="../tags/tag193.xml"/><Relationship Id="rId12" Type="http://schemas.openxmlformats.org/officeDocument/2006/relationships/tags" Target="../tags/tag198.xml"/><Relationship Id="rId17" Type="http://schemas.openxmlformats.org/officeDocument/2006/relationships/tags" Target="../tags/tag203.xml"/><Relationship Id="rId25" Type="http://schemas.openxmlformats.org/officeDocument/2006/relationships/image" Target="../media/image203.png"/><Relationship Id="rId33" Type="http://schemas.openxmlformats.org/officeDocument/2006/relationships/image" Target="../media/image210.png"/><Relationship Id="rId38" Type="http://schemas.openxmlformats.org/officeDocument/2006/relationships/image" Target="../media/image213.png"/><Relationship Id="rId2" Type="http://schemas.openxmlformats.org/officeDocument/2006/relationships/tags" Target="../tags/tag188.xml"/><Relationship Id="rId16" Type="http://schemas.openxmlformats.org/officeDocument/2006/relationships/tags" Target="../tags/tag202.xml"/><Relationship Id="rId20" Type="http://schemas.openxmlformats.org/officeDocument/2006/relationships/slideLayout" Target="../slideLayouts/slideLayout2.xml"/><Relationship Id="rId29" Type="http://schemas.openxmlformats.org/officeDocument/2006/relationships/image" Target="../media/image25.png"/><Relationship Id="rId1" Type="http://schemas.openxmlformats.org/officeDocument/2006/relationships/tags" Target="../tags/tag187.xml"/><Relationship Id="rId6" Type="http://schemas.openxmlformats.org/officeDocument/2006/relationships/tags" Target="../tags/tag192.xml"/><Relationship Id="rId11" Type="http://schemas.openxmlformats.org/officeDocument/2006/relationships/tags" Target="../tags/tag197.xml"/><Relationship Id="rId24" Type="http://schemas.openxmlformats.org/officeDocument/2006/relationships/image" Target="../media/image202.png"/><Relationship Id="rId32" Type="http://schemas.openxmlformats.org/officeDocument/2006/relationships/image" Target="../media/image209.png"/><Relationship Id="rId37" Type="http://schemas.openxmlformats.org/officeDocument/2006/relationships/image" Target="../media/image212.png"/><Relationship Id="rId5" Type="http://schemas.openxmlformats.org/officeDocument/2006/relationships/tags" Target="../tags/tag191.xml"/><Relationship Id="rId15" Type="http://schemas.openxmlformats.org/officeDocument/2006/relationships/tags" Target="../tags/tag201.xml"/><Relationship Id="rId23" Type="http://schemas.openxmlformats.org/officeDocument/2006/relationships/image" Target="../media/image201.png"/><Relationship Id="rId28" Type="http://schemas.openxmlformats.org/officeDocument/2006/relationships/image" Target="../media/image206.png"/><Relationship Id="rId36" Type="http://schemas.openxmlformats.org/officeDocument/2006/relationships/image" Target="../media/image211.png"/><Relationship Id="rId10" Type="http://schemas.openxmlformats.org/officeDocument/2006/relationships/tags" Target="../tags/tag196.xml"/><Relationship Id="rId19" Type="http://schemas.openxmlformats.org/officeDocument/2006/relationships/tags" Target="../tags/tag205.xml"/><Relationship Id="rId31" Type="http://schemas.openxmlformats.org/officeDocument/2006/relationships/image" Target="../media/image208.png"/><Relationship Id="rId4" Type="http://schemas.openxmlformats.org/officeDocument/2006/relationships/tags" Target="../tags/tag190.xml"/><Relationship Id="rId9" Type="http://schemas.openxmlformats.org/officeDocument/2006/relationships/tags" Target="../tags/tag195.xml"/><Relationship Id="rId14" Type="http://schemas.openxmlformats.org/officeDocument/2006/relationships/tags" Target="../tags/tag200.xml"/><Relationship Id="rId22" Type="http://schemas.openxmlformats.org/officeDocument/2006/relationships/image" Target="../media/image200.png"/><Relationship Id="rId27" Type="http://schemas.openxmlformats.org/officeDocument/2006/relationships/image" Target="../media/image205.png"/><Relationship Id="rId30" Type="http://schemas.openxmlformats.org/officeDocument/2006/relationships/image" Target="../media/image207.png"/><Relationship Id="rId35" Type="http://schemas.openxmlformats.org/officeDocument/2006/relationships/image" Target="../media/image102.png"/></Relationships>
</file>

<file path=ppt/slides/_rels/slide37.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18" Type="http://schemas.openxmlformats.org/officeDocument/2006/relationships/tags" Target="../tags/tag223.xml"/><Relationship Id="rId26" Type="http://schemas.openxmlformats.org/officeDocument/2006/relationships/image" Target="../media/image205.png"/><Relationship Id="rId39" Type="http://schemas.openxmlformats.org/officeDocument/2006/relationships/image" Target="../media/image228.png"/><Relationship Id="rId3" Type="http://schemas.openxmlformats.org/officeDocument/2006/relationships/tags" Target="../tags/tag208.xml"/><Relationship Id="rId21" Type="http://schemas.openxmlformats.org/officeDocument/2006/relationships/slideLayout" Target="../slideLayouts/slideLayout2.xml"/><Relationship Id="rId34" Type="http://schemas.openxmlformats.org/officeDocument/2006/relationships/image" Target="../media/image224.png"/><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tags" Target="../tags/tag222.xml"/><Relationship Id="rId25" Type="http://schemas.openxmlformats.org/officeDocument/2006/relationships/image" Target="../media/image214.png"/><Relationship Id="rId33" Type="http://schemas.openxmlformats.org/officeDocument/2006/relationships/image" Target="../media/image223.png"/><Relationship Id="rId38" Type="http://schemas.openxmlformats.org/officeDocument/2006/relationships/image" Target="../media/image101.png"/><Relationship Id="rId2" Type="http://schemas.openxmlformats.org/officeDocument/2006/relationships/tags" Target="../tags/tag207.xml"/><Relationship Id="rId16" Type="http://schemas.openxmlformats.org/officeDocument/2006/relationships/tags" Target="../tags/tag221.xml"/><Relationship Id="rId20" Type="http://schemas.openxmlformats.org/officeDocument/2006/relationships/tags" Target="../tags/tag225.xml"/><Relationship Id="rId29" Type="http://schemas.openxmlformats.org/officeDocument/2006/relationships/image" Target="../media/image219.png"/><Relationship Id="rId41" Type="http://schemas.openxmlformats.org/officeDocument/2006/relationships/image" Target="../media/image230.jpeg"/><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24" Type="http://schemas.openxmlformats.org/officeDocument/2006/relationships/image" Target="../media/image216.png"/><Relationship Id="rId32" Type="http://schemas.openxmlformats.org/officeDocument/2006/relationships/image" Target="../media/image222.png"/><Relationship Id="rId37" Type="http://schemas.openxmlformats.org/officeDocument/2006/relationships/image" Target="../media/image227.png"/><Relationship Id="rId40" Type="http://schemas.openxmlformats.org/officeDocument/2006/relationships/image" Target="../media/image229.png"/><Relationship Id="rId5" Type="http://schemas.openxmlformats.org/officeDocument/2006/relationships/tags" Target="../tags/tag210.xml"/><Relationship Id="rId15" Type="http://schemas.openxmlformats.org/officeDocument/2006/relationships/tags" Target="../tags/tag220.xml"/><Relationship Id="rId23" Type="http://schemas.openxmlformats.org/officeDocument/2006/relationships/image" Target="../media/image6.png"/><Relationship Id="rId28" Type="http://schemas.openxmlformats.org/officeDocument/2006/relationships/image" Target="../media/image218.png"/><Relationship Id="rId36" Type="http://schemas.openxmlformats.org/officeDocument/2006/relationships/image" Target="../media/image226.png"/><Relationship Id="rId10" Type="http://schemas.openxmlformats.org/officeDocument/2006/relationships/tags" Target="../tags/tag215.xml"/><Relationship Id="rId19" Type="http://schemas.openxmlformats.org/officeDocument/2006/relationships/tags" Target="../tags/tag224.xml"/><Relationship Id="rId31" Type="http://schemas.openxmlformats.org/officeDocument/2006/relationships/image" Target="../media/image221.png"/><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 Id="rId22" Type="http://schemas.openxmlformats.org/officeDocument/2006/relationships/image" Target="../media/image215.png"/><Relationship Id="rId27" Type="http://schemas.openxmlformats.org/officeDocument/2006/relationships/image" Target="../media/image217.png"/><Relationship Id="rId30" Type="http://schemas.openxmlformats.org/officeDocument/2006/relationships/image" Target="../media/image220.png"/><Relationship Id="rId35" Type="http://schemas.openxmlformats.org/officeDocument/2006/relationships/image" Target="../media/image225.png"/></Relationships>
</file>

<file path=ppt/slides/_rels/slide38.xml.rels><?xml version="1.0" encoding="UTF-8" standalone="yes"?>
<Relationships xmlns="http://schemas.openxmlformats.org/package/2006/relationships"><Relationship Id="rId8" Type="http://schemas.openxmlformats.org/officeDocument/2006/relationships/tags" Target="../tags/tag233.xml"/><Relationship Id="rId13" Type="http://schemas.openxmlformats.org/officeDocument/2006/relationships/tags" Target="../tags/tag238.xml"/><Relationship Id="rId18" Type="http://schemas.openxmlformats.org/officeDocument/2006/relationships/slideLayout" Target="../slideLayouts/slideLayout2.xml"/><Relationship Id="rId26" Type="http://schemas.openxmlformats.org/officeDocument/2006/relationships/image" Target="../media/image207.png"/><Relationship Id="rId3" Type="http://schemas.openxmlformats.org/officeDocument/2006/relationships/tags" Target="../tags/tag228.xml"/><Relationship Id="rId21" Type="http://schemas.openxmlformats.org/officeDocument/2006/relationships/image" Target="../media/image231.png"/><Relationship Id="rId34" Type="http://schemas.openxmlformats.org/officeDocument/2006/relationships/image" Target="../media/image208.png"/><Relationship Id="rId7" Type="http://schemas.openxmlformats.org/officeDocument/2006/relationships/tags" Target="../tags/tag232.xml"/><Relationship Id="rId12" Type="http://schemas.openxmlformats.org/officeDocument/2006/relationships/tags" Target="../tags/tag237.xml"/><Relationship Id="rId17" Type="http://schemas.openxmlformats.org/officeDocument/2006/relationships/tags" Target="../tags/tag242.xml"/><Relationship Id="rId25" Type="http://schemas.openxmlformats.org/officeDocument/2006/relationships/image" Target="../media/image25.png"/><Relationship Id="rId33" Type="http://schemas.openxmlformats.org/officeDocument/2006/relationships/image" Target="../media/image214.png"/><Relationship Id="rId2" Type="http://schemas.openxmlformats.org/officeDocument/2006/relationships/tags" Target="../tags/tag227.xml"/><Relationship Id="rId16" Type="http://schemas.openxmlformats.org/officeDocument/2006/relationships/tags" Target="../tags/tag241.xml"/><Relationship Id="rId20" Type="http://schemas.openxmlformats.org/officeDocument/2006/relationships/image" Target="../media/image6.png"/><Relationship Id="rId29" Type="http://schemas.openxmlformats.org/officeDocument/2006/relationships/image" Target="../media/image102.png"/><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tags" Target="../tags/tag236.xml"/><Relationship Id="rId24" Type="http://schemas.openxmlformats.org/officeDocument/2006/relationships/image" Target="../media/image233.png"/><Relationship Id="rId32" Type="http://schemas.openxmlformats.org/officeDocument/2006/relationships/image" Target="../media/image235.png"/><Relationship Id="rId5" Type="http://schemas.openxmlformats.org/officeDocument/2006/relationships/tags" Target="../tags/tag230.xml"/><Relationship Id="rId15" Type="http://schemas.openxmlformats.org/officeDocument/2006/relationships/tags" Target="../tags/tag240.xml"/><Relationship Id="rId23" Type="http://schemas.openxmlformats.org/officeDocument/2006/relationships/image" Target="../media/image205.png"/><Relationship Id="rId28" Type="http://schemas.openxmlformats.org/officeDocument/2006/relationships/image" Target="../media/image210.png"/><Relationship Id="rId10" Type="http://schemas.openxmlformats.org/officeDocument/2006/relationships/tags" Target="../tags/tag235.xml"/><Relationship Id="rId19" Type="http://schemas.openxmlformats.org/officeDocument/2006/relationships/notesSlide" Target="../notesSlides/notesSlide19.xml"/><Relationship Id="rId31" Type="http://schemas.openxmlformats.org/officeDocument/2006/relationships/image" Target="../media/image234.png"/><Relationship Id="rId4" Type="http://schemas.openxmlformats.org/officeDocument/2006/relationships/tags" Target="../tags/tag229.xml"/><Relationship Id="rId9" Type="http://schemas.openxmlformats.org/officeDocument/2006/relationships/tags" Target="../tags/tag234.xml"/><Relationship Id="rId14" Type="http://schemas.openxmlformats.org/officeDocument/2006/relationships/tags" Target="../tags/tag239.xml"/><Relationship Id="rId22" Type="http://schemas.openxmlformats.org/officeDocument/2006/relationships/image" Target="../media/image232.png"/><Relationship Id="rId27" Type="http://schemas.openxmlformats.org/officeDocument/2006/relationships/image" Target="../media/image209.png"/><Relationship Id="rId30" Type="http://schemas.openxmlformats.org/officeDocument/2006/relationships/image" Target="../media/image101.png"/><Relationship Id="rId35" Type="http://schemas.openxmlformats.org/officeDocument/2006/relationships/image" Target="../media/image212.png"/></Relationships>
</file>

<file path=ppt/slides/_rels/slide39.xml.rels><?xml version="1.0" encoding="UTF-8" standalone="yes"?>
<Relationships xmlns="http://schemas.openxmlformats.org/package/2006/relationships"><Relationship Id="rId8" Type="http://schemas.openxmlformats.org/officeDocument/2006/relationships/tags" Target="../tags/tag250.xml"/><Relationship Id="rId13" Type="http://schemas.openxmlformats.org/officeDocument/2006/relationships/tags" Target="../tags/tag255.xml"/><Relationship Id="rId18" Type="http://schemas.openxmlformats.org/officeDocument/2006/relationships/notesSlide" Target="../notesSlides/notesSlide20.xml"/><Relationship Id="rId26" Type="http://schemas.openxmlformats.org/officeDocument/2006/relationships/image" Target="../media/image205.png"/><Relationship Id="rId3" Type="http://schemas.openxmlformats.org/officeDocument/2006/relationships/tags" Target="../tags/tag245.xml"/><Relationship Id="rId21" Type="http://schemas.openxmlformats.org/officeDocument/2006/relationships/image" Target="../media/image238.png"/><Relationship Id="rId34" Type="http://schemas.openxmlformats.org/officeDocument/2006/relationships/image" Target="../media/image241.png"/><Relationship Id="rId7" Type="http://schemas.openxmlformats.org/officeDocument/2006/relationships/tags" Target="../tags/tag249.xml"/><Relationship Id="rId12" Type="http://schemas.openxmlformats.org/officeDocument/2006/relationships/tags" Target="../tags/tag254.xml"/><Relationship Id="rId17" Type="http://schemas.openxmlformats.org/officeDocument/2006/relationships/slideLayout" Target="../slideLayouts/slideLayout4.xml"/><Relationship Id="rId25" Type="http://schemas.openxmlformats.org/officeDocument/2006/relationships/image" Target="../media/image6.png"/><Relationship Id="rId33" Type="http://schemas.openxmlformats.org/officeDocument/2006/relationships/image" Target="../media/image101.png"/><Relationship Id="rId2" Type="http://schemas.openxmlformats.org/officeDocument/2006/relationships/tags" Target="../tags/tag244.xml"/><Relationship Id="rId16" Type="http://schemas.openxmlformats.org/officeDocument/2006/relationships/tags" Target="../tags/tag258.xml"/><Relationship Id="rId20" Type="http://schemas.openxmlformats.org/officeDocument/2006/relationships/image" Target="../media/image237.png"/><Relationship Id="rId29" Type="http://schemas.openxmlformats.org/officeDocument/2006/relationships/image" Target="../media/image207.png"/><Relationship Id="rId1" Type="http://schemas.openxmlformats.org/officeDocument/2006/relationships/tags" Target="../tags/tag243.xml"/><Relationship Id="rId6" Type="http://schemas.openxmlformats.org/officeDocument/2006/relationships/tags" Target="../tags/tag248.xml"/><Relationship Id="rId11" Type="http://schemas.openxmlformats.org/officeDocument/2006/relationships/tags" Target="../tags/tag253.xml"/><Relationship Id="rId24" Type="http://schemas.openxmlformats.org/officeDocument/2006/relationships/image" Target="../media/image240.png"/><Relationship Id="rId32" Type="http://schemas.openxmlformats.org/officeDocument/2006/relationships/image" Target="../media/image102.png"/><Relationship Id="rId37" Type="http://schemas.openxmlformats.org/officeDocument/2006/relationships/image" Target="../media/image212.png"/><Relationship Id="rId5" Type="http://schemas.openxmlformats.org/officeDocument/2006/relationships/tags" Target="../tags/tag247.xml"/><Relationship Id="rId15" Type="http://schemas.openxmlformats.org/officeDocument/2006/relationships/tags" Target="../tags/tag257.xml"/><Relationship Id="rId23" Type="http://schemas.openxmlformats.org/officeDocument/2006/relationships/image" Target="../media/image239.png"/><Relationship Id="rId28" Type="http://schemas.openxmlformats.org/officeDocument/2006/relationships/image" Target="../media/image25.png"/><Relationship Id="rId36" Type="http://schemas.openxmlformats.org/officeDocument/2006/relationships/image" Target="../media/image242.png"/><Relationship Id="rId10" Type="http://schemas.openxmlformats.org/officeDocument/2006/relationships/tags" Target="../tags/tag252.xml"/><Relationship Id="rId19" Type="http://schemas.openxmlformats.org/officeDocument/2006/relationships/image" Target="../media/image236.png"/><Relationship Id="rId31" Type="http://schemas.openxmlformats.org/officeDocument/2006/relationships/image" Target="../media/image210.png"/><Relationship Id="rId4" Type="http://schemas.openxmlformats.org/officeDocument/2006/relationships/tags" Target="../tags/tag246.xml"/><Relationship Id="rId9" Type="http://schemas.openxmlformats.org/officeDocument/2006/relationships/tags" Target="../tags/tag251.xml"/><Relationship Id="rId14" Type="http://schemas.openxmlformats.org/officeDocument/2006/relationships/tags" Target="../tags/tag256.xml"/><Relationship Id="rId22" Type="http://schemas.openxmlformats.org/officeDocument/2006/relationships/image" Target="../media/image33.png"/><Relationship Id="rId27" Type="http://schemas.openxmlformats.org/officeDocument/2006/relationships/image" Target="../media/image233.png"/><Relationship Id="rId30" Type="http://schemas.openxmlformats.org/officeDocument/2006/relationships/image" Target="../media/image209.png"/><Relationship Id="rId35" Type="http://schemas.openxmlformats.org/officeDocument/2006/relationships/image" Target="../media/image214.png"/></Relationships>
</file>

<file path=ppt/slides/_rels/slide4.xml.rels><?xml version="1.0" encoding="UTF-8" standalone="yes"?>
<Relationships xmlns="http://schemas.openxmlformats.org/package/2006/relationships"><Relationship Id="rId8" Type="http://schemas.openxmlformats.org/officeDocument/2006/relationships/slide" Target="slide164.xml"/><Relationship Id="rId3" Type="http://schemas.openxmlformats.org/officeDocument/2006/relationships/slide" Target="slide7.xml"/><Relationship Id="rId7" Type="http://schemas.openxmlformats.org/officeDocument/2006/relationships/slide" Target="slide134.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slide" Target="slide79.xml"/><Relationship Id="rId5" Type="http://schemas.openxmlformats.org/officeDocument/2006/relationships/slide" Target="slide54.xml"/><Relationship Id="rId4" Type="http://schemas.openxmlformats.org/officeDocument/2006/relationships/slide" Target="slide24.xml"/></Relationships>
</file>

<file path=ppt/slides/_rels/slide40.xml.rels><?xml version="1.0" encoding="UTF-8" standalone="yes"?>
<Relationships xmlns="http://schemas.openxmlformats.org/package/2006/relationships"><Relationship Id="rId8" Type="http://schemas.openxmlformats.org/officeDocument/2006/relationships/tags" Target="../tags/tag266.xml"/><Relationship Id="rId13" Type="http://schemas.openxmlformats.org/officeDocument/2006/relationships/tags" Target="../tags/tag271.xml"/><Relationship Id="rId18" Type="http://schemas.openxmlformats.org/officeDocument/2006/relationships/tags" Target="../tags/tag276.xml"/><Relationship Id="rId26" Type="http://schemas.openxmlformats.org/officeDocument/2006/relationships/image" Target="../media/image244.png"/><Relationship Id="rId39" Type="http://schemas.openxmlformats.org/officeDocument/2006/relationships/image" Target="../media/image255.png"/><Relationship Id="rId3" Type="http://schemas.openxmlformats.org/officeDocument/2006/relationships/tags" Target="../tags/tag261.xml"/><Relationship Id="rId21" Type="http://schemas.openxmlformats.org/officeDocument/2006/relationships/tags" Target="../tags/tag279.xml"/><Relationship Id="rId34" Type="http://schemas.openxmlformats.org/officeDocument/2006/relationships/image" Target="../media/image252.png"/><Relationship Id="rId42" Type="http://schemas.openxmlformats.org/officeDocument/2006/relationships/image" Target="../media/image258.png"/><Relationship Id="rId7" Type="http://schemas.openxmlformats.org/officeDocument/2006/relationships/tags" Target="../tags/tag265.xml"/><Relationship Id="rId12" Type="http://schemas.openxmlformats.org/officeDocument/2006/relationships/tags" Target="../tags/tag270.xml"/><Relationship Id="rId17" Type="http://schemas.openxmlformats.org/officeDocument/2006/relationships/tags" Target="../tags/tag275.xml"/><Relationship Id="rId25" Type="http://schemas.openxmlformats.org/officeDocument/2006/relationships/image" Target="../media/image243.png"/><Relationship Id="rId33" Type="http://schemas.openxmlformats.org/officeDocument/2006/relationships/image" Target="../media/image251.png"/><Relationship Id="rId38" Type="http://schemas.openxmlformats.org/officeDocument/2006/relationships/image" Target="../media/image254.png"/><Relationship Id="rId2" Type="http://schemas.openxmlformats.org/officeDocument/2006/relationships/tags" Target="../tags/tag260.xml"/><Relationship Id="rId16" Type="http://schemas.openxmlformats.org/officeDocument/2006/relationships/tags" Target="../tags/tag274.xml"/><Relationship Id="rId20" Type="http://schemas.openxmlformats.org/officeDocument/2006/relationships/tags" Target="../tags/tag278.xml"/><Relationship Id="rId29" Type="http://schemas.openxmlformats.org/officeDocument/2006/relationships/image" Target="../media/image247.png"/><Relationship Id="rId41" Type="http://schemas.openxmlformats.org/officeDocument/2006/relationships/image" Target="../media/image257.png"/><Relationship Id="rId1" Type="http://schemas.openxmlformats.org/officeDocument/2006/relationships/tags" Target="../tags/tag259.xml"/><Relationship Id="rId6" Type="http://schemas.openxmlformats.org/officeDocument/2006/relationships/tags" Target="../tags/tag264.xml"/><Relationship Id="rId11" Type="http://schemas.openxmlformats.org/officeDocument/2006/relationships/tags" Target="../tags/tag269.xml"/><Relationship Id="rId24" Type="http://schemas.openxmlformats.org/officeDocument/2006/relationships/image" Target="../media/image6.png"/><Relationship Id="rId32" Type="http://schemas.openxmlformats.org/officeDocument/2006/relationships/image" Target="../media/image250.png"/><Relationship Id="rId37" Type="http://schemas.openxmlformats.org/officeDocument/2006/relationships/image" Target="../media/image25.png"/><Relationship Id="rId40" Type="http://schemas.openxmlformats.org/officeDocument/2006/relationships/image" Target="../media/image256.png"/><Relationship Id="rId5" Type="http://schemas.openxmlformats.org/officeDocument/2006/relationships/tags" Target="../tags/tag263.xml"/><Relationship Id="rId15" Type="http://schemas.openxmlformats.org/officeDocument/2006/relationships/tags" Target="../tags/tag273.xml"/><Relationship Id="rId23" Type="http://schemas.openxmlformats.org/officeDocument/2006/relationships/notesSlide" Target="../notesSlides/notesSlide21.xml"/><Relationship Id="rId28" Type="http://schemas.openxmlformats.org/officeDocument/2006/relationships/image" Target="../media/image246.png"/><Relationship Id="rId36" Type="http://schemas.openxmlformats.org/officeDocument/2006/relationships/image" Target="../media/image214.png"/><Relationship Id="rId10" Type="http://schemas.openxmlformats.org/officeDocument/2006/relationships/tags" Target="../tags/tag268.xml"/><Relationship Id="rId19" Type="http://schemas.openxmlformats.org/officeDocument/2006/relationships/tags" Target="../tags/tag277.xml"/><Relationship Id="rId31" Type="http://schemas.openxmlformats.org/officeDocument/2006/relationships/image" Target="../media/image249.png"/><Relationship Id="rId4" Type="http://schemas.openxmlformats.org/officeDocument/2006/relationships/tags" Target="../tags/tag262.xml"/><Relationship Id="rId9" Type="http://schemas.openxmlformats.org/officeDocument/2006/relationships/tags" Target="../tags/tag267.xml"/><Relationship Id="rId14" Type="http://schemas.openxmlformats.org/officeDocument/2006/relationships/tags" Target="../tags/tag272.xml"/><Relationship Id="rId22" Type="http://schemas.openxmlformats.org/officeDocument/2006/relationships/slideLayout" Target="../slideLayouts/slideLayout2.xml"/><Relationship Id="rId27" Type="http://schemas.openxmlformats.org/officeDocument/2006/relationships/image" Target="../media/image245.png"/><Relationship Id="rId30" Type="http://schemas.openxmlformats.org/officeDocument/2006/relationships/image" Target="../media/image248.png"/><Relationship Id="rId35" Type="http://schemas.openxmlformats.org/officeDocument/2006/relationships/image" Target="../media/image253.png"/></Relationships>
</file>

<file path=ppt/slides/_rels/slide41.xml.rels><?xml version="1.0" encoding="UTF-8" standalone="yes"?>
<Relationships xmlns="http://schemas.openxmlformats.org/package/2006/relationships"><Relationship Id="rId8" Type="http://schemas.openxmlformats.org/officeDocument/2006/relationships/tags" Target="../tags/tag287.xml"/><Relationship Id="rId13" Type="http://schemas.openxmlformats.org/officeDocument/2006/relationships/tags" Target="../tags/tag292.xml"/><Relationship Id="rId18" Type="http://schemas.openxmlformats.org/officeDocument/2006/relationships/image" Target="../media/image233.png"/><Relationship Id="rId26" Type="http://schemas.openxmlformats.org/officeDocument/2006/relationships/image" Target="../media/image6.png"/><Relationship Id="rId3" Type="http://schemas.openxmlformats.org/officeDocument/2006/relationships/tags" Target="../tags/tag282.xml"/><Relationship Id="rId21" Type="http://schemas.openxmlformats.org/officeDocument/2006/relationships/image" Target="../media/image208.png"/><Relationship Id="rId7" Type="http://schemas.openxmlformats.org/officeDocument/2006/relationships/tags" Target="../tags/tag286.xml"/><Relationship Id="rId12" Type="http://schemas.openxmlformats.org/officeDocument/2006/relationships/tags" Target="../tags/tag291.xml"/><Relationship Id="rId17" Type="http://schemas.openxmlformats.org/officeDocument/2006/relationships/image" Target="../media/image205.png"/><Relationship Id="rId25" Type="http://schemas.openxmlformats.org/officeDocument/2006/relationships/image" Target="../media/image102.png"/><Relationship Id="rId2" Type="http://schemas.openxmlformats.org/officeDocument/2006/relationships/tags" Target="../tags/tag281.xml"/><Relationship Id="rId16" Type="http://schemas.openxmlformats.org/officeDocument/2006/relationships/notesSlide" Target="../notesSlides/notesSlide22.xml"/><Relationship Id="rId20" Type="http://schemas.openxmlformats.org/officeDocument/2006/relationships/image" Target="../media/image207.png"/><Relationship Id="rId29" Type="http://schemas.openxmlformats.org/officeDocument/2006/relationships/image" Target="../media/image260.png"/><Relationship Id="rId1" Type="http://schemas.openxmlformats.org/officeDocument/2006/relationships/tags" Target="../tags/tag280.xml"/><Relationship Id="rId6" Type="http://schemas.openxmlformats.org/officeDocument/2006/relationships/tags" Target="../tags/tag285.xml"/><Relationship Id="rId11" Type="http://schemas.openxmlformats.org/officeDocument/2006/relationships/tags" Target="../tags/tag290.xml"/><Relationship Id="rId24" Type="http://schemas.openxmlformats.org/officeDocument/2006/relationships/image" Target="../media/image101.png"/><Relationship Id="rId32" Type="http://schemas.openxmlformats.org/officeDocument/2006/relationships/image" Target="../media/image263.png"/><Relationship Id="rId5" Type="http://schemas.openxmlformats.org/officeDocument/2006/relationships/tags" Target="../tags/tag284.xml"/><Relationship Id="rId15" Type="http://schemas.openxmlformats.org/officeDocument/2006/relationships/slideLayout" Target="../slideLayouts/slideLayout2.xml"/><Relationship Id="rId23" Type="http://schemas.openxmlformats.org/officeDocument/2006/relationships/image" Target="../media/image210.png"/><Relationship Id="rId28" Type="http://schemas.openxmlformats.org/officeDocument/2006/relationships/image" Target="../media/image35.png"/><Relationship Id="rId10" Type="http://schemas.openxmlformats.org/officeDocument/2006/relationships/tags" Target="../tags/tag289.xml"/><Relationship Id="rId19" Type="http://schemas.openxmlformats.org/officeDocument/2006/relationships/image" Target="../media/image25.png"/><Relationship Id="rId31" Type="http://schemas.openxmlformats.org/officeDocument/2006/relationships/image" Target="../media/image262.png"/><Relationship Id="rId4" Type="http://schemas.openxmlformats.org/officeDocument/2006/relationships/tags" Target="../tags/tag283.xml"/><Relationship Id="rId9" Type="http://schemas.openxmlformats.org/officeDocument/2006/relationships/tags" Target="../tags/tag288.xml"/><Relationship Id="rId14" Type="http://schemas.openxmlformats.org/officeDocument/2006/relationships/tags" Target="../tags/tag293.xml"/><Relationship Id="rId22" Type="http://schemas.openxmlformats.org/officeDocument/2006/relationships/image" Target="../media/image209.png"/><Relationship Id="rId27" Type="http://schemas.openxmlformats.org/officeDocument/2006/relationships/image" Target="../media/image259.png"/><Relationship Id="rId30" Type="http://schemas.openxmlformats.org/officeDocument/2006/relationships/image" Target="../media/image261.png"/></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71.wmf"/><Relationship Id="rId18" Type="http://schemas.openxmlformats.org/officeDocument/2006/relationships/image" Target="../media/image214.png"/><Relationship Id="rId3" Type="http://schemas.openxmlformats.org/officeDocument/2006/relationships/tags" Target="../tags/tag296.xml"/><Relationship Id="rId7" Type="http://schemas.openxmlformats.org/officeDocument/2006/relationships/tags" Target="../tags/tag300.xml"/><Relationship Id="rId12" Type="http://schemas.openxmlformats.org/officeDocument/2006/relationships/image" Target="../media/image9.png"/><Relationship Id="rId17" Type="http://schemas.openxmlformats.org/officeDocument/2006/relationships/image" Target="../media/image35.png"/><Relationship Id="rId2" Type="http://schemas.openxmlformats.org/officeDocument/2006/relationships/tags" Target="../tags/tag295.xml"/><Relationship Id="rId16" Type="http://schemas.openxmlformats.org/officeDocument/2006/relationships/image" Target="../media/image264.png"/><Relationship Id="rId1" Type="http://schemas.openxmlformats.org/officeDocument/2006/relationships/tags" Target="../tags/tag294.xml"/><Relationship Id="rId6" Type="http://schemas.openxmlformats.org/officeDocument/2006/relationships/tags" Target="../tags/tag299.xml"/><Relationship Id="rId11" Type="http://schemas.openxmlformats.org/officeDocument/2006/relationships/image" Target="../media/image70.png"/><Relationship Id="rId5" Type="http://schemas.openxmlformats.org/officeDocument/2006/relationships/tags" Target="../tags/tag298.xml"/><Relationship Id="rId15" Type="http://schemas.openxmlformats.org/officeDocument/2006/relationships/image" Target="../media/image6.png"/><Relationship Id="rId10" Type="http://schemas.openxmlformats.org/officeDocument/2006/relationships/image" Target="../media/image69.png"/><Relationship Id="rId4" Type="http://schemas.openxmlformats.org/officeDocument/2006/relationships/tags" Target="../tags/tag297.xml"/><Relationship Id="rId9" Type="http://schemas.openxmlformats.org/officeDocument/2006/relationships/notesSlide" Target="../notesSlides/notesSlide23.xml"/><Relationship Id="rId14" Type="http://schemas.openxmlformats.org/officeDocument/2006/relationships/image" Target="../media/image72.png"/></Relationships>
</file>

<file path=ppt/slides/_rels/slide43.xml.rels><?xml version="1.0" encoding="UTF-8" standalone="yes"?>
<Relationships xmlns="http://schemas.openxmlformats.org/package/2006/relationships"><Relationship Id="rId8" Type="http://schemas.openxmlformats.org/officeDocument/2006/relationships/tags" Target="../tags/tag308.xml"/><Relationship Id="rId13" Type="http://schemas.openxmlformats.org/officeDocument/2006/relationships/image" Target="../media/image6.png"/><Relationship Id="rId18" Type="http://schemas.openxmlformats.org/officeDocument/2006/relationships/image" Target="../media/image271.png"/><Relationship Id="rId3" Type="http://schemas.openxmlformats.org/officeDocument/2006/relationships/tags" Target="../tags/tag303.xml"/><Relationship Id="rId7" Type="http://schemas.openxmlformats.org/officeDocument/2006/relationships/tags" Target="../tags/tag307.xml"/><Relationship Id="rId12" Type="http://schemas.openxmlformats.org/officeDocument/2006/relationships/image" Target="../media/image266.png"/><Relationship Id="rId17" Type="http://schemas.openxmlformats.org/officeDocument/2006/relationships/image" Target="../media/image270.png"/><Relationship Id="rId2" Type="http://schemas.openxmlformats.org/officeDocument/2006/relationships/tags" Target="../tags/tag302.xml"/><Relationship Id="rId16" Type="http://schemas.openxmlformats.org/officeDocument/2006/relationships/image" Target="../media/image269.png"/><Relationship Id="rId20" Type="http://schemas.openxmlformats.org/officeDocument/2006/relationships/image" Target="../media/image273.png"/><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image" Target="../media/image265.png"/><Relationship Id="rId5" Type="http://schemas.openxmlformats.org/officeDocument/2006/relationships/tags" Target="../tags/tag305.xml"/><Relationship Id="rId15" Type="http://schemas.openxmlformats.org/officeDocument/2006/relationships/image" Target="../media/image268.png"/><Relationship Id="rId10" Type="http://schemas.openxmlformats.org/officeDocument/2006/relationships/slideLayout" Target="../slideLayouts/slideLayout2.xml"/><Relationship Id="rId19" Type="http://schemas.openxmlformats.org/officeDocument/2006/relationships/image" Target="../media/image272.png"/><Relationship Id="rId4" Type="http://schemas.openxmlformats.org/officeDocument/2006/relationships/tags" Target="../tags/tag304.xml"/><Relationship Id="rId9" Type="http://schemas.openxmlformats.org/officeDocument/2006/relationships/tags" Target="../tags/tag309.xml"/><Relationship Id="rId14" Type="http://schemas.openxmlformats.org/officeDocument/2006/relationships/image" Target="../media/image267.png"/></Relationships>
</file>

<file path=ppt/slides/_rels/slide44.xml.rels><?xml version="1.0" encoding="UTF-8" standalone="yes"?>
<Relationships xmlns="http://schemas.openxmlformats.org/package/2006/relationships"><Relationship Id="rId8" Type="http://schemas.openxmlformats.org/officeDocument/2006/relationships/tags" Target="../tags/tag317.xml"/><Relationship Id="rId13" Type="http://schemas.openxmlformats.org/officeDocument/2006/relationships/slideLayout" Target="../slideLayouts/slideLayout2.xml"/><Relationship Id="rId18" Type="http://schemas.openxmlformats.org/officeDocument/2006/relationships/image" Target="../media/image71.wmf"/><Relationship Id="rId26" Type="http://schemas.openxmlformats.org/officeDocument/2006/relationships/image" Target="../media/image269.png"/><Relationship Id="rId3" Type="http://schemas.openxmlformats.org/officeDocument/2006/relationships/tags" Target="../tags/tag312.xml"/><Relationship Id="rId21" Type="http://schemas.openxmlformats.org/officeDocument/2006/relationships/image" Target="../media/image25.png"/><Relationship Id="rId7" Type="http://schemas.openxmlformats.org/officeDocument/2006/relationships/tags" Target="../tags/tag316.xml"/><Relationship Id="rId12" Type="http://schemas.openxmlformats.org/officeDocument/2006/relationships/tags" Target="../tags/tag321.xml"/><Relationship Id="rId17" Type="http://schemas.openxmlformats.org/officeDocument/2006/relationships/image" Target="../media/image9.png"/><Relationship Id="rId25" Type="http://schemas.openxmlformats.org/officeDocument/2006/relationships/image" Target="../media/image102.png"/><Relationship Id="rId2" Type="http://schemas.openxmlformats.org/officeDocument/2006/relationships/tags" Target="../tags/tag311.xml"/><Relationship Id="rId16" Type="http://schemas.openxmlformats.org/officeDocument/2006/relationships/image" Target="../media/image70.png"/><Relationship Id="rId20" Type="http://schemas.openxmlformats.org/officeDocument/2006/relationships/image" Target="../media/image6.png"/><Relationship Id="rId1" Type="http://schemas.openxmlformats.org/officeDocument/2006/relationships/tags" Target="../tags/tag310.xml"/><Relationship Id="rId6" Type="http://schemas.openxmlformats.org/officeDocument/2006/relationships/tags" Target="../tags/tag315.xml"/><Relationship Id="rId11" Type="http://schemas.openxmlformats.org/officeDocument/2006/relationships/tags" Target="../tags/tag320.xml"/><Relationship Id="rId24" Type="http://schemas.openxmlformats.org/officeDocument/2006/relationships/image" Target="../media/image101.png"/><Relationship Id="rId5" Type="http://schemas.openxmlformats.org/officeDocument/2006/relationships/tags" Target="../tags/tag314.xml"/><Relationship Id="rId15" Type="http://schemas.openxmlformats.org/officeDocument/2006/relationships/image" Target="../media/image69.png"/><Relationship Id="rId23" Type="http://schemas.openxmlformats.org/officeDocument/2006/relationships/image" Target="../media/image275.png"/><Relationship Id="rId10" Type="http://schemas.openxmlformats.org/officeDocument/2006/relationships/tags" Target="../tags/tag319.xml"/><Relationship Id="rId19" Type="http://schemas.openxmlformats.org/officeDocument/2006/relationships/image" Target="../media/image72.png"/><Relationship Id="rId4" Type="http://schemas.openxmlformats.org/officeDocument/2006/relationships/tags" Target="../tags/tag313.xml"/><Relationship Id="rId9" Type="http://schemas.openxmlformats.org/officeDocument/2006/relationships/tags" Target="../tags/tag318.xml"/><Relationship Id="rId14" Type="http://schemas.openxmlformats.org/officeDocument/2006/relationships/notesSlide" Target="../notesSlides/notesSlide24.xml"/><Relationship Id="rId22" Type="http://schemas.openxmlformats.org/officeDocument/2006/relationships/image" Target="../media/image274.png"/></Relationships>
</file>

<file path=ppt/slides/_rels/slide45.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notesSlide" Target="../notesSlides/notesSlide25.xml"/><Relationship Id="rId18" Type="http://schemas.openxmlformats.org/officeDocument/2006/relationships/image" Target="../media/image71.wmf"/><Relationship Id="rId3" Type="http://schemas.openxmlformats.org/officeDocument/2006/relationships/tags" Target="../tags/tag324.xml"/><Relationship Id="rId21" Type="http://schemas.openxmlformats.org/officeDocument/2006/relationships/image" Target="../media/image101.png"/><Relationship Id="rId7" Type="http://schemas.openxmlformats.org/officeDocument/2006/relationships/tags" Target="../tags/tag328.xml"/><Relationship Id="rId12" Type="http://schemas.openxmlformats.org/officeDocument/2006/relationships/slideLayout" Target="../slideLayouts/slideLayout2.xml"/><Relationship Id="rId17" Type="http://schemas.openxmlformats.org/officeDocument/2006/relationships/image" Target="../media/image9.png"/><Relationship Id="rId25" Type="http://schemas.openxmlformats.org/officeDocument/2006/relationships/image" Target="../media/image278.png"/><Relationship Id="rId2" Type="http://schemas.openxmlformats.org/officeDocument/2006/relationships/tags" Target="../tags/tag323.xml"/><Relationship Id="rId16" Type="http://schemas.openxmlformats.org/officeDocument/2006/relationships/image" Target="../media/image70.png"/><Relationship Id="rId20" Type="http://schemas.openxmlformats.org/officeDocument/2006/relationships/image" Target="../media/image275.png"/><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24" Type="http://schemas.openxmlformats.org/officeDocument/2006/relationships/image" Target="../media/image277.png"/><Relationship Id="rId5" Type="http://schemas.openxmlformats.org/officeDocument/2006/relationships/tags" Target="../tags/tag326.xml"/><Relationship Id="rId15" Type="http://schemas.openxmlformats.org/officeDocument/2006/relationships/image" Target="../media/image69.png"/><Relationship Id="rId23" Type="http://schemas.openxmlformats.org/officeDocument/2006/relationships/image" Target="../media/image276.png"/><Relationship Id="rId10" Type="http://schemas.openxmlformats.org/officeDocument/2006/relationships/tags" Target="../tags/tag331.xml"/><Relationship Id="rId19" Type="http://schemas.openxmlformats.org/officeDocument/2006/relationships/image" Target="../media/image25.png"/><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image" Target="../media/image6.png"/><Relationship Id="rId22" Type="http://schemas.openxmlformats.org/officeDocument/2006/relationships/image" Target="../media/image274.png"/></Relationships>
</file>

<file path=ppt/slides/_rels/slide46.xml.rels><?xml version="1.0" encoding="UTF-8" standalone="yes"?>
<Relationships xmlns="http://schemas.openxmlformats.org/package/2006/relationships"><Relationship Id="rId8" Type="http://schemas.openxmlformats.org/officeDocument/2006/relationships/tags" Target="../tags/tag340.xml"/><Relationship Id="rId13" Type="http://schemas.openxmlformats.org/officeDocument/2006/relationships/image" Target="../media/image280.png"/><Relationship Id="rId18" Type="http://schemas.openxmlformats.org/officeDocument/2006/relationships/image" Target="../media/image285.png"/><Relationship Id="rId3" Type="http://schemas.openxmlformats.org/officeDocument/2006/relationships/tags" Target="../tags/tag335.xml"/><Relationship Id="rId21" Type="http://schemas.openxmlformats.org/officeDocument/2006/relationships/image" Target="../media/image6.png"/><Relationship Id="rId7" Type="http://schemas.openxmlformats.org/officeDocument/2006/relationships/tags" Target="../tags/tag339.xml"/><Relationship Id="rId12" Type="http://schemas.openxmlformats.org/officeDocument/2006/relationships/image" Target="../media/image279.emf"/><Relationship Id="rId17" Type="http://schemas.openxmlformats.org/officeDocument/2006/relationships/image" Target="../media/image284.png"/><Relationship Id="rId2" Type="http://schemas.openxmlformats.org/officeDocument/2006/relationships/tags" Target="../tags/tag334.xml"/><Relationship Id="rId16" Type="http://schemas.openxmlformats.org/officeDocument/2006/relationships/image" Target="../media/image283.png"/><Relationship Id="rId20" Type="http://schemas.openxmlformats.org/officeDocument/2006/relationships/image" Target="../media/image287.png"/><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slideLayout" Target="../slideLayouts/slideLayout2.xml"/><Relationship Id="rId5" Type="http://schemas.openxmlformats.org/officeDocument/2006/relationships/tags" Target="../tags/tag337.xml"/><Relationship Id="rId15" Type="http://schemas.openxmlformats.org/officeDocument/2006/relationships/image" Target="../media/image282.png"/><Relationship Id="rId23" Type="http://schemas.openxmlformats.org/officeDocument/2006/relationships/image" Target="../media/image273.png"/><Relationship Id="rId10" Type="http://schemas.openxmlformats.org/officeDocument/2006/relationships/tags" Target="../tags/tag342.xml"/><Relationship Id="rId19" Type="http://schemas.openxmlformats.org/officeDocument/2006/relationships/image" Target="../media/image286.png"/><Relationship Id="rId4" Type="http://schemas.openxmlformats.org/officeDocument/2006/relationships/tags" Target="../tags/tag336.xml"/><Relationship Id="rId9" Type="http://schemas.openxmlformats.org/officeDocument/2006/relationships/tags" Target="../tags/tag341.xml"/><Relationship Id="rId14" Type="http://schemas.openxmlformats.org/officeDocument/2006/relationships/image" Target="../media/image281.png"/><Relationship Id="rId22" Type="http://schemas.openxmlformats.org/officeDocument/2006/relationships/image" Target="../media/image288.png"/></Relationships>
</file>

<file path=ppt/slides/_rels/slide47.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slideLayout" Target="../slideLayouts/slideLayout2.xml"/><Relationship Id="rId18" Type="http://schemas.openxmlformats.org/officeDocument/2006/relationships/image" Target="../media/image291.png"/><Relationship Id="rId26" Type="http://schemas.openxmlformats.org/officeDocument/2006/relationships/image" Target="../media/image295.png"/><Relationship Id="rId3" Type="http://schemas.openxmlformats.org/officeDocument/2006/relationships/tags" Target="../tags/tag345.xml"/><Relationship Id="rId21" Type="http://schemas.openxmlformats.org/officeDocument/2006/relationships/image" Target="../media/image292.png"/><Relationship Id="rId7" Type="http://schemas.openxmlformats.org/officeDocument/2006/relationships/tags" Target="../tags/tag349.xml"/><Relationship Id="rId12" Type="http://schemas.openxmlformats.org/officeDocument/2006/relationships/tags" Target="../tags/tag354.xml"/><Relationship Id="rId17" Type="http://schemas.openxmlformats.org/officeDocument/2006/relationships/image" Target="../media/image290.png"/><Relationship Id="rId25" Type="http://schemas.openxmlformats.org/officeDocument/2006/relationships/image" Target="../media/image102.png"/><Relationship Id="rId2" Type="http://schemas.openxmlformats.org/officeDocument/2006/relationships/tags" Target="../tags/tag344.xml"/><Relationship Id="rId16" Type="http://schemas.openxmlformats.org/officeDocument/2006/relationships/image" Target="../media/image289.png"/><Relationship Id="rId20" Type="http://schemas.openxmlformats.org/officeDocument/2006/relationships/image" Target="../media/image101.png"/><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24" Type="http://schemas.openxmlformats.org/officeDocument/2006/relationships/image" Target="../media/image294.png"/><Relationship Id="rId5" Type="http://schemas.openxmlformats.org/officeDocument/2006/relationships/tags" Target="../tags/tag347.xml"/><Relationship Id="rId15" Type="http://schemas.openxmlformats.org/officeDocument/2006/relationships/image" Target="../media/image6.png"/><Relationship Id="rId23" Type="http://schemas.openxmlformats.org/officeDocument/2006/relationships/image" Target="../media/image275.png"/><Relationship Id="rId10" Type="http://schemas.openxmlformats.org/officeDocument/2006/relationships/tags" Target="../tags/tag352.xml"/><Relationship Id="rId19" Type="http://schemas.openxmlformats.org/officeDocument/2006/relationships/image" Target="../media/image269.png"/><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notesSlide" Target="../notesSlides/notesSlide26.xml"/><Relationship Id="rId22" Type="http://schemas.openxmlformats.org/officeDocument/2006/relationships/image" Target="../media/image293.png"/></Relationships>
</file>

<file path=ppt/slides/_rels/slide48.xml.rels><?xml version="1.0" encoding="UTF-8" standalone="yes"?>
<Relationships xmlns="http://schemas.openxmlformats.org/package/2006/relationships"><Relationship Id="rId13" Type="http://schemas.openxmlformats.org/officeDocument/2006/relationships/tags" Target="../tags/tag367.xml"/><Relationship Id="rId18" Type="http://schemas.openxmlformats.org/officeDocument/2006/relationships/tags" Target="../tags/tag372.xml"/><Relationship Id="rId26" Type="http://schemas.openxmlformats.org/officeDocument/2006/relationships/tags" Target="../tags/tag380.xml"/><Relationship Id="rId39" Type="http://schemas.openxmlformats.org/officeDocument/2006/relationships/tags" Target="../tags/tag393.xml"/><Relationship Id="rId21" Type="http://schemas.openxmlformats.org/officeDocument/2006/relationships/tags" Target="../tags/tag375.xml"/><Relationship Id="rId34" Type="http://schemas.openxmlformats.org/officeDocument/2006/relationships/tags" Target="../tags/tag388.xml"/><Relationship Id="rId42" Type="http://schemas.openxmlformats.org/officeDocument/2006/relationships/tags" Target="../tags/tag396.xml"/><Relationship Id="rId47" Type="http://schemas.openxmlformats.org/officeDocument/2006/relationships/image" Target="../media/image297.png"/><Relationship Id="rId50" Type="http://schemas.openxmlformats.org/officeDocument/2006/relationships/image" Target="../media/image300.png"/><Relationship Id="rId55" Type="http://schemas.openxmlformats.org/officeDocument/2006/relationships/image" Target="../media/image290.png"/><Relationship Id="rId63" Type="http://schemas.openxmlformats.org/officeDocument/2006/relationships/image" Target="../media/image311.png"/><Relationship Id="rId68" Type="http://schemas.openxmlformats.org/officeDocument/2006/relationships/image" Target="../media/image316.png"/><Relationship Id="rId76" Type="http://schemas.openxmlformats.org/officeDocument/2006/relationships/image" Target="../media/image324.png"/><Relationship Id="rId7" Type="http://schemas.openxmlformats.org/officeDocument/2006/relationships/tags" Target="../tags/tag361.xml"/><Relationship Id="rId71" Type="http://schemas.openxmlformats.org/officeDocument/2006/relationships/image" Target="../media/image319.png"/><Relationship Id="rId2" Type="http://schemas.openxmlformats.org/officeDocument/2006/relationships/tags" Target="../tags/tag356.xml"/><Relationship Id="rId16" Type="http://schemas.openxmlformats.org/officeDocument/2006/relationships/tags" Target="../tags/tag370.xml"/><Relationship Id="rId29" Type="http://schemas.openxmlformats.org/officeDocument/2006/relationships/tags" Target="../tags/tag383.xml"/><Relationship Id="rId11" Type="http://schemas.openxmlformats.org/officeDocument/2006/relationships/tags" Target="../tags/tag365.xml"/><Relationship Id="rId24" Type="http://schemas.openxmlformats.org/officeDocument/2006/relationships/tags" Target="../tags/tag378.xml"/><Relationship Id="rId32" Type="http://schemas.openxmlformats.org/officeDocument/2006/relationships/tags" Target="../tags/tag386.xml"/><Relationship Id="rId37" Type="http://schemas.openxmlformats.org/officeDocument/2006/relationships/tags" Target="../tags/tag391.xml"/><Relationship Id="rId40" Type="http://schemas.openxmlformats.org/officeDocument/2006/relationships/tags" Target="../tags/tag394.xml"/><Relationship Id="rId45" Type="http://schemas.openxmlformats.org/officeDocument/2006/relationships/image" Target="../media/image33.png"/><Relationship Id="rId53" Type="http://schemas.openxmlformats.org/officeDocument/2006/relationships/image" Target="../media/image303.png"/><Relationship Id="rId58" Type="http://schemas.openxmlformats.org/officeDocument/2006/relationships/image" Target="../media/image306.png"/><Relationship Id="rId66" Type="http://schemas.openxmlformats.org/officeDocument/2006/relationships/image" Target="../media/image314.png"/><Relationship Id="rId74" Type="http://schemas.openxmlformats.org/officeDocument/2006/relationships/image" Target="../media/image322.png"/><Relationship Id="rId5" Type="http://schemas.openxmlformats.org/officeDocument/2006/relationships/tags" Target="../tags/tag359.xml"/><Relationship Id="rId15" Type="http://schemas.openxmlformats.org/officeDocument/2006/relationships/tags" Target="../tags/tag369.xml"/><Relationship Id="rId23" Type="http://schemas.openxmlformats.org/officeDocument/2006/relationships/tags" Target="../tags/tag377.xml"/><Relationship Id="rId28" Type="http://schemas.openxmlformats.org/officeDocument/2006/relationships/tags" Target="../tags/tag382.xml"/><Relationship Id="rId36" Type="http://schemas.openxmlformats.org/officeDocument/2006/relationships/tags" Target="../tags/tag390.xml"/><Relationship Id="rId49" Type="http://schemas.openxmlformats.org/officeDocument/2006/relationships/image" Target="../media/image299.png"/><Relationship Id="rId57" Type="http://schemas.openxmlformats.org/officeDocument/2006/relationships/image" Target="../media/image305.png"/><Relationship Id="rId61" Type="http://schemas.openxmlformats.org/officeDocument/2006/relationships/image" Target="../media/image309.png"/><Relationship Id="rId10" Type="http://schemas.openxmlformats.org/officeDocument/2006/relationships/tags" Target="../tags/tag364.xml"/><Relationship Id="rId19" Type="http://schemas.openxmlformats.org/officeDocument/2006/relationships/tags" Target="../tags/tag373.xml"/><Relationship Id="rId31" Type="http://schemas.openxmlformats.org/officeDocument/2006/relationships/tags" Target="../tags/tag385.xml"/><Relationship Id="rId44" Type="http://schemas.openxmlformats.org/officeDocument/2006/relationships/slideLayout" Target="../slideLayouts/slideLayout2.xml"/><Relationship Id="rId52" Type="http://schemas.openxmlformats.org/officeDocument/2006/relationships/image" Target="../media/image302.png"/><Relationship Id="rId60" Type="http://schemas.openxmlformats.org/officeDocument/2006/relationships/image" Target="../media/image308.png"/><Relationship Id="rId65" Type="http://schemas.openxmlformats.org/officeDocument/2006/relationships/image" Target="../media/image313.png"/><Relationship Id="rId73" Type="http://schemas.openxmlformats.org/officeDocument/2006/relationships/image" Target="../media/image321.png"/><Relationship Id="rId78" Type="http://schemas.openxmlformats.org/officeDocument/2006/relationships/image" Target="../media/image325.png"/><Relationship Id="rId4" Type="http://schemas.openxmlformats.org/officeDocument/2006/relationships/tags" Target="../tags/tag358.xml"/><Relationship Id="rId9" Type="http://schemas.openxmlformats.org/officeDocument/2006/relationships/tags" Target="../tags/tag363.xml"/><Relationship Id="rId14" Type="http://schemas.openxmlformats.org/officeDocument/2006/relationships/tags" Target="../tags/tag368.xml"/><Relationship Id="rId22" Type="http://schemas.openxmlformats.org/officeDocument/2006/relationships/tags" Target="../tags/tag376.xml"/><Relationship Id="rId27" Type="http://schemas.openxmlformats.org/officeDocument/2006/relationships/tags" Target="../tags/tag381.xml"/><Relationship Id="rId30" Type="http://schemas.openxmlformats.org/officeDocument/2006/relationships/tags" Target="../tags/tag384.xml"/><Relationship Id="rId35" Type="http://schemas.openxmlformats.org/officeDocument/2006/relationships/tags" Target="../tags/tag389.xml"/><Relationship Id="rId43" Type="http://schemas.openxmlformats.org/officeDocument/2006/relationships/tags" Target="../tags/tag397.xml"/><Relationship Id="rId48" Type="http://schemas.openxmlformats.org/officeDocument/2006/relationships/image" Target="../media/image298.png"/><Relationship Id="rId56" Type="http://schemas.openxmlformats.org/officeDocument/2006/relationships/image" Target="../media/image304.png"/><Relationship Id="rId64" Type="http://schemas.openxmlformats.org/officeDocument/2006/relationships/image" Target="../media/image312.png"/><Relationship Id="rId69" Type="http://schemas.openxmlformats.org/officeDocument/2006/relationships/image" Target="../media/image317.png"/><Relationship Id="rId77" Type="http://schemas.openxmlformats.org/officeDocument/2006/relationships/image" Target="../media/image6.png"/><Relationship Id="rId8" Type="http://schemas.openxmlformats.org/officeDocument/2006/relationships/tags" Target="../tags/tag362.xml"/><Relationship Id="rId51" Type="http://schemas.openxmlformats.org/officeDocument/2006/relationships/image" Target="../media/image301.png"/><Relationship Id="rId72" Type="http://schemas.openxmlformats.org/officeDocument/2006/relationships/image" Target="../media/image320.png"/><Relationship Id="rId3" Type="http://schemas.openxmlformats.org/officeDocument/2006/relationships/tags" Target="../tags/tag357.xml"/><Relationship Id="rId12" Type="http://schemas.openxmlformats.org/officeDocument/2006/relationships/tags" Target="../tags/tag366.xml"/><Relationship Id="rId17" Type="http://schemas.openxmlformats.org/officeDocument/2006/relationships/tags" Target="../tags/tag371.xml"/><Relationship Id="rId25" Type="http://schemas.openxmlformats.org/officeDocument/2006/relationships/tags" Target="../tags/tag379.xml"/><Relationship Id="rId33" Type="http://schemas.openxmlformats.org/officeDocument/2006/relationships/tags" Target="../tags/tag387.xml"/><Relationship Id="rId38" Type="http://schemas.openxmlformats.org/officeDocument/2006/relationships/tags" Target="../tags/tag392.xml"/><Relationship Id="rId46" Type="http://schemas.openxmlformats.org/officeDocument/2006/relationships/image" Target="../media/image296.png"/><Relationship Id="rId59" Type="http://schemas.openxmlformats.org/officeDocument/2006/relationships/image" Target="../media/image307.png"/><Relationship Id="rId67" Type="http://schemas.openxmlformats.org/officeDocument/2006/relationships/image" Target="../media/image315.png"/><Relationship Id="rId20" Type="http://schemas.openxmlformats.org/officeDocument/2006/relationships/tags" Target="../tags/tag374.xml"/><Relationship Id="rId41" Type="http://schemas.openxmlformats.org/officeDocument/2006/relationships/tags" Target="../tags/tag395.xml"/><Relationship Id="rId54" Type="http://schemas.openxmlformats.org/officeDocument/2006/relationships/image" Target="../media/image292.png"/><Relationship Id="rId62" Type="http://schemas.openxmlformats.org/officeDocument/2006/relationships/image" Target="../media/image310.png"/><Relationship Id="rId70" Type="http://schemas.openxmlformats.org/officeDocument/2006/relationships/image" Target="../media/image318.png"/><Relationship Id="rId75" Type="http://schemas.openxmlformats.org/officeDocument/2006/relationships/image" Target="../media/image323.png"/><Relationship Id="rId1" Type="http://schemas.openxmlformats.org/officeDocument/2006/relationships/tags" Target="../tags/tag355.xml"/><Relationship Id="rId6" Type="http://schemas.openxmlformats.org/officeDocument/2006/relationships/tags" Target="../tags/tag360.xml"/></Relationships>
</file>

<file path=ppt/slides/_rels/slide49.xml.rels><?xml version="1.0" encoding="UTF-8" standalone="yes"?>
<Relationships xmlns="http://schemas.openxmlformats.org/package/2006/relationships"><Relationship Id="rId8" Type="http://schemas.openxmlformats.org/officeDocument/2006/relationships/tags" Target="../tags/tag405.xml"/><Relationship Id="rId13" Type="http://schemas.openxmlformats.org/officeDocument/2006/relationships/tags" Target="../tags/tag410.xml"/><Relationship Id="rId18" Type="http://schemas.openxmlformats.org/officeDocument/2006/relationships/slideLayout" Target="../slideLayouts/slideLayout2.xml"/><Relationship Id="rId26" Type="http://schemas.openxmlformats.org/officeDocument/2006/relationships/image" Target="../media/image331.png"/><Relationship Id="rId3" Type="http://schemas.openxmlformats.org/officeDocument/2006/relationships/tags" Target="../tags/tag400.xml"/><Relationship Id="rId21" Type="http://schemas.openxmlformats.org/officeDocument/2006/relationships/image" Target="../media/image326.png"/><Relationship Id="rId34" Type="http://schemas.openxmlformats.org/officeDocument/2006/relationships/image" Target="../media/image339.png"/><Relationship Id="rId7" Type="http://schemas.openxmlformats.org/officeDocument/2006/relationships/tags" Target="../tags/tag404.xml"/><Relationship Id="rId12" Type="http://schemas.openxmlformats.org/officeDocument/2006/relationships/tags" Target="../tags/tag409.xml"/><Relationship Id="rId17" Type="http://schemas.openxmlformats.org/officeDocument/2006/relationships/tags" Target="../tags/tag414.xml"/><Relationship Id="rId25" Type="http://schemas.openxmlformats.org/officeDocument/2006/relationships/image" Target="../media/image330.png"/><Relationship Id="rId33" Type="http://schemas.openxmlformats.org/officeDocument/2006/relationships/image" Target="../media/image338.png"/><Relationship Id="rId2" Type="http://schemas.openxmlformats.org/officeDocument/2006/relationships/tags" Target="../tags/tag399.xml"/><Relationship Id="rId16" Type="http://schemas.openxmlformats.org/officeDocument/2006/relationships/tags" Target="../tags/tag413.xml"/><Relationship Id="rId20" Type="http://schemas.openxmlformats.org/officeDocument/2006/relationships/image" Target="../media/image6.png"/><Relationship Id="rId29" Type="http://schemas.openxmlformats.org/officeDocument/2006/relationships/image" Target="../media/image334.png"/><Relationship Id="rId1" Type="http://schemas.openxmlformats.org/officeDocument/2006/relationships/tags" Target="../tags/tag398.xml"/><Relationship Id="rId6" Type="http://schemas.openxmlformats.org/officeDocument/2006/relationships/tags" Target="../tags/tag403.xml"/><Relationship Id="rId11" Type="http://schemas.openxmlformats.org/officeDocument/2006/relationships/tags" Target="../tags/tag408.xml"/><Relationship Id="rId24" Type="http://schemas.openxmlformats.org/officeDocument/2006/relationships/image" Target="../media/image329.png"/><Relationship Id="rId32" Type="http://schemas.openxmlformats.org/officeDocument/2006/relationships/image" Target="../media/image337.png"/><Relationship Id="rId5" Type="http://schemas.openxmlformats.org/officeDocument/2006/relationships/tags" Target="../tags/tag402.xml"/><Relationship Id="rId15" Type="http://schemas.openxmlformats.org/officeDocument/2006/relationships/tags" Target="../tags/tag412.xml"/><Relationship Id="rId23" Type="http://schemas.openxmlformats.org/officeDocument/2006/relationships/image" Target="../media/image328.png"/><Relationship Id="rId28" Type="http://schemas.openxmlformats.org/officeDocument/2006/relationships/image" Target="../media/image333.png"/><Relationship Id="rId10" Type="http://schemas.openxmlformats.org/officeDocument/2006/relationships/tags" Target="../tags/tag407.xml"/><Relationship Id="rId19" Type="http://schemas.openxmlformats.org/officeDocument/2006/relationships/notesSlide" Target="../notesSlides/notesSlide27.xml"/><Relationship Id="rId31" Type="http://schemas.openxmlformats.org/officeDocument/2006/relationships/image" Target="../media/image336.png"/><Relationship Id="rId4" Type="http://schemas.openxmlformats.org/officeDocument/2006/relationships/tags" Target="../tags/tag401.xml"/><Relationship Id="rId9" Type="http://schemas.openxmlformats.org/officeDocument/2006/relationships/tags" Target="../tags/tag406.xml"/><Relationship Id="rId14" Type="http://schemas.openxmlformats.org/officeDocument/2006/relationships/tags" Target="../tags/tag411.xml"/><Relationship Id="rId22" Type="http://schemas.openxmlformats.org/officeDocument/2006/relationships/image" Target="../media/image327.png"/><Relationship Id="rId27" Type="http://schemas.openxmlformats.org/officeDocument/2006/relationships/image" Target="../media/image332.png"/><Relationship Id="rId30" Type="http://schemas.openxmlformats.org/officeDocument/2006/relationships/image" Target="../media/image335.png"/></Relationships>
</file>

<file path=ppt/slides/_rels/slide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4.xml"/><Relationship Id="rId26" Type="http://schemas.openxmlformats.org/officeDocument/2006/relationships/image" Target="../media/image13.png"/><Relationship Id="rId3" Type="http://schemas.openxmlformats.org/officeDocument/2006/relationships/tags" Target="../tags/tag4.xml"/><Relationship Id="rId21" Type="http://schemas.openxmlformats.org/officeDocument/2006/relationships/image" Target="../media/image8.png"/><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2.xml"/><Relationship Id="rId25" Type="http://schemas.openxmlformats.org/officeDocument/2006/relationships/image" Target="../media/image12.png"/><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6.png"/><Relationship Id="rId29" Type="http://schemas.openxmlformats.org/officeDocument/2006/relationships/image" Target="../media/image16.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image" Target="../media/image11.png"/><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image" Target="../media/image10.png"/><Relationship Id="rId28" Type="http://schemas.openxmlformats.org/officeDocument/2006/relationships/image" Target="../media/image15.png"/><Relationship Id="rId10" Type="http://schemas.openxmlformats.org/officeDocument/2006/relationships/tags" Target="../tags/tag11.xml"/><Relationship Id="rId19" Type="http://schemas.openxmlformats.org/officeDocument/2006/relationships/image" Target="../media/image7.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image" Target="../media/image9.png"/><Relationship Id="rId27"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tags" Target="../tags/tag422.xml"/><Relationship Id="rId13" Type="http://schemas.openxmlformats.org/officeDocument/2006/relationships/image" Target="../media/image6.png"/><Relationship Id="rId18" Type="http://schemas.openxmlformats.org/officeDocument/2006/relationships/image" Target="../media/image340.png"/><Relationship Id="rId3" Type="http://schemas.openxmlformats.org/officeDocument/2006/relationships/tags" Target="../tags/tag417.xml"/><Relationship Id="rId21" Type="http://schemas.openxmlformats.org/officeDocument/2006/relationships/image" Target="../media/image343.png"/><Relationship Id="rId7" Type="http://schemas.openxmlformats.org/officeDocument/2006/relationships/tags" Target="../tags/tag421.xml"/><Relationship Id="rId12" Type="http://schemas.openxmlformats.org/officeDocument/2006/relationships/notesSlide" Target="../notesSlides/notesSlide28.xml"/><Relationship Id="rId17" Type="http://schemas.openxmlformats.org/officeDocument/2006/relationships/image" Target="../media/image334.png"/><Relationship Id="rId2" Type="http://schemas.openxmlformats.org/officeDocument/2006/relationships/tags" Target="../tags/tag416.xml"/><Relationship Id="rId16" Type="http://schemas.openxmlformats.org/officeDocument/2006/relationships/image" Target="../media/image333.png"/><Relationship Id="rId20" Type="http://schemas.openxmlformats.org/officeDocument/2006/relationships/image" Target="../media/image342.png"/><Relationship Id="rId1" Type="http://schemas.openxmlformats.org/officeDocument/2006/relationships/tags" Target="../tags/tag415.xml"/><Relationship Id="rId6" Type="http://schemas.openxmlformats.org/officeDocument/2006/relationships/tags" Target="../tags/tag420.xml"/><Relationship Id="rId11" Type="http://schemas.openxmlformats.org/officeDocument/2006/relationships/slideLayout" Target="../slideLayouts/slideLayout2.xml"/><Relationship Id="rId5" Type="http://schemas.openxmlformats.org/officeDocument/2006/relationships/tags" Target="../tags/tag419.xml"/><Relationship Id="rId15" Type="http://schemas.openxmlformats.org/officeDocument/2006/relationships/image" Target="../media/image332.png"/><Relationship Id="rId10" Type="http://schemas.openxmlformats.org/officeDocument/2006/relationships/tags" Target="../tags/tag424.xml"/><Relationship Id="rId19" Type="http://schemas.openxmlformats.org/officeDocument/2006/relationships/image" Target="../media/image341.png"/><Relationship Id="rId4" Type="http://schemas.openxmlformats.org/officeDocument/2006/relationships/tags" Target="../tags/tag418.xml"/><Relationship Id="rId9" Type="http://schemas.openxmlformats.org/officeDocument/2006/relationships/tags" Target="../tags/tag423.xml"/><Relationship Id="rId14" Type="http://schemas.openxmlformats.org/officeDocument/2006/relationships/image" Target="../media/image331.png"/><Relationship Id="rId22" Type="http://schemas.openxmlformats.org/officeDocument/2006/relationships/image" Target="../media/image344.png"/></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46.png"/><Relationship Id="rId3" Type="http://schemas.openxmlformats.org/officeDocument/2006/relationships/tags" Target="../tags/tag427.xml"/><Relationship Id="rId7" Type="http://schemas.openxmlformats.org/officeDocument/2006/relationships/image" Target="../media/image345.jpeg"/><Relationship Id="rId2" Type="http://schemas.openxmlformats.org/officeDocument/2006/relationships/tags" Target="../tags/tag426.xml"/><Relationship Id="rId1" Type="http://schemas.openxmlformats.org/officeDocument/2006/relationships/tags" Target="../tags/tag425.xml"/><Relationship Id="rId6" Type="http://schemas.openxmlformats.org/officeDocument/2006/relationships/image" Target="../media/image6.png"/><Relationship Id="rId5" Type="http://schemas.openxmlformats.org/officeDocument/2006/relationships/notesSlide" Target="../notesSlides/notesSlide29.xml"/><Relationship Id="rId10" Type="http://schemas.openxmlformats.org/officeDocument/2006/relationships/image" Target="../media/image348.png"/><Relationship Id="rId4" Type="http://schemas.openxmlformats.org/officeDocument/2006/relationships/slideLayout" Target="../slideLayouts/slideLayout2.xml"/><Relationship Id="rId9" Type="http://schemas.openxmlformats.org/officeDocument/2006/relationships/image" Target="../media/image347.png"/></Relationships>
</file>

<file path=ppt/slides/_rels/slide53.xml.rels><?xml version="1.0" encoding="UTF-8" standalone="yes"?>
<Relationships xmlns="http://schemas.openxmlformats.org/package/2006/relationships"><Relationship Id="rId8" Type="http://schemas.openxmlformats.org/officeDocument/2006/relationships/tags" Target="../tags/tag435.xml"/><Relationship Id="rId13" Type="http://schemas.openxmlformats.org/officeDocument/2006/relationships/image" Target="../media/image40.jpeg"/><Relationship Id="rId18" Type="http://schemas.openxmlformats.org/officeDocument/2006/relationships/image" Target="../media/image349.png"/><Relationship Id="rId3" Type="http://schemas.openxmlformats.org/officeDocument/2006/relationships/tags" Target="../tags/tag430.xml"/><Relationship Id="rId21" Type="http://schemas.openxmlformats.org/officeDocument/2006/relationships/image" Target="../media/image351.png"/><Relationship Id="rId7" Type="http://schemas.openxmlformats.org/officeDocument/2006/relationships/tags" Target="../tags/tag434.xml"/><Relationship Id="rId12" Type="http://schemas.openxmlformats.org/officeDocument/2006/relationships/image" Target="../media/image6.png"/><Relationship Id="rId17" Type="http://schemas.openxmlformats.org/officeDocument/2006/relationships/image" Target="../media/image43.png"/><Relationship Id="rId2" Type="http://schemas.openxmlformats.org/officeDocument/2006/relationships/tags" Target="../tags/tag429.xml"/><Relationship Id="rId16" Type="http://schemas.openxmlformats.org/officeDocument/2006/relationships/image" Target="../media/image42.png"/><Relationship Id="rId20" Type="http://schemas.openxmlformats.org/officeDocument/2006/relationships/image" Target="../media/image350.png"/><Relationship Id="rId1" Type="http://schemas.openxmlformats.org/officeDocument/2006/relationships/tags" Target="../tags/tag428.xml"/><Relationship Id="rId6" Type="http://schemas.openxmlformats.org/officeDocument/2006/relationships/tags" Target="../tags/tag433.xml"/><Relationship Id="rId11" Type="http://schemas.openxmlformats.org/officeDocument/2006/relationships/notesSlide" Target="../notesSlides/notesSlide30.xml"/><Relationship Id="rId5" Type="http://schemas.openxmlformats.org/officeDocument/2006/relationships/tags" Target="../tags/tag432.xml"/><Relationship Id="rId15" Type="http://schemas.openxmlformats.org/officeDocument/2006/relationships/image" Target="../media/image46.wmf"/><Relationship Id="rId23" Type="http://schemas.openxmlformats.org/officeDocument/2006/relationships/image" Target="../media/image12.png"/><Relationship Id="rId10" Type="http://schemas.openxmlformats.org/officeDocument/2006/relationships/slideLayout" Target="../slideLayouts/slideLayout2.xml"/><Relationship Id="rId19" Type="http://schemas.openxmlformats.org/officeDocument/2006/relationships/image" Target="../media/image48.png"/><Relationship Id="rId4" Type="http://schemas.openxmlformats.org/officeDocument/2006/relationships/tags" Target="../tags/tag431.xml"/><Relationship Id="rId9" Type="http://schemas.openxmlformats.org/officeDocument/2006/relationships/tags" Target="../tags/tag436.xml"/><Relationship Id="rId14" Type="http://schemas.openxmlformats.org/officeDocument/2006/relationships/image" Target="../media/image41.jpeg"/><Relationship Id="rId22" Type="http://schemas.openxmlformats.org/officeDocument/2006/relationships/image" Target="../media/image352.png"/></Relationships>
</file>

<file path=ppt/slides/_rels/slide54.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tags" Target="../tags/tag444.xml"/><Relationship Id="rId13" Type="http://schemas.openxmlformats.org/officeDocument/2006/relationships/tags" Target="../tags/tag449.xml"/><Relationship Id="rId18" Type="http://schemas.openxmlformats.org/officeDocument/2006/relationships/slideLayout" Target="../slideLayouts/slideLayout2.xml"/><Relationship Id="rId26" Type="http://schemas.openxmlformats.org/officeDocument/2006/relationships/image" Target="../media/image358.png"/><Relationship Id="rId3" Type="http://schemas.openxmlformats.org/officeDocument/2006/relationships/tags" Target="../tags/tag439.xml"/><Relationship Id="rId21" Type="http://schemas.openxmlformats.org/officeDocument/2006/relationships/image" Target="../media/image354.png"/><Relationship Id="rId34" Type="http://schemas.openxmlformats.org/officeDocument/2006/relationships/image" Target="../media/image365.png"/><Relationship Id="rId7" Type="http://schemas.openxmlformats.org/officeDocument/2006/relationships/tags" Target="../tags/tag443.xml"/><Relationship Id="rId12" Type="http://schemas.openxmlformats.org/officeDocument/2006/relationships/tags" Target="../tags/tag448.xml"/><Relationship Id="rId17" Type="http://schemas.openxmlformats.org/officeDocument/2006/relationships/tags" Target="../tags/tag453.xml"/><Relationship Id="rId25" Type="http://schemas.openxmlformats.org/officeDocument/2006/relationships/image" Target="../media/image357.png"/><Relationship Id="rId33" Type="http://schemas.openxmlformats.org/officeDocument/2006/relationships/image" Target="../media/image364.png"/><Relationship Id="rId2" Type="http://schemas.openxmlformats.org/officeDocument/2006/relationships/tags" Target="../tags/tag438.xml"/><Relationship Id="rId16" Type="http://schemas.openxmlformats.org/officeDocument/2006/relationships/tags" Target="../tags/tag452.xml"/><Relationship Id="rId20" Type="http://schemas.openxmlformats.org/officeDocument/2006/relationships/image" Target="../media/image6.png"/><Relationship Id="rId29" Type="http://schemas.openxmlformats.org/officeDocument/2006/relationships/image" Target="../media/image33.png"/><Relationship Id="rId1" Type="http://schemas.openxmlformats.org/officeDocument/2006/relationships/tags" Target="../tags/tag437.xml"/><Relationship Id="rId6" Type="http://schemas.openxmlformats.org/officeDocument/2006/relationships/tags" Target="../tags/tag442.xml"/><Relationship Id="rId11" Type="http://schemas.openxmlformats.org/officeDocument/2006/relationships/tags" Target="../tags/tag447.xml"/><Relationship Id="rId24" Type="http://schemas.openxmlformats.org/officeDocument/2006/relationships/image" Target="../media/image356.png"/><Relationship Id="rId32" Type="http://schemas.openxmlformats.org/officeDocument/2006/relationships/image" Target="../media/image363.png"/><Relationship Id="rId5" Type="http://schemas.openxmlformats.org/officeDocument/2006/relationships/tags" Target="../tags/tag441.xml"/><Relationship Id="rId15" Type="http://schemas.openxmlformats.org/officeDocument/2006/relationships/tags" Target="../tags/tag451.xml"/><Relationship Id="rId23" Type="http://schemas.openxmlformats.org/officeDocument/2006/relationships/image" Target="../media/image213.png"/><Relationship Id="rId28" Type="http://schemas.openxmlformats.org/officeDocument/2006/relationships/image" Target="../media/image360.png"/><Relationship Id="rId36" Type="http://schemas.openxmlformats.org/officeDocument/2006/relationships/image" Target="../media/image367.png"/><Relationship Id="rId10" Type="http://schemas.openxmlformats.org/officeDocument/2006/relationships/tags" Target="../tags/tag446.xml"/><Relationship Id="rId19" Type="http://schemas.openxmlformats.org/officeDocument/2006/relationships/image" Target="../media/image353.png"/><Relationship Id="rId31" Type="http://schemas.openxmlformats.org/officeDocument/2006/relationships/image" Target="../media/image362.png"/><Relationship Id="rId4" Type="http://schemas.openxmlformats.org/officeDocument/2006/relationships/tags" Target="../tags/tag440.xml"/><Relationship Id="rId9" Type="http://schemas.openxmlformats.org/officeDocument/2006/relationships/tags" Target="../tags/tag445.xml"/><Relationship Id="rId14" Type="http://schemas.openxmlformats.org/officeDocument/2006/relationships/tags" Target="../tags/tag450.xml"/><Relationship Id="rId22" Type="http://schemas.openxmlformats.org/officeDocument/2006/relationships/image" Target="../media/image355.png"/><Relationship Id="rId27" Type="http://schemas.openxmlformats.org/officeDocument/2006/relationships/image" Target="../media/image359.png"/><Relationship Id="rId30" Type="http://schemas.openxmlformats.org/officeDocument/2006/relationships/image" Target="../media/image361.png"/><Relationship Id="rId35" Type="http://schemas.openxmlformats.org/officeDocument/2006/relationships/image" Target="../media/image366.png"/></Relationships>
</file>

<file path=ppt/slides/_rels/slide56.xml.rels><?xml version="1.0" encoding="UTF-8" standalone="yes"?>
<Relationships xmlns="http://schemas.openxmlformats.org/package/2006/relationships"><Relationship Id="rId8" Type="http://schemas.openxmlformats.org/officeDocument/2006/relationships/tags" Target="../tags/tag461.xml"/><Relationship Id="rId13" Type="http://schemas.openxmlformats.org/officeDocument/2006/relationships/image" Target="../media/image362.png"/><Relationship Id="rId18" Type="http://schemas.openxmlformats.org/officeDocument/2006/relationships/image" Target="../media/image372.png"/><Relationship Id="rId3" Type="http://schemas.openxmlformats.org/officeDocument/2006/relationships/tags" Target="../tags/tag456.xml"/><Relationship Id="rId21" Type="http://schemas.openxmlformats.org/officeDocument/2006/relationships/image" Target="../media/image374.png"/><Relationship Id="rId7" Type="http://schemas.openxmlformats.org/officeDocument/2006/relationships/tags" Target="../tags/tag460.xml"/><Relationship Id="rId12" Type="http://schemas.openxmlformats.org/officeDocument/2006/relationships/notesSlide" Target="../notesSlides/notesSlide31.xml"/><Relationship Id="rId17" Type="http://schemas.openxmlformats.org/officeDocument/2006/relationships/image" Target="../media/image371.png"/><Relationship Id="rId2" Type="http://schemas.openxmlformats.org/officeDocument/2006/relationships/tags" Target="../tags/tag455.xml"/><Relationship Id="rId16" Type="http://schemas.openxmlformats.org/officeDocument/2006/relationships/image" Target="../media/image370.png"/><Relationship Id="rId20" Type="http://schemas.openxmlformats.org/officeDocument/2006/relationships/image" Target="../media/image6.png"/><Relationship Id="rId1" Type="http://schemas.openxmlformats.org/officeDocument/2006/relationships/tags" Target="../tags/tag454.xml"/><Relationship Id="rId6" Type="http://schemas.openxmlformats.org/officeDocument/2006/relationships/tags" Target="../tags/tag459.xml"/><Relationship Id="rId11" Type="http://schemas.openxmlformats.org/officeDocument/2006/relationships/slideLayout" Target="../slideLayouts/slideLayout2.xml"/><Relationship Id="rId5" Type="http://schemas.openxmlformats.org/officeDocument/2006/relationships/tags" Target="../tags/tag458.xml"/><Relationship Id="rId15" Type="http://schemas.openxmlformats.org/officeDocument/2006/relationships/image" Target="../media/image369.png"/><Relationship Id="rId23" Type="http://schemas.openxmlformats.org/officeDocument/2006/relationships/image" Target="../media/image376.png"/><Relationship Id="rId10" Type="http://schemas.openxmlformats.org/officeDocument/2006/relationships/tags" Target="../tags/tag463.xml"/><Relationship Id="rId19" Type="http://schemas.openxmlformats.org/officeDocument/2006/relationships/image" Target="../media/image373.png"/><Relationship Id="rId4" Type="http://schemas.openxmlformats.org/officeDocument/2006/relationships/tags" Target="../tags/tag457.xml"/><Relationship Id="rId9" Type="http://schemas.openxmlformats.org/officeDocument/2006/relationships/tags" Target="../tags/tag462.xml"/><Relationship Id="rId14" Type="http://schemas.openxmlformats.org/officeDocument/2006/relationships/image" Target="../media/image368.png"/><Relationship Id="rId22" Type="http://schemas.openxmlformats.org/officeDocument/2006/relationships/image" Target="../media/image375.png"/></Relationships>
</file>

<file path=ppt/slides/_rels/slide57.xml.rels><?xml version="1.0" encoding="UTF-8" standalone="yes"?>
<Relationships xmlns="http://schemas.openxmlformats.org/package/2006/relationships"><Relationship Id="rId13" Type="http://schemas.openxmlformats.org/officeDocument/2006/relationships/tags" Target="../tags/tag476.xml"/><Relationship Id="rId18" Type="http://schemas.openxmlformats.org/officeDocument/2006/relationships/tags" Target="../tags/tag481.xml"/><Relationship Id="rId26" Type="http://schemas.openxmlformats.org/officeDocument/2006/relationships/tags" Target="../tags/tag489.xml"/><Relationship Id="rId39" Type="http://schemas.openxmlformats.org/officeDocument/2006/relationships/image" Target="../media/image386.png"/><Relationship Id="rId3" Type="http://schemas.openxmlformats.org/officeDocument/2006/relationships/tags" Target="../tags/tag466.xml"/><Relationship Id="rId21" Type="http://schemas.openxmlformats.org/officeDocument/2006/relationships/tags" Target="../tags/tag484.xml"/><Relationship Id="rId34" Type="http://schemas.openxmlformats.org/officeDocument/2006/relationships/image" Target="../media/image381.png"/><Relationship Id="rId42" Type="http://schemas.openxmlformats.org/officeDocument/2006/relationships/image" Target="../media/image389.png"/><Relationship Id="rId47" Type="http://schemas.openxmlformats.org/officeDocument/2006/relationships/image" Target="../media/image394.png"/><Relationship Id="rId50" Type="http://schemas.openxmlformats.org/officeDocument/2006/relationships/image" Target="../media/image397.png"/><Relationship Id="rId7" Type="http://schemas.openxmlformats.org/officeDocument/2006/relationships/tags" Target="../tags/tag470.xml"/><Relationship Id="rId12" Type="http://schemas.openxmlformats.org/officeDocument/2006/relationships/tags" Target="../tags/tag475.xml"/><Relationship Id="rId17" Type="http://schemas.openxmlformats.org/officeDocument/2006/relationships/tags" Target="../tags/tag480.xml"/><Relationship Id="rId25" Type="http://schemas.openxmlformats.org/officeDocument/2006/relationships/tags" Target="../tags/tag488.xml"/><Relationship Id="rId33" Type="http://schemas.openxmlformats.org/officeDocument/2006/relationships/image" Target="../media/image380.png"/><Relationship Id="rId38" Type="http://schemas.openxmlformats.org/officeDocument/2006/relationships/image" Target="../media/image385.png"/><Relationship Id="rId46" Type="http://schemas.openxmlformats.org/officeDocument/2006/relationships/image" Target="../media/image393.png"/><Relationship Id="rId2" Type="http://schemas.openxmlformats.org/officeDocument/2006/relationships/tags" Target="../tags/tag465.xml"/><Relationship Id="rId16" Type="http://schemas.openxmlformats.org/officeDocument/2006/relationships/tags" Target="../tags/tag479.xml"/><Relationship Id="rId20" Type="http://schemas.openxmlformats.org/officeDocument/2006/relationships/tags" Target="../tags/tag483.xml"/><Relationship Id="rId29" Type="http://schemas.openxmlformats.org/officeDocument/2006/relationships/image" Target="../media/image6.png"/><Relationship Id="rId41" Type="http://schemas.openxmlformats.org/officeDocument/2006/relationships/image" Target="../media/image388.png"/><Relationship Id="rId1" Type="http://schemas.openxmlformats.org/officeDocument/2006/relationships/tags" Target="../tags/tag464.xml"/><Relationship Id="rId6" Type="http://schemas.openxmlformats.org/officeDocument/2006/relationships/tags" Target="../tags/tag469.xml"/><Relationship Id="rId11" Type="http://schemas.openxmlformats.org/officeDocument/2006/relationships/tags" Target="../tags/tag474.xml"/><Relationship Id="rId24" Type="http://schemas.openxmlformats.org/officeDocument/2006/relationships/tags" Target="../tags/tag487.xml"/><Relationship Id="rId32" Type="http://schemas.openxmlformats.org/officeDocument/2006/relationships/image" Target="../media/image379.png"/><Relationship Id="rId37" Type="http://schemas.openxmlformats.org/officeDocument/2006/relationships/image" Target="../media/image384.png"/><Relationship Id="rId40" Type="http://schemas.openxmlformats.org/officeDocument/2006/relationships/image" Target="../media/image387.png"/><Relationship Id="rId45" Type="http://schemas.openxmlformats.org/officeDocument/2006/relationships/image" Target="../media/image392.png"/><Relationship Id="rId5" Type="http://schemas.openxmlformats.org/officeDocument/2006/relationships/tags" Target="../tags/tag468.xml"/><Relationship Id="rId15" Type="http://schemas.openxmlformats.org/officeDocument/2006/relationships/tags" Target="../tags/tag478.xml"/><Relationship Id="rId23" Type="http://schemas.openxmlformats.org/officeDocument/2006/relationships/tags" Target="../tags/tag486.xml"/><Relationship Id="rId28" Type="http://schemas.openxmlformats.org/officeDocument/2006/relationships/notesSlide" Target="../notesSlides/notesSlide32.xml"/><Relationship Id="rId36" Type="http://schemas.openxmlformats.org/officeDocument/2006/relationships/image" Target="../media/image383.png"/><Relationship Id="rId49" Type="http://schemas.openxmlformats.org/officeDocument/2006/relationships/image" Target="../media/image396.png"/><Relationship Id="rId10" Type="http://schemas.openxmlformats.org/officeDocument/2006/relationships/tags" Target="../tags/tag473.xml"/><Relationship Id="rId19" Type="http://schemas.openxmlformats.org/officeDocument/2006/relationships/tags" Target="../tags/tag482.xml"/><Relationship Id="rId31" Type="http://schemas.openxmlformats.org/officeDocument/2006/relationships/image" Target="../media/image378.png"/><Relationship Id="rId44" Type="http://schemas.openxmlformats.org/officeDocument/2006/relationships/image" Target="../media/image391.png"/><Relationship Id="rId4" Type="http://schemas.openxmlformats.org/officeDocument/2006/relationships/tags" Target="../tags/tag467.xml"/><Relationship Id="rId9" Type="http://schemas.openxmlformats.org/officeDocument/2006/relationships/tags" Target="../tags/tag472.xml"/><Relationship Id="rId14" Type="http://schemas.openxmlformats.org/officeDocument/2006/relationships/tags" Target="../tags/tag477.xml"/><Relationship Id="rId22" Type="http://schemas.openxmlformats.org/officeDocument/2006/relationships/tags" Target="../tags/tag485.xml"/><Relationship Id="rId27" Type="http://schemas.openxmlformats.org/officeDocument/2006/relationships/slideLayout" Target="../slideLayouts/slideLayout2.xml"/><Relationship Id="rId30" Type="http://schemas.openxmlformats.org/officeDocument/2006/relationships/image" Target="../media/image377.png"/><Relationship Id="rId35" Type="http://schemas.openxmlformats.org/officeDocument/2006/relationships/image" Target="../media/image382.png"/><Relationship Id="rId43" Type="http://schemas.openxmlformats.org/officeDocument/2006/relationships/image" Target="../media/image390.png"/><Relationship Id="rId48" Type="http://schemas.openxmlformats.org/officeDocument/2006/relationships/image" Target="../media/image395.png"/><Relationship Id="rId8" Type="http://schemas.openxmlformats.org/officeDocument/2006/relationships/tags" Target="../tags/tag471.xml"/><Relationship Id="rId51" Type="http://schemas.openxmlformats.org/officeDocument/2006/relationships/image" Target="../media/image398.png"/></Relationships>
</file>

<file path=ppt/slides/_rels/slide58.xml.rels><?xml version="1.0" encoding="UTF-8" standalone="yes"?>
<Relationships xmlns="http://schemas.openxmlformats.org/package/2006/relationships"><Relationship Id="rId8" Type="http://schemas.openxmlformats.org/officeDocument/2006/relationships/tags" Target="../tags/tag497.xml"/><Relationship Id="rId13" Type="http://schemas.openxmlformats.org/officeDocument/2006/relationships/tags" Target="../tags/tag502.xml"/><Relationship Id="rId18" Type="http://schemas.openxmlformats.org/officeDocument/2006/relationships/tags" Target="../tags/tag507.xml"/><Relationship Id="rId26" Type="http://schemas.openxmlformats.org/officeDocument/2006/relationships/image" Target="../media/image400.png"/><Relationship Id="rId39" Type="http://schemas.openxmlformats.org/officeDocument/2006/relationships/image" Target="../media/image393.png"/><Relationship Id="rId3" Type="http://schemas.openxmlformats.org/officeDocument/2006/relationships/tags" Target="../tags/tag492.xml"/><Relationship Id="rId21" Type="http://schemas.openxmlformats.org/officeDocument/2006/relationships/tags" Target="../tags/tag510.xml"/><Relationship Id="rId34" Type="http://schemas.openxmlformats.org/officeDocument/2006/relationships/image" Target="../media/image390.png"/><Relationship Id="rId42" Type="http://schemas.openxmlformats.org/officeDocument/2006/relationships/image" Target="../media/image396.png"/><Relationship Id="rId7" Type="http://schemas.openxmlformats.org/officeDocument/2006/relationships/tags" Target="../tags/tag496.xml"/><Relationship Id="rId12" Type="http://schemas.openxmlformats.org/officeDocument/2006/relationships/tags" Target="../tags/tag501.xml"/><Relationship Id="rId17" Type="http://schemas.openxmlformats.org/officeDocument/2006/relationships/tags" Target="../tags/tag506.xml"/><Relationship Id="rId25" Type="http://schemas.openxmlformats.org/officeDocument/2006/relationships/image" Target="../media/image399.png"/><Relationship Id="rId33" Type="http://schemas.openxmlformats.org/officeDocument/2006/relationships/image" Target="../media/image389.png"/><Relationship Id="rId38" Type="http://schemas.openxmlformats.org/officeDocument/2006/relationships/image" Target="../media/image407.png"/><Relationship Id="rId2" Type="http://schemas.openxmlformats.org/officeDocument/2006/relationships/tags" Target="../tags/tag491.xml"/><Relationship Id="rId16" Type="http://schemas.openxmlformats.org/officeDocument/2006/relationships/tags" Target="../tags/tag505.xml"/><Relationship Id="rId20" Type="http://schemas.openxmlformats.org/officeDocument/2006/relationships/tags" Target="../tags/tag509.xml"/><Relationship Id="rId29" Type="http://schemas.openxmlformats.org/officeDocument/2006/relationships/image" Target="../media/image402.png"/><Relationship Id="rId41" Type="http://schemas.openxmlformats.org/officeDocument/2006/relationships/image" Target="../media/image395.png"/><Relationship Id="rId1" Type="http://schemas.openxmlformats.org/officeDocument/2006/relationships/tags" Target="../tags/tag490.xml"/><Relationship Id="rId6" Type="http://schemas.openxmlformats.org/officeDocument/2006/relationships/tags" Target="../tags/tag495.xml"/><Relationship Id="rId11" Type="http://schemas.openxmlformats.org/officeDocument/2006/relationships/tags" Target="../tags/tag500.xml"/><Relationship Id="rId24" Type="http://schemas.openxmlformats.org/officeDocument/2006/relationships/notesSlide" Target="../notesSlides/notesSlide33.xml"/><Relationship Id="rId32" Type="http://schemas.openxmlformats.org/officeDocument/2006/relationships/image" Target="../media/image388.png"/><Relationship Id="rId37" Type="http://schemas.openxmlformats.org/officeDocument/2006/relationships/image" Target="../media/image406.png"/><Relationship Id="rId40" Type="http://schemas.openxmlformats.org/officeDocument/2006/relationships/image" Target="../media/image394.png"/><Relationship Id="rId5" Type="http://schemas.openxmlformats.org/officeDocument/2006/relationships/tags" Target="../tags/tag494.xml"/><Relationship Id="rId15" Type="http://schemas.openxmlformats.org/officeDocument/2006/relationships/tags" Target="../tags/tag504.xml"/><Relationship Id="rId23" Type="http://schemas.openxmlformats.org/officeDocument/2006/relationships/slideLayout" Target="../slideLayouts/slideLayout2.xml"/><Relationship Id="rId28" Type="http://schemas.openxmlformats.org/officeDocument/2006/relationships/image" Target="../media/image383.png"/><Relationship Id="rId36" Type="http://schemas.openxmlformats.org/officeDocument/2006/relationships/image" Target="../media/image405.png"/><Relationship Id="rId10" Type="http://schemas.openxmlformats.org/officeDocument/2006/relationships/tags" Target="../tags/tag499.xml"/><Relationship Id="rId19" Type="http://schemas.openxmlformats.org/officeDocument/2006/relationships/tags" Target="../tags/tag508.xml"/><Relationship Id="rId31" Type="http://schemas.openxmlformats.org/officeDocument/2006/relationships/image" Target="../media/image404.png"/><Relationship Id="rId4" Type="http://schemas.openxmlformats.org/officeDocument/2006/relationships/tags" Target="../tags/tag493.xml"/><Relationship Id="rId9" Type="http://schemas.openxmlformats.org/officeDocument/2006/relationships/tags" Target="../tags/tag498.xml"/><Relationship Id="rId14" Type="http://schemas.openxmlformats.org/officeDocument/2006/relationships/tags" Target="../tags/tag503.xml"/><Relationship Id="rId22" Type="http://schemas.openxmlformats.org/officeDocument/2006/relationships/tags" Target="../tags/tag511.xml"/><Relationship Id="rId27" Type="http://schemas.openxmlformats.org/officeDocument/2006/relationships/image" Target="../media/image401.png"/><Relationship Id="rId30" Type="http://schemas.openxmlformats.org/officeDocument/2006/relationships/image" Target="../media/image403.png"/><Relationship Id="rId35" Type="http://schemas.openxmlformats.org/officeDocument/2006/relationships/image" Target="../media/image6.png"/><Relationship Id="rId43" Type="http://schemas.openxmlformats.org/officeDocument/2006/relationships/image" Target="../media/image408.png"/></Relationships>
</file>

<file path=ppt/slides/_rels/slide59.xml.rels><?xml version="1.0" encoding="UTF-8" standalone="yes"?>
<Relationships xmlns="http://schemas.openxmlformats.org/package/2006/relationships"><Relationship Id="rId8" Type="http://schemas.openxmlformats.org/officeDocument/2006/relationships/tags" Target="../tags/tag519.xml"/><Relationship Id="rId13" Type="http://schemas.openxmlformats.org/officeDocument/2006/relationships/tags" Target="../tags/tag524.xml"/><Relationship Id="rId18" Type="http://schemas.openxmlformats.org/officeDocument/2006/relationships/image" Target="../media/image394.png"/><Relationship Id="rId26" Type="http://schemas.openxmlformats.org/officeDocument/2006/relationships/image" Target="../media/image412.png"/><Relationship Id="rId3" Type="http://schemas.openxmlformats.org/officeDocument/2006/relationships/tags" Target="../tags/tag514.xml"/><Relationship Id="rId21" Type="http://schemas.openxmlformats.org/officeDocument/2006/relationships/image" Target="../media/image375.png"/><Relationship Id="rId7" Type="http://schemas.openxmlformats.org/officeDocument/2006/relationships/tags" Target="../tags/tag518.xml"/><Relationship Id="rId12" Type="http://schemas.openxmlformats.org/officeDocument/2006/relationships/tags" Target="../tags/tag523.xml"/><Relationship Id="rId17" Type="http://schemas.openxmlformats.org/officeDocument/2006/relationships/image" Target="../media/image393.png"/><Relationship Id="rId25" Type="http://schemas.openxmlformats.org/officeDocument/2006/relationships/image" Target="../media/image411.png"/><Relationship Id="rId2" Type="http://schemas.openxmlformats.org/officeDocument/2006/relationships/tags" Target="../tags/tag513.xml"/><Relationship Id="rId16" Type="http://schemas.openxmlformats.org/officeDocument/2006/relationships/image" Target="../media/image6.png"/><Relationship Id="rId20" Type="http://schemas.openxmlformats.org/officeDocument/2006/relationships/image" Target="../media/image396.png"/><Relationship Id="rId1" Type="http://schemas.openxmlformats.org/officeDocument/2006/relationships/tags" Target="../tags/tag512.xml"/><Relationship Id="rId6" Type="http://schemas.openxmlformats.org/officeDocument/2006/relationships/tags" Target="../tags/tag517.xml"/><Relationship Id="rId11" Type="http://schemas.openxmlformats.org/officeDocument/2006/relationships/tags" Target="../tags/tag522.xml"/><Relationship Id="rId24" Type="http://schemas.openxmlformats.org/officeDocument/2006/relationships/image" Target="../media/image410.png"/><Relationship Id="rId5" Type="http://schemas.openxmlformats.org/officeDocument/2006/relationships/tags" Target="../tags/tag516.xml"/><Relationship Id="rId15" Type="http://schemas.openxmlformats.org/officeDocument/2006/relationships/notesSlide" Target="../notesSlides/notesSlide34.xml"/><Relationship Id="rId23" Type="http://schemas.openxmlformats.org/officeDocument/2006/relationships/image" Target="../media/image383.png"/><Relationship Id="rId10" Type="http://schemas.openxmlformats.org/officeDocument/2006/relationships/tags" Target="../tags/tag521.xml"/><Relationship Id="rId19" Type="http://schemas.openxmlformats.org/officeDocument/2006/relationships/image" Target="../media/image395.png"/><Relationship Id="rId4" Type="http://schemas.openxmlformats.org/officeDocument/2006/relationships/tags" Target="../tags/tag515.xml"/><Relationship Id="rId9" Type="http://schemas.openxmlformats.org/officeDocument/2006/relationships/tags" Target="../tags/tag520.xml"/><Relationship Id="rId14" Type="http://schemas.openxmlformats.org/officeDocument/2006/relationships/slideLayout" Target="../slideLayouts/slideLayout2.xml"/><Relationship Id="rId22" Type="http://schemas.openxmlformats.org/officeDocument/2006/relationships/image" Target="../media/image409.png"/><Relationship Id="rId27" Type="http://schemas.openxmlformats.org/officeDocument/2006/relationships/image" Target="../media/image4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tags" Target="../tags/tag532.xml"/><Relationship Id="rId13" Type="http://schemas.openxmlformats.org/officeDocument/2006/relationships/image" Target="../media/image416.png"/><Relationship Id="rId18" Type="http://schemas.openxmlformats.org/officeDocument/2006/relationships/image" Target="../media/image421.png"/><Relationship Id="rId3" Type="http://schemas.openxmlformats.org/officeDocument/2006/relationships/tags" Target="../tags/tag527.xml"/><Relationship Id="rId7" Type="http://schemas.openxmlformats.org/officeDocument/2006/relationships/tags" Target="../tags/tag531.xml"/><Relationship Id="rId12" Type="http://schemas.openxmlformats.org/officeDocument/2006/relationships/image" Target="../media/image415.png"/><Relationship Id="rId17" Type="http://schemas.openxmlformats.org/officeDocument/2006/relationships/image" Target="../media/image420.png"/><Relationship Id="rId2" Type="http://schemas.openxmlformats.org/officeDocument/2006/relationships/tags" Target="../tags/tag526.xml"/><Relationship Id="rId16" Type="http://schemas.openxmlformats.org/officeDocument/2006/relationships/image" Target="../media/image419.png"/><Relationship Id="rId1" Type="http://schemas.openxmlformats.org/officeDocument/2006/relationships/tags" Target="../tags/tag525.xml"/><Relationship Id="rId6" Type="http://schemas.openxmlformats.org/officeDocument/2006/relationships/tags" Target="../tags/tag530.xml"/><Relationship Id="rId11" Type="http://schemas.openxmlformats.org/officeDocument/2006/relationships/image" Target="../media/image414.png"/><Relationship Id="rId5" Type="http://schemas.openxmlformats.org/officeDocument/2006/relationships/tags" Target="../tags/tag529.xml"/><Relationship Id="rId15" Type="http://schemas.openxmlformats.org/officeDocument/2006/relationships/image" Target="../media/image418.png"/><Relationship Id="rId10" Type="http://schemas.openxmlformats.org/officeDocument/2006/relationships/notesSlide" Target="../notesSlides/notesSlide35.xml"/><Relationship Id="rId19" Type="http://schemas.openxmlformats.org/officeDocument/2006/relationships/image" Target="../media/image6.png"/><Relationship Id="rId4" Type="http://schemas.openxmlformats.org/officeDocument/2006/relationships/tags" Target="../tags/tag528.xml"/><Relationship Id="rId9" Type="http://schemas.openxmlformats.org/officeDocument/2006/relationships/slideLayout" Target="../slideLayouts/slideLayout2.xml"/><Relationship Id="rId14" Type="http://schemas.openxmlformats.org/officeDocument/2006/relationships/image" Target="../media/image417.png"/></Relationships>
</file>

<file path=ppt/slides/_rels/slide61.xml.rels><?xml version="1.0" encoding="UTF-8" standalone="yes"?>
<Relationships xmlns="http://schemas.openxmlformats.org/package/2006/relationships"><Relationship Id="rId8" Type="http://schemas.openxmlformats.org/officeDocument/2006/relationships/image" Target="../media/image368.png"/><Relationship Id="rId3" Type="http://schemas.openxmlformats.org/officeDocument/2006/relationships/tags" Target="../tags/tag535.xml"/><Relationship Id="rId7" Type="http://schemas.openxmlformats.org/officeDocument/2006/relationships/image" Target="../media/image362.png"/><Relationship Id="rId12" Type="http://schemas.openxmlformats.org/officeDocument/2006/relationships/image" Target="../media/image6.png"/><Relationship Id="rId2" Type="http://schemas.openxmlformats.org/officeDocument/2006/relationships/tags" Target="../tags/tag534.xml"/><Relationship Id="rId1" Type="http://schemas.openxmlformats.org/officeDocument/2006/relationships/tags" Target="../tags/tag533.xml"/><Relationship Id="rId6" Type="http://schemas.openxmlformats.org/officeDocument/2006/relationships/slideLayout" Target="../slideLayouts/slideLayout2.xml"/><Relationship Id="rId11" Type="http://schemas.openxmlformats.org/officeDocument/2006/relationships/image" Target="../media/image371.png"/><Relationship Id="rId5" Type="http://schemas.openxmlformats.org/officeDocument/2006/relationships/tags" Target="../tags/tag537.xml"/><Relationship Id="rId10" Type="http://schemas.openxmlformats.org/officeDocument/2006/relationships/image" Target="../media/image370.png"/><Relationship Id="rId4" Type="http://schemas.openxmlformats.org/officeDocument/2006/relationships/tags" Target="../tags/tag536.xml"/><Relationship Id="rId9" Type="http://schemas.openxmlformats.org/officeDocument/2006/relationships/image" Target="../media/image369.png"/></Relationships>
</file>

<file path=ppt/slides/_rels/slide62.xml.rels><?xml version="1.0" encoding="UTF-8" standalone="yes"?>
<Relationships xmlns="http://schemas.openxmlformats.org/package/2006/relationships"><Relationship Id="rId3" Type="http://schemas.openxmlformats.org/officeDocument/2006/relationships/image" Target="../media/image423.jpeg"/><Relationship Id="rId2" Type="http://schemas.openxmlformats.org/officeDocument/2006/relationships/image" Target="../media/image422.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tags" Target="../tags/tag545.xml"/><Relationship Id="rId13" Type="http://schemas.openxmlformats.org/officeDocument/2006/relationships/image" Target="../media/image425.png"/><Relationship Id="rId18" Type="http://schemas.openxmlformats.org/officeDocument/2006/relationships/image" Target="../media/image430.png"/><Relationship Id="rId3" Type="http://schemas.openxmlformats.org/officeDocument/2006/relationships/tags" Target="../tags/tag540.xml"/><Relationship Id="rId21" Type="http://schemas.openxmlformats.org/officeDocument/2006/relationships/image" Target="../media/image433.png"/><Relationship Id="rId7" Type="http://schemas.openxmlformats.org/officeDocument/2006/relationships/tags" Target="../tags/tag544.xml"/><Relationship Id="rId12" Type="http://schemas.openxmlformats.org/officeDocument/2006/relationships/image" Target="../media/image424.png"/><Relationship Id="rId17" Type="http://schemas.openxmlformats.org/officeDocument/2006/relationships/image" Target="../media/image429.png"/><Relationship Id="rId2" Type="http://schemas.openxmlformats.org/officeDocument/2006/relationships/tags" Target="../tags/tag539.xml"/><Relationship Id="rId16" Type="http://schemas.openxmlformats.org/officeDocument/2006/relationships/image" Target="../media/image428.png"/><Relationship Id="rId20" Type="http://schemas.openxmlformats.org/officeDocument/2006/relationships/image" Target="../media/image432.png"/><Relationship Id="rId1" Type="http://schemas.openxmlformats.org/officeDocument/2006/relationships/tags" Target="../tags/tag538.xml"/><Relationship Id="rId6" Type="http://schemas.openxmlformats.org/officeDocument/2006/relationships/tags" Target="../tags/tag543.xml"/><Relationship Id="rId11" Type="http://schemas.openxmlformats.org/officeDocument/2006/relationships/notesSlide" Target="../notesSlides/notesSlide36.xml"/><Relationship Id="rId5" Type="http://schemas.openxmlformats.org/officeDocument/2006/relationships/tags" Target="../tags/tag542.xml"/><Relationship Id="rId15" Type="http://schemas.openxmlformats.org/officeDocument/2006/relationships/image" Target="../media/image427.png"/><Relationship Id="rId10" Type="http://schemas.openxmlformats.org/officeDocument/2006/relationships/slideLayout" Target="../slideLayouts/slideLayout2.xml"/><Relationship Id="rId19" Type="http://schemas.openxmlformats.org/officeDocument/2006/relationships/image" Target="../media/image431.png"/><Relationship Id="rId4" Type="http://schemas.openxmlformats.org/officeDocument/2006/relationships/tags" Target="../tags/tag541.xml"/><Relationship Id="rId9" Type="http://schemas.openxmlformats.org/officeDocument/2006/relationships/tags" Target="../tags/tag546.xml"/><Relationship Id="rId14" Type="http://schemas.openxmlformats.org/officeDocument/2006/relationships/image" Target="../media/image426.png"/><Relationship Id="rId22" Type="http://schemas.openxmlformats.org/officeDocument/2006/relationships/image" Target="../media/image434.jpeg"/></Relationships>
</file>

<file path=ppt/slides/_rels/slide64.xml.rels><?xml version="1.0" encoding="UTF-8" standalone="yes"?>
<Relationships xmlns="http://schemas.openxmlformats.org/package/2006/relationships"><Relationship Id="rId8" Type="http://schemas.openxmlformats.org/officeDocument/2006/relationships/image" Target="../media/image435.png"/><Relationship Id="rId3" Type="http://schemas.openxmlformats.org/officeDocument/2006/relationships/tags" Target="../tags/tag549.xml"/><Relationship Id="rId7" Type="http://schemas.openxmlformats.org/officeDocument/2006/relationships/image" Target="../media/image6.png"/><Relationship Id="rId2" Type="http://schemas.openxmlformats.org/officeDocument/2006/relationships/tags" Target="../tags/tag548.xml"/><Relationship Id="rId1" Type="http://schemas.openxmlformats.org/officeDocument/2006/relationships/tags" Target="../tags/tag547.xml"/><Relationship Id="rId6" Type="http://schemas.openxmlformats.org/officeDocument/2006/relationships/notesSlide" Target="../notesSlides/notesSlide37.xml"/><Relationship Id="rId11" Type="http://schemas.openxmlformats.org/officeDocument/2006/relationships/image" Target="../media/image438.png"/><Relationship Id="rId5" Type="http://schemas.openxmlformats.org/officeDocument/2006/relationships/slideLayout" Target="../slideLayouts/slideLayout4.xml"/><Relationship Id="rId10" Type="http://schemas.openxmlformats.org/officeDocument/2006/relationships/image" Target="../media/image437.png"/><Relationship Id="rId4" Type="http://schemas.openxmlformats.org/officeDocument/2006/relationships/tags" Target="../tags/tag550.xml"/><Relationship Id="rId9" Type="http://schemas.openxmlformats.org/officeDocument/2006/relationships/image" Target="../media/image436.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43.png"/><Relationship Id="rId3" Type="http://schemas.openxmlformats.org/officeDocument/2006/relationships/tags" Target="../tags/tag553.xml"/><Relationship Id="rId7" Type="http://schemas.openxmlformats.org/officeDocument/2006/relationships/notesSlide" Target="../notesSlides/notesSlide38.xml"/><Relationship Id="rId12" Type="http://schemas.openxmlformats.org/officeDocument/2006/relationships/image" Target="../media/image442.png"/><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slideLayout" Target="../slideLayouts/slideLayout4.xml"/><Relationship Id="rId11" Type="http://schemas.openxmlformats.org/officeDocument/2006/relationships/image" Target="../media/image441.png"/><Relationship Id="rId5" Type="http://schemas.openxmlformats.org/officeDocument/2006/relationships/tags" Target="../tags/tag555.xml"/><Relationship Id="rId10" Type="http://schemas.openxmlformats.org/officeDocument/2006/relationships/image" Target="../media/image440.png"/><Relationship Id="rId4" Type="http://schemas.openxmlformats.org/officeDocument/2006/relationships/tags" Target="../tags/tag554.xml"/><Relationship Id="rId9" Type="http://schemas.openxmlformats.org/officeDocument/2006/relationships/image" Target="../media/image439.png"/></Relationships>
</file>

<file path=ppt/slides/_rels/slide66.xml.rels><?xml version="1.0" encoding="UTF-8" standalone="yes"?>
<Relationships xmlns="http://schemas.openxmlformats.org/package/2006/relationships"><Relationship Id="rId8" Type="http://schemas.openxmlformats.org/officeDocument/2006/relationships/image" Target="../media/image444.png"/><Relationship Id="rId3" Type="http://schemas.openxmlformats.org/officeDocument/2006/relationships/tags" Target="../tags/tag558.xml"/><Relationship Id="rId7" Type="http://schemas.openxmlformats.org/officeDocument/2006/relationships/image" Target="../media/image6.png"/><Relationship Id="rId2" Type="http://schemas.openxmlformats.org/officeDocument/2006/relationships/tags" Target="../tags/tag557.xml"/><Relationship Id="rId1" Type="http://schemas.openxmlformats.org/officeDocument/2006/relationships/tags" Target="../tags/tag556.xml"/><Relationship Id="rId6" Type="http://schemas.openxmlformats.org/officeDocument/2006/relationships/notesSlide" Target="../notesSlides/notesSlide39.xml"/><Relationship Id="rId11" Type="http://schemas.openxmlformats.org/officeDocument/2006/relationships/image" Target="../media/image441.png"/><Relationship Id="rId5" Type="http://schemas.openxmlformats.org/officeDocument/2006/relationships/slideLayout" Target="../slideLayouts/slideLayout4.xml"/><Relationship Id="rId10" Type="http://schemas.openxmlformats.org/officeDocument/2006/relationships/image" Target="../media/image446.png"/><Relationship Id="rId4" Type="http://schemas.openxmlformats.org/officeDocument/2006/relationships/tags" Target="../tags/tag559.xml"/><Relationship Id="rId9" Type="http://schemas.openxmlformats.org/officeDocument/2006/relationships/image" Target="../media/image445.png"/></Relationships>
</file>

<file path=ppt/slides/_rels/slide67.xml.rels><?xml version="1.0" encoding="UTF-8" standalone="yes"?>
<Relationships xmlns="http://schemas.openxmlformats.org/package/2006/relationships"><Relationship Id="rId8" Type="http://schemas.openxmlformats.org/officeDocument/2006/relationships/tags" Target="../tags/tag567.xml"/><Relationship Id="rId13" Type="http://schemas.openxmlformats.org/officeDocument/2006/relationships/image" Target="../media/image449.png"/><Relationship Id="rId18" Type="http://schemas.openxmlformats.org/officeDocument/2006/relationships/image" Target="../media/image453.png"/><Relationship Id="rId3" Type="http://schemas.openxmlformats.org/officeDocument/2006/relationships/tags" Target="../tags/tag562.xml"/><Relationship Id="rId7" Type="http://schemas.openxmlformats.org/officeDocument/2006/relationships/tags" Target="../tags/tag566.xml"/><Relationship Id="rId12" Type="http://schemas.openxmlformats.org/officeDocument/2006/relationships/image" Target="../media/image448.png"/><Relationship Id="rId17" Type="http://schemas.openxmlformats.org/officeDocument/2006/relationships/image" Target="../media/image452.png"/><Relationship Id="rId2" Type="http://schemas.openxmlformats.org/officeDocument/2006/relationships/tags" Target="../tags/tag561.xml"/><Relationship Id="rId16" Type="http://schemas.openxmlformats.org/officeDocument/2006/relationships/image" Target="../media/image451.png"/><Relationship Id="rId1" Type="http://schemas.openxmlformats.org/officeDocument/2006/relationships/tags" Target="../tags/tag560.xml"/><Relationship Id="rId6" Type="http://schemas.openxmlformats.org/officeDocument/2006/relationships/tags" Target="../tags/tag565.xml"/><Relationship Id="rId11" Type="http://schemas.openxmlformats.org/officeDocument/2006/relationships/image" Target="../media/image447.png"/><Relationship Id="rId5" Type="http://schemas.openxmlformats.org/officeDocument/2006/relationships/tags" Target="../tags/tag564.xml"/><Relationship Id="rId15" Type="http://schemas.openxmlformats.org/officeDocument/2006/relationships/image" Target="../media/image450.png"/><Relationship Id="rId10" Type="http://schemas.openxmlformats.org/officeDocument/2006/relationships/notesSlide" Target="../notesSlides/notesSlide40.xml"/><Relationship Id="rId19" Type="http://schemas.openxmlformats.org/officeDocument/2006/relationships/image" Target="../media/image454.png"/><Relationship Id="rId4" Type="http://schemas.openxmlformats.org/officeDocument/2006/relationships/tags" Target="../tags/tag563.xml"/><Relationship Id="rId9" Type="http://schemas.openxmlformats.org/officeDocument/2006/relationships/slideLayout" Target="../slideLayouts/slideLayout4.xml"/><Relationship Id="rId14" Type="http://schemas.openxmlformats.org/officeDocument/2006/relationships/image" Target="../media/image6.png"/></Relationships>
</file>

<file path=ppt/slides/_rels/slide68.xml.rels><?xml version="1.0" encoding="UTF-8" standalone="yes"?>
<Relationships xmlns="http://schemas.openxmlformats.org/package/2006/relationships"><Relationship Id="rId8" Type="http://schemas.openxmlformats.org/officeDocument/2006/relationships/notesSlide" Target="../notesSlides/notesSlide41.xml"/><Relationship Id="rId13" Type="http://schemas.openxmlformats.org/officeDocument/2006/relationships/image" Target="../media/image458.png"/><Relationship Id="rId3" Type="http://schemas.openxmlformats.org/officeDocument/2006/relationships/tags" Target="../tags/tag570.xml"/><Relationship Id="rId7" Type="http://schemas.openxmlformats.org/officeDocument/2006/relationships/slideLayout" Target="../slideLayouts/slideLayout4.xml"/><Relationship Id="rId12" Type="http://schemas.openxmlformats.org/officeDocument/2006/relationships/image" Target="../media/image457.png"/><Relationship Id="rId2" Type="http://schemas.openxmlformats.org/officeDocument/2006/relationships/tags" Target="../tags/tag569.xml"/><Relationship Id="rId1" Type="http://schemas.openxmlformats.org/officeDocument/2006/relationships/tags" Target="../tags/tag568.xml"/><Relationship Id="rId6" Type="http://schemas.openxmlformats.org/officeDocument/2006/relationships/tags" Target="../tags/tag573.xml"/><Relationship Id="rId11" Type="http://schemas.openxmlformats.org/officeDocument/2006/relationships/image" Target="../media/image456.png"/><Relationship Id="rId5" Type="http://schemas.openxmlformats.org/officeDocument/2006/relationships/tags" Target="../tags/tag572.xml"/><Relationship Id="rId15" Type="http://schemas.openxmlformats.org/officeDocument/2006/relationships/image" Target="../media/image460.png"/><Relationship Id="rId10" Type="http://schemas.openxmlformats.org/officeDocument/2006/relationships/image" Target="../media/image455.png"/><Relationship Id="rId4" Type="http://schemas.openxmlformats.org/officeDocument/2006/relationships/tags" Target="../tags/tag571.xml"/><Relationship Id="rId9" Type="http://schemas.openxmlformats.org/officeDocument/2006/relationships/image" Target="../media/image6.png"/><Relationship Id="rId14" Type="http://schemas.openxmlformats.org/officeDocument/2006/relationships/image" Target="../media/image459.png"/></Relationships>
</file>

<file path=ppt/slides/_rels/slide69.xml.rels><?xml version="1.0" encoding="UTF-8" standalone="yes"?>
<Relationships xmlns="http://schemas.openxmlformats.org/package/2006/relationships"><Relationship Id="rId8" Type="http://schemas.openxmlformats.org/officeDocument/2006/relationships/image" Target="../media/image461.png"/><Relationship Id="rId3" Type="http://schemas.openxmlformats.org/officeDocument/2006/relationships/tags" Target="../tags/tag576.xml"/><Relationship Id="rId7" Type="http://schemas.openxmlformats.org/officeDocument/2006/relationships/image" Target="../media/image6.png"/><Relationship Id="rId2" Type="http://schemas.openxmlformats.org/officeDocument/2006/relationships/tags" Target="../tags/tag575.xml"/><Relationship Id="rId1" Type="http://schemas.openxmlformats.org/officeDocument/2006/relationships/tags" Target="../tags/tag574.xml"/><Relationship Id="rId6" Type="http://schemas.openxmlformats.org/officeDocument/2006/relationships/notesSlide" Target="../notesSlides/notesSlide42.xml"/><Relationship Id="rId11" Type="http://schemas.openxmlformats.org/officeDocument/2006/relationships/image" Target="../media/image464.png"/><Relationship Id="rId5" Type="http://schemas.openxmlformats.org/officeDocument/2006/relationships/slideLayout" Target="../slideLayouts/slideLayout4.xml"/><Relationship Id="rId10" Type="http://schemas.openxmlformats.org/officeDocument/2006/relationships/image" Target="../media/image463.png"/><Relationship Id="rId4" Type="http://schemas.openxmlformats.org/officeDocument/2006/relationships/tags" Target="../tags/tag577.xml"/><Relationship Id="rId9" Type="http://schemas.openxmlformats.org/officeDocument/2006/relationships/image" Target="../media/image462.png"/></Relationships>
</file>

<file path=ppt/slides/_rels/slide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466.png"/><Relationship Id="rId3" Type="http://schemas.openxmlformats.org/officeDocument/2006/relationships/tags" Target="../tags/tag580.xml"/><Relationship Id="rId7" Type="http://schemas.openxmlformats.org/officeDocument/2006/relationships/tags" Target="../tags/tag584.xml"/><Relationship Id="rId12" Type="http://schemas.openxmlformats.org/officeDocument/2006/relationships/image" Target="../media/image465.png"/><Relationship Id="rId2" Type="http://schemas.openxmlformats.org/officeDocument/2006/relationships/tags" Target="../tags/tag579.xml"/><Relationship Id="rId16" Type="http://schemas.openxmlformats.org/officeDocument/2006/relationships/image" Target="../media/image469.png"/><Relationship Id="rId1" Type="http://schemas.openxmlformats.org/officeDocument/2006/relationships/tags" Target="../tags/tag578.xml"/><Relationship Id="rId6" Type="http://schemas.openxmlformats.org/officeDocument/2006/relationships/tags" Target="../tags/tag583.xml"/><Relationship Id="rId11" Type="http://schemas.openxmlformats.org/officeDocument/2006/relationships/image" Target="../media/image462.png"/><Relationship Id="rId5" Type="http://schemas.openxmlformats.org/officeDocument/2006/relationships/tags" Target="../tags/tag582.xml"/><Relationship Id="rId15" Type="http://schemas.openxmlformats.org/officeDocument/2006/relationships/image" Target="../media/image468.png"/><Relationship Id="rId10" Type="http://schemas.openxmlformats.org/officeDocument/2006/relationships/image" Target="../media/image6.png"/><Relationship Id="rId4" Type="http://schemas.openxmlformats.org/officeDocument/2006/relationships/tags" Target="../tags/tag581.xml"/><Relationship Id="rId9" Type="http://schemas.openxmlformats.org/officeDocument/2006/relationships/notesSlide" Target="../notesSlides/notesSlide43.xml"/><Relationship Id="rId14" Type="http://schemas.openxmlformats.org/officeDocument/2006/relationships/image" Target="../media/image46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585.xml"/><Relationship Id="rId5" Type="http://schemas.openxmlformats.org/officeDocument/2006/relationships/image" Target="../media/image470.png"/><Relationship Id="rId4" Type="http://schemas.openxmlformats.org/officeDocument/2006/relationships/image" Target="../media/image6.png"/></Relationships>
</file>

<file path=ppt/slides/_rels/slide72.xml.rels><?xml version="1.0" encoding="UTF-8" standalone="yes"?>
<Relationships xmlns="http://schemas.openxmlformats.org/package/2006/relationships"><Relationship Id="rId8" Type="http://schemas.openxmlformats.org/officeDocument/2006/relationships/tags" Target="../tags/tag593.xml"/><Relationship Id="rId13" Type="http://schemas.openxmlformats.org/officeDocument/2006/relationships/image" Target="../media/image360.png"/><Relationship Id="rId18" Type="http://schemas.openxmlformats.org/officeDocument/2006/relationships/image" Target="../media/image472.png"/><Relationship Id="rId3" Type="http://schemas.openxmlformats.org/officeDocument/2006/relationships/tags" Target="../tags/tag588.xml"/><Relationship Id="rId7" Type="http://schemas.openxmlformats.org/officeDocument/2006/relationships/tags" Target="../tags/tag592.xml"/><Relationship Id="rId12" Type="http://schemas.openxmlformats.org/officeDocument/2006/relationships/image" Target="../media/image359.png"/><Relationship Id="rId17" Type="http://schemas.openxmlformats.org/officeDocument/2006/relationships/image" Target="../media/image214.png"/><Relationship Id="rId2" Type="http://schemas.openxmlformats.org/officeDocument/2006/relationships/tags" Target="../tags/tag587.xml"/><Relationship Id="rId16" Type="http://schemas.openxmlformats.org/officeDocument/2006/relationships/image" Target="../media/image471.png"/><Relationship Id="rId20" Type="http://schemas.openxmlformats.org/officeDocument/2006/relationships/image" Target="../media/image353.png"/><Relationship Id="rId1" Type="http://schemas.openxmlformats.org/officeDocument/2006/relationships/tags" Target="../tags/tag586.xml"/><Relationship Id="rId6" Type="http://schemas.openxmlformats.org/officeDocument/2006/relationships/tags" Target="../tags/tag591.xml"/><Relationship Id="rId11" Type="http://schemas.openxmlformats.org/officeDocument/2006/relationships/image" Target="../media/image6.png"/><Relationship Id="rId5" Type="http://schemas.openxmlformats.org/officeDocument/2006/relationships/tags" Target="../tags/tag590.xml"/><Relationship Id="rId15" Type="http://schemas.openxmlformats.org/officeDocument/2006/relationships/image" Target="../media/image361.png"/><Relationship Id="rId10" Type="http://schemas.openxmlformats.org/officeDocument/2006/relationships/image" Target="../media/image262.png"/><Relationship Id="rId19" Type="http://schemas.openxmlformats.org/officeDocument/2006/relationships/image" Target="../media/image263.png"/><Relationship Id="rId4" Type="http://schemas.openxmlformats.org/officeDocument/2006/relationships/tags" Target="../tags/tag589.xml"/><Relationship Id="rId9" Type="http://schemas.openxmlformats.org/officeDocument/2006/relationships/slideLayout" Target="../slideLayouts/slideLayout4.xml"/><Relationship Id="rId14" Type="http://schemas.openxmlformats.org/officeDocument/2006/relationships/image" Target="../media/image33.png"/></Relationships>
</file>

<file path=ppt/slides/_rels/slide73.xml.rels><?xml version="1.0" encoding="UTF-8" standalone="yes"?>
<Relationships xmlns="http://schemas.openxmlformats.org/package/2006/relationships"><Relationship Id="rId8" Type="http://schemas.openxmlformats.org/officeDocument/2006/relationships/tags" Target="../tags/tag601.xml"/><Relationship Id="rId13" Type="http://schemas.openxmlformats.org/officeDocument/2006/relationships/tags" Target="../tags/tag606.xml"/><Relationship Id="rId18" Type="http://schemas.openxmlformats.org/officeDocument/2006/relationships/slideLayout" Target="../slideLayouts/slideLayout2.xml"/><Relationship Id="rId26" Type="http://schemas.openxmlformats.org/officeDocument/2006/relationships/image" Target="../media/image476.png"/><Relationship Id="rId3" Type="http://schemas.openxmlformats.org/officeDocument/2006/relationships/tags" Target="../tags/tag596.xml"/><Relationship Id="rId21" Type="http://schemas.openxmlformats.org/officeDocument/2006/relationships/image" Target="../media/image70.png"/><Relationship Id="rId7" Type="http://schemas.openxmlformats.org/officeDocument/2006/relationships/tags" Target="../tags/tag600.xml"/><Relationship Id="rId12" Type="http://schemas.openxmlformats.org/officeDocument/2006/relationships/tags" Target="../tags/tag605.xml"/><Relationship Id="rId17" Type="http://schemas.openxmlformats.org/officeDocument/2006/relationships/tags" Target="../tags/tag610.xml"/><Relationship Id="rId25" Type="http://schemas.openxmlformats.org/officeDocument/2006/relationships/image" Target="../media/image9.png"/><Relationship Id="rId2" Type="http://schemas.openxmlformats.org/officeDocument/2006/relationships/tags" Target="../tags/tag595.xml"/><Relationship Id="rId16" Type="http://schemas.openxmlformats.org/officeDocument/2006/relationships/tags" Target="../tags/tag609.xml"/><Relationship Id="rId20" Type="http://schemas.openxmlformats.org/officeDocument/2006/relationships/image" Target="../media/image69.png"/><Relationship Id="rId29" Type="http://schemas.openxmlformats.org/officeDocument/2006/relationships/image" Target="../media/image479.png"/><Relationship Id="rId1" Type="http://schemas.openxmlformats.org/officeDocument/2006/relationships/tags" Target="../tags/tag594.xml"/><Relationship Id="rId6" Type="http://schemas.openxmlformats.org/officeDocument/2006/relationships/tags" Target="../tags/tag599.xml"/><Relationship Id="rId11" Type="http://schemas.openxmlformats.org/officeDocument/2006/relationships/tags" Target="../tags/tag604.xml"/><Relationship Id="rId24" Type="http://schemas.openxmlformats.org/officeDocument/2006/relationships/image" Target="../media/image475.png"/><Relationship Id="rId5" Type="http://schemas.openxmlformats.org/officeDocument/2006/relationships/tags" Target="../tags/tag598.xml"/><Relationship Id="rId15" Type="http://schemas.openxmlformats.org/officeDocument/2006/relationships/tags" Target="../tags/tag608.xml"/><Relationship Id="rId23" Type="http://schemas.openxmlformats.org/officeDocument/2006/relationships/image" Target="../media/image474.png"/><Relationship Id="rId28" Type="http://schemas.openxmlformats.org/officeDocument/2006/relationships/image" Target="../media/image478.png"/><Relationship Id="rId10" Type="http://schemas.openxmlformats.org/officeDocument/2006/relationships/tags" Target="../tags/tag603.xml"/><Relationship Id="rId19" Type="http://schemas.openxmlformats.org/officeDocument/2006/relationships/image" Target="../media/image6.png"/><Relationship Id="rId4" Type="http://schemas.openxmlformats.org/officeDocument/2006/relationships/tags" Target="../tags/tag597.xml"/><Relationship Id="rId9" Type="http://schemas.openxmlformats.org/officeDocument/2006/relationships/tags" Target="../tags/tag602.xml"/><Relationship Id="rId14" Type="http://schemas.openxmlformats.org/officeDocument/2006/relationships/tags" Target="../tags/tag607.xml"/><Relationship Id="rId22" Type="http://schemas.openxmlformats.org/officeDocument/2006/relationships/image" Target="../media/image473.png"/><Relationship Id="rId27" Type="http://schemas.openxmlformats.org/officeDocument/2006/relationships/image" Target="../media/image477.png"/><Relationship Id="rId30" Type="http://schemas.openxmlformats.org/officeDocument/2006/relationships/image" Target="../media/image480.png"/></Relationships>
</file>

<file path=ppt/slides/_rels/slide74.xml.rels><?xml version="1.0" encoding="UTF-8" standalone="yes"?>
<Relationships xmlns="http://schemas.openxmlformats.org/package/2006/relationships"><Relationship Id="rId8" Type="http://schemas.openxmlformats.org/officeDocument/2006/relationships/tags" Target="../tags/tag618.xml"/><Relationship Id="rId13" Type="http://schemas.openxmlformats.org/officeDocument/2006/relationships/tags" Target="../tags/tag623.xml"/><Relationship Id="rId18" Type="http://schemas.openxmlformats.org/officeDocument/2006/relationships/tags" Target="../tags/tag628.xml"/><Relationship Id="rId26" Type="http://schemas.openxmlformats.org/officeDocument/2006/relationships/image" Target="../media/image473.png"/><Relationship Id="rId3" Type="http://schemas.openxmlformats.org/officeDocument/2006/relationships/tags" Target="../tags/tag613.xml"/><Relationship Id="rId21" Type="http://schemas.openxmlformats.org/officeDocument/2006/relationships/image" Target="../media/image481.png"/><Relationship Id="rId7" Type="http://schemas.openxmlformats.org/officeDocument/2006/relationships/tags" Target="../tags/tag617.xml"/><Relationship Id="rId12" Type="http://schemas.openxmlformats.org/officeDocument/2006/relationships/tags" Target="../tags/tag622.xml"/><Relationship Id="rId17" Type="http://schemas.openxmlformats.org/officeDocument/2006/relationships/tags" Target="../tags/tag627.xml"/><Relationship Id="rId25" Type="http://schemas.openxmlformats.org/officeDocument/2006/relationships/image" Target="../media/image70.png"/><Relationship Id="rId33" Type="http://schemas.openxmlformats.org/officeDocument/2006/relationships/image" Target="../media/image484.png"/><Relationship Id="rId2" Type="http://schemas.openxmlformats.org/officeDocument/2006/relationships/tags" Target="../tags/tag612.xml"/><Relationship Id="rId16" Type="http://schemas.openxmlformats.org/officeDocument/2006/relationships/tags" Target="../tags/tag626.xml"/><Relationship Id="rId20" Type="http://schemas.openxmlformats.org/officeDocument/2006/relationships/image" Target="../media/image6.png"/><Relationship Id="rId29" Type="http://schemas.openxmlformats.org/officeDocument/2006/relationships/image" Target="../media/image9.png"/><Relationship Id="rId1" Type="http://schemas.openxmlformats.org/officeDocument/2006/relationships/tags" Target="../tags/tag611.xml"/><Relationship Id="rId6" Type="http://schemas.openxmlformats.org/officeDocument/2006/relationships/tags" Target="../tags/tag616.xml"/><Relationship Id="rId11" Type="http://schemas.openxmlformats.org/officeDocument/2006/relationships/tags" Target="../tags/tag621.xml"/><Relationship Id="rId24" Type="http://schemas.openxmlformats.org/officeDocument/2006/relationships/image" Target="../media/image69.png"/><Relationship Id="rId32" Type="http://schemas.openxmlformats.org/officeDocument/2006/relationships/image" Target="../media/image480.png"/><Relationship Id="rId5" Type="http://schemas.openxmlformats.org/officeDocument/2006/relationships/tags" Target="../tags/tag615.xml"/><Relationship Id="rId15" Type="http://schemas.openxmlformats.org/officeDocument/2006/relationships/tags" Target="../tags/tag625.xml"/><Relationship Id="rId23" Type="http://schemas.openxmlformats.org/officeDocument/2006/relationships/image" Target="../media/image483.png"/><Relationship Id="rId28" Type="http://schemas.openxmlformats.org/officeDocument/2006/relationships/image" Target="../media/image475.png"/><Relationship Id="rId10" Type="http://schemas.openxmlformats.org/officeDocument/2006/relationships/tags" Target="../tags/tag620.xml"/><Relationship Id="rId19" Type="http://schemas.openxmlformats.org/officeDocument/2006/relationships/slideLayout" Target="../slideLayouts/slideLayout2.xml"/><Relationship Id="rId31" Type="http://schemas.openxmlformats.org/officeDocument/2006/relationships/image" Target="../media/image479.png"/><Relationship Id="rId4" Type="http://schemas.openxmlformats.org/officeDocument/2006/relationships/tags" Target="../tags/tag614.xml"/><Relationship Id="rId9" Type="http://schemas.openxmlformats.org/officeDocument/2006/relationships/tags" Target="../tags/tag619.xml"/><Relationship Id="rId14" Type="http://schemas.openxmlformats.org/officeDocument/2006/relationships/tags" Target="../tags/tag624.xml"/><Relationship Id="rId22" Type="http://schemas.openxmlformats.org/officeDocument/2006/relationships/image" Target="../media/image482.png"/><Relationship Id="rId27" Type="http://schemas.openxmlformats.org/officeDocument/2006/relationships/image" Target="../media/image474.png"/><Relationship Id="rId30" Type="http://schemas.openxmlformats.org/officeDocument/2006/relationships/image" Target="../media/image476.png"/></Relationships>
</file>

<file path=ppt/slides/_rels/slide75.xml.rels><?xml version="1.0" encoding="UTF-8" standalone="yes"?>
<Relationships xmlns="http://schemas.openxmlformats.org/package/2006/relationships"><Relationship Id="rId8" Type="http://schemas.openxmlformats.org/officeDocument/2006/relationships/tags" Target="../tags/tag636.xml"/><Relationship Id="rId13" Type="http://schemas.openxmlformats.org/officeDocument/2006/relationships/tags" Target="../tags/tag641.xml"/><Relationship Id="rId18" Type="http://schemas.openxmlformats.org/officeDocument/2006/relationships/tags" Target="../tags/tag646.xml"/><Relationship Id="rId26" Type="http://schemas.openxmlformats.org/officeDocument/2006/relationships/image" Target="../media/image487.jpeg"/><Relationship Id="rId3" Type="http://schemas.openxmlformats.org/officeDocument/2006/relationships/tags" Target="../tags/tag631.xml"/><Relationship Id="rId21" Type="http://schemas.openxmlformats.org/officeDocument/2006/relationships/image" Target="../media/image6.png"/><Relationship Id="rId34" Type="http://schemas.openxmlformats.org/officeDocument/2006/relationships/image" Target="../media/image479.png"/><Relationship Id="rId7" Type="http://schemas.openxmlformats.org/officeDocument/2006/relationships/tags" Target="../tags/tag635.xml"/><Relationship Id="rId12" Type="http://schemas.openxmlformats.org/officeDocument/2006/relationships/tags" Target="../tags/tag640.xml"/><Relationship Id="rId17" Type="http://schemas.openxmlformats.org/officeDocument/2006/relationships/tags" Target="../tags/tag645.xml"/><Relationship Id="rId25" Type="http://schemas.openxmlformats.org/officeDocument/2006/relationships/image" Target="../media/image486.png"/><Relationship Id="rId33" Type="http://schemas.openxmlformats.org/officeDocument/2006/relationships/image" Target="../media/image476.png"/><Relationship Id="rId2" Type="http://schemas.openxmlformats.org/officeDocument/2006/relationships/tags" Target="../tags/tag630.xml"/><Relationship Id="rId16" Type="http://schemas.openxmlformats.org/officeDocument/2006/relationships/tags" Target="../tags/tag644.xml"/><Relationship Id="rId20" Type="http://schemas.openxmlformats.org/officeDocument/2006/relationships/slideLayout" Target="../slideLayouts/slideLayout2.xml"/><Relationship Id="rId29" Type="http://schemas.openxmlformats.org/officeDocument/2006/relationships/image" Target="../media/image473.png"/><Relationship Id="rId1" Type="http://schemas.openxmlformats.org/officeDocument/2006/relationships/tags" Target="../tags/tag629.xml"/><Relationship Id="rId6" Type="http://schemas.openxmlformats.org/officeDocument/2006/relationships/tags" Target="../tags/tag634.xml"/><Relationship Id="rId11" Type="http://schemas.openxmlformats.org/officeDocument/2006/relationships/tags" Target="../tags/tag639.xml"/><Relationship Id="rId24" Type="http://schemas.openxmlformats.org/officeDocument/2006/relationships/image" Target="../media/image485.png"/><Relationship Id="rId32" Type="http://schemas.openxmlformats.org/officeDocument/2006/relationships/image" Target="../media/image9.png"/><Relationship Id="rId5" Type="http://schemas.openxmlformats.org/officeDocument/2006/relationships/tags" Target="../tags/tag633.xml"/><Relationship Id="rId15" Type="http://schemas.openxmlformats.org/officeDocument/2006/relationships/tags" Target="../tags/tag643.xml"/><Relationship Id="rId23" Type="http://schemas.openxmlformats.org/officeDocument/2006/relationships/image" Target="../media/image482.png"/><Relationship Id="rId28" Type="http://schemas.openxmlformats.org/officeDocument/2006/relationships/image" Target="../media/image70.png"/><Relationship Id="rId10" Type="http://schemas.openxmlformats.org/officeDocument/2006/relationships/tags" Target="../tags/tag638.xml"/><Relationship Id="rId19" Type="http://schemas.openxmlformats.org/officeDocument/2006/relationships/tags" Target="../tags/tag647.xml"/><Relationship Id="rId31" Type="http://schemas.openxmlformats.org/officeDocument/2006/relationships/image" Target="../media/image475.png"/><Relationship Id="rId4" Type="http://schemas.openxmlformats.org/officeDocument/2006/relationships/tags" Target="../tags/tag632.xml"/><Relationship Id="rId9" Type="http://schemas.openxmlformats.org/officeDocument/2006/relationships/tags" Target="../tags/tag637.xml"/><Relationship Id="rId14" Type="http://schemas.openxmlformats.org/officeDocument/2006/relationships/tags" Target="../tags/tag642.xml"/><Relationship Id="rId22" Type="http://schemas.openxmlformats.org/officeDocument/2006/relationships/image" Target="../media/image481.png"/><Relationship Id="rId27" Type="http://schemas.openxmlformats.org/officeDocument/2006/relationships/image" Target="../media/image69.png"/><Relationship Id="rId30" Type="http://schemas.openxmlformats.org/officeDocument/2006/relationships/image" Target="../media/image474.png"/><Relationship Id="rId35" Type="http://schemas.openxmlformats.org/officeDocument/2006/relationships/image" Target="../media/image480.png"/></Relationships>
</file>

<file path=ppt/slides/_rels/slide76.xml.rels><?xml version="1.0" encoding="UTF-8" standalone="yes"?>
<Relationships xmlns="http://schemas.openxmlformats.org/package/2006/relationships"><Relationship Id="rId8" Type="http://schemas.openxmlformats.org/officeDocument/2006/relationships/image" Target="../media/image489.png"/><Relationship Id="rId3" Type="http://schemas.openxmlformats.org/officeDocument/2006/relationships/tags" Target="../tags/tag650.xml"/><Relationship Id="rId7" Type="http://schemas.openxmlformats.org/officeDocument/2006/relationships/image" Target="../media/image488.png"/><Relationship Id="rId2" Type="http://schemas.openxmlformats.org/officeDocument/2006/relationships/tags" Target="../tags/tag649.xml"/><Relationship Id="rId1" Type="http://schemas.openxmlformats.org/officeDocument/2006/relationships/tags" Target="../tags/tag648.xml"/><Relationship Id="rId6" Type="http://schemas.openxmlformats.org/officeDocument/2006/relationships/image" Target="../media/image6.png"/><Relationship Id="rId11" Type="http://schemas.openxmlformats.org/officeDocument/2006/relationships/image" Target="../media/image492.emf"/><Relationship Id="rId5" Type="http://schemas.openxmlformats.org/officeDocument/2006/relationships/notesSlide" Target="../notesSlides/notesSlide45.xml"/><Relationship Id="rId10" Type="http://schemas.openxmlformats.org/officeDocument/2006/relationships/image" Target="../media/image491.emf"/><Relationship Id="rId4" Type="http://schemas.openxmlformats.org/officeDocument/2006/relationships/slideLayout" Target="../slideLayouts/slideLayout2.xml"/><Relationship Id="rId9" Type="http://schemas.openxmlformats.org/officeDocument/2006/relationships/image" Target="../media/image490.png"/></Relationships>
</file>

<file path=ppt/slides/_rels/slide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472.png"/><Relationship Id="rId3" Type="http://schemas.openxmlformats.org/officeDocument/2006/relationships/tags" Target="../tags/tag653.xml"/><Relationship Id="rId7" Type="http://schemas.openxmlformats.org/officeDocument/2006/relationships/image" Target="../media/image214.png"/><Relationship Id="rId2" Type="http://schemas.openxmlformats.org/officeDocument/2006/relationships/tags" Target="../tags/tag652.xml"/><Relationship Id="rId1" Type="http://schemas.openxmlformats.org/officeDocument/2006/relationships/tags" Target="../tags/tag651.xml"/><Relationship Id="rId6" Type="http://schemas.openxmlformats.org/officeDocument/2006/relationships/image" Target="../media/image6.png"/><Relationship Id="rId5" Type="http://schemas.openxmlformats.org/officeDocument/2006/relationships/image" Target="../media/image262.png"/><Relationship Id="rId10" Type="http://schemas.openxmlformats.org/officeDocument/2006/relationships/image" Target="../media/image353.png"/><Relationship Id="rId4" Type="http://schemas.openxmlformats.org/officeDocument/2006/relationships/slideLayout" Target="../slideLayouts/slideLayout4.xml"/><Relationship Id="rId9" Type="http://schemas.openxmlformats.org/officeDocument/2006/relationships/image" Target="../media/image263.png"/></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6.png"/><Relationship Id="rId3" Type="http://schemas.openxmlformats.org/officeDocument/2006/relationships/tags" Target="../tags/tag20.xml"/><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tags" Target="../tags/tag19.xml"/><Relationship Id="rId16" Type="http://schemas.openxmlformats.org/officeDocument/2006/relationships/image" Target="../media/image26.png"/><Relationship Id="rId1" Type="http://schemas.openxmlformats.org/officeDocument/2006/relationships/tags" Target="../tags/tag18.xml"/><Relationship Id="rId6" Type="http://schemas.openxmlformats.org/officeDocument/2006/relationships/image" Target="../media/image17.jpeg"/><Relationship Id="rId11" Type="http://schemas.openxmlformats.org/officeDocument/2006/relationships/image" Target="../media/image22.png"/><Relationship Id="rId5" Type="http://schemas.openxmlformats.org/officeDocument/2006/relationships/notesSlide" Target="../notesSlides/notesSlide6.xml"/><Relationship Id="rId15" Type="http://schemas.openxmlformats.org/officeDocument/2006/relationships/image" Target="../media/image25.png"/><Relationship Id="rId10" Type="http://schemas.openxmlformats.org/officeDocument/2006/relationships/image" Target="../media/image21.jpeg"/><Relationship Id="rId4" Type="http://schemas.openxmlformats.org/officeDocument/2006/relationships/slideLayout" Target="../slideLayouts/slideLayout2.xml"/><Relationship Id="rId9" Type="http://schemas.openxmlformats.org/officeDocument/2006/relationships/image" Target="../media/image20.jpeg"/><Relationship Id="rId14" Type="http://schemas.openxmlformats.org/officeDocument/2006/relationships/image" Target="../media/image24.png"/></Relationships>
</file>

<file path=ppt/slides/_rels/slide80.xml.rels><?xml version="1.0" encoding="UTF-8" standalone="yes"?>
<Relationships xmlns="http://schemas.openxmlformats.org/package/2006/relationships"><Relationship Id="rId8" Type="http://schemas.openxmlformats.org/officeDocument/2006/relationships/tags" Target="../tags/tag661.xml"/><Relationship Id="rId13" Type="http://schemas.openxmlformats.org/officeDocument/2006/relationships/image" Target="../media/image493.png"/><Relationship Id="rId18" Type="http://schemas.openxmlformats.org/officeDocument/2006/relationships/image" Target="../media/image88.png"/><Relationship Id="rId3" Type="http://schemas.openxmlformats.org/officeDocument/2006/relationships/tags" Target="../tags/tag656.xml"/><Relationship Id="rId21" Type="http://schemas.openxmlformats.org/officeDocument/2006/relationships/image" Target="../media/image91.png"/><Relationship Id="rId7" Type="http://schemas.openxmlformats.org/officeDocument/2006/relationships/tags" Target="../tags/tag660.xml"/><Relationship Id="rId12" Type="http://schemas.openxmlformats.org/officeDocument/2006/relationships/slideLayout" Target="../slideLayouts/slideLayout2.xml"/><Relationship Id="rId17" Type="http://schemas.openxmlformats.org/officeDocument/2006/relationships/image" Target="../media/image87.png"/><Relationship Id="rId25" Type="http://schemas.openxmlformats.org/officeDocument/2006/relationships/image" Target="../media/image494.png"/><Relationship Id="rId2" Type="http://schemas.openxmlformats.org/officeDocument/2006/relationships/tags" Target="../tags/tag655.xml"/><Relationship Id="rId16" Type="http://schemas.openxmlformats.org/officeDocument/2006/relationships/image" Target="../media/image86.png"/><Relationship Id="rId20" Type="http://schemas.openxmlformats.org/officeDocument/2006/relationships/image" Target="../media/image90.png"/><Relationship Id="rId1" Type="http://schemas.openxmlformats.org/officeDocument/2006/relationships/tags" Target="../tags/tag654.xml"/><Relationship Id="rId6" Type="http://schemas.openxmlformats.org/officeDocument/2006/relationships/tags" Target="../tags/tag659.xml"/><Relationship Id="rId11" Type="http://schemas.openxmlformats.org/officeDocument/2006/relationships/tags" Target="../tags/tag664.xml"/><Relationship Id="rId24" Type="http://schemas.openxmlformats.org/officeDocument/2006/relationships/image" Target="../media/image8.png"/><Relationship Id="rId5" Type="http://schemas.openxmlformats.org/officeDocument/2006/relationships/tags" Target="../tags/tag658.xml"/><Relationship Id="rId15" Type="http://schemas.openxmlformats.org/officeDocument/2006/relationships/image" Target="../media/image213.png"/><Relationship Id="rId23" Type="http://schemas.openxmlformats.org/officeDocument/2006/relationships/image" Target="../media/image6.png"/><Relationship Id="rId10" Type="http://schemas.openxmlformats.org/officeDocument/2006/relationships/tags" Target="../tags/tag663.xml"/><Relationship Id="rId19" Type="http://schemas.openxmlformats.org/officeDocument/2006/relationships/image" Target="../media/image89.png"/><Relationship Id="rId4" Type="http://schemas.openxmlformats.org/officeDocument/2006/relationships/tags" Target="../tags/tag657.xml"/><Relationship Id="rId9" Type="http://schemas.openxmlformats.org/officeDocument/2006/relationships/tags" Target="../tags/tag662.xml"/><Relationship Id="rId14" Type="http://schemas.openxmlformats.org/officeDocument/2006/relationships/image" Target="../media/image7.png"/><Relationship Id="rId22" Type="http://schemas.openxmlformats.org/officeDocument/2006/relationships/image" Target="../media/image92.png"/></Relationships>
</file>

<file path=ppt/slides/_rels/slide81.xml.rels><?xml version="1.0" encoding="UTF-8" standalone="yes"?>
<Relationships xmlns="http://schemas.openxmlformats.org/package/2006/relationships"><Relationship Id="rId8" Type="http://schemas.openxmlformats.org/officeDocument/2006/relationships/tags" Target="../tags/tag672.xml"/><Relationship Id="rId13" Type="http://schemas.openxmlformats.org/officeDocument/2006/relationships/tags" Target="../tags/tag677.xml"/><Relationship Id="rId18" Type="http://schemas.openxmlformats.org/officeDocument/2006/relationships/tags" Target="../tags/tag682.xml"/><Relationship Id="rId26" Type="http://schemas.openxmlformats.org/officeDocument/2006/relationships/image" Target="../media/image496.png"/><Relationship Id="rId39" Type="http://schemas.openxmlformats.org/officeDocument/2006/relationships/image" Target="../media/image509.png"/><Relationship Id="rId3" Type="http://schemas.openxmlformats.org/officeDocument/2006/relationships/tags" Target="../tags/tag667.xml"/><Relationship Id="rId21" Type="http://schemas.openxmlformats.org/officeDocument/2006/relationships/notesSlide" Target="../notesSlides/notesSlide47.xml"/><Relationship Id="rId34" Type="http://schemas.openxmlformats.org/officeDocument/2006/relationships/image" Target="../media/image504.png"/><Relationship Id="rId7" Type="http://schemas.openxmlformats.org/officeDocument/2006/relationships/tags" Target="../tags/tag671.xml"/><Relationship Id="rId12" Type="http://schemas.openxmlformats.org/officeDocument/2006/relationships/tags" Target="../tags/tag676.xml"/><Relationship Id="rId17" Type="http://schemas.openxmlformats.org/officeDocument/2006/relationships/tags" Target="../tags/tag681.xml"/><Relationship Id="rId25" Type="http://schemas.openxmlformats.org/officeDocument/2006/relationships/image" Target="../media/image102.png"/><Relationship Id="rId33" Type="http://schemas.openxmlformats.org/officeDocument/2006/relationships/image" Target="../media/image503.png"/><Relationship Id="rId38" Type="http://schemas.openxmlformats.org/officeDocument/2006/relationships/image" Target="../media/image508.png"/><Relationship Id="rId2" Type="http://schemas.openxmlformats.org/officeDocument/2006/relationships/tags" Target="../tags/tag666.xml"/><Relationship Id="rId16" Type="http://schemas.openxmlformats.org/officeDocument/2006/relationships/tags" Target="../tags/tag680.xml"/><Relationship Id="rId20" Type="http://schemas.openxmlformats.org/officeDocument/2006/relationships/slideLayout" Target="../slideLayouts/slideLayout2.xml"/><Relationship Id="rId29" Type="http://schemas.openxmlformats.org/officeDocument/2006/relationships/image" Target="../media/image499.png"/><Relationship Id="rId1" Type="http://schemas.openxmlformats.org/officeDocument/2006/relationships/tags" Target="../tags/tag665.xml"/><Relationship Id="rId6" Type="http://schemas.openxmlformats.org/officeDocument/2006/relationships/tags" Target="../tags/tag670.xml"/><Relationship Id="rId11" Type="http://schemas.openxmlformats.org/officeDocument/2006/relationships/tags" Target="../tags/tag675.xml"/><Relationship Id="rId24" Type="http://schemas.openxmlformats.org/officeDocument/2006/relationships/image" Target="../media/image495.png"/><Relationship Id="rId32" Type="http://schemas.openxmlformats.org/officeDocument/2006/relationships/image" Target="../media/image502.png"/><Relationship Id="rId37" Type="http://schemas.openxmlformats.org/officeDocument/2006/relationships/image" Target="../media/image507.png"/><Relationship Id="rId40" Type="http://schemas.openxmlformats.org/officeDocument/2006/relationships/image" Target="../media/image510.png"/><Relationship Id="rId5" Type="http://schemas.openxmlformats.org/officeDocument/2006/relationships/tags" Target="../tags/tag669.xml"/><Relationship Id="rId15" Type="http://schemas.openxmlformats.org/officeDocument/2006/relationships/tags" Target="../tags/tag679.xml"/><Relationship Id="rId23" Type="http://schemas.openxmlformats.org/officeDocument/2006/relationships/image" Target="../media/image25.png"/><Relationship Id="rId28" Type="http://schemas.openxmlformats.org/officeDocument/2006/relationships/image" Target="../media/image498.png"/><Relationship Id="rId36" Type="http://schemas.openxmlformats.org/officeDocument/2006/relationships/image" Target="../media/image506.png"/><Relationship Id="rId10" Type="http://schemas.openxmlformats.org/officeDocument/2006/relationships/tags" Target="../tags/tag674.xml"/><Relationship Id="rId19" Type="http://schemas.openxmlformats.org/officeDocument/2006/relationships/tags" Target="../tags/tag683.xml"/><Relationship Id="rId31" Type="http://schemas.openxmlformats.org/officeDocument/2006/relationships/image" Target="../media/image501.png"/><Relationship Id="rId4" Type="http://schemas.openxmlformats.org/officeDocument/2006/relationships/tags" Target="../tags/tag668.xml"/><Relationship Id="rId9" Type="http://schemas.openxmlformats.org/officeDocument/2006/relationships/tags" Target="../tags/tag673.xml"/><Relationship Id="rId14" Type="http://schemas.openxmlformats.org/officeDocument/2006/relationships/tags" Target="../tags/tag678.xml"/><Relationship Id="rId22" Type="http://schemas.openxmlformats.org/officeDocument/2006/relationships/image" Target="../media/image6.png"/><Relationship Id="rId27" Type="http://schemas.openxmlformats.org/officeDocument/2006/relationships/image" Target="../media/image497.png"/><Relationship Id="rId30" Type="http://schemas.openxmlformats.org/officeDocument/2006/relationships/image" Target="../media/image500.png"/><Relationship Id="rId35" Type="http://schemas.openxmlformats.org/officeDocument/2006/relationships/image" Target="../media/image505.png"/></Relationships>
</file>

<file path=ppt/slides/_rels/slide82.xml.rels><?xml version="1.0" encoding="UTF-8" standalone="yes"?>
<Relationships xmlns="http://schemas.openxmlformats.org/package/2006/relationships"><Relationship Id="rId8" Type="http://schemas.openxmlformats.org/officeDocument/2006/relationships/image" Target="../media/image495.png"/><Relationship Id="rId3" Type="http://schemas.openxmlformats.org/officeDocument/2006/relationships/tags" Target="../tags/tag686.xml"/><Relationship Id="rId7" Type="http://schemas.openxmlformats.org/officeDocument/2006/relationships/image" Target="../media/image6.png"/><Relationship Id="rId2" Type="http://schemas.openxmlformats.org/officeDocument/2006/relationships/tags" Target="../tags/tag685.xml"/><Relationship Id="rId1" Type="http://schemas.openxmlformats.org/officeDocument/2006/relationships/tags" Target="../tags/tag684.xml"/><Relationship Id="rId6" Type="http://schemas.openxmlformats.org/officeDocument/2006/relationships/notesSlide" Target="../notesSlides/notesSlide48.xml"/><Relationship Id="rId11" Type="http://schemas.openxmlformats.org/officeDocument/2006/relationships/image" Target="../media/image504.png"/><Relationship Id="rId5" Type="http://schemas.openxmlformats.org/officeDocument/2006/relationships/slideLayout" Target="../slideLayouts/slideLayout2.xml"/><Relationship Id="rId10" Type="http://schemas.openxmlformats.org/officeDocument/2006/relationships/image" Target="../media/image496.png"/><Relationship Id="rId4" Type="http://schemas.openxmlformats.org/officeDocument/2006/relationships/tags" Target="../tags/tag687.xml"/><Relationship Id="rId9" Type="http://schemas.openxmlformats.org/officeDocument/2006/relationships/image" Target="../media/image501.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tags" Target="../tags/tag695.xml"/><Relationship Id="rId13" Type="http://schemas.openxmlformats.org/officeDocument/2006/relationships/image" Target="../media/image69.png"/><Relationship Id="rId18" Type="http://schemas.openxmlformats.org/officeDocument/2006/relationships/image" Target="../media/image516.png"/><Relationship Id="rId3" Type="http://schemas.openxmlformats.org/officeDocument/2006/relationships/tags" Target="../tags/tag690.xml"/><Relationship Id="rId7" Type="http://schemas.openxmlformats.org/officeDocument/2006/relationships/tags" Target="../tags/tag694.xml"/><Relationship Id="rId12" Type="http://schemas.openxmlformats.org/officeDocument/2006/relationships/image" Target="../media/image178.png"/><Relationship Id="rId17" Type="http://schemas.openxmlformats.org/officeDocument/2006/relationships/image" Target="../media/image515.png"/><Relationship Id="rId2" Type="http://schemas.openxmlformats.org/officeDocument/2006/relationships/tags" Target="../tags/tag689.xml"/><Relationship Id="rId16" Type="http://schemas.openxmlformats.org/officeDocument/2006/relationships/image" Target="../media/image514.png"/><Relationship Id="rId1" Type="http://schemas.openxmlformats.org/officeDocument/2006/relationships/tags" Target="../tags/tag688.xml"/><Relationship Id="rId6" Type="http://schemas.openxmlformats.org/officeDocument/2006/relationships/tags" Target="../tags/tag693.xml"/><Relationship Id="rId11" Type="http://schemas.openxmlformats.org/officeDocument/2006/relationships/image" Target="../media/image511.png"/><Relationship Id="rId5" Type="http://schemas.openxmlformats.org/officeDocument/2006/relationships/tags" Target="../tags/tag692.xml"/><Relationship Id="rId15" Type="http://schemas.openxmlformats.org/officeDocument/2006/relationships/image" Target="../media/image513.png"/><Relationship Id="rId10" Type="http://schemas.openxmlformats.org/officeDocument/2006/relationships/notesSlide" Target="../notesSlides/notesSlide50.xml"/><Relationship Id="rId4" Type="http://schemas.openxmlformats.org/officeDocument/2006/relationships/tags" Target="../tags/tag691.xml"/><Relationship Id="rId9" Type="http://schemas.openxmlformats.org/officeDocument/2006/relationships/slideLayout" Target="../slideLayouts/slideLayout2.xml"/><Relationship Id="rId14" Type="http://schemas.openxmlformats.org/officeDocument/2006/relationships/image" Target="../media/image512.png"/></Relationships>
</file>

<file path=ppt/slides/_rels/slide8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519.png"/><Relationship Id="rId3" Type="http://schemas.openxmlformats.org/officeDocument/2006/relationships/tags" Target="../tags/tag698.xml"/><Relationship Id="rId7" Type="http://schemas.openxmlformats.org/officeDocument/2006/relationships/tags" Target="../tags/tag702.xml"/><Relationship Id="rId12" Type="http://schemas.openxmlformats.org/officeDocument/2006/relationships/image" Target="../media/image518.png"/><Relationship Id="rId2" Type="http://schemas.openxmlformats.org/officeDocument/2006/relationships/tags" Target="../tags/tag697.xml"/><Relationship Id="rId16" Type="http://schemas.openxmlformats.org/officeDocument/2006/relationships/image" Target="../media/image522.png"/><Relationship Id="rId1" Type="http://schemas.openxmlformats.org/officeDocument/2006/relationships/tags" Target="../tags/tag696.xml"/><Relationship Id="rId6" Type="http://schemas.openxmlformats.org/officeDocument/2006/relationships/tags" Target="../tags/tag701.xml"/><Relationship Id="rId11" Type="http://schemas.openxmlformats.org/officeDocument/2006/relationships/image" Target="../media/image517.png"/><Relationship Id="rId5" Type="http://schemas.openxmlformats.org/officeDocument/2006/relationships/tags" Target="../tags/tag700.xml"/><Relationship Id="rId15" Type="http://schemas.openxmlformats.org/officeDocument/2006/relationships/image" Target="../media/image521.png"/><Relationship Id="rId10" Type="http://schemas.openxmlformats.org/officeDocument/2006/relationships/image" Target="../media/image265.png"/><Relationship Id="rId4" Type="http://schemas.openxmlformats.org/officeDocument/2006/relationships/tags" Target="../tags/tag699.xml"/><Relationship Id="rId9" Type="http://schemas.openxmlformats.org/officeDocument/2006/relationships/notesSlide" Target="../notesSlides/notesSlide51.xml"/><Relationship Id="rId14" Type="http://schemas.openxmlformats.org/officeDocument/2006/relationships/image" Target="../media/image520.png"/></Relationships>
</file>

<file path=ppt/slides/_rels/slide86.xml.rels><?xml version="1.0" encoding="UTF-8" standalone="yes"?>
<Relationships xmlns="http://schemas.openxmlformats.org/package/2006/relationships"><Relationship Id="rId13" Type="http://schemas.openxmlformats.org/officeDocument/2006/relationships/tags" Target="../tags/tag715.xml"/><Relationship Id="rId18" Type="http://schemas.openxmlformats.org/officeDocument/2006/relationships/tags" Target="../tags/tag720.xml"/><Relationship Id="rId26" Type="http://schemas.openxmlformats.org/officeDocument/2006/relationships/tags" Target="../tags/tag728.xml"/><Relationship Id="rId39" Type="http://schemas.openxmlformats.org/officeDocument/2006/relationships/image" Target="../media/image25.png"/><Relationship Id="rId3" Type="http://schemas.openxmlformats.org/officeDocument/2006/relationships/tags" Target="../tags/tag705.xml"/><Relationship Id="rId21" Type="http://schemas.openxmlformats.org/officeDocument/2006/relationships/tags" Target="../tags/tag723.xml"/><Relationship Id="rId34" Type="http://schemas.openxmlformats.org/officeDocument/2006/relationships/image" Target="../media/image525.png"/><Relationship Id="rId42" Type="http://schemas.openxmlformats.org/officeDocument/2006/relationships/image" Target="../media/image137.png"/><Relationship Id="rId47" Type="http://schemas.openxmlformats.org/officeDocument/2006/relationships/image" Target="../media/image536.png"/><Relationship Id="rId50" Type="http://schemas.openxmlformats.org/officeDocument/2006/relationships/image" Target="../media/image178.png"/><Relationship Id="rId7" Type="http://schemas.openxmlformats.org/officeDocument/2006/relationships/tags" Target="../tags/tag709.xml"/><Relationship Id="rId12" Type="http://schemas.openxmlformats.org/officeDocument/2006/relationships/tags" Target="../tags/tag714.xml"/><Relationship Id="rId17" Type="http://schemas.openxmlformats.org/officeDocument/2006/relationships/tags" Target="../tags/tag719.xml"/><Relationship Id="rId25" Type="http://schemas.openxmlformats.org/officeDocument/2006/relationships/tags" Target="../tags/tag727.xml"/><Relationship Id="rId33" Type="http://schemas.openxmlformats.org/officeDocument/2006/relationships/image" Target="../media/image524.png"/><Relationship Id="rId38" Type="http://schemas.openxmlformats.org/officeDocument/2006/relationships/image" Target="../media/image529.png"/><Relationship Id="rId46" Type="http://schemas.openxmlformats.org/officeDocument/2006/relationships/image" Target="../media/image535.png"/><Relationship Id="rId2" Type="http://schemas.openxmlformats.org/officeDocument/2006/relationships/tags" Target="../tags/tag704.xml"/><Relationship Id="rId16" Type="http://schemas.openxmlformats.org/officeDocument/2006/relationships/tags" Target="../tags/tag718.xml"/><Relationship Id="rId20" Type="http://schemas.openxmlformats.org/officeDocument/2006/relationships/tags" Target="../tags/tag722.xml"/><Relationship Id="rId29" Type="http://schemas.openxmlformats.org/officeDocument/2006/relationships/slideLayout" Target="../slideLayouts/slideLayout2.xml"/><Relationship Id="rId41" Type="http://schemas.openxmlformats.org/officeDocument/2006/relationships/image" Target="../media/image531.png"/><Relationship Id="rId54" Type="http://schemas.openxmlformats.org/officeDocument/2006/relationships/image" Target="../media/image542.png"/><Relationship Id="rId1" Type="http://schemas.openxmlformats.org/officeDocument/2006/relationships/tags" Target="../tags/tag703.xml"/><Relationship Id="rId6" Type="http://schemas.openxmlformats.org/officeDocument/2006/relationships/tags" Target="../tags/tag708.xml"/><Relationship Id="rId11" Type="http://schemas.openxmlformats.org/officeDocument/2006/relationships/tags" Target="../tags/tag713.xml"/><Relationship Id="rId24" Type="http://schemas.openxmlformats.org/officeDocument/2006/relationships/tags" Target="../tags/tag726.xml"/><Relationship Id="rId32" Type="http://schemas.openxmlformats.org/officeDocument/2006/relationships/image" Target="../media/image383.png"/><Relationship Id="rId37" Type="http://schemas.openxmlformats.org/officeDocument/2006/relationships/image" Target="../media/image528.png"/><Relationship Id="rId40" Type="http://schemas.openxmlformats.org/officeDocument/2006/relationships/image" Target="../media/image530.png"/><Relationship Id="rId45" Type="http://schemas.openxmlformats.org/officeDocument/2006/relationships/image" Target="../media/image534.png"/><Relationship Id="rId53" Type="http://schemas.openxmlformats.org/officeDocument/2006/relationships/image" Target="../media/image541.png"/><Relationship Id="rId5" Type="http://schemas.openxmlformats.org/officeDocument/2006/relationships/tags" Target="../tags/tag707.xml"/><Relationship Id="rId15" Type="http://schemas.openxmlformats.org/officeDocument/2006/relationships/tags" Target="../tags/tag717.xml"/><Relationship Id="rId23" Type="http://schemas.openxmlformats.org/officeDocument/2006/relationships/tags" Target="../tags/tag725.xml"/><Relationship Id="rId28" Type="http://schemas.openxmlformats.org/officeDocument/2006/relationships/tags" Target="../tags/tag730.xml"/><Relationship Id="rId36" Type="http://schemas.openxmlformats.org/officeDocument/2006/relationships/image" Target="../media/image527.png"/><Relationship Id="rId49" Type="http://schemas.openxmlformats.org/officeDocument/2006/relationships/image" Target="../media/image538.png"/><Relationship Id="rId10" Type="http://schemas.openxmlformats.org/officeDocument/2006/relationships/tags" Target="../tags/tag712.xml"/><Relationship Id="rId19" Type="http://schemas.openxmlformats.org/officeDocument/2006/relationships/tags" Target="../tags/tag721.xml"/><Relationship Id="rId31" Type="http://schemas.openxmlformats.org/officeDocument/2006/relationships/image" Target="../media/image523.png"/><Relationship Id="rId44" Type="http://schemas.openxmlformats.org/officeDocument/2006/relationships/image" Target="../media/image533.png"/><Relationship Id="rId52" Type="http://schemas.openxmlformats.org/officeDocument/2006/relationships/image" Target="../media/image540.png"/><Relationship Id="rId4" Type="http://schemas.openxmlformats.org/officeDocument/2006/relationships/tags" Target="../tags/tag706.xml"/><Relationship Id="rId9" Type="http://schemas.openxmlformats.org/officeDocument/2006/relationships/tags" Target="../tags/tag711.xml"/><Relationship Id="rId14" Type="http://schemas.openxmlformats.org/officeDocument/2006/relationships/tags" Target="../tags/tag716.xml"/><Relationship Id="rId22" Type="http://schemas.openxmlformats.org/officeDocument/2006/relationships/tags" Target="../tags/tag724.xml"/><Relationship Id="rId27" Type="http://schemas.openxmlformats.org/officeDocument/2006/relationships/tags" Target="../tags/tag729.xml"/><Relationship Id="rId30" Type="http://schemas.openxmlformats.org/officeDocument/2006/relationships/notesSlide" Target="../notesSlides/notesSlide52.xml"/><Relationship Id="rId35" Type="http://schemas.openxmlformats.org/officeDocument/2006/relationships/image" Target="../media/image526.png"/><Relationship Id="rId43" Type="http://schemas.openxmlformats.org/officeDocument/2006/relationships/image" Target="../media/image532.png"/><Relationship Id="rId48" Type="http://schemas.openxmlformats.org/officeDocument/2006/relationships/image" Target="../media/image537.png"/><Relationship Id="rId8" Type="http://schemas.openxmlformats.org/officeDocument/2006/relationships/tags" Target="../tags/tag710.xml"/><Relationship Id="rId51" Type="http://schemas.openxmlformats.org/officeDocument/2006/relationships/image" Target="../media/image539.png"/></Relationships>
</file>

<file path=ppt/slides/_rels/slide87.xml.rels><?xml version="1.0" encoding="UTF-8" standalone="yes"?>
<Relationships xmlns="http://schemas.openxmlformats.org/package/2006/relationships"><Relationship Id="rId8" Type="http://schemas.openxmlformats.org/officeDocument/2006/relationships/tags" Target="../tags/tag738.xml"/><Relationship Id="rId13" Type="http://schemas.openxmlformats.org/officeDocument/2006/relationships/tags" Target="../tags/tag743.xml"/><Relationship Id="rId18" Type="http://schemas.openxmlformats.org/officeDocument/2006/relationships/image" Target="../media/image137.png"/><Relationship Id="rId26" Type="http://schemas.openxmlformats.org/officeDocument/2006/relationships/image" Target="../media/image178.png"/><Relationship Id="rId3" Type="http://schemas.openxmlformats.org/officeDocument/2006/relationships/tags" Target="../tags/tag733.xml"/><Relationship Id="rId21" Type="http://schemas.openxmlformats.org/officeDocument/2006/relationships/image" Target="../media/image544.png"/><Relationship Id="rId7" Type="http://schemas.openxmlformats.org/officeDocument/2006/relationships/tags" Target="../tags/tag737.xml"/><Relationship Id="rId12" Type="http://schemas.openxmlformats.org/officeDocument/2006/relationships/tags" Target="../tags/tag742.xml"/><Relationship Id="rId17" Type="http://schemas.openxmlformats.org/officeDocument/2006/relationships/notesSlide" Target="../notesSlides/notesSlide53.xml"/><Relationship Id="rId25" Type="http://schemas.openxmlformats.org/officeDocument/2006/relationships/image" Target="../media/image548.png"/><Relationship Id="rId2" Type="http://schemas.openxmlformats.org/officeDocument/2006/relationships/tags" Target="../tags/tag732.xml"/><Relationship Id="rId16" Type="http://schemas.openxmlformats.org/officeDocument/2006/relationships/slideLayout" Target="../slideLayouts/slideLayout2.xml"/><Relationship Id="rId20" Type="http://schemas.openxmlformats.org/officeDocument/2006/relationships/image" Target="../media/image543.png"/><Relationship Id="rId29" Type="http://schemas.openxmlformats.org/officeDocument/2006/relationships/image" Target="../media/image6.png"/><Relationship Id="rId1" Type="http://schemas.openxmlformats.org/officeDocument/2006/relationships/tags" Target="../tags/tag731.xml"/><Relationship Id="rId6" Type="http://schemas.openxmlformats.org/officeDocument/2006/relationships/tags" Target="../tags/tag736.xml"/><Relationship Id="rId11" Type="http://schemas.openxmlformats.org/officeDocument/2006/relationships/tags" Target="../tags/tag741.xml"/><Relationship Id="rId24" Type="http://schemas.openxmlformats.org/officeDocument/2006/relationships/image" Target="../media/image547.png"/><Relationship Id="rId5" Type="http://schemas.openxmlformats.org/officeDocument/2006/relationships/tags" Target="../tags/tag735.xml"/><Relationship Id="rId15" Type="http://schemas.openxmlformats.org/officeDocument/2006/relationships/tags" Target="../tags/tag745.xml"/><Relationship Id="rId23" Type="http://schemas.openxmlformats.org/officeDocument/2006/relationships/image" Target="../media/image546.png"/><Relationship Id="rId28" Type="http://schemas.openxmlformats.org/officeDocument/2006/relationships/image" Target="../media/image540.png"/><Relationship Id="rId10" Type="http://schemas.openxmlformats.org/officeDocument/2006/relationships/tags" Target="../tags/tag740.xml"/><Relationship Id="rId19" Type="http://schemas.openxmlformats.org/officeDocument/2006/relationships/image" Target="../media/image533.png"/><Relationship Id="rId4" Type="http://schemas.openxmlformats.org/officeDocument/2006/relationships/tags" Target="../tags/tag734.xml"/><Relationship Id="rId9" Type="http://schemas.openxmlformats.org/officeDocument/2006/relationships/tags" Target="../tags/tag739.xml"/><Relationship Id="rId14" Type="http://schemas.openxmlformats.org/officeDocument/2006/relationships/tags" Target="../tags/tag744.xml"/><Relationship Id="rId22" Type="http://schemas.openxmlformats.org/officeDocument/2006/relationships/image" Target="../media/image545.png"/><Relationship Id="rId27" Type="http://schemas.openxmlformats.org/officeDocument/2006/relationships/image" Target="../media/image539.png"/><Relationship Id="rId30" Type="http://schemas.openxmlformats.org/officeDocument/2006/relationships/image" Target="../media/image549.png"/></Relationships>
</file>

<file path=ppt/slides/_rels/slide88.xml.rels><?xml version="1.0" encoding="UTF-8" standalone="yes"?>
<Relationships xmlns="http://schemas.openxmlformats.org/package/2006/relationships"><Relationship Id="rId8" Type="http://schemas.openxmlformats.org/officeDocument/2006/relationships/tags" Target="../tags/tag752.xml"/><Relationship Id="rId13" Type="http://schemas.openxmlformats.org/officeDocument/2006/relationships/image" Target="../media/image551.png"/><Relationship Id="rId18" Type="http://schemas.openxmlformats.org/officeDocument/2006/relationships/image" Target="../media/image550.wmf"/><Relationship Id="rId3" Type="http://schemas.openxmlformats.org/officeDocument/2006/relationships/tags" Target="../tags/tag747.xml"/><Relationship Id="rId21" Type="http://schemas.openxmlformats.org/officeDocument/2006/relationships/image" Target="../media/image6.png"/><Relationship Id="rId7" Type="http://schemas.openxmlformats.org/officeDocument/2006/relationships/tags" Target="../tags/tag751.xml"/><Relationship Id="rId12" Type="http://schemas.openxmlformats.org/officeDocument/2006/relationships/image" Target="../media/image25.png"/><Relationship Id="rId17" Type="http://schemas.openxmlformats.org/officeDocument/2006/relationships/oleObject" Target="../embeddings/oleObject1.bin"/><Relationship Id="rId2" Type="http://schemas.openxmlformats.org/officeDocument/2006/relationships/tags" Target="../tags/tag746.xml"/><Relationship Id="rId16" Type="http://schemas.openxmlformats.org/officeDocument/2006/relationships/image" Target="../media/image554.png"/><Relationship Id="rId20" Type="http://schemas.openxmlformats.org/officeDocument/2006/relationships/image" Target="../media/image556.png"/><Relationship Id="rId1" Type="http://schemas.openxmlformats.org/officeDocument/2006/relationships/vmlDrawing" Target="../drawings/vmlDrawing1.vml"/><Relationship Id="rId6" Type="http://schemas.openxmlformats.org/officeDocument/2006/relationships/tags" Target="../tags/tag750.xml"/><Relationship Id="rId11" Type="http://schemas.openxmlformats.org/officeDocument/2006/relationships/notesSlide" Target="../notesSlides/notesSlide54.xml"/><Relationship Id="rId5" Type="http://schemas.openxmlformats.org/officeDocument/2006/relationships/tags" Target="../tags/tag749.xml"/><Relationship Id="rId15" Type="http://schemas.openxmlformats.org/officeDocument/2006/relationships/image" Target="../media/image553.png"/><Relationship Id="rId23" Type="http://schemas.openxmlformats.org/officeDocument/2006/relationships/image" Target="../media/image558.png"/><Relationship Id="rId10" Type="http://schemas.openxmlformats.org/officeDocument/2006/relationships/slideLayout" Target="../slideLayouts/slideLayout2.xml"/><Relationship Id="rId19" Type="http://schemas.openxmlformats.org/officeDocument/2006/relationships/image" Target="../media/image555.emf"/><Relationship Id="rId4" Type="http://schemas.openxmlformats.org/officeDocument/2006/relationships/tags" Target="../tags/tag748.xml"/><Relationship Id="rId9" Type="http://schemas.openxmlformats.org/officeDocument/2006/relationships/tags" Target="../tags/tag753.xml"/><Relationship Id="rId14" Type="http://schemas.openxmlformats.org/officeDocument/2006/relationships/image" Target="../media/image552.png"/><Relationship Id="rId22" Type="http://schemas.openxmlformats.org/officeDocument/2006/relationships/image" Target="../media/image557.png"/></Relationships>
</file>

<file path=ppt/slides/_rels/slide89.xml.rels><?xml version="1.0" encoding="UTF-8" standalone="yes"?>
<Relationships xmlns="http://schemas.openxmlformats.org/package/2006/relationships"><Relationship Id="rId8" Type="http://schemas.openxmlformats.org/officeDocument/2006/relationships/tags" Target="../tags/tag761.xml"/><Relationship Id="rId13" Type="http://schemas.openxmlformats.org/officeDocument/2006/relationships/notesSlide" Target="../notesSlides/notesSlide55.xml"/><Relationship Id="rId18" Type="http://schemas.openxmlformats.org/officeDocument/2006/relationships/image" Target="../media/image563.png"/><Relationship Id="rId3" Type="http://schemas.openxmlformats.org/officeDocument/2006/relationships/tags" Target="../tags/tag756.xml"/><Relationship Id="rId21" Type="http://schemas.openxmlformats.org/officeDocument/2006/relationships/image" Target="../media/image566.png"/><Relationship Id="rId7" Type="http://schemas.openxmlformats.org/officeDocument/2006/relationships/tags" Target="../tags/tag760.xml"/><Relationship Id="rId12" Type="http://schemas.openxmlformats.org/officeDocument/2006/relationships/slideLayout" Target="../slideLayouts/slideLayout2.xml"/><Relationship Id="rId17" Type="http://schemas.openxmlformats.org/officeDocument/2006/relationships/image" Target="../media/image562.png"/><Relationship Id="rId2" Type="http://schemas.openxmlformats.org/officeDocument/2006/relationships/tags" Target="../tags/tag755.xml"/><Relationship Id="rId16" Type="http://schemas.openxmlformats.org/officeDocument/2006/relationships/image" Target="../media/image561.png"/><Relationship Id="rId20" Type="http://schemas.openxmlformats.org/officeDocument/2006/relationships/image" Target="../media/image565.png"/><Relationship Id="rId1" Type="http://schemas.openxmlformats.org/officeDocument/2006/relationships/tags" Target="../tags/tag754.xml"/><Relationship Id="rId6" Type="http://schemas.openxmlformats.org/officeDocument/2006/relationships/tags" Target="../tags/tag759.xml"/><Relationship Id="rId11" Type="http://schemas.openxmlformats.org/officeDocument/2006/relationships/tags" Target="../tags/tag764.xml"/><Relationship Id="rId5" Type="http://schemas.openxmlformats.org/officeDocument/2006/relationships/tags" Target="../tags/tag758.xml"/><Relationship Id="rId15" Type="http://schemas.openxmlformats.org/officeDocument/2006/relationships/image" Target="../media/image560.png"/><Relationship Id="rId10" Type="http://schemas.openxmlformats.org/officeDocument/2006/relationships/tags" Target="../tags/tag763.xml"/><Relationship Id="rId19" Type="http://schemas.openxmlformats.org/officeDocument/2006/relationships/image" Target="../media/image564.png"/><Relationship Id="rId4" Type="http://schemas.openxmlformats.org/officeDocument/2006/relationships/tags" Target="../tags/tag757.xml"/><Relationship Id="rId9" Type="http://schemas.openxmlformats.org/officeDocument/2006/relationships/tags" Target="../tags/tag762.xml"/><Relationship Id="rId14" Type="http://schemas.openxmlformats.org/officeDocument/2006/relationships/image" Target="../media/image559.png"/><Relationship Id="rId22" Type="http://schemas.openxmlformats.org/officeDocument/2006/relationships/image" Target="../media/image56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tags" Target="../tags/tag772.xml"/><Relationship Id="rId13" Type="http://schemas.openxmlformats.org/officeDocument/2006/relationships/notesSlide" Target="../notesSlides/notesSlide56.xml"/><Relationship Id="rId18" Type="http://schemas.openxmlformats.org/officeDocument/2006/relationships/image" Target="../media/image570.png"/><Relationship Id="rId3" Type="http://schemas.openxmlformats.org/officeDocument/2006/relationships/tags" Target="../tags/tag767.xml"/><Relationship Id="rId21" Type="http://schemas.openxmlformats.org/officeDocument/2006/relationships/image" Target="../media/image573.png"/><Relationship Id="rId7" Type="http://schemas.openxmlformats.org/officeDocument/2006/relationships/tags" Target="../tags/tag771.xml"/><Relationship Id="rId12" Type="http://schemas.openxmlformats.org/officeDocument/2006/relationships/slideLayout" Target="../slideLayouts/slideLayout2.xml"/><Relationship Id="rId17" Type="http://schemas.openxmlformats.org/officeDocument/2006/relationships/image" Target="../media/image569.png"/><Relationship Id="rId2" Type="http://schemas.openxmlformats.org/officeDocument/2006/relationships/tags" Target="../tags/tag766.xml"/><Relationship Id="rId16" Type="http://schemas.openxmlformats.org/officeDocument/2006/relationships/image" Target="../media/image563.png"/><Relationship Id="rId20" Type="http://schemas.openxmlformats.org/officeDocument/2006/relationships/image" Target="../media/image572.png"/><Relationship Id="rId1" Type="http://schemas.openxmlformats.org/officeDocument/2006/relationships/tags" Target="../tags/tag765.xml"/><Relationship Id="rId6" Type="http://schemas.openxmlformats.org/officeDocument/2006/relationships/tags" Target="../tags/tag770.xml"/><Relationship Id="rId11" Type="http://schemas.openxmlformats.org/officeDocument/2006/relationships/tags" Target="../tags/tag775.xml"/><Relationship Id="rId5" Type="http://schemas.openxmlformats.org/officeDocument/2006/relationships/tags" Target="../tags/tag769.xml"/><Relationship Id="rId15" Type="http://schemas.openxmlformats.org/officeDocument/2006/relationships/image" Target="../media/image558.png"/><Relationship Id="rId23" Type="http://schemas.openxmlformats.org/officeDocument/2006/relationships/image" Target="../media/image575.png"/><Relationship Id="rId10" Type="http://schemas.openxmlformats.org/officeDocument/2006/relationships/tags" Target="../tags/tag774.xml"/><Relationship Id="rId19" Type="http://schemas.openxmlformats.org/officeDocument/2006/relationships/image" Target="../media/image571.png"/><Relationship Id="rId4" Type="http://schemas.openxmlformats.org/officeDocument/2006/relationships/tags" Target="../tags/tag768.xml"/><Relationship Id="rId9" Type="http://schemas.openxmlformats.org/officeDocument/2006/relationships/tags" Target="../tags/tag773.xml"/><Relationship Id="rId14" Type="http://schemas.openxmlformats.org/officeDocument/2006/relationships/image" Target="../media/image568.png"/><Relationship Id="rId22" Type="http://schemas.openxmlformats.org/officeDocument/2006/relationships/image" Target="../media/image574.png"/></Relationships>
</file>

<file path=ppt/slides/_rels/slide91.xml.rels><?xml version="1.0" encoding="UTF-8" standalone="yes"?>
<Relationships xmlns="http://schemas.openxmlformats.org/package/2006/relationships"><Relationship Id="rId8" Type="http://schemas.openxmlformats.org/officeDocument/2006/relationships/image" Target="../media/image137.png"/><Relationship Id="rId13" Type="http://schemas.openxmlformats.org/officeDocument/2006/relationships/image" Target="../media/image577.png"/><Relationship Id="rId3" Type="http://schemas.openxmlformats.org/officeDocument/2006/relationships/tags" Target="../tags/tag778.xml"/><Relationship Id="rId7" Type="http://schemas.openxmlformats.org/officeDocument/2006/relationships/notesSlide" Target="../notesSlides/notesSlide57.xml"/><Relationship Id="rId12" Type="http://schemas.openxmlformats.org/officeDocument/2006/relationships/image" Target="../media/image576.png"/><Relationship Id="rId2" Type="http://schemas.openxmlformats.org/officeDocument/2006/relationships/tags" Target="../tags/tag777.xml"/><Relationship Id="rId1" Type="http://schemas.openxmlformats.org/officeDocument/2006/relationships/tags" Target="../tags/tag776.xml"/><Relationship Id="rId6" Type="http://schemas.openxmlformats.org/officeDocument/2006/relationships/slideLayout" Target="../slideLayouts/slideLayout2.xml"/><Relationship Id="rId11" Type="http://schemas.openxmlformats.org/officeDocument/2006/relationships/image" Target="../media/image304.png"/><Relationship Id="rId5" Type="http://schemas.openxmlformats.org/officeDocument/2006/relationships/tags" Target="../tags/tag780.xml"/><Relationship Id="rId10" Type="http://schemas.openxmlformats.org/officeDocument/2006/relationships/image" Target="../media/image556.png"/><Relationship Id="rId4" Type="http://schemas.openxmlformats.org/officeDocument/2006/relationships/tags" Target="../tags/tag779.xml"/><Relationship Id="rId9" Type="http://schemas.openxmlformats.org/officeDocument/2006/relationships/image" Target="../media/image533.png"/></Relationships>
</file>

<file path=ppt/slides/_rels/slide92.xml.rels><?xml version="1.0" encoding="UTF-8" standalone="yes"?>
<Relationships xmlns="http://schemas.openxmlformats.org/package/2006/relationships"><Relationship Id="rId8" Type="http://schemas.openxmlformats.org/officeDocument/2006/relationships/tags" Target="../tags/tag788.xml"/><Relationship Id="rId13" Type="http://schemas.openxmlformats.org/officeDocument/2006/relationships/slideLayout" Target="../slideLayouts/slideLayout2.xml"/><Relationship Id="rId18" Type="http://schemas.openxmlformats.org/officeDocument/2006/relationships/image" Target="../media/image578.png"/><Relationship Id="rId26" Type="http://schemas.openxmlformats.org/officeDocument/2006/relationships/image" Target="../media/image586.png"/><Relationship Id="rId3" Type="http://schemas.openxmlformats.org/officeDocument/2006/relationships/tags" Target="../tags/tag783.xml"/><Relationship Id="rId21" Type="http://schemas.openxmlformats.org/officeDocument/2006/relationships/image" Target="../media/image581.png"/><Relationship Id="rId7" Type="http://schemas.openxmlformats.org/officeDocument/2006/relationships/tags" Target="../tags/tag787.xml"/><Relationship Id="rId12" Type="http://schemas.openxmlformats.org/officeDocument/2006/relationships/tags" Target="../tags/tag792.xml"/><Relationship Id="rId17" Type="http://schemas.openxmlformats.org/officeDocument/2006/relationships/image" Target="../media/image304.png"/><Relationship Id="rId25" Type="http://schemas.openxmlformats.org/officeDocument/2006/relationships/image" Target="../media/image585.png"/><Relationship Id="rId2" Type="http://schemas.openxmlformats.org/officeDocument/2006/relationships/tags" Target="../tags/tag782.xml"/><Relationship Id="rId16" Type="http://schemas.openxmlformats.org/officeDocument/2006/relationships/image" Target="../media/image556.png"/><Relationship Id="rId20" Type="http://schemas.openxmlformats.org/officeDocument/2006/relationships/image" Target="../media/image580.png"/><Relationship Id="rId1" Type="http://schemas.openxmlformats.org/officeDocument/2006/relationships/tags" Target="../tags/tag781.xml"/><Relationship Id="rId6" Type="http://schemas.openxmlformats.org/officeDocument/2006/relationships/tags" Target="../tags/tag786.xml"/><Relationship Id="rId11" Type="http://schemas.openxmlformats.org/officeDocument/2006/relationships/tags" Target="../tags/tag791.xml"/><Relationship Id="rId24" Type="http://schemas.openxmlformats.org/officeDocument/2006/relationships/image" Target="../media/image584.png"/><Relationship Id="rId5" Type="http://schemas.openxmlformats.org/officeDocument/2006/relationships/tags" Target="../tags/tag785.xml"/><Relationship Id="rId15" Type="http://schemas.openxmlformats.org/officeDocument/2006/relationships/image" Target="../media/image533.png"/><Relationship Id="rId23" Type="http://schemas.openxmlformats.org/officeDocument/2006/relationships/image" Target="../media/image583.wmf"/><Relationship Id="rId10" Type="http://schemas.openxmlformats.org/officeDocument/2006/relationships/tags" Target="../tags/tag790.xml"/><Relationship Id="rId19" Type="http://schemas.openxmlformats.org/officeDocument/2006/relationships/image" Target="../media/image579.png"/><Relationship Id="rId4" Type="http://schemas.openxmlformats.org/officeDocument/2006/relationships/tags" Target="../tags/tag784.xml"/><Relationship Id="rId9" Type="http://schemas.openxmlformats.org/officeDocument/2006/relationships/tags" Target="../tags/tag789.xml"/><Relationship Id="rId14" Type="http://schemas.openxmlformats.org/officeDocument/2006/relationships/image" Target="../media/image137.png"/><Relationship Id="rId22" Type="http://schemas.openxmlformats.org/officeDocument/2006/relationships/image" Target="../media/image582.png"/><Relationship Id="rId27" Type="http://schemas.openxmlformats.org/officeDocument/2006/relationships/image" Target="../media/image587.png"/></Relationships>
</file>

<file path=ppt/slides/_rels/slide93.xml.rels><?xml version="1.0" encoding="UTF-8" standalone="yes"?>
<Relationships xmlns="http://schemas.openxmlformats.org/package/2006/relationships"><Relationship Id="rId8" Type="http://schemas.openxmlformats.org/officeDocument/2006/relationships/image" Target="../media/image533.png"/><Relationship Id="rId3" Type="http://schemas.openxmlformats.org/officeDocument/2006/relationships/tags" Target="../tags/tag795.xml"/><Relationship Id="rId7" Type="http://schemas.openxmlformats.org/officeDocument/2006/relationships/image" Target="../media/image137.png"/><Relationship Id="rId12" Type="http://schemas.openxmlformats.org/officeDocument/2006/relationships/image" Target="../media/image588.png"/><Relationship Id="rId2" Type="http://schemas.openxmlformats.org/officeDocument/2006/relationships/tags" Target="../tags/tag794.xml"/><Relationship Id="rId1" Type="http://schemas.openxmlformats.org/officeDocument/2006/relationships/tags" Target="../tags/tag793.xml"/><Relationship Id="rId6" Type="http://schemas.openxmlformats.org/officeDocument/2006/relationships/notesSlide" Target="../notesSlides/notesSlide58.xml"/><Relationship Id="rId11" Type="http://schemas.openxmlformats.org/officeDocument/2006/relationships/image" Target="../media/image6.png"/><Relationship Id="rId5" Type="http://schemas.openxmlformats.org/officeDocument/2006/relationships/slideLayout" Target="../slideLayouts/slideLayout2.xml"/><Relationship Id="rId10" Type="http://schemas.openxmlformats.org/officeDocument/2006/relationships/image" Target="../media/image304.png"/><Relationship Id="rId4" Type="http://schemas.openxmlformats.org/officeDocument/2006/relationships/tags" Target="../tags/tag796.xml"/><Relationship Id="rId9" Type="http://schemas.openxmlformats.org/officeDocument/2006/relationships/image" Target="../media/image556.png"/></Relationships>
</file>

<file path=ppt/slides/_rels/slide94.xml.rels><?xml version="1.0" encoding="UTF-8" standalone="yes"?>
<Relationships xmlns="http://schemas.openxmlformats.org/package/2006/relationships"><Relationship Id="rId8" Type="http://schemas.openxmlformats.org/officeDocument/2006/relationships/tags" Target="../tags/tag804.xml"/><Relationship Id="rId13" Type="http://schemas.openxmlformats.org/officeDocument/2006/relationships/slideLayout" Target="../slideLayouts/slideLayout2.xml"/><Relationship Id="rId18" Type="http://schemas.openxmlformats.org/officeDocument/2006/relationships/image" Target="../media/image383.png"/><Relationship Id="rId26" Type="http://schemas.openxmlformats.org/officeDocument/2006/relationships/image" Target="../media/image599.png"/><Relationship Id="rId3" Type="http://schemas.openxmlformats.org/officeDocument/2006/relationships/tags" Target="../tags/tag799.xml"/><Relationship Id="rId21" Type="http://schemas.openxmlformats.org/officeDocument/2006/relationships/image" Target="../media/image594.png"/><Relationship Id="rId7" Type="http://schemas.openxmlformats.org/officeDocument/2006/relationships/tags" Target="../tags/tag803.xml"/><Relationship Id="rId12" Type="http://schemas.openxmlformats.org/officeDocument/2006/relationships/tags" Target="../tags/tag808.xml"/><Relationship Id="rId17" Type="http://schemas.openxmlformats.org/officeDocument/2006/relationships/image" Target="../media/image591.png"/><Relationship Id="rId25" Type="http://schemas.openxmlformats.org/officeDocument/2006/relationships/image" Target="../media/image598.png"/><Relationship Id="rId2" Type="http://schemas.openxmlformats.org/officeDocument/2006/relationships/tags" Target="../tags/tag798.xml"/><Relationship Id="rId16" Type="http://schemas.openxmlformats.org/officeDocument/2006/relationships/image" Target="../media/image590.png"/><Relationship Id="rId20" Type="http://schemas.openxmlformats.org/officeDocument/2006/relationships/image" Target="../media/image593.png"/><Relationship Id="rId1" Type="http://schemas.openxmlformats.org/officeDocument/2006/relationships/tags" Target="../tags/tag797.xml"/><Relationship Id="rId6" Type="http://schemas.openxmlformats.org/officeDocument/2006/relationships/tags" Target="../tags/tag802.xml"/><Relationship Id="rId11" Type="http://schemas.openxmlformats.org/officeDocument/2006/relationships/tags" Target="../tags/tag807.xml"/><Relationship Id="rId24" Type="http://schemas.openxmlformats.org/officeDocument/2006/relationships/image" Target="../media/image597.wmf"/><Relationship Id="rId5" Type="http://schemas.openxmlformats.org/officeDocument/2006/relationships/tags" Target="../tags/tag801.xml"/><Relationship Id="rId15" Type="http://schemas.openxmlformats.org/officeDocument/2006/relationships/image" Target="../media/image589.png"/><Relationship Id="rId23" Type="http://schemas.openxmlformats.org/officeDocument/2006/relationships/image" Target="../media/image596.png"/><Relationship Id="rId10" Type="http://schemas.openxmlformats.org/officeDocument/2006/relationships/tags" Target="../tags/tag806.xml"/><Relationship Id="rId19" Type="http://schemas.openxmlformats.org/officeDocument/2006/relationships/image" Target="../media/image592.png"/><Relationship Id="rId4" Type="http://schemas.openxmlformats.org/officeDocument/2006/relationships/tags" Target="../tags/tag800.xml"/><Relationship Id="rId9" Type="http://schemas.openxmlformats.org/officeDocument/2006/relationships/tags" Target="../tags/tag805.xml"/><Relationship Id="rId14" Type="http://schemas.openxmlformats.org/officeDocument/2006/relationships/image" Target="../media/image6.png"/><Relationship Id="rId22" Type="http://schemas.openxmlformats.org/officeDocument/2006/relationships/image" Target="../media/image595.png"/><Relationship Id="rId27" Type="http://schemas.openxmlformats.org/officeDocument/2006/relationships/image" Target="../media/image600.png"/></Relationships>
</file>

<file path=ppt/slides/_rels/slide95.xml.rels><?xml version="1.0" encoding="UTF-8" standalone="yes"?>
<Relationships xmlns="http://schemas.openxmlformats.org/package/2006/relationships"><Relationship Id="rId8" Type="http://schemas.openxmlformats.org/officeDocument/2006/relationships/notesSlide" Target="../notesSlides/notesSlide59.xml"/><Relationship Id="rId13" Type="http://schemas.openxmlformats.org/officeDocument/2006/relationships/image" Target="../media/image263.png"/><Relationship Id="rId18" Type="http://schemas.openxmlformats.org/officeDocument/2006/relationships/image" Target="../media/image604.jpeg"/><Relationship Id="rId3" Type="http://schemas.openxmlformats.org/officeDocument/2006/relationships/tags" Target="../tags/tag811.xml"/><Relationship Id="rId7" Type="http://schemas.openxmlformats.org/officeDocument/2006/relationships/slideLayout" Target="../slideLayouts/slideLayout2.xml"/><Relationship Id="rId12" Type="http://schemas.openxmlformats.org/officeDocument/2006/relationships/image" Target="../media/image262.png"/><Relationship Id="rId17" Type="http://schemas.openxmlformats.org/officeDocument/2006/relationships/image" Target="../media/image603.png"/><Relationship Id="rId2" Type="http://schemas.openxmlformats.org/officeDocument/2006/relationships/tags" Target="../tags/tag810.xml"/><Relationship Id="rId16" Type="http://schemas.openxmlformats.org/officeDocument/2006/relationships/image" Target="../media/image525.png"/><Relationship Id="rId1" Type="http://schemas.openxmlformats.org/officeDocument/2006/relationships/tags" Target="../tags/tag809.xml"/><Relationship Id="rId6" Type="http://schemas.openxmlformats.org/officeDocument/2006/relationships/tags" Target="../tags/tag814.xml"/><Relationship Id="rId11" Type="http://schemas.openxmlformats.org/officeDocument/2006/relationships/image" Target="../media/image6.png"/><Relationship Id="rId5" Type="http://schemas.openxmlformats.org/officeDocument/2006/relationships/tags" Target="../tags/tag813.xml"/><Relationship Id="rId15" Type="http://schemas.openxmlformats.org/officeDocument/2006/relationships/image" Target="../media/image524.png"/><Relationship Id="rId10" Type="http://schemas.openxmlformats.org/officeDocument/2006/relationships/image" Target="../media/image602.jpeg"/><Relationship Id="rId4" Type="http://schemas.openxmlformats.org/officeDocument/2006/relationships/tags" Target="../tags/tag812.xml"/><Relationship Id="rId9" Type="http://schemas.openxmlformats.org/officeDocument/2006/relationships/image" Target="../media/image601.jpeg"/><Relationship Id="rId14" Type="http://schemas.openxmlformats.org/officeDocument/2006/relationships/image" Target="../media/image383.png"/></Relationships>
</file>

<file path=ppt/slides/_rels/slide96.xml.rels><?xml version="1.0" encoding="UTF-8" standalone="yes"?>
<Relationships xmlns="http://schemas.openxmlformats.org/package/2006/relationships"><Relationship Id="rId8" Type="http://schemas.openxmlformats.org/officeDocument/2006/relationships/tags" Target="../tags/tag822.xml"/><Relationship Id="rId13" Type="http://schemas.openxmlformats.org/officeDocument/2006/relationships/slideLayout" Target="../slideLayouts/slideLayout2.xml"/><Relationship Id="rId18" Type="http://schemas.openxmlformats.org/officeDocument/2006/relationships/image" Target="../media/image401.png"/><Relationship Id="rId26" Type="http://schemas.openxmlformats.org/officeDocument/2006/relationships/image" Target="../media/image613.png"/><Relationship Id="rId3" Type="http://schemas.openxmlformats.org/officeDocument/2006/relationships/tags" Target="../tags/tag817.xml"/><Relationship Id="rId21" Type="http://schemas.openxmlformats.org/officeDocument/2006/relationships/image" Target="../media/image608.png"/><Relationship Id="rId7" Type="http://schemas.openxmlformats.org/officeDocument/2006/relationships/tags" Target="../tags/tag821.xml"/><Relationship Id="rId12" Type="http://schemas.openxmlformats.org/officeDocument/2006/relationships/tags" Target="../tags/tag826.xml"/><Relationship Id="rId17" Type="http://schemas.openxmlformats.org/officeDocument/2006/relationships/image" Target="../media/image178.png"/><Relationship Id="rId25" Type="http://schemas.openxmlformats.org/officeDocument/2006/relationships/image" Target="../media/image612.png"/><Relationship Id="rId2" Type="http://schemas.openxmlformats.org/officeDocument/2006/relationships/tags" Target="../tags/tag816.xml"/><Relationship Id="rId16" Type="http://schemas.openxmlformats.org/officeDocument/2006/relationships/image" Target="../media/image606.png"/><Relationship Id="rId20" Type="http://schemas.openxmlformats.org/officeDocument/2006/relationships/image" Target="../media/image515.png"/><Relationship Id="rId1" Type="http://schemas.openxmlformats.org/officeDocument/2006/relationships/tags" Target="../tags/tag815.xml"/><Relationship Id="rId6" Type="http://schemas.openxmlformats.org/officeDocument/2006/relationships/tags" Target="../tags/tag820.xml"/><Relationship Id="rId11" Type="http://schemas.openxmlformats.org/officeDocument/2006/relationships/tags" Target="../tags/tag825.xml"/><Relationship Id="rId24" Type="http://schemas.openxmlformats.org/officeDocument/2006/relationships/image" Target="../media/image611.png"/><Relationship Id="rId5" Type="http://schemas.openxmlformats.org/officeDocument/2006/relationships/tags" Target="../tags/tag819.xml"/><Relationship Id="rId15" Type="http://schemas.openxmlformats.org/officeDocument/2006/relationships/image" Target="../media/image605.png"/><Relationship Id="rId23" Type="http://schemas.openxmlformats.org/officeDocument/2006/relationships/image" Target="../media/image610.png"/><Relationship Id="rId10" Type="http://schemas.openxmlformats.org/officeDocument/2006/relationships/tags" Target="../tags/tag824.xml"/><Relationship Id="rId19" Type="http://schemas.openxmlformats.org/officeDocument/2006/relationships/image" Target="../media/image607.png"/><Relationship Id="rId4" Type="http://schemas.openxmlformats.org/officeDocument/2006/relationships/tags" Target="../tags/tag818.xml"/><Relationship Id="rId9" Type="http://schemas.openxmlformats.org/officeDocument/2006/relationships/tags" Target="../tags/tag823.xml"/><Relationship Id="rId14" Type="http://schemas.openxmlformats.org/officeDocument/2006/relationships/notesSlide" Target="../notesSlides/notesSlide60.xml"/><Relationship Id="rId22" Type="http://schemas.openxmlformats.org/officeDocument/2006/relationships/image" Target="../media/image609.png"/><Relationship Id="rId27" Type="http://schemas.openxmlformats.org/officeDocument/2006/relationships/image" Target="../media/image614.png"/></Relationships>
</file>

<file path=ppt/slides/_rels/slide97.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3" Type="http://schemas.openxmlformats.org/officeDocument/2006/relationships/tags" Target="../tags/tag839.xml"/><Relationship Id="rId18" Type="http://schemas.openxmlformats.org/officeDocument/2006/relationships/tags" Target="../tags/tag844.xml"/><Relationship Id="rId26" Type="http://schemas.openxmlformats.org/officeDocument/2006/relationships/slideLayout" Target="../slideLayouts/slideLayout2.xml"/><Relationship Id="rId39" Type="http://schemas.openxmlformats.org/officeDocument/2006/relationships/image" Target="../media/image625.png"/><Relationship Id="rId3" Type="http://schemas.openxmlformats.org/officeDocument/2006/relationships/tags" Target="../tags/tag829.xml"/><Relationship Id="rId21" Type="http://schemas.openxmlformats.org/officeDocument/2006/relationships/tags" Target="../tags/tag847.xml"/><Relationship Id="rId34" Type="http://schemas.openxmlformats.org/officeDocument/2006/relationships/image" Target="../media/image137.png"/><Relationship Id="rId42" Type="http://schemas.openxmlformats.org/officeDocument/2006/relationships/image" Target="../media/image628.png"/><Relationship Id="rId47" Type="http://schemas.openxmlformats.org/officeDocument/2006/relationships/image" Target="../media/image178.png"/><Relationship Id="rId50" Type="http://schemas.openxmlformats.org/officeDocument/2006/relationships/image" Target="../media/image632.png"/><Relationship Id="rId7" Type="http://schemas.openxmlformats.org/officeDocument/2006/relationships/tags" Target="../tags/tag833.xml"/><Relationship Id="rId12" Type="http://schemas.openxmlformats.org/officeDocument/2006/relationships/tags" Target="../tags/tag838.xml"/><Relationship Id="rId17" Type="http://schemas.openxmlformats.org/officeDocument/2006/relationships/tags" Target="../tags/tag843.xml"/><Relationship Id="rId25" Type="http://schemas.openxmlformats.org/officeDocument/2006/relationships/tags" Target="../tags/tag851.xml"/><Relationship Id="rId33" Type="http://schemas.openxmlformats.org/officeDocument/2006/relationships/image" Target="../media/image621.png"/><Relationship Id="rId38" Type="http://schemas.openxmlformats.org/officeDocument/2006/relationships/image" Target="../media/image624.png"/><Relationship Id="rId46" Type="http://schemas.openxmlformats.org/officeDocument/2006/relationships/image" Target="../media/image545.png"/><Relationship Id="rId2" Type="http://schemas.openxmlformats.org/officeDocument/2006/relationships/tags" Target="../tags/tag828.xml"/><Relationship Id="rId16" Type="http://schemas.openxmlformats.org/officeDocument/2006/relationships/tags" Target="../tags/tag842.xml"/><Relationship Id="rId20" Type="http://schemas.openxmlformats.org/officeDocument/2006/relationships/tags" Target="../tags/tag846.xml"/><Relationship Id="rId29" Type="http://schemas.openxmlformats.org/officeDocument/2006/relationships/image" Target="../media/image617.png"/><Relationship Id="rId41" Type="http://schemas.openxmlformats.org/officeDocument/2006/relationships/image" Target="../media/image627.png"/><Relationship Id="rId1" Type="http://schemas.openxmlformats.org/officeDocument/2006/relationships/tags" Target="../tags/tag827.xml"/><Relationship Id="rId6" Type="http://schemas.openxmlformats.org/officeDocument/2006/relationships/tags" Target="../tags/tag832.xml"/><Relationship Id="rId11" Type="http://schemas.openxmlformats.org/officeDocument/2006/relationships/tags" Target="../tags/tag837.xml"/><Relationship Id="rId24" Type="http://schemas.openxmlformats.org/officeDocument/2006/relationships/tags" Target="../tags/tag850.xml"/><Relationship Id="rId32" Type="http://schemas.openxmlformats.org/officeDocument/2006/relationships/image" Target="../media/image620.png"/><Relationship Id="rId37" Type="http://schemas.openxmlformats.org/officeDocument/2006/relationships/image" Target="../media/image623.png"/><Relationship Id="rId40" Type="http://schemas.openxmlformats.org/officeDocument/2006/relationships/image" Target="../media/image626.png"/><Relationship Id="rId45" Type="http://schemas.openxmlformats.org/officeDocument/2006/relationships/image" Target="../media/image544.png"/><Relationship Id="rId5" Type="http://schemas.openxmlformats.org/officeDocument/2006/relationships/tags" Target="../tags/tag831.xml"/><Relationship Id="rId15" Type="http://schemas.openxmlformats.org/officeDocument/2006/relationships/tags" Target="../tags/tag841.xml"/><Relationship Id="rId23" Type="http://schemas.openxmlformats.org/officeDocument/2006/relationships/tags" Target="../tags/tag849.xml"/><Relationship Id="rId28" Type="http://schemas.openxmlformats.org/officeDocument/2006/relationships/image" Target="../media/image616.png"/><Relationship Id="rId36" Type="http://schemas.openxmlformats.org/officeDocument/2006/relationships/image" Target="../media/image543.png"/><Relationship Id="rId49" Type="http://schemas.openxmlformats.org/officeDocument/2006/relationships/image" Target="../media/image631.png"/><Relationship Id="rId10" Type="http://schemas.openxmlformats.org/officeDocument/2006/relationships/tags" Target="../tags/tag836.xml"/><Relationship Id="rId19" Type="http://schemas.openxmlformats.org/officeDocument/2006/relationships/tags" Target="../tags/tag845.xml"/><Relationship Id="rId31" Type="http://schemas.openxmlformats.org/officeDocument/2006/relationships/image" Target="../media/image619.png"/><Relationship Id="rId44" Type="http://schemas.openxmlformats.org/officeDocument/2006/relationships/image" Target="../media/image630.png"/><Relationship Id="rId4" Type="http://schemas.openxmlformats.org/officeDocument/2006/relationships/tags" Target="../tags/tag830.xml"/><Relationship Id="rId9" Type="http://schemas.openxmlformats.org/officeDocument/2006/relationships/tags" Target="../tags/tag835.xml"/><Relationship Id="rId14" Type="http://schemas.openxmlformats.org/officeDocument/2006/relationships/tags" Target="../tags/tag840.xml"/><Relationship Id="rId22" Type="http://schemas.openxmlformats.org/officeDocument/2006/relationships/tags" Target="../tags/tag848.xml"/><Relationship Id="rId27" Type="http://schemas.openxmlformats.org/officeDocument/2006/relationships/image" Target="../media/image615.png"/><Relationship Id="rId30" Type="http://schemas.openxmlformats.org/officeDocument/2006/relationships/image" Target="../media/image618.png"/><Relationship Id="rId35" Type="http://schemas.openxmlformats.org/officeDocument/2006/relationships/image" Target="../media/image622.png"/><Relationship Id="rId43" Type="http://schemas.openxmlformats.org/officeDocument/2006/relationships/image" Target="../media/image629.png"/><Relationship Id="rId48" Type="http://schemas.openxmlformats.org/officeDocument/2006/relationships/image" Target="../media/image539.png"/><Relationship Id="rId8" Type="http://schemas.openxmlformats.org/officeDocument/2006/relationships/tags" Target="../tags/tag834.xml"/><Relationship Id="rId51" Type="http://schemas.openxmlformats.org/officeDocument/2006/relationships/image" Target="../media/image6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101600" y="2611438"/>
            <a:ext cx="9334500" cy="641350"/>
          </a:xfrm>
          <a:prstGeom prst="rect">
            <a:avLst/>
          </a:prstGeom>
          <a:noFill/>
          <a:ln w="9525">
            <a:noFill/>
            <a:miter lim="800000"/>
            <a:headEnd/>
            <a:tailEnd/>
          </a:ln>
        </p:spPr>
        <p:txBody>
          <a:bodyPr anchor="ctr"/>
          <a:lstStyle/>
          <a:p>
            <a:pPr algn="ctr">
              <a:defRPr/>
            </a:pPr>
            <a:r>
              <a:rPr lang="en-US" sz="2800" b="1" dirty="0">
                <a:effectLst>
                  <a:outerShdw blurRad="38100" dist="38100" dir="2700000" algn="tl">
                    <a:srgbClr val="C0C0C0"/>
                  </a:outerShdw>
                </a:effectLst>
              </a:rPr>
              <a:t>Analog-to-digital at Sub-Nyquist rates</a:t>
            </a:r>
          </a:p>
        </p:txBody>
      </p:sp>
      <p:sp>
        <p:nvSpPr>
          <p:cNvPr id="2" name="Rectangle 2"/>
          <p:cNvSpPr>
            <a:spLocks noGrp="1" noChangeArrowheads="1"/>
          </p:cNvSpPr>
          <p:nvPr>
            <p:ph type="ctrTitle"/>
          </p:nvPr>
        </p:nvSpPr>
        <p:spPr>
          <a:xfrm>
            <a:off x="354013" y="1593850"/>
            <a:ext cx="8423275" cy="1035050"/>
          </a:xfrm>
        </p:spPr>
        <p:txBody>
          <a:bodyPr/>
          <a:lstStyle/>
          <a:p>
            <a:pPr eaLnBrk="1" hangingPunct="1">
              <a:defRPr/>
            </a:pPr>
            <a:r>
              <a:rPr lang="en-US" sz="6000" dirty="0" err="1" smtClean="0">
                <a:solidFill>
                  <a:srgbClr val="FF3300"/>
                </a:solidFill>
                <a:effectLst>
                  <a:outerShdw blurRad="38100" dist="38100" dir="2700000" algn="tl">
                    <a:srgbClr val="C0C0C0"/>
                  </a:outerShdw>
                </a:effectLst>
              </a:rPr>
              <a:t>Xampling</a:t>
            </a:r>
            <a:endParaRPr lang="en-US" sz="2800" dirty="0" smtClean="0">
              <a:effectLst>
                <a:outerShdw blurRad="38100" dist="38100" dir="2700000" algn="tl">
                  <a:srgbClr val="C0C0C0"/>
                </a:outerShdw>
              </a:effectLst>
            </a:endParaRPr>
          </a:p>
        </p:txBody>
      </p:sp>
      <p:pic>
        <p:nvPicPr>
          <p:cNvPr id="26628" name="Picture 7" descr="logo1kobi"/>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388" y="404813"/>
            <a:ext cx="216058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9" descr="Technion Log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0600" y="385763"/>
            <a:ext cx="482600"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515938" y="3776663"/>
            <a:ext cx="8099425"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80000"/>
              </a:lnSpc>
            </a:pPr>
            <a:r>
              <a:rPr lang="en-US" sz="2400" b="1" dirty="0" smtClean="0"/>
              <a:t>Yonina </a:t>
            </a:r>
            <a:r>
              <a:rPr lang="en-US" sz="2400" b="1" dirty="0" err="1"/>
              <a:t>Eldar</a:t>
            </a:r>
            <a:endParaRPr lang="en-US" sz="2400" b="1" dirty="0"/>
          </a:p>
          <a:p>
            <a:pPr algn="ctr">
              <a:lnSpc>
                <a:spcPct val="80000"/>
              </a:lnSpc>
            </a:pPr>
            <a:endParaRPr lang="en-US" sz="2400" b="1" dirty="0"/>
          </a:p>
          <a:p>
            <a:pPr algn="ctr">
              <a:lnSpc>
                <a:spcPct val="80000"/>
              </a:lnSpc>
            </a:pPr>
            <a:r>
              <a:rPr lang="en-US" dirty="0"/>
              <a:t>Department of Electrical Engineering</a:t>
            </a:r>
          </a:p>
          <a:p>
            <a:pPr algn="ctr">
              <a:lnSpc>
                <a:spcPct val="80000"/>
              </a:lnSpc>
            </a:pPr>
            <a:endParaRPr lang="en-US" sz="100" dirty="0"/>
          </a:p>
          <a:p>
            <a:pPr algn="ctr">
              <a:lnSpc>
                <a:spcPct val="80000"/>
              </a:lnSpc>
            </a:pPr>
            <a:endParaRPr lang="en-US" sz="100" dirty="0"/>
          </a:p>
          <a:p>
            <a:pPr algn="ctr">
              <a:lnSpc>
                <a:spcPct val="80000"/>
              </a:lnSpc>
            </a:pPr>
            <a:endParaRPr lang="en-US" sz="100" dirty="0"/>
          </a:p>
          <a:p>
            <a:pPr algn="ctr">
              <a:lnSpc>
                <a:spcPct val="80000"/>
              </a:lnSpc>
            </a:pPr>
            <a:endParaRPr lang="en-US" sz="100" dirty="0"/>
          </a:p>
          <a:p>
            <a:pPr algn="ctr">
              <a:lnSpc>
                <a:spcPct val="80000"/>
              </a:lnSpc>
            </a:pPr>
            <a:r>
              <a:rPr lang="en-US" dirty="0" err="1"/>
              <a:t>Technion</a:t>
            </a:r>
            <a:r>
              <a:rPr lang="en-US" dirty="0"/>
              <a:t> – Israel Institute of Technology</a:t>
            </a:r>
            <a:endParaRPr lang="ru-RU" dirty="0"/>
          </a:p>
        </p:txBody>
      </p:sp>
      <p:sp>
        <p:nvSpPr>
          <p:cNvPr id="13318" name="Rectangle 4"/>
          <p:cNvSpPr>
            <a:spLocks noChangeArrowheads="1"/>
          </p:cNvSpPr>
          <p:nvPr/>
        </p:nvSpPr>
        <p:spPr bwMode="auto">
          <a:xfrm>
            <a:off x="1008063" y="5292725"/>
            <a:ext cx="71151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spcBef>
                <a:spcPct val="20000"/>
              </a:spcBef>
            </a:pPr>
            <a:r>
              <a:rPr lang="en-US" sz="1400" dirty="0" smtClean="0">
                <a:solidFill>
                  <a:srgbClr val="0000FF"/>
                </a:solidFill>
                <a:hlinkClick r:id="rId5"/>
              </a:rPr>
              <a:t>http</a:t>
            </a:r>
            <a:r>
              <a:rPr lang="en-US" sz="1400" dirty="0">
                <a:solidFill>
                  <a:srgbClr val="0000FF"/>
                </a:solidFill>
                <a:hlinkClick r:id="rId5"/>
              </a:rPr>
              <a:t>://www.ee.technion.ac.il/people/YoninaEldar/</a:t>
            </a:r>
            <a:r>
              <a:rPr lang="en-US" sz="1400" dirty="0"/>
              <a:t>	yonina@ee.technion.ac.il </a:t>
            </a:r>
            <a:endParaRPr lang="en-US" sz="1400" dirty="0">
              <a:solidFill>
                <a:srgbClr val="0000FF"/>
              </a:solidFill>
            </a:endParaRPr>
          </a:p>
        </p:txBody>
      </p:sp>
      <p:sp>
        <p:nvSpPr>
          <p:cNvPr id="9" name="Rectangle 4"/>
          <p:cNvSpPr>
            <a:spLocks noChangeArrowheads="1"/>
          </p:cNvSpPr>
          <p:nvPr/>
        </p:nvSpPr>
        <p:spPr bwMode="auto">
          <a:xfrm>
            <a:off x="2890838" y="6024563"/>
            <a:ext cx="334962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000" dirty="0" smtClean="0">
                <a:cs typeface="Tahoma" pitchFamily="34" charset="0"/>
              </a:rPr>
              <a:t>ISIT </a:t>
            </a:r>
            <a:r>
              <a:rPr lang="en-US" sz="2000" dirty="0">
                <a:cs typeface="Tahoma" pitchFamily="34" charset="0"/>
              </a:rPr>
              <a:t>Tutorial</a:t>
            </a:r>
          </a:p>
          <a:p>
            <a:pPr algn="ctr"/>
            <a:r>
              <a:rPr lang="en-US" sz="2000" dirty="0" smtClean="0">
                <a:cs typeface="Tahoma" pitchFamily="34" charset="0"/>
              </a:rPr>
              <a:t>July 31</a:t>
            </a:r>
            <a:r>
              <a:rPr lang="en-US" sz="2000" baseline="30000" dirty="0" smtClean="0">
                <a:cs typeface="Tahoma" pitchFamily="34" charset="0"/>
              </a:rPr>
              <a:t>st</a:t>
            </a:r>
            <a:r>
              <a:rPr lang="en-US" sz="2000" dirty="0" smtClean="0">
                <a:cs typeface="Tahoma" pitchFamily="34" charset="0"/>
              </a:rPr>
              <a:t>, </a:t>
            </a:r>
            <a:r>
              <a:rPr lang="en-US" sz="2000" dirty="0">
                <a:cs typeface="Tahoma" pitchFamily="34" charset="0"/>
              </a:rPr>
              <a:t>2011</a:t>
            </a:r>
            <a:endParaRPr 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30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300"/>
                                  </p:stCondLst>
                                  <p:iterate type="lt">
                                    <p:tmAbs val="0"/>
                                  </p:iterate>
                                  <p:childTnLst>
                                    <p:set>
                                      <p:cBhvr>
                                        <p:cTn id="8" dur="1" fill="hold">
                                          <p:stCondLst>
                                            <p:cond delay="0"/>
                                          </p:stCondLst>
                                        </p:cTn>
                                        <p:tgtEl>
                                          <p:spTgt spid="2050">
                                            <p:txEl>
                                              <p:pRg st="0" end="0"/>
                                            </p:txEl>
                                          </p:spTgt>
                                        </p:tgtEl>
                                        <p:attrNameLst>
                                          <p:attrName>style.visibility</p:attrName>
                                        </p:attrNameLst>
                                      </p:cBhvr>
                                      <p:to>
                                        <p:strVal val="visible"/>
                                      </p:to>
                                    </p:set>
                                  </p:childTnLst>
                                </p:cTn>
                              </p:par>
                            </p:childTnLst>
                          </p:cTn>
                        </p:par>
                        <p:par>
                          <p:cTn id="9" fill="hold" nodeType="afterGroup">
                            <p:stCondLst>
                              <p:cond delay="300"/>
                            </p:stCondLst>
                            <p:childTnLst>
                              <p:par>
                                <p:cTn id="10" presetID="1" presetClass="entr" presetSubtype="0" fill="hold" grpId="0" nodeType="afterEffect">
                                  <p:stCondLst>
                                    <p:cond delay="5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500"/>
                                  </p:stCondLst>
                                  <p:childTnLst>
                                    <p:set>
                                      <p:cBhvr>
                                        <p:cTn id="13" dur="1" fill="hold">
                                          <p:stCondLst>
                                            <p:cond delay="0"/>
                                          </p:stCondLst>
                                        </p:cTn>
                                        <p:tgtEl>
                                          <p:spTgt spid="13318"/>
                                        </p:tgtEl>
                                        <p:attrNameLst>
                                          <p:attrName>style.visibility</p:attrName>
                                        </p:attrNameLst>
                                      </p:cBhvr>
                                      <p:to>
                                        <p:strVal val="visible"/>
                                      </p:to>
                                    </p:set>
                                  </p:childTnLst>
                                </p:cTn>
                              </p:par>
                            </p:childTnLst>
                          </p:cTn>
                        </p:par>
                        <p:par>
                          <p:cTn id="14" fill="hold" nodeType="afterGroup">
                            <p:stCondLst>
                              <p:cond delay="800"/>
                            </p:stCondLst>
                            <p:childTnLst>
                              <p:par>
                                <p:cTn id="15" presetID="1" presetClass="entr" presetSubtype="0" fill="hold" grpId="0" nodeType="afterEffect">
                                  <p:stCondLst>
                                    <p:cond delay="25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build="allAtOnce"/>
      <p:bldP spid="2" grpId="0"/>
      <p:bldP spid="3" grpId="0"/>
      <p:bldP spid="1331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0" y="0"/>
            <a:ext cx="914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b="1">
                <a:solidFill>
                  <a:schemeClr val="bg1"/>
                </a:solidFill>
              </a:rPr>
              <a:t>Nyquist Rate Sampling</a:t>
            </a:r>
          </a:p>
        </p:txBody>
      </p:sp>
      <p:pic>
        <p:nvPicPr>
          <p:cNvPr id="20688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8738" y="1952625"/>
            <a:ext cx="91122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3"/>
          <p:cNvSpPr>
            <a:spLocks noChangeArrowheads="1"/>
          </p:cNvSpPr>
          <p:nvPr/>
        </p:nvSpPr>
        <p:spPr bwMode="auto">
          <a:xfrm>
            <a:off x="387350" y="1662113"/>
            <a:ext cx="7324725"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ts val="2400"/>
              </a:lnSpc>
              <a:spcBef>
                <a:spcPct val="20000"/>
              </a:spcBef>
              <a:buFontTx/>
              <a:buBlip>
                <a:blip r:embed="rId4"/>
              </a:buBlip>
            </a:pPr>
            <a:r>
              <a:rPr lang="en-US" sz="2000">
                <a:sym typeface="Wingdings" pitchFamily="2" charset="2"/>
              </a:rPr>
              <a:t>Standard processing techniques require sampling at the Nyquist rate = twice the highest frequency</a:t>
            </a:r>
          </a:p>
          <a:p>
            <a:pPr marL="342900" indent="-342900">
              <a:lnSpc>
                <a:spcPts val="2400"/>
              </a:lnSpc>
              <a:spcBef>
                <a:spcPct val="20000"/>
              </a:spcBef>
              <a:buFontTx/>
              <a:buBlip>
                <a:blip r:embed="rId4"/>
              </a:buBlip>
            </a:pPr>
            <a:r>
              <a:rPr lang="en-US" sz="2000">
                <a:sym typeface="Wingdings" pitchFamily="2" charset="2"/>
              </a:rPr>
              <a:t>Narrow pulse, wide sensing range = high Nyquist rate</a:t>
            </a:r>
          </a:p>
          <a:p>
            <a:pPr marL="342900" indent="-342900">
              <a:lnSpc>
                <a:spcPts val="2400"/>
              </a:lnSpc>
              <a:spcBef>
                <a:spcPct val="20000"/>
              </a:spcBef>
              <a:buFontTx/>
              <a:buBlip>
                <a:blip r:embed="rId4"/>
              </a:buBlip>
            </a:pPr>
            <a:r>
              <a:rPr lang="en-US" sz="2000">
                <a:sym typeface="Wingdings" pitchFamily="2" charset="2"/>
              </a:rPr>
              <a:t>Results in hardware excessive solutions and high DSP rates</a:t>
            </a:r>
          </a:p>
          <a:p>
            <a:pPr marL="342900" indent="-342900">
              <a:lnSpc>
                <a:spcPts val="2400"/>
              </a:lnSpc>
              <a:spcBef>
                <a:spcPct val="20000"/>
              </a:spcBef>
              <a:buFontTx/>
              <a:buBlip>
                <a:blip r:embed="rId4"/>
              </a:buBlip>
            </a:pPr>
            <a:r>
              <a:rPr lang="en-US" sz="2000">
                <a:sym typeface="Wingdings" pitchFamily="2" charset="2"/>
              </a:rPr>
              <a:t>Too difficult to process, store and transmit</a:t>
            </a:r>
          </a:p>
          <a:p>
            <a:pPr marL="342900" indent="-342900">
              <a:lnSpc>
                <a:spcPts val="2400"/>
              </a:lnSpc>
              <a:spcBef>
                <a:spcPct val="20000"/>
              </a:spcBef>
            </a:pPr>
            <a:r>
              <a:rPr lang="en-US" sz="2000">
                <a:sym typeface="Wingdings" pitchFamily="2" charset="2"/>
              </a:rPr>
              <a:t>  </a:t>
            </a:r>
          </a:p>
        </p:txBody>
      </p:sp>
      <p:sp>
        <p:nvSpPr>
          <p:cNvPr id="37" name="Text Box 4"/>
          <p:cNvSpPr txBox="1">
            <a:spLocks noChangeArrowheads="1"/>
          </p:cNvSpPr>
          <p:nvPr/>
        </p:nvSpPr>
        <p:spPr bwMode="auto">
          <a:xfrm>
            <a:off x="427038" y="4106863"/>
            <a:ext cx="8272462" cy="8318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400" b="1" dirty="0">
                <a:solidFill>
                  <a:schemeClr val="bg1"/>
                </a:solidFill>
              </a:rPr>
              <a:t>Main Idea:</a:t>
            </a:r>
          </a:p>
          <a:p>
            <a:pPr eaLnBrk="1" hangingPunct="1"/>
            <a:r>
              <a:rPr lang="en-US" sz="2400" b="1" dirty="0">
                <a:solidFill>
                  <a:schemeClr val="bg1"/>
                </a:solidFill>
              </a:rPr>
              <a:t>Exploit structure to reduce sampling and processing rates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06883"/>
                                        </p:tgtEl>
                                        <p:attrNameLst>
                                          <p:attrName>style.visibility</p:attrName>
                                        </p:attrNameLst>
                                      </p:cBhvr>
                                      <p:to>
                                        <p:strVal val="visible"/>
                                      </p:to>
                                    </p:set>
                                    <p:animEffect transition="in" filter="blinds(horizontal)">
                                      <p:cBhvr>
                                        <p:cTn id="7" dur="500"/>
                                        <p:tgtEl>
                                          <p:spTgt spid="2068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87"/>
          <p:cNvSpPr>
            <a:spLocks noChangeArrowheads="1"/>
          </p:cNvSpPr>
          <p:nvPr/>
        </p:nvSpPr>
        <p:spPr bwMode="auto">
          <a:xfrm>
            <a:off x="5849938" y="2170113"/>
            <a:ext cx="503237" cy="342900"/>
          </a:xfrm>
          <a:prstGeom prst="rect">
            <a:avLst/>
          </a:prstGeom>
          <a:solidFill>
            <a:schemeClr val="bg1"/>
          </a:solidFill>
          <a:ln w="12700">
            <a:solidFill>
              <a:schemeClr val="tx1"/>
            </a:solidFill>
            <a:miter lim="800000"/>
            <a:headEnd/>
            <a:tailEnd/>
          </a:ln>
        </p:spPr>
        <p:txBody>
          <a:bodyPr wrap="none" anchor="ctr"/>
          <a:lstStyle/>
          <a:p>
            <a:pPr algn="ctr" rtl="1"/>
            <a:endParaRPr lang="he-IL"/>
          </a:p>
        </p:txBody>
      </p:sp>
      <p:sp>
        <p:nvSpPr>
          <p:cNvPr id="116739" name="Rectangle 87"/>
          <p:cNvSpPr>
            <a:spLocks noChangeArrowheads="1"/>
          </p:cNvSpPr>
          <p:nvPr/>
        </p:nvSpPr>
        <p:spPr bwMode="auto">
          <a:xfrm>
            <a:off x="5849938" y="3275013"/>
            <a:ext cx="503237" cy="342900"/>
          </a:xfrm>
          <a:prstGeom prst="rect">
            <a:avLst/>
          </a:prstGeom>
          <a:solidFill>
            <a:schemeClr val="bg1"/>
          </a:solidFill>
          <a:ln w="12700">
            <a:solidFill>
              <a:schemeClr val="tx1"/>
            </a:solidFill>
            <a:miter lim="800000"/>
            <a:headEnd/>
            <a:tailEnd/>
          </a:ln>
        </p:spPr>
        <p:txBody>
          <a:bodyPr wrap="none" anchor="ctr"/>
          <a:lstStyle/>
          <a:p>
            <a:pPr algn="ctr" rtl="1"/>
            <a:endParaRPr lang="he-IL"/>
          </a:p>
        </p:txBody>
      </p:sp>
      <p:sp>
        <p:nvSpPr>
          <p:cNvPr id="116740" name="Rectangle 2"/>
          <p:cNvSpPr>
            <a:spLocks noGrp="1" noChangeArrowheads="1"/>
          </p:cNvSpPr>
          <p:nvPr>
            <p:ph type="title" idx="4294967295"/>
          </p:nvPr>
        </p:nvSpPr>
        <p:spPr/>
        <p:txBody>
          <a:bodyPr/>
          <a:lstStyle/>
          <a:p>
            <a:r>
              <a:rPr lang="en-US" smtClean="0"/>
              <a:t>Can Avoid RF Front-end ?</a:t>
            </a:r>
          </a:p>
        </p:txBody>
      </p:sp>
      <p:sp>
        <p:nvSpPr>
          <p:cNvPr id="116741" name="Freeform 12"/>
          <p:cNvSpPr>
            <a:spLocks/>
          </p:cNvSpPr>
          <p:nvPr/>
        </p:nvSpPr>
        <p:spPr bwMode="auto">
          <a:xfrm>
            <a:off x="992188" y="2243138"/>
            <a:ext cx="1425575" cy="1089025"/>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16742" name="Line 2"/>
          <p:cNvSpPr>
            <a:spLocks noChangeShapeType="1"/>
          </p:cNvSpPr>
          <p:nvPr/>
        </p:nvSpPr>
        <p:spPr bwMode="auto">
          <a:xfrm>
            <a:off x="2916238" y="3021013"/>
            <a:ext cx="0" cy="4635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43" name="Line 10"/>
          <p:cNvSpPr>
            <a:spLocks noChangeShapeType="1"/>
          </p:cNvSpPr>
          <p:nvPr/>
        </p:nvSpPr>
        <p:spPr bwMode="auto">
          <a:xfrm>
            <a:off x="896938" y="3490913"/>
            <a:ext cx="254158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6744" name="Line 11"/>
          <p:cNvSpPr>
            <a:spLocks noChangeShapeType="1"/>
          </p:cNvSpPr>
          <p:nvPr/>
        </p:nvSpPr>
        <p:spPr bwMode="auto">
          <a:xfrm flipV="1">
            <a:off x="992188" y="2160588"/>
            <a:ext cx="0" cy="14271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6745" name="Oval 14"/>
          <p:cNvSpPr>
            <a:spLocks noChangeArrowheads="1"/>
          </p:cNvSpPr>
          <p:nvPr/>
        </p:nvSpPr>
        <p:spPr bwMode="auto">
          <a:xfrm>
            <a:off x="1065213" y="3162300"/>
            <a:ext cx="74612" cy="73025"/>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6746" name="Line 15"/>
          <p:cNvSpPr>
            <a:spLocks noChangeShapeType="1"/>
          </p:cNvSpPr>
          <p:nvPr/>
        </p:nvSpPr>
        <p:spPr bwMode="auto">
          <a:xfrm>
            <a:off x="1101725" y="3235325"/>
            <a:ext cx="0" cy="2603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47" name="Line 19"/>
          <p:cNvSpPr>
            <a:spLocks noChangeShapeType="1"/>
          </p:cNvSpPr>
          <p:nvPr/>
        </p:nvSpPr>
        <p:spPr bwMode="auto">
          <a:xfrm>
            <a:off x="1322388" y="2381250"/>
            <a:ext cx="0" cy="109537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48" name="Oval 20"/>
          <p:cNvSpPr>
            <a:spLocks noChangeArrowheads="1"/>
          </p:cNvSpPr>
          <p:nvPr/>
        </p:nvSpPr>
        <p:spPr bwMode="auto">
          <a:xfrm>
            <a:off x="1398588" y="2662238"/>
            <a:ext cx="74612"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6749" name="Line 21"/>
          <p:cNvSpPr>
            <a:spLocks noChangeShapeType="1"/>
          </p:cNvSpPr>
          <p:nvPr/>
        </p:nvSpPr>
        <p:spPr bwMode="auto">
          <a:xfrm>
            <a:off x="1435100" y="2736850"/>
            <a:ext cx="0" cy="75406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50" name="Oval 28"/>
          <p:cNvSpPr>
            <a:spLocks noChangeArrowheads="1"/>
          </p:cNvSpPr>
          <p:nvPr/>
        </p:nvSpPr>
        <p:spPr bwMode="auto">
          <a:xfrm>
            <a:off x="1857375" y="2557463"/>
            <a:ext cx="74613"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6751" name="Line 29"/>
          <p:cNvSpPr>
            <a:spLocks noChangeShapeType="1"/>
          </p:cNvSpPr>
          <p:nvPr/>
        </p:nvSpPr>
        <p:spPr bwMode="auto">
          <a:xfrm>
            <a:off x="1893888" y="2636838"/>
            <a:ext cx="0" cy="842962"/>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52" name="Oval 32"/>
          <p:cNvSpPr>
            <a:spLocks noChangeArrowheads="1"/>
          </p:cNvSpPr>
          <p:nvPr/>
        </p:nvSpPr>
        <p:spPr bwMode="auto">
          <a:xfrm>
            <a:off x="2079625" y="3240088"/>
            <a:ext cx="74613"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6753" name="Line 33"/>
          <p:cNvSpPr>
            <a:spLocks noChangeShapeType="1"/>
          </p:cNvSpPr>
          <p:nvPr/>
        </p:nvSpPr>
        <p:spPr bwMode="auto">
          <a:xfrm>
            <a:off x="2116138" y="3314700"/>
            <a:ext cx="0" cy="16668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54" name="Oval 34"/>
          <p:cNvSpPr>
            <a:spLocks noChangeArrowheads="1"/>
          </p:cNvSpPr>
          <p:nvPr/>
        </p:nvSpPr>
        <p:spPr bwMode="auto">
          <a:xfrm>
            <a:off x="2190750" y="3189288"/>
            <a:ext cx="73025"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6755" name="Line 35"/>
          <p:cNvSpPr>
            <a:spLocks noChangeShapeType="1"/>
          </p:cNvSpPr>
          <p:nvPr/>
        </p:nvSpPr>
        <p:spPr bwMode="auto">
          <a:xfrm>
            <a:off x="2227263" y="3254375"/>
            <a:ext cx="0" cy="2349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56" name="Freeform 42"/>
          <p:cNvSpPr>
            <a:spLocks/>
          </p:cNvSpPr>
          <p:nvPr/>
        </p:nvSpPr>
        <p:spPr bwMode="auto">
          <a:xfrm rot="10800000">
            <a:off x="2419350" y="2320925"/>
            <a:ext cx="1038225" cy="1090613"/>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16757" name="Line 48"/>
          <p:cNvSpPr>
            <a:spLocks noChangeShapeType="1"/>
          </p:cNvSpPr>
          <p:nvPr/>
        </p:nvSpPr>
        <p:spPr bwMode="auto">
          <a:xfrm>
            <a:off x="2693988" y="2501900"/>
            <a:ext cx="0" cy="9747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58" name="Oval 51"/>
          <p:cNvSpPr>
            <a:spLocks noChangeArrowheads="1"/>
          </p:cNvSpPr>
          <p:nvPr/>
        </p:nvSpPr>
        <p:spPr bwMode="auto">
          <a:xfrm>
            <a:off x="2878138" y="2984500"/>
            <a:ext cx="74612" cy="7461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6759" name="Oval 52"/>
          <p:cNvSpPr>
            <a:spLocks noChangeArrowheads="1"/>
          </p:cNvSpPr>
          <p:nvPr/>
        </p:nvSpPr>
        <p:spPr bwMode="auto">
          <a:xfrm>
            <a:off x="2989263" y="2743200"/>
            <a:ext cx="74612" cy="7461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6760" name="Line 53"/>
          <p:cNvSpPr>
            <a:spLocks noChangeShapeType="1"/>
          </p:cNvSpPr>
          <p:nvPr/>
        </p:nvSpPr>
        <p:spPr bwMode="auto">
          <a:xfrm>
            <a:off x="3027363" y="2817813"/>
            <a:ext cx="0" cy="674687"/>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61" name="Oval 68"/>
          <p:cNvSpPr>
            <a:spLocks noChangeArrowheads="1"/>
          </p:cNvSpPr>
          <p:nvPr/>
        </p:nvSpPr>
        <p:spPr bwMode="auto">
          <a:xfrm>
            <a:off x="3106738" y="3170238"/>
            <a:ext cx="74612" cy="73025"/>
          </a:xfrm>
          <a:prstGeom prst="ellipse">
            <a:avLst/>
          </a:prstGeom>
          <a:solidFill>
            <a:srgbClr val="0033CC"/>
          </a:solidFill>
          <a:ln w="9525">
            <a:solidFill>
              <a:srgbClr val="0033CC"/>
            </a:solidFill>
            <a:round/>
            <a:headEnd/>
            <a:tailEnd/>
          </a:ln>
        </p:spPr>
        <p:txBody>
          <a:bodyPr wrap="none" anchor="ctr"/>
          <a:lstStyle/>
          <a:p>
            <a:pPr algn="r" rtl="1"/>
            <a:endParaRPr lang="he-IL"/>
          </a:p>
        </p:txBody>
      </p:sp>
      <p:pic>
        <p:nvPicPr>
          <p:cNvPr id="116762" name="Picture 40" descr="addin_tmp.png"/>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960563" y="2419350"/>
            <a:ext cx="147637"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3" name="Picture 41" descr="addin_tmp.png"/>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057400" y="3016250"/>
            <a:ext cx="1524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4" name="Picture 42" descr="addin_tmp.png"/>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346325" y="3138488"/>
            <a:ext cx="1539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65" name="Picture 45" descr="addin_tmp.png"/>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322388" y="1958975"/>
            <a:ext cx="1381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5" name="Straight Arrow Connector 44"/>
          <p:cNvCxnSpPr/>
          <p:nvPr/>
        </p:nvCxnSpPr>
        <p:spPr>
          <a:xfrm rot="10800000" flipV="1">
            <a:off x="1252538" y="2200275"/>
            <a:ext cx="24765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sp>
        <p:nvSpPr>
          <p:cNvPr id="116767" name="Line 78"/>
          <p:cNvSpPr>
            <a:spLocks noChangeShapeType="1"/>
          </p:cNvSpPr>
          <p:nvPr/>
        </p:nvSpPr>
        <p:spPr bwMode="auto">
          <a:xfrm>
            <a:off x="5480050" y="2341563"/>
            <a:ext cx="369888"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6768" name="Line 78"/>
          <p:cNvSpPr>
            <a:spLocks noChangeShapeType="1"/>
          </p:cNvSpPr>
          <p:nvPr/>
        </p:nvSpPr>
        <p:spPr bwMode="auto">
          <a:xfrm>
            <a:off x="5480050" y="2333625"/>
            <a:ext cx="0" cy="1116013"/>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16769" name="Picture 75" descr="addin_tmp.png"/>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942013" y="2257425"/>
            <a:ext cx="3143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0" name="Picture 82" descr="addin_tmp.png"/>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873750" y="1846263"/>
            <a:ext cx="452438"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71" name="Picture 95" descr="addin_tmp"/>
          <p:cNvPicPr>
            <a:picLocks noChangeAspect="1" noChangeArrowheads="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4589463" y="2744788"/>
            <a:ext cx="401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72" name="Line 100"/>
          <p:cNvSpPr>
            <a:spLocks noChangeShapeType="1"/>
          </p:cNvSpPr>
          <p:nvPr/>
        </p:nvSpPr>
        <p:spPr bwMode="auto">
          <a:xfrm flipH="1">
            <a:off x="6348413" y="2341563"/>
            <a:ext cx="3127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73" name="Line 102"/>
          <p:cNvSpPr>
            <a:spLocks noChangeShapeType="1"/>
          </p:cNvSpPr>
          <p:nvPr/>
        </p:nvSpPr>
        <p:spPr bwMode="auto">
          <a:xfrm>
            <a:off x="7058025" y="2347913"/>
            <a:ext cx="381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16774" name="Picture 85" descr="addin_tmp.png"/>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7489825" y="2200275"/>
            <a:ext cx="39846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75" name="Group 163"/>
          <p:cNvGrpSpPr>
            <a:grpSpLocks/>
          </p:cNvGrpSpPr>
          <p:nvPr/>
        </p:nvGrpSpPr>
        <p:grpSpPr bwMode="auto">
          <a:xfrm rot="-5400000">
            <a:off x="5907881" y="2856707"/>
            <a:ext cx="384175" cy="68262"/>
            <a:chOff x="5227638" y="2589213"/>
            <a:chExt cx="506412" cy="88900"/>
          </a:xfrm>
        </p:grpSpPr>
        <p:sp>
          <p:nvSpPr>
            <p:cNvPr id="116799" name="Oval 70"/>
            <p:cNvSpPr>
              <a:spLocks noChangeArrowheads="1"/>
            </p:cNvSpPr>
            <p:nvPr/>
          </p:nvSpPr>
          <p:spPr bwMode="auto">
            <a:xfrm>
              <a:off x="5227638"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6800" name="Oval 71"/>
            <p:cNvSpPr>
              <a:spLocks noChangeArrowheads="1"/>
            </p:cNvSpPr>
            <p:nvPr/>
          </p:nvSpPr>
          <p:spPr bwMode="auto">
            <a:xfrm>
              <a:off x="5445125"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6801" name="Oval 72"/>
            <p:cNvSpPr>
              <a:spLocks noChangeArrowheads="1"/>
            </p:cNvSpPr>
            <p:nvPr/>
          </p:nvSpPr>
          <p:spPr bwMode="auto">
            <a:xfrm>
              <a:off x="5645150"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sp>
        <p:nvSpPr>
          <p:cNvPr id="116776" name="Line 78"/>
          <p:cNvSpPr>
            <a:spLocks noChangeShapeType="1"/>
          </p:cNvSpPr>
          <p:nvPr/>
        </p:nvSpPr>
        <p:spPr bwMode="auto">
          <a:xfrm>
            <a:off x="5480050" y="3446463"/>
            <a:ext cx="369888"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16777" name="Picture 74" descr="addin_tmp.png"/>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5943600" y="3349625"/>
            <a:ext cx="31591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78" name="Line 78"/>
          <p:cNvSpPr>
            <a:spLocks noChangeShapeType="1"/>
          </p:cNvSpPr>
          <p:nvPr/>
        </p:nvSpPr>
        <p:spPr bwMode="auto">
          <a:xfrm>
            <a:off x="5111750" y="2871788"/>
            <a:ext cx="369888"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cxnSp>
        <p:nvCxnSpPr>
          <p:cNvPr id="79" name="Straight Arrow Connector 78"/>
          <p:cNvCxnSpPr/>
          <p:nvPr/>
        </p:nvCxnSpPr>
        <p:spPr>
          <a:xfrm rot="10800000">
            <a:off x="1871663" y="2200275"/>
            <a:ext cx="865187"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pic>
        <p:nvPicPr>
          <p:cNvPr id="116780" name="Picture 81" descr="addin_tmp.png"/>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168525" y="1958975"/>
            <a:ext cx="2730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1" name="Picture 88" descr="addin_tmp.png"/>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6775450" y="1944688"/>
            <a:ext cx="398463"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82" name="Group 100"/>
          <p:cNvGrpSpPr>
            <a:grpSpLocks/>
          </p:cNvGrpSpPr>
          <p:nvPr/>
        </p:nvGrpSpPr>
        <p:grpSpPr bwMode="auto">
          <a:xfrm>
            <a:off x="6659563" y="2178050"/>
            <a:ext cx="531812" cy="330200"/>
            <a:chOff x="-2534134" y="5513248"/>
            <a:chExt cx="531813" cy="330200"/>
          </a:xfrm>
        </p:grpSpPr>
        <p:sp>
          <p:nvSpPr>
            <p:cNvPr id="116795" name="Line 9"/>
            <p:cNvSpPr>
              <a:spLocks noChangeShapeType="1"/>
            </p:cNvSpPr>
            <p:nvPr/>
          </p:nvSpPr>
          <p:spPr bwMode="auto">
            <a:xfrm flipV="1">
              <a:off x="-2300771" y="5564048"/>
              <a:ext cx="120650" cy="1206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96" name="Line 11"/>
            <p:cNvSpPr>
              <a:spLocks noChangeShapeType="1"/>
            </p:cNvSpPr>
            <p:nvPr/>
          </p:nvSpPr>
          <p:spPr bwMode="auto">
            <a:xfrm flipH="1">
              <a:off x="-2521434" y="5683110"/>
              <a:ext cx="219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97" name="Freeform 12"/>
            <p:cNvSpPr>
              <a:spLocks/>
            </p:cNvSpPr>
            <p:nvPr/>
          </p:nvSpPr>
          <p:spPr bwMode="auto">
            <a:xfrm>
              <a:off x="-2381734" y="5568810"/>
              <a:ext cx="192088" cy="15240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16798" name="AutoShape 13"/>
            <p:cNvSpPr>
              <a:spLocks noChangeArrowheads="1"/>
            </p:cNvSpPr>
            <p:nvPr/>
          </p:nvSpPr>
          <p:spPr bwMode="auto">
            <a:xfrm rot="10800000">
              <a:off x="-2534134" y="5513248"/>
              <a:ext cx="531813" cy="330200"/>
            </a:xfrm>
            <a:prstGeom prst="homePlate">
              <a:avLst>
                <a:gd name="adj" fmla="val 40264"/>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pPr algn="ctr" rtl="1"/>
              <a:endParaRPr lang="he-IL">
                <a:latin typeface="Arial" pitchFamily="34" charset="0"/>
              </a:endParaRPr>
            </a:p>
          </p:txBody>
        </p:sp>
      </p:grpSp>
      <p:sp>
        <p:nvSpPr>
          <p:cNvPr id="116783" name="Line 100"/>
          <p:cNvSpPr>
            <a:spLocks noChangeShapeType="1"/>
          </p:cNvSpPr>
          <p:nvPr/>
        </p:nvSpPr>
        <p:spPr bwMode="auto">
          <a:xfrm flipH="1">
            <a:off x="6348413" y="3446463"/>
            <a:ext cx="3127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84" name="Line 102"/>
          <p:cNvSpPr>
            <a:spLocks noChangeShapeType="1"/>
          </p:cNvSpPr>
          <p:nvPr/>
        </p:nvSpPr>
        <p:spPr bwMode="auto">
          <a:xfrm>
            <a:off x="7058025" y="3443288"/>
            <a:ext cx="3810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16785" name="Picture 110" descr="addin_tmp.png"/>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7489825" y="3295650"/>
            <a:ext cx="4016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86" name="Picture 104" descr="addin_tmp.png"/>
          <p:cNvPicPr>
            <a:picLocks noChangeAspect="1"/>
          </p:cNvPicPr>
          <p:nvPr>
            <p:custDataLst>
              <p:tags r:id="rId13"/>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6775450" y="3040063"/>
            <a:ext cx="398463"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87" name="Group 105"/>
          <p:cNvGrpSpPr>
            <a:grpSpLocks/>
          </p:cNvGrpSpPr>
          <p:nvPr/>
        </p:nvGrpSpPr>
        <p:grpSpPr bwMode="auto">
          <a:xfrm>
            <a:off x="6659563" y="3273425"/>
            <a:ext cx="531812" cy="330200"/>
            <a:chOff x="-2534134" y="5513248"/>
            <a:chExt cx="531813" cy="330200"/>
          </a:xfrm>
        </p:grpSpPr>
        <p:sp>
          <p:nvSpPr>
            <p:cNvPr id="116791" name="Line 9"/>
            <p:cNvSpPr>
              <a:spLocks noChangeShapeType="1"/>
            </p:cNvSpPr>
            <p:nvPr/>
          </p:nvSpPr>
          <p:spPr bwMode="auto">
            <a:xfrm flipV="1">
              <a:off x="-2300771" y="5564048"/>
              <a:ext cx="120650" cy="1206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92" name="Line 11"/>
            <p:cNvSpPr>
              <a:spLocks noChangeShapeType="1"/>
            </p:cNvSpPr>
            <p:nvPr/>
          </p:nvSpPr>
          <p:spPr bwMode="auto">
            <a:xfrm flipH="1">
              <a:off x="-2521434" y="5683110"/>
              <a:ext cx="219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6793" name="Freeform 12"/>
            <p:cNvSpPr>
              <a:spLocks/>
            </p:cNvSpPr>
            <p:nvPr/>
          </p:nvSpPr>
          <p:spPr bwMode="auto">
            <a:xfrm>
              <a:off x="-2381734" y="5568810"/>
              <a:ext cx="192088" cy="15240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16794" name="AutoShape 13"/>
            <p:cNvSpPr>
              <a:spLocks noChangeArrowheads="1"/>
            </p:cNvSpPr>
            <p:nvPr/>
          </p:nvSpPr>
          <p:spPr bwMode="auto">
            <a:xfrm rot="10800000">
              <a:off x="-2534134" y="5513248"/>
              <a:ext cx="531813" cy="330200"/>
            </a:xfrm>
            <a:prstGeom prst="homePlate">
              <a:avLst>
                <a:gd name="adj" fmla="val 40264"/>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pPr algn="ctr" rtl="1"/>
              <a:endParaRPr lang="he-IL">
                <a:latin typeface="Arial" pitchFamily="34" charset="0"/>
              </a:endParaRPr>
            </a:p>
          </p:txBody>
        </p:sp>
      </p:grpSp>
      <p:sp>
        <p:nvSpPr>
          <p:cNvPr id="116788" name="Text Box 20"/>
          <p:cNvSpPr txBox="1">
            <a:spLocks noChangeArrowheads="1"/>
          </p:cNvSpPr>
          <p:nvPr/>
        </p:nvSpPr>
        <p:spPr bwMode="auto">
          <a:xfrm>
            <a:off x="3929063" y="2262188"/>
            <a:ext cx="3889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3600" b="1">
                <a:solidFill>
                  <a:srgbClr val="FF0000"/>
                </a:solidFill>
                <a:cs typeface="Tahoma" pitchFamily="34" charset="0"/>
              </a:rPr>
              <a:t>?</a:t>
            </a:r>
          </a:p>
        </p:txBody>
      </p:sp>
      <p:sp>
        <p:nvSpPr>
          <p:cNvPr id="116789" name="Text Box 20"/>
          <p:cNvSpPr txBox="1">
            <a:spLocks noChangeArrowheads="1"/>
          </p:cNvSpPr>
          <p:nvPr/>
        </p:nvSpPr>
        <p:spPr bwMode="auto">
          <a:xfrm>
            <a:off x="3897313" y="2578100"/>
            <a:ext cx="415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3600" b="1">
                <a:solidFill>
                  <a:srgbClr val="FF0000"/>
                </a:solidFill>
                <a:cs typeface="Tahoma" pitchFamily="34" charset="0"/>
              </a:rPr>
              <a:t>=</a:t>
            </a:r>
          </a:p>
        </p:txBody>
      </p:sp>
      <p:sp>
        <p:nvSpPr>
          <p:cNvPr id="116790" name="Text Box 84"/>
          <p:cNvSpPr txBox="1">
            <a:spLocks noChangeArrowheads="1"/>
          </p:cNvSpPr>
          <p:nvPr/>
        </p:nvSpPr>
        <p:spPr bwMode="auto">
          <a:xfrm>
            <a:off x="147638" y="3933825"/>
            <a:ext cx="8907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7"/>
              </a:buBlip>
            </a:pPr>
            <a:r>
              <a:rPr lang="en-US"/>
              <a:t> YES !   If the input bandwidth is not too high…</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smtClean="0"/>
              <a:t>Practical ADC Devices</a:t>
            </a:r>
            <a:endParaRPr lang="he-IL" smtClean="0"/>
          </a:p>
        </p:txBody>
      </p:sp>
      <p:sp>
        <p:nvSpPr>
          <p:cNvPr id="117763" name="AutoShape 18"/>
          <p:cNvSpPr>
            <a:spLocks noChangeArrowheads="1"/>
          </p:cNvSpPr>
          <p:nvPr/>
        </p:nvSpPr>
        <p:spPr bwMode="auto">
          <a:xfrm rot="10800000">
            <a:off x="5934075" y="2222500"/>
            <a:ext cx="2487613" cy="1471613"/>
          </a:xfrm>
          <a:prstGeom prst="homePlate">
            <a:avLst>
              <a:gd name="adj" fmla="val 28846"/>
            </a:avLst>
          </a:prstGeom>
          <a:solidFill>
            <a:schemeClr val="bg1"/>
          </a:solidFill>
          <a:ln w="9525">
            <a:solidFill>
              <a:schemeClr val="tx1"/>
            </a:solidFill>
            <a:miter lim="800000"/>
            <a:headEnd/>
            <a:tailEnd/>
          </a:ln>
        </p:spPr>
        <p:txBody>
          <a:bodyPr rot="10800000" wrap="none" anchor="ctr"/>
          <a:lstStyle/>
          <a:p>
            <a:pPr algn="ctr"/>
            <a:endParaRPr lang="he-IL">
              <a:latin typeface="Calibri" pitchFamily="34" charset="0"/>
            </a:endParaRPr>
          </a:p>
        </p:txBody>
      </p:sp>
      <p:sp>
        <p:nvSpPr>
          <p:cNvPr id="117764" name="Rectangle 80"/>
          <p:cNvSpPr>
            <a:spLocks noChangeArrowheads="1"/>
          </p:cNvSpPr>
          <p:nvPr/>
        </p:nvSpPr>
        <p:spPr bwMode="auto">
          <a:xfrm>
            <a:off x="6462713" y="2714625"/>
            <a:ext cx="6858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endParaRPr lang="he-IL"/>
          </a:p>
        </p:txBody>
      </p:sp>
      <p:sp>
        <p:nvSpPr>
          <p:cNvPr id="117765" name="Line 90"/>
          <p:cNvSpPr>
            <a:spLocks noChangeShapeType="1"/>
          </p:cNvSpPr>
          <p:nvPr/>
        </p:nvSpPr>
        <p:spPr bwMode="auto">
          <a:xfrm>
            <a:off x="5419725" y="2955925"/>
            <a:ext cx="10382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1421" tIns="45711" rIns="91421" bIns="45711"/>
          <a:lstStyle/>
          <a:p>
            <a:endParaRPr lang="he-IL"/>
          </a:p>
        </p:txBody>
      </p:sp>
      <p:pic>
        <p:nvPicPr>
          <p:cNvPr id="117766" name="Picture 72" descr="addin_tmp"/>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383213" y="2719388"/>
            <a:ext cx="5381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Line 9"/>
          <p:cNvSpPr>
            <a:spLocks noChangeShapeType="1"/>
          </p:cNvSpPr>
          <p:nvPr/>
        </p:nvSpPr>
        <p:spPr bwMode="auto">
          <a:xfrm flipV="1">
            <a:off x="7583488" y="2736850"/>
            <a:ext cx="273050" cy="2174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7768" name="Line 11"/>
          <p:cNvSpPr>
            <a:spLocks noChangeShapeType="1"/>
          </p:cNvSpPr>
          <p:nvPr/>
        </p:nvSpPr>
        <p:spPr bwMode="auto">
          <a:xfrm flipH="1">
            <a:off x="7140575" y="2952750"/>
            <a:ext cx="452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7769" name="Freeform 12"/>
          <p:cNvSpPr>
            <a:spLocks/>
          </p:cNvSpPr>
          <p:nvPr/>
        </p:nvSpPr>
        <p:spPr bwMode="auto">
          <a:xfrm>
            <a:off x="7570788" y="2760663"/>
            <a:ext cx="254000" cy="20320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17770" name="Picture 21" descr="addin_tmp.png"/>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310438" y="3160713"/>
            <a:ext cx="10509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71" name="Line 11"/>
          <p:cNvSpPr>
            <a:spLocks noChangeShapeType="1"/>
          </p:cNvSpPr>
          <p:nvPr/>
        </p:nvSpPr>
        <p:spPr bwMode="auto">
          <a:xfrm flipH="1">
            <a:off x="7913688" y="2952750"/>
            <a:ext cx="110331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17772" name="Line 63"/>
          <p:cNvSpPr>
            <a:spLocks noChangeShapeType="1"/>
          </p:cNvSpPr>
          <p:nvPr/>
        </p:nvSpPr>
        <p:spPr bwMode="auto">
          <a:xfrm>
            <a:off x="6554788" y="2800350"/>
            <a:ext cx="327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7773" name="Line 64"/>
          <p:cNvSpPr>
            <a:spLocks noChangeShapeType="1"/>
          </p:cNvSpPr>
          <p:nvPr/>
        </p:nvSpPr>
        <p:spPr bwMode="auto">
          <a:xfrm>
            <a:off x="6880225" y="2800350"/>
            <a:ext cx="130175" cy="311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7774" name="Line 66"/>
          <p:cNvSpPr>
            <a:spLocks noChangeShapeType="1"/>
          </p:cNvSpPr>
          <p:nvPr/>
        </p:nvSpPr>
        <p:spPr bwMode="auto">
          <a:xfrm>
            <a:off x="6875463" y="2798763"/>
            <a:ext cx="0" cy="312737"/>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pic>
        <p:nvPicPr>
          <p:cNvPr id="117775" name="Picture 71" descr="addin_tmp"/>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499225" y="3262313"/>
            <a:ext cx="5651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6" name="Picture 74" descr="addin_tmp"/>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496300" y="2719388"/>
            <a:ext cx="519113"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7" name="Picture 108" descr="addin_tmp"/>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508750" y="2381250"/>
            <a:ext cx="5762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8" name="Picture 112" descr="addin_tmp"/>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470775" y="2286000"/>
            <a:ext cx="714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79"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7325" y="2036763"/>
            <a:ext cx="475456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0" name="Line 5"/>
          <p:cNvSpPr>
            <a:spLocks noChangeShapeType="1"/>
          </p:cNvSpPr>
          <p:nvPr/>
        </p:nvSpPr>
        <p:spPr bwMode="auto">
          <a:xfrm flipH="1">
            <a:off x="3770313" y="1698625"/>
            <a:ext cx="750887" cy="4508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7781" name="Oval 6"/>
          <p:cNvSpPr>
            <a:spLocks noChangeArrowheads="1"/>
          </p:cNvSpPr>
          <p:nvPr/>
        </p:nvSpPr>
        <p:spPr bwMode="auto">
          <a:xfrm>
            <a:off x="385763" y="3101975"/>
            <a:ext cx="1331912" cy="1666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latin typeface="Calibri" pitchFamily="34" charset="0"/>
            </a:endParaRPr>
          </a:p>
        </p:txBody>
      </p:sp>
      <p:sp>
        <p:nvSpPr>
          <p:cNvPr id="117782" name="Freeform 8"/>
          <p:cNvSpPr>
            <a:spLocks/>
          </p:cNvSpPr>
          <p:nvPr/>
        </p:nvSpPr>
        <p:spPr bwMode="auto">
          <a:xfrm>
            <a:off x="355600" y="1738313"/>
            <a:ext cx="401638" cy="1336675"/>
          </a:xfrm>
          <a:custGeom>
            <a:avLst/>
            <a:gdLst>
              <a:gd name="T0" fmla="*/ 2147483647 w 479"/>
              <a:gd name="T1" fmla="*/ 0 h 1096"/>
              <a:gd name="T2" fmla="*/ 2147483647 w 479"/>
              <a:gd name="T3" fmla="*/ 2147483647 h 1096"/>
              <a:gd name="T4" fmla="*/ 2147483647 w 479"/>
              <a:gd name="T5" fmla="*/ 2147483647 h 1096"/>
              <a:gd name="T6" fmla="*/ 0 60000 65536"/>
              <a:gd name="T7" fmla="*/ 0 60000 65536"/>
              <a:gd name="T8" fmla="*/ 0 60000 65536"/>
              <a:gd name="T9" fmla="*/ 0 w 479"/>
              <a:gd name="T10" fmla="*/ 0 h 1096"/>
              <a:gd name="T11" fmla="*/ 479 w 479"/>
              <a:gd name="T12" fmla="*/ 1096 h 1096"/>
            </a:gdLst>
            <a:ahLst/>
            <a:cxnLst>
              <a:cxn ang="T6">
                <a:pos x="T0" y="T1"/>
              </a:cxn>
              <a:cxn ang="T7">
                <a:pos x="T2" y="T3"/>
              </a:cxn>
              <a:cxn ang="T8">
                <a:pos x="T4" y="T5"/>
              </a:cxn>
            </a:cxnLst>
            <a:rect l="T9" t="T10" r="T11" b="T12"/>
            <a:pathLst>
              <a:path w="479" h="1096">
                <a:moveTo>
                  <a:pt x="479" y="0"/>
                </a:moveTo>
                <a:cubicBezTo>
                  <a:pt x="262" y="116"/>
                  <a:pt x="46" y="233"/>
                  <a:pt x="23" y="416"/>
                </a:cubicBezTo>
                <a:cubicBezTo>
                  <a:pt x="0" y="599"/>
                  <a:pt x="171" y="847"/>
                  <a:pt x="343" y="1096"/>
                </a:cubicBezTo>
              </a:path>
            </a:pathLst>
          </a:custGeom>
          <a:noFill/>
          <a:ln w="28575"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17783" name="Picture 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63738" y="2908300"/>
            <a:ext cx="2703512" cy="2182813"/>
          </a:xfrm>
          <a:prstGeom prst="rect">
            <a:avLst/>
          </a:prstGeom>
          <a:solidFill>
            <a:srgbClr val="FF0000"/>
          </a:solidFill>
          <a:ln w="28575">
            <a:solidFill>
              <a:srgbClr val="FF0000"/>
            </a:solidFill>
            <a:miter lim="800000"/>
            <a:headEnd/>
            <a:tailEnd/>
          </a:ln>
        </p:spPr>
      </p:pic>
      <p:pic>
        <p:nvPicPr>
          <p:cNvPr id="117784" name="Picture 27" descr="addin_tmp.png"/>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41288" y="1497013"/>
            <a:ext cx="30559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5" name="Picture 28" descr="addin_tmp.png"/>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230688" y="1441450"/>
            <a:ext cx="15557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6" name="Text Box 84"/>
          <p:cNvSpPr txBox="1">
            <a:spLocks noChangeArrowheads="1"/>
          </p:cNvSpPr>
          <p:nvPr/>
        </p:nvSpPr>
        <p:spPr bwMode="auto">
          <a:xfrm>
            <a:off x="147638" y="5202238"/>
            <a:ext cx="890746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a:t>In non-uniform sampling:</a:t>
            </a:r>
          </a:p>
          <a:p>
            <a:pPr eaLnBrk="1" hangingPunct="1">
              <a:buSzPct val="75000"/>
              <a:buFontTx/>
              <a:buBlip>
                <a:blip r:embed="rId21"/>
              </a:buBlip>
            </a:pPr>
            <a:r>
              <a:rPr lang="en-US"/>
              <a:t> Both T/H and mux operate at the Nyquist rate</a:t>
            </a:r>
          </a:p>
          <a:p>
            <a:pPr eaLnBrk="1" hangingPunct="1">
              <a:buSzPct val="75000"/>
              <a:buFontTx/>
              <a:buBlip>
                <a:blip r:embed="rId21"/>
              </a:buBlip>
            </a:pPr>
            <a:r>
              <a:rPr lang="en-US"/>
              <a:t> Digital processing and recovery requires interpolation to the high Nyquist grid</a:t>
            </a:r>
          </a:p>
          <a:p>
            <a:pPr eaLnBrk="1" hangingPunct="1">
              <a:buSzPct val="75000"/>
              <a:buFontTx/>
              <a:buBlip>
                <a:blip r:embed="rId21"/>
              </a:buBlip>
            </a:pPr>
            <a:r>
              <a:rPr lang="en-US"/>
              <a:t> Accurate time-delays      are needed</a:t>
            </a:r>
          </a:p>
        </p:txBody>
      </p:sp>
      <p:pic>
        <p:nvPicPr>
          <p:cNvPr id="117787" name="Picture 76" descr="addin_tmp"/>
          <p:cNvPicPr>
            <a:picLocks noChangeAspect="1" noChangeArrowheads="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592388" y="6096000"/>
            <a:ext cx="2016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Title 1"/>
          <p:cNvSpPr>
            <a:spLocks/>
          </p:cNvSpPr>
          <p:nvPr/>
        </p:nvSpPr>
        <p:spPr bwMode="auto">
          <a:xfrm>
            <a:off x="457200" y="331788"/>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dirty="0" err="1">
                <a:solidFill>
                  <a:schemeClr val="bg1"/>
                </a:solidFill>
              </a:rPr>
              <a:t>Xampling</a:t>
            </a:r>
            <a:r>
              <a:rPr lang="en-US" sz="3800" b="1" dirty="0">
                <a:solidFill>
                  <a:schemeClr val="bg1"/>
                </a:solidFill>
              </a:rPr>
              <a:t> Systems</a:t>
            </a:r>
            <a:endParaRPr lang="he-IL" sz="3800" b="1" dirty="0">
              <a:solidFill>
                <a:schemeClr val="bg1"/>
              </a:solidFill>
            </a:endParaRPr>
          </a:p>
        </p:txBody>
      </p:sp>
      <p:sp>
        <p:nvSpPr>
          <p:cNvPr id="13" name="Rectangle 8"/>
          <p:cNvSpPr>
            <a:spLocks noChangeArrowheads="1"/>
          </p:cNvSpPr>
          <p:nvPr/>
        </p:nvSpPr>
        <p:spPr bwMode="auto">
          <a:xfrm>
            <a:off x="231775" y="3147218"/>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5" name="Rectangle 8"/>
          <p:cNvSpPr>
            <a:spLocks noChangeArrowheads="1"/>
          </p:cNvSpPr>
          <p:nvPr/>
        </p:nvSpPr>
        <p:spPr bwMode="auto">
          <a:xfrm>
            <a:off x="231775" y="2258218"/>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7" name="Text Box 5"/>
          <p:cNvSpPr txBox="1">
            <a:spLocks noChangeArrowheads="1"/>
          </p:cNvSpPr>
          <p:nvPr/>
        </p:nvSpPr>
        <p:spPr bwMode="auto">
          <a:xfrm>
            <a:off x="8135937" y="3176588"/>
            <a:ext cx="8255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Eldar, ‘09</a:t>
            </a:r>
          </a:p>
        </p:txBody>
      </p:sp>
      <p:sp>
        <p:nvSpPr>
          <p:cNvPr id="18" name="Text Box 5"/>
          <p:cNvSpPr txBox="1">
            <a:spLocks noChangeArrowheads="1"/>
          </p:cNvSpPr>
          <p:nvPr/>
        </p:nvSpPr>
        <p:spPr bwMode="auto">
          <a:xfrm>
            <a:off x="7308850" y="3768726"/>
            <a:ext cx="16525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’02-’07</a:t>
            </a:r>
          </a:p>
        </p:txBody>
      </p:sp>
      <p:sp>
        <p:nvSpPr>
          <p:cNvPr id="19" name="Text Box 5"/>
          <p:cNvSpPr txBox="1">
            <a:spLocks noChangeArrowheads="1"/>
          </p:cNvSpPr>
          <p:nvPr/>
        </p:nvSpPr>
        <p:spPr bwMode="auto">
          <a:xfrm>
            <a:off x="7286625" y="4098926"/>
            <a:ext cx="16748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Dragotti </a:t>
            </a:r>
            <a:r>
              <a:rPr lang="en-US" sz="1200" b="1" i="1">
                <a:solidFill>
                  <a:srgbClr val="CC0099"/>
                </a:solidFill>
              </a:rPr>
              <a:t>et al</a:t>
            </a:r>
            <a:r>
              <a:rPr lang="en-US" sz="1200" b="1">
                <a:solidFill>
                  <a:srgbClr val="CC0099"/>
                </a:solidFill>
              </a:rPr>
              <a:t>., ’02-’07</a:t>
            </a:r>
          </a:p>
        </p:txBody>
      </p:sp>
      <p:sp>
        <p:nvSpPr>
          <p:cNvPr id="20" name="Text Box 5"/>
          <p:cNvSpPr txBox="1">
            <a:spLocks noChangeArrowheads="1"/>
          </p:cNvSpPr>
          <p:nvPr/>
        </p:nvSpPr>
        <p:spPr bwMode="auto">
          <a:xfrm>
            <a:off x="6451600" y="4416426"/>
            <a:ext cx="25098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Gedalyahu, Tur and Eldar, ’10-’11</a:t>
            </a:r>
          </a:p>
        </p:txBody>
      </p:sp>
      <p:sp>
        <p:nvSpPr>
          <p:cNvPr id="21" name="Text Box 5"/>
          <p:cNvSpPr txBox="1">
            <a:spLocks noChangeArrowheads="1"/>
          </p:cNvSpPr>
          <p:nvPr/>
        </p:nvSpPr>
        <p:spPr bwMode="auto">
          <a:xfrm>
            <a:off x="7697787" y="4878388"/>
            <a:ext cx="12636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Tropp</a:t>
            </a:r>
            <a:r>
              <a:rPr lang="en-US" sz="1200" b="1" dirty="0">
                <a:solidFill>
                  <a:srgbClr val="CC0099"/>
                </a:solidFill>
              </a:rPr>
              <a:t> </a:t>
            </a:r>
            <a:r>
              <a:rPr lang="en-US" sz="1200" b="1" i="1" dirty="0">
                <a:solidFill>
                  <a:srgbClr val="CC0099"/>
                </a:solidFill>
              </a:rPr>
              <a:t>et al</a:t>
            </a:r>
            <a:r>
              <a:rPr lang="en-US" sz="1200" b="1" dirty="0">
                <a:solidFill>
                  <a:srgbClr val="CC0099"/>
                </a:solidFill>
              </a:rPr>
              <a:t>., ’09</a:t>
            </a:r>
          </a:p>
        </p:txBody>
      </p:sp>
      <p:sp>
        <p:nvSpPr>
          <p:cNvPr id="23" name="Rectangle 5"/>
          <p:cNvSpPr txBox="1">
            <a:spLocks noChangeArrowheads="1"/>
          </p:cNvSpPr>
          <p:nvPr/>
        </p:nvSpPr>
        <p:spPr bwMode="auto">
          <a:xfrm>
            <a:off x="282575" y="1755775"/>
            <a:ext cx="82296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800100" indent="-34290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r>
              <a:rPr lang="en-US" sz="2400" dirty="0"/>
              <a:t>Modulated wideband converter </a:t>
            </a:r>
          </a:p>
          <a:p>
            <a:pPr>
              <a:spcBef>
                <a:spcPct val="20000"/>
              </a:spcBef>
              <a:buSzPct val="75000"/>
              <a:buFontTx/>
              <a:buBlip>
                <a:blip r:embed="rId3"/>
              </a:buBlip>
            </a:pPr>
            <a:r>
              <a:rPr lang="en-US" sz="2400" dirty="0"/>
              <a:t>Periodic </a:t>
            </a:r>
            <a:r>
              <a:rPr lang="en-US" sz="2400" dirty="0" err="1"/>
              <a:t>nonuniform</a:t>
            </a:r>
            <a:r>
              <a:rPr lang="en-US" sz="2400" dirty="0"/>
              <a:t> sampling (fully-blind)</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Sparse shift-invariant framework</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Finite rate of innovation </a:t>
            </a:r>
            <a:r>
              <a:rPr lang="en-US" sz="2400" dirty="0" smtClean="0"/>
              <a:t>sampling</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Random </a:t>
            </a:r>
            <a:r>
              <a:rPr lang="en-US" sz="2400" dirty="0" smtClean="0"/>
              <a:t>demodulation</a:t>
            </a:r>
          </a:p>
          <a:p>
            <a:pPr marL="0" indent="0">
              <a:spcBef>
                <a:spcPct val="20000"/>
              </a:spcBef>
              <a:buSzPct val="75000"/>
            </a:pPr>
            <a:endParaRPr lang="en-US" sz="2400" dirty="0"/>
          </a:p>
        </p:txBody>
      </p:sp>
      <p:sp>
        <p:nvSpPr>
          <p:cNvPr id="26" name="Text Box 5"/>
          <p:cNvSpPr txBox="1">
            <a:spLocks noChangeArrowheads="1"/>
          </p:cNvSpPr>
          <p:nvPr/>
        </p:nvSpPr>
        <p:spPr bwMode="auto">
          <a:xfrm>
            <a:off x="6919912" y="2262188"/>
            <a:ext cx="20415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
        <p:nvSpPr>
          <p:cNvPr id="27" name="Text Box 5"/>
          <p:cNvSpPr txBox="1">
            <a:spLocks noChangeArrowheads="1"/>
          </p:cNvSpPr>
          <p:nvPr/>
        </p:nvSpPr>
        <p:spPr bwMode="auto">
          <a:xfrm>
            <a:off x="6919912" y="1879600"/>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8" fill="hold" grpId="0" nodeType="withEffect">
                                  <p:stCondLst>
                                    <p:cond delay="0"/>
                                  </p:stCondLst>
                                  <p:childTnLst>
                                    <p:animEffect transition="out" filter="wipe(lef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ChangeArrowheads="1"/>
          </p:cNvSpPr>
          <p:nvPr/>
        </p:nvSpPr>
        <p:spPr bwMode="auto">
          <a:xfrm>
            <a:off x="468313" y="304800"/>
            <a:ext cx="8229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a:solidFill>
                  <a:schemeClr val="bg1"/>
                </a:solidFill>
              </a:rPr>
              <a:t>Sparse Shift-Invariant Framework</a:t>
            </a:r>
          </a:p>
        </p:txBody>
      </p:sp>
      <p:sp>
        <p:nvSpPr>
          <p:cNvPr id="119811" name="Text Box 7"/>
          <p:cNvSpPr txBox="1">
            <a:spLocks noChangeArrowheads="1"/>
          </p:cNvSpPr>
          <p:nvPr/>
        </p:nvSpPr>
        <p:spPr bwMode="auto">
          <a:xfrm>
            <a:off x="498475" y="1747838"/>
            <a:ext cx="8058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r>
              <a:rPr lang="en-US" sz="2000">
                <a:solidFill>
                  <a:srgbClr val="000000"/>
                </a:solidFill>
              </a:rPr>
              <a:t>Sampling signals from a structured union of shift-invariant spaces (SI)</a:t>
            </a:r>
          </a:p>
        </p:txBody>
      </p:sp>
      <p:pic>
        <p:nvPicPr>
          <p:cNvPr id="73735" name="Picture 10" descr="addin_tmp"/>
          <p:cNvPicPr>
            <a:picLocks noChangeAspect="1" noChangeArrowheads="1"/>
          </p:cNvPicPr>
          <p:nvPr>
            <p:custDataLst>
              <p:tags r:id="rId1"/>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87613" y="2178050"/>
            <a:ext cx="4054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1" name="Text Box 6"/>
          <p:cNvSpPr txBox="1">
            <a:spLocks noChangeArrowheads="1"/>
          </p:cNvSpPr>
          <p:nvPr/>
        </p:nvSpPr>
        <p:spPr bwMode="auto">
          <a:xfrm>
            <a:off x="925513" y="3182938"/>
            <a:ext cx="7029450" cy="3762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r>
              <a:rPr lang="en-US">
                <a:solidFill>
                  <a:srgbClr val="FF0000"/>
                </a:solidFill>
              </a:rPr>
              <a:t>There is no prior knowledge on the exact               indices in the sum</a:t>
            </a:r>
          </a:p>
        </p:txBody>
      </p:sp>
      <p:pic>
        <p:nvPicPr>
          <p:cNvPr id="292950" name="Picture 86" descr="addin_tmp"/>
          <p:cNvPicPr>
            <a:picLocks noChangeAspect="1" noChangeArrowheads="1"/>
          </p:cNvPicPr>
          <p:nvPr>
            <p:custDataLst>
              <p:tags r:id="rId2"/>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5254625" y="3275013"/>
            <a:ext cx="5937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295" descr="addin_tmp"/>
          <p:cNvPicPr>
            <a:picLocks noChangeAspect="1" noChangeArrowheads="1"/>
          </p:cNvPicPr>
          <p:nvPr>
            <p:custDataLst>
              <p:tags r:id="rId3"/>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338138" y="5022850"/>
            <a:ext cx="4016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Line 296"/>
          <p:cNvSpPr>
            <a:spLocks noChangeShapeType="1"/>
          </p:cNvSpPr>
          <p:nvPr/>
        </p:nvSpPr>
        <p:spPr bwMode="auto">
          <a:xfrm flipH="1">
            <a:off x="2182813" y="4760913"/>
            <a:ext cx="3984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41" name="Line 316"/>
          <p:cNvSpPr>
            <a:spLocks noChangeShapeType="1"/>
          </p:cNvSpPr>
          <p:nvPr/>
        </p:nvSpPr>
        <p:spPr bwMode="auto">
          <a:xfrm>
            <a:off x="871538" y="4754563"/>
            <a:ext cx="0" cy="10318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42" name="Line 317"/>
          <p:cNvSpPr>
            <a:spLocks noChangeShapeType="1"/>
          </p:cNvSpPr>
          <p:nvPr/>
        </p:nvSpPr>
        <p:spPr bwMode="auto">
          <a:xfrm>
            <a:off x="871538" y="5778500"/>
            <a:ext cx="393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43" name="Line 337"/>
          <p:cNvSpPr>
            <a:spLocks noChangeShapeType="1"/>
          </p:cNvSpPr>
          <p:nvPr/>
        </p:nvSpPr>
        <p:spPr bwMode="auto">
          <a:xfrm flipH="1">
            <a:off x="439738" y="5327650"/>
            <a:ext cx="420687"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73744" name="Rectangle 16"/>
          <p:cNvSpPr>
            <a:spLocks noChangeArrowheads="1"/>
          </p:cNvSpPr>
          <p:nvPr/>
        </p:nvSpPr>
        <p:spPr bwMode="auto">
          <a:xfrm>
            <a:off x="1255713" y="4572000"/>
            <a:ext cx="92710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73745" name="Picture 17" descr="addin_tmp"/>
          <p:cNvPicPr>
            <a:picLocks noChangeAspect="1" noChangeArrowheads="1"/>
          </p:cNvPicPr>
          <p:nvPr>
            <p:custDataLst>
              <p:tags r:id="rId4"/>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1373188" y="4635500"/>
            <a:ext cx="68421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6" name="Rectangle 18"/>
          <p:cNvSpPr>
            <a:spLocks noChangeArrowheads="1"/>
          </p:cNvSpPr>
          <p:nvPr/>
        </p:nvSpPr>
        <p:spPr bwMode="auto">
          <a:xfrm>
            <a:off x="1255713" y="5588000"/>
            <a:ext cx="92710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73747" name="Picture 19" descr="addin_tmp"/>
          <p:cNvPicPr>
            <a:picLocks noChangeAspect="1" noChangeArrowheads="1"/>
          </p:cNvPicPr>
          <p:nvPr>
            <p:custDataLst>
              <p:tags r:id="rId5"/>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1373188" y="5651500"/>
            <a:ext cx="68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8" name="Oval 20"/>
          <p:cNvSpPr>
            <a:spLocks noChangeArrowheads="1"/>
          </p:cNvSpPr>
          <p:nvPr/>
        </p:nvSpPr>
        <p:spPr bwMode="auto">
          <a:xfrm>
            <a:off x="1679575" y="5062538"/>
            <a:ext cx="52388" cy="52387"/>
          </a:xfrm>
          <a:prstGeom prst="ellipse">
            <a:avLst/>
          </a:prstGeom>
          <a:solidFill>
            <a:schemeClr val="tx1"/>
          </a:solidFill>
          <a:ln w="9525">
            <a:solidFill>
              <a:schemeClr val="tx1"/>
            </a:solidFill>
            <a:round/>
            <a:headEnd/>
            <a:tailEnd/>
          </a:ln>
        </p:spPr>
        <p:txBody>
          <a:bodyPr wrap="none" anchor="ctr"/>
          <a:lstStyle/>
          <a:p>
            <a:pPr algn="ctr"/>
            <a:endParaRPr lang="ru-RU">
              <a:latin typeface="Arial" pitchFamily="34" charset="0"/>
            </a:endParaRPr>
          </a:p>
        </p:txBody>
      </p:sp>
      <p:sp>
        <p:nvSpPr>
          <p:cNvPr id="73749" name="Oval 21"/>
          <p:cNvSpPr>
            <a:spLocks noChangeArrowheads="1"/>
          </p:cNvSpPr>
          <p:nvPr/>
        </p:nvSpPr>
        <p:spPr bwMode="auto">
          <a:xfrm>
            <a:off x="1679575" y="5210175"/>
            <a:ext cx="52388" cy="52388"/>
          </a:xfrm>
          <a:prstGeom prst="ellipse">
            <a:avLst/>
          </a:prstGeom>
          <a:solidFill>
            <a:schemeClr val="tx1"/>
          </a:solidFill>
          <a:ln w="9525">
            <a:solidFill>
              <a:schemeClr val="tx1"/>
            </a:solidFill>
            <a:round/>
            <a:headEnd/>
            <a:tailEnd/>
          </a:ln>
        </p:spPr>
        <p:txBody>
          <a:bodyPr wrap="none" anchor="ctr"/>
          <a:lstStyle/>
          <a:p>
            <a:pPr algn="ctr"/>
            <a:endParaRPr lang="ru-RU">
              <a:latin typeface="Arial" pitchFamily="34" charset="0"/>
            </a:endParaRPr>
          </a:p>
        </p:txBody>
      </p:sp>
      <p:sp>
        <p:nvSpPr>
          <p:cNvPr id="73750" name="Oval 22"/>
          <p:cNvSpPr>
            <a:spLocks noChangeArrowheads="1"/>
          </p:cNvSpPr>
          <p:nvPr/>
        </p:nvSpPr>
        <p:spPr bwMode="auto">
          <a:xfrm>
            <a:off x="1679575" y="5359400"/>
            <a:ext cx="52388" cy="52388"/>
          </a:xfrm>
          <a:prstGeom prst="ellipse">
            <a:avLst/>
          </a:prstGeom>
          <a:solidFill>
            <a:schemeClr val="tx1"/>
          </a:solidFill>
          <a:ln w="9525">
            <a:solidFill>
              <a:schemeClr val="tx1"/>
            </a:solidFill>
            <a:round/>
            <a:headEnd/>
            <a:tailEnd/>
          </a:ln>
        </p:spPr>
        <p:txBody>
          <a:bodyPr wrap="none" anchor="ctr"/>
          <a:lstStyle/>
          <a:p>
            <a:pPr algn="ctr"/>
            <a:endParaRPr lang="ru-RU">
              <a:latin typeface="Arial" pitchFamily="34" charset="0"/>
            </a:endParaRPr>
          </a:p>
        </p:txBody>
      </p:sp>
      <p:sp>
        <p:nvSpPr>
          <p:cNvPr id="73751" name="Line 301"/>
          <p:cNvSpPr>
            <a:spLocks noChangeShapeType="1"/>
          </p:cNvSpPr>
          <p:nvPr/>
        </p:nvSpPr>
        <p:spPr bwMode="auto">
          <a:xfrm flipV="1">
            <a:off x="2579688" y="4565650"/>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52" name="Line 302"/>
          <p:cNvSpPr>
            <a:spLocks noChangeShapeType="1"/>
          </p:cNvSpPr>
          <p:nvPr/>
        </p:nvSpPr>
        <p:spPr bwMode="auto">
          <a:xfrm>
            <a:off x="2760663" y="475615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73753" name="Picture 334" descr="addin_tmp"/>
          <p:cNvPicPr>
            <a:picLocks noChangeAspect="1" noChangeArrowheads="1"/>
          </p:cNvPicPr>
          <p:nvPr>
            <p:custDataLst>
              <p:tags r:id="rId6"/>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309938" y="4575175"/>
            <a:ext cx="49688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4" name="Line 317"/>
          <p:cNvSpPr>
            <a:spLocks noChangeShapeType="1"/>
          </p:cNvSpPr>
          <p:nvPr/>
        </p:nvSpPr>
        <p:spPr bwMode="auto">
          <a:xfrm>
            <a:off x="871538" y="4756150"/>
            <a:ext cx="393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55" name="Line 296"/>
          <p:cNvSpPr>
            <a:spLocks noChangeShapeType="1"/>
          </p:cNvSpPr>
          <p:nvPr/>
        </p:nvSpPr>
        <p:spPr bwMode="auto">
          <a:xfrm flipH="1">
            <a:off x="2182813" y="5781675"/>
            <a:ext cx="3984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56" name="Line 301"/>
          <p:cNvSpPr>
            <a:spLocks noChangeShapeType="1"/>
          </p:cNvSpPr>
          <p:nvPr/>
        </p:nvSpPr>
        <p:spPr bwMode="auto">
          <a:xfrm flipV="1">
            <a:off x="2579688" y="5586413"/>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57" name="Line 302"/>
          <p:cNvSpPr>
            <a:spLocks noChangeShapeType="1"/>
          </p:cNvSpPr>
          <p:nvPr/>
        </p:nvSpPr>
        <p:spPr bwMode="auto">
          <a:xfrm>
            <a:off x="2760663" y="5776913"/>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73758" name="Picture 30" descr="addin_tmp"/>
          <p:cNvPicPr>
            <a:picLocks noChangeAspect="1" noChangeArrowheads="1"/>
          </p:cNvPicPr>
          <p:nvPr>
            <p:custDataLst>
              <p:tags r:id="rId7"/>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309938" y="5595938"/>
            <a:ext cx="5016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9" name="Rectangle 31"/>
          <p:cNvSpPr>
            <a:spLocks noChangeArrowheads="1"/>
          </p:cNvSpPr>
          <p:nvPr/>
        </p:nvSpPr>
        <p:spPr bwMode="auto">
          <a:xfrm>
            <a:off x="3992563" y="4427538"/>
            <a:ext cx="1387475" cy="163036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73760" name="Text Box 32"/>
          <p:cNvSpPr txBox="1">
            <a:spLocks noChangeArrowheads="1"/>
          </p:cNvSpPr>
          <p:nvPr/>
        </p:nvSpPr>
        <p:spPr bwMode="auto">
          <a:xfrm>
            <a:off x="3990975" y="4460875"/>
            <a:ext cx="13700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400"/>
              <a:t>Reconstruction</a:t>
            </a:r>
          </a:p>
        </p:txBody>
      </p:sp>
      <p:sp>
        <p:nvSpPr>
          <p:cNvPr id="73761" name="Text Box 33"/>
          <p:cNvSpPr txBox="1">
            <a:spLocks noChangeArrowheads="1"/>
          </p:cNvSpPr>
          <p:nvPr/>
        </p:nvSpPr>
        <p:spPr bwMode="auto">
          <a:xfrm>
            <a:off x="4411663" y="5610225"/>
            <a:ext cx="530225" cy="304800"/>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400" b="1">
                <a:solidFill>
                  <a:schemeClr val="bg1"/>
                </a:solidFill>
              </a:rPr>
              <a:t>CTF</a:t>
            </a:r>
          </a:p>
        </p:txBody>
      </p:sp>
      <p:sp>
        <p:nvSpPr>
          <p:cNvPr id="73762" name="Text Box 34"/>
          <p:cNvSpPr txBox="1">
            <a:spLocks noChangeArrowheads="1"/>
          </p:cNvSpPr>
          <p:nvPr/>
        </p:nvSpPr>
        <p:spPr bwMode="auto">
          <a:xfrm>
            <a:off x="4149725" y="4865688"/>
            <a:ext cx="1062038" cy="523875"/>
          </a:xfrm>
          <a:prstGeom prst="rect">
            <a:avLst/>
          </a:pr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400" b="1">
                <a:solidFill>
                  <a:schemeClr val="bg1"/>
                </a:solidFill>
              </a:rPr>
              <a:t>Real-time</a:t>
            </a:r>
          </a:p>
          <a:p>
            <a:pPr algn="ctr" eaLnBrk="1" hangingPunct="1"/>
            <a:r>
              <a:rPr lang="en-US" sz="1400" b="1">
                <a:solidFill>
                  <a:schemeClr val="bg1"/>
                </a:solidFill>
              </a:rPr>
              <a:t>processing</a:t>
            </a:r>
          </a:p>
        </p:txBody>
      </p:sp>
      <p:sp>
        <p:nvSpPr>
          <p:cNvPr id="73763" name="Line 35"/>
          <p:cNvSpPr>
            <a:spLocks noChangeShapeType="1"/>
          </p:cNvSpPr>
          <p:nvPr/>
        </p:nvSpPr>
        <p:spPr bwMode="auto">
          <a:xfrm flipV="1">
            <a:off x="4564063" y="5410200"/>
            <a:ext cx="0" cy="160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3764" name="Line 36"/>
          <p:cNvSpPr>
            <a:spLocks noChangeShapeType="1"/>
          </p:cNvSpPr>
          <p:nvPr/>
        </p:nvSpPr>
        <p:spPr bwMode="auto">
          <a:xfrm flipV="1">
            <a:off x="4792663" y="5410200"/>
            <a:ext cx="0" cy="160338"/>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73765" name="Picture 37" descr="addin_tmp"/>
          <p:cNvPicPr>
            <a:picLocks noChangeAspect="1" noChangeArrowheads="1"/>
          </p:cNvPicPr>
          <p:nvPr>
            <p:custDataLst>
              <p:tags r:id="rId8"/>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5526088" y="4575175"/>
            <a:ext cx="5016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66" name="Picture 38" descr="addin_tmp"/>
          <p:cNvPicPr>
            <a:picLocks noChangeAspect="1" noChangeArrowheads="1"/>
          </p:cNvPicPr>
          <p:nvPr>
            <p:custDataLst>
              <p:tags r:id="rId9"/>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5526088" y="5595938"/>
            <a:ext cx="5794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67" name="Line 302"/>
          <p:cNvSpPr>
            <a:spLocks noChangeShapeType="1"/>
          </p:cNvSpPr>
          <p:nvPr/>
        </p:nvSpPr>
        <p:spPr bwMode="auto">
          <a:xfrm>
            <a:off x="6280150" y="475615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68" name="Line 302"/>
          <p:cNvSpPr>
            <a:spLocks noChangeShapeType="1"/>
          </p:cNvSpPr>
          <p:nvPr/>
        </p:nvSpPr>
        <p:spPr bwMode="auto">
          <a:xfrm>
            <a:off x="6280150" y="5776913"/>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73769" name="Picture 41" descr="addin_tmp"/>
          <p:cNvPicPr>
            <a:picLocks noChangeAspect="1" noChangeArrowheads="1"/>
          </p:cNvPicPr>
          <p:nvPr>
            <p:custDataLst>
              <p:tags r:id="rId10"/>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433638" y="4346575"/>
            <a:ext cx="5651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70" name="Picture 42" descr="addin_tmp"/>
          <p:cNvPicPr>
            <a:picLocks noChangeAspect="1" noChangeArrowheads="1"/>
          </p:cNvPicPr>
          <p:nvPr>
            <p:custDataLst>
              <p:tags r:id="rId11"/>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433638" y="5403850"/>
            <a:ext cx="5651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91"/>
          <p:cNvGrpSpPr>
            <a:grpSpLocks/>
          </p:cNvGrpSpPr>
          <p:nvPr/>
        </p:nvGrpSpPr>
        <p:grpSpPr bwMode="auto">
          <a:xfrm>
            <a:off x="6659563" y="5689600"/>
            <a:ext cx="173037" cy="173038"/>
            <a:chOff x="4680" y="1460"/>
            <a:chExt cx="184" cy="184"/>
          </a:xfrm>
        </p:grpSpPr>
        <p:sp>
          <p:nvSpPr>
            <p:cNvPr id="119890"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9891"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9892"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grpSp>
        <p:nvGrpSpPr>
          <p:cNvPr id="3" name="Group 291"/>
          <p:cNvGrpSpPr>
            <a:grpSpLocks/>
          </p:cNvGrpSpPr>
          <p:nvPr/>
        </p:nvGrpSpPr>
        <p:grpSpPr bwMode="auto">
          <a:xfrm>
            <a:off x="6659563" y="4668838"/>
            <a:ext cx="173037" cy="173037"/>
            <a:chOff x="4680" y="1460"/>
            <a:chExt cx="184" cy="184"/>
          </a:xfrm>
        </p:grpSpPr>
        <p:sp>
          <p:nvSpPr>
            <p:cNvPr id="119887"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9888"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9889"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73779" name="Picture 51" descr="addin_tmp"/>
          <p:cNvPicPr>
            <a:picLocks noChangeAspect="1" noChangeArrowheads="1"/>
          </p:cNvPicPr>
          <p:nvPr>
            <p:custDataLst>
              <p:tags r:id="rId12"/>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6199188" y="4170363"/>
            <a:ext cx="995362"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80" name="Line 299"/>
          <p:cNvSpPr>
            <a:spLocks noChangeShapeType="1"/>
          </p:cNvSpPr>
          <p:nvPr/>
        </p:nvSpPr>
        <p:spPr bwMode="auto">
          <a:xfrm flipV="1">
            <a:off x="6746875" y="4402138"/>
            <a:ext cx="0" cy="263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81" name="Rectangle 53"/>
          <p:cNvSpPr>
            <a:spLocks noChangeArrowheads="1"/>
          </p:cNvSpPr>
          <p:nvPr/>
        </p:nvSpPr>
        <p:spPr bwMode="auto">
          <a:xfrm>
            <a:off x="7072313" y="4572000"/>
            <a:ext cx="798512"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73782" name="Picture 54" descr="addin_tmp"/>
          <p:cNvPicPr>
            <a:picLocks noChangeAspect="1" noChangeArrowheads="1"/>
          </p:cNvPicPr>
          <p:nvPr>
            <p:custDataLst>
              <p:tags r:id="rId13"/>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7189788" y="4635500"/>
            <a:ext cx="5032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83" name="Rectangle 55"/>
          <p:cNvSpPr>
            <a:spLocks noChangeArrowheads="1"/>
          </p:cNvSpPr>
          <p:nvPr/>
        </p:nvSpPr>
        <p:spPr bwMode="auto">
          <a:xfrm>
            <a:off x="7072313" y="5588000"/>
            <a:ext cx="798512"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73784" name="Picture 56" descr="addin_tmp"/>
          <p:cNvPicPr>
            <a:picLocks noChangeAspect="1" noChangeArrowheads="1"/>
          </p:cNvPicPr>
          <p:nvPr>
            <p:custDataLst>
              <p:tags r:id="rId14"/>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7189788" y="5651500"/>
            <a:ext cx="5810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85" name="Oval 57"/>
          <p:cNvSpPr>
            <a:spLocks noChangeArrowheads="1"/>
          </p:cNvSpPr>
          <p:nvPr/>
        </p:nvSpPr>
        <p:spPr bwMode="auto">
          <a:xfrm>
            <a:off x="7396163" y="5095875"/>
            <a:ext cx="52387" cy="52388"/>
          </a:xfrm>
          <a:prstGeom prst="ellipse">
            <a:avLst/>
          </a:prstGeom>
          <a:solidFill>
            <a:schemeClr val="tx1"/>
          </a:solidFill>
          <a:ln w="9525">
            <a:solidFill>
              <a:schemeClr val="tx1"/>
            </a:solidFill>
            <a:round/>
            <a:headEnd/>
            <a:tailEnd/>
          </a:ln>
        </p:spPr>
        <p:txBody>
          <a:bodyPr wrap="none" anchor="ctr"/>
          <a:lstStyle/>
          <a:p>
            <a:pPr algn="ctr"/>
            <a:endParaRPr lang="ru-RU">
              <a:latin typeface="Arial" pitchFamily="34" charset="0"/>
            </a:endParaRPr>
          </a:p>
        </p:txBody>
      </p:sp>
      <p:sp>
        <p:nvSpPr>
          <p:cNvPr id="73786" name="Oval 58"/>
          <p:cNvSpPr>
            <a:spLocks noChangeArrowheads="1"/>
          </p:cNvSpPr>
          <p:nvPr/>
        </p:nvSpPr>
        <p:spPr bwMode="auto">
          <a:xfrm>
            <a:off x="7396163" y="5243513"/>
            <a:ext cx="52387" cy="52387"/>
          </a:xfrm>
          <a:prstGeom prst="ellipse">
            <a:avLst/>
          </a:prstGeom>
          <a:solidFill>
            <a:schemeClr val="tx1"/>
          </a:solidFill>
          <a:ln w="9525">
            <a:solidFill>
              <a:schemeClr val="tx1"/>
            </a:solidFill>
            <a:round/>
            <a:headEnd/>
            <a:tailEnd/>
          </a:ln>
        </p:spPr>
        <p:txBody>
          <a:bodyPr wrap="none" anchor="ctr"/>
          <a:lstStyle/>
          <a:p>
            <a:pPr algn="ctr"/>
            <a:endParaRPr lang="ru-RU">
              <a:latin typeface="Arial" pitchFamily="34" charset="0"/>
            </a:endParaRPr>
          </a:p>
        </p:txBody>
      </p:sp>
      <p:sp>
        <p:nvSpPr>
          <p:cNvPr id="73787" name="Oval 59"/>
          <p:cNvSpPr>
            <a:spLocks noChangeArrowheads="1"/>
          </p:cNvSpPr>
          <p:nvPr/>
        </p:nvSpPr>
        <p:spPr bwMode="auto">
          <a:xfrm>
            <a:off x="7396163" y="5392738"/>
            <a:ext cx="52387" cy="52387"/>
          </a:xfrm>
          <a:prstGeom prst="ellipse">
            <a:avLst/>
          </a:prstGeom>
          <a:solidFill>
            <a:schemeClr val="tx1"/>
          </a:solidFill>
          <a:ln w="9525">
            <a:solidFill>
              <a:schemeClr val="tx1"/>
            </a:solidFill>
            <a:round/>
            <a:headEnd/>
            <a:tailEnd/>
          </a:ln>
        </p:spPr>
        <p:txBody>
          <a:bodyPr wrap="none" anchor="ctr"/>
          <a:lstStyle/>
          <a:p>
            <a:pPr algn="ctr"/>
            <a:endParaRPr lang="ru-RU">
              <a:latin typeface="Arial" pitchFamily="34" charset="0"/>
            </a:endParaRPr>
          </a:p>
        </p:txBody>
      </p:sp>
      <p:sp>
        <p:nvSpPr>
          <p:cNvPr id="73788" name="Line 299"/>
          <p:cNvSpPr>
            <a:spLocks noChangeShapeType="1"/>
          </p:cNvSpPr>
          <p:nvPr/>
        </p:nvSpPr>
        <p:spPr bwMode="auto">
          <a:xfrm flipV="1">
            <a:off x="6746875" y="5405438"/>
            <a:ext cx="0" cy="2635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89" name="Line 302"/>
          <p:cNvSpPr>
            <a:spLocks noChangeShapeType="1"/>
          </p:cNvSpPr>
          <p:nvPr/>
        </p:nvSpPr>
        <p:spPr bwMode="auto">
          <a:xfrm>
            <a:off x="6842125" y="4756150"/>
            <a:ext cx="2333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90" name="Line 302"/>
          <p:cNvSpPr>
            <a:spLocks noChangeShapeType="1"/>
          </p:cNvSpPr>
          <p:nvPr/>
        </p:nvSpPr>
        <p:spPr bwMode="auto">
          <a:xfrm>
            <a:off x="6842125" y="5775325"/>
            <a:ext cx="2333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91" name="Line 302"/>
          <p:cNvSpPr>
            <a:spLocks noChangeShapeType="1"/>
          </p:cNvSpPr>
          <p:nvPr/>
        </p:nvSpPr>
        <p:spPr bwMode="auto">
          <a:xfrm>
            <a:off x="7880350" y="4756150"/>
            <a:ext cx="2333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92" name="Line 302"/>
          <p:cNvSpPr>
            <a:spLocks noChangeShapeType="1"/>
          </p:cNvSpPr>
          <p:nvPr/>
        </p:nvSpPr>
        <p:spPr bwMode="auto">
          <a:xfrm>
            <a:off x="7880350" y="5775325"/>
            <a:ext cx="2333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4" name="Group 291"/>
          <p:cNvGrpSpPr>
            <a:grpSpLocks/>
          </p:cNvGrpSpPr>
          <p:nvPr/>
        </p:nvGrpSpPr>
        <p:grpSpPr bwMode="auto">
          <a:xfrm rot="2700000">
            <a:off x="8026400" y="5178425"/>
            <a:ext cx="173038" cy="173038"/>
            <a:chOff x="4680" y="1460"/>
            <a:chExt cx="184" cy="184"/>
          </a:xfrm>
        </p:grpSpPr>
        <p:sp>
          <p:nvSpPr>
            <p:cNvPr id="119884"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endParaRPr lang="ru-RU"/>
            </a:p>
          </p:txBody>
        </p:sp>
        <p:sp>
          <p:nvSpPr>
            <p:cNvPr id="119885"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9886"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73797" name="Line 69"/>
          <p:cNvSpPr>
            <a:spLocks noChangeShapeType="1"/>
          </p:cNvSpPr>
          <p:nvPr/>
        </p:nvSpPr>
        <p:spPr bwMode="auto">
          <a:xfrm>
            <a:off x="8113713" y="4748213"/>
            <a:ext cx="0" cy="42386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3798" name="Line 70"/>
          <p:cNvSpPr>
            <a:spLocks noChangeShapeType="1"/>
          </p:cNvSpPr>
          <p:nvPr/>
        </p:nvSpPr>
        <p:spPr bwMode="auto">
          <a:xfrm>
            <a:off x="8113713" y="5376863"/>
            <a:ext cx="0" cy="40957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73799" name="Picture 71" descr="addin_tmp"/>
          <p:cNvPicPr>
            <a:picLocks noChangeAspect="1" noChangeArrowheads="1"/>
          </p:cNvPicPr>
          <p:nvPr>
            <p:custDataLst>
              <p:tags r:id="rId15"/>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8367713" y="4945063"/>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800" name="Line 337"/>
          <p:cNvSpPr>
            <a:spLocks noChangeShapeType="1"/>
          </p:cNvSpPr>
          <p:nvPr/>
        </p:nvSpPr>
        <p:spPr bwMode="auto">
          <a:xfrm flipH="1">
            <a:off x="8228013" y="5260975"/>
            <a:ext cx="420687"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5" name="Group 73"/>
          <p:cNvGrpSpPr>
            <a:grpSpLocks/>
          </p:cNvGrpSpPr>
          <p:nvPr/>
        </p:nvGrpSpPr>
        <p:grpSpPr bwMode="auto">
          <a:xfrm>
            <a:off x="704850" y="7137400"/>
            <a:ext cx="7586663" cy="1903413"/>
            <a:chOff x="597" y="4496"/>
            <a:chExt cx="4779" cy="1199"/>
          </a:xfrm>
        </p:grpSpPr>
        <p:grpSp>
          <p:nvGrpSpPr>
            <p:cNvPr id="119872" name="Group 74"/>
            <p:cNvGrpSpPr>
              <a:grpSpLocks/>
            </p:cNvGrpSpPr>
            <p:nvPr/>
          </p:nvGrpSpPr>
          <p:grpSpPr bwMode="auto">
            <a:xfrm>
              <a:off x="597" y="4496"/>
              <a:ext cx="4779" cy="654"/>
              <a:chOff x="981" y="4560"/>
              <a:chExt cx="4779" cy="654"/>
            </a:xfrm>
          </p:grpSpPr>
          <p:sp>
            <p:nvSpPr>
              <p:cNvPr id="140357" name="AutoShape 10"/>
              <p:cNvSpPr>
                <a:spLocks noChangeArrowheads="1"/>
              </p:cNvSpPr>
              <p:nvPr/>
            </p:nvSpPr>
            <p:spPr bwMode="auto">
              <a:xfrm>
                <a:off x="981" y="4588"/>
                <a:ext cx="4779" cy="626"/>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eaLnBrk="0" hangingPunct="0">
                  <a:defRPr/>
                </a:pPr>
                <a:endParaRPr lang="en-US">
                  <a:solidFill>
                    <a:srgbClr val="000000"/>
                  </a:solidFill>
                  <a:cs typeface="Arial" charset="0"/>
                </a:endParaRPr>
              </a:p>
            </p:txBody>
          </p:sp>
          <p:sp>
            <p:nvSpPr>
              <p:cNvPr id="119878" name="AutoShape 11"/>
              <p:cNvSpPr>
                <a:spLocks noChangeArrowheads="1"/>
              </p:cNvSpPr>
              <p:nvPr/>
            </p:nvSpPr>
            <p:spPr bwMode="auto">
              <a:xfrm>
                <a:off x="981" y="4588"/>
                <a:ext cx="4779" cy="298"/>
              </a:xfrm>
              <a:prstGeom prst="roundRect">
                <a:avLst>
                  <a:gd name="adj" fmla="val 34565"/>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ru-RU">
                  <a:solidFill>
                    <a:srgbClr val="000000"/>
                  </a:solidFill>
                </a:endParaRPr>
              </a:p>
            </p:txBody>
          </p:sp>
          <p:sp>
            <p:nvSpPr>
              <p:cNvPr id="119879" name="Rectangle 12"/>
              <p:cNvSpPr>
                <a:spLocks noChangeArrowheads="1"/>
              </p:cNvSpPr>
              <p:nvPr/>
            </p:nvSpPr>
            <p:spPr bwMode="auto">
              <a:xfrm>
                <a:off x="981" y="4753"/>
                <a:ext cx="4779" cy="238"/>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ru-RU">
                  <a:solidFill>
                    <a:srgbClr val="000000"/>
                  </a:solidFill>
                </a:endParaRPr>
              </a:p>
            </p:txBody>
          </p:sp>
          <p:pic>
            <p:nvPicPr>
              <p:cNvPr id="119881" name="Picture 79" descr="addin_tmp"/>
              <p:cNvPicPr>
                <a:picLocks noChangeAspect="1" noChangeArrowheads="1"/>
              </p:cNvPicPr>
              <p:nvPr>
                <p:custDataLst>
                  <p:tags r:id="rId16"/>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1531" y="4933"/>
                <a:ext cx="1112"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82" name="Text Box 13"/>
              <p:cNvSpPr txBox="1">
                <a:spLocks noChangeArrowheads="1"/>
              </p:cNvSpPr>
              <p:nvPr/>
            </p:nvSpPr>
            <p:spPr bwMode="auto">
              <a:xfrm>
                <a:off x="1142" y="4560"/>
                <a:ext cx="43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50000"/>
                  </a:spcBef>
                </a:pPr>
                <a:r>
                  <a:rPr lang="en-US" sz="2400" b="1">
                    <a:solidFill>
                      <a:srgbClr val="FFFFFF"/>
                    </a:solidFill>
                    <a:cs typeface="Tahoma" pitchFamily="34" charset="0"/>
                  </a:rPr>
                  <a:t>Theorem </a:t>
                </a:r>
              </a:p>
            </p:txBody>
          </p:sp>
          <p:pic>
            <p:nvPicPr>
              <p:cNvPr id="119883" name="Picture 81" descr="addin_tmp"/>
              <p:cNvPicPr>
                <a:picLocks noChangeAspect="1" noChangeArrowheads="1"/>
              </p:cNvPicPr>
              <p:nvPr>
                <p:custDataLst>
                  <p:tags r:id="rId17"/>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2831" y="4904"/>
                <a:ext cx="186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9873" name="Text Box 82"/>
            <p:cNvSpPr txBox="1">
              <a:spLocks noChangeArrowheads="1"/>
            </p:cNvSpPr>
            <p:nvPr/>
          </p:nvSpPr>
          <p:spPr bwMode="auto">
            <a:xfrm>
              <a:off x="1782" y="5445"/>
              <a:ext cx="141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t>“Good” CS matrix</a:t>
              </a:r>
            </a:p>
          </p:txBody>
        </p:sp>
        <p:sp>
          <p:nvSpPr>
            <p:cNvPr id="119874" name="Text Box 83"/>
            <p:cNvSpPr txBox="1">
              <a:spLocks noChangeArrowheads="1"/>
            </p:cNvSpPr>
            <p:nvPr/>
          </p:nvSpPr>
          <p:spPr bwMode="auto">
            <a:xfrm>
              <a:off x="3274" y="5320"/>
              <a:ext cx="129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t>Sampling theory</a:t>
              </a:r>
            </a:p>
          </p:txBody>
        </p:sp>
        <p:sp>
          <p:nvSpPr>
            <p:cNvPr id="119875" name="Line 84"/>
            <p:cNvSpPr>
              <a:spLocks noChangeShapeType="1"/>
            </p:cNvSpPr>
            <p:nvPr/>
          </p:nvSpPr>
          <p:spPr bwMode="auto">
            <a:xfrm flipV="1">
              <a:off x="3028" y="5083"/>
              <a:ext cx="0" cy="33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9876" name="AutoShape 85"/>
            <p:cNvSpPr>
              <a:spLocks/>
            </p:cNvSpPr>
            <p:nvPr/>
          </p:nvSpPr>
          <p:spPr bwMode="auto">
            <a:xfrm rot="16200000">
              <a:off x="3683" y="4695"/>
              <a:ext cx="137" cy="1134"/>
            </a:xfrm>
            <a:prstGeom prst="leftBrace">
              <a:avLst>
                <a:gd name="adj1" fmla="val 68978"/>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pPr algn="ctr"/>
              <a:endParaRPr lang="ru-RU">
                <a:latin typeface="Arial" pitchFamily="34" charset="0"/>
              </a:endParaRPr>
            </a:p>
          </p:txBody>
        </p:sp>
      </p:grpSp>
      <p:sp>
        <p:nvSpPr>
          <p:cNvPr id="73814" name="Text Box 86"/>
          <p:cNvSpPr txBox="1">
            <a:spLocks noChangeArrowheads="1"/>
          </p:cNvSpPr>
          <p:nvPr/>
        </p:nvSpPr>
        <p:spPr bwMode="auto">
          <a:xfrm>
            <a:off x="793750" y="6038850"/>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Sampling kernels</a:t>
            </a:r>
          </a:p>
        </p:txBody>
      </p:sp>
      <p:sp>
        <p:nvSpPr>
          <p:cNvPr id="73815" name="Text Box 87"/>
          <p:cNvSpPr txBox="1">
            <a:spLocks noChangeArrowheads="1"/>
          </p:cNvSpPr>
          <p:nvPr/>
        </p:nvSpPr>
        <p:spPr bwMode="auto">
          <a:xfrm>
            <a:off x="6296025" y="6083300"/>
            <a:ext cx="2498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Reconstruction kernels</a:t>
            </a:r>
          </a:p>
        </p:txBody>
      </p:sp>
      <p:sp>
        <p:nvSpPr>
          <p:cNvPr id="85" name="Rectangle 21"/>
          <p:cNvSpPr>
            <a:spLocks noChangeArrowheads="1"/>
          </p:cNvSpPr>
          <p:nvPr/>
        </p:nvSpPr>
        <p:spPr bwMode="auto">
          <a:xfrm>
            <a:off x="8246309" y="1495377"/>
            <a:ext cx="8254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Eldar</a:t>
            </a:r>
            <a:r>
              <a:rPr lang="en-US" sz="1200" b="1" dirty="0" smtClean="0">
                <a:solidFill>
                  <a:srgbClr val="CC0099"/>
                </a:solidFill>
              </a:rPr>
              <a:t>, ‘09</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37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7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37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7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37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37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37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7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7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37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375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375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75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375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37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7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7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37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375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376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37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8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75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76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376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376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376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376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37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376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376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376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377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378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378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378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378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378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378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378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3787"/>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378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378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7379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379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379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3797"/>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3798"/>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379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80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7381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xit" presetSubtype="0" fill="hold" nodeType="clickEffect">
                                  <p:stCondLst>
                                    <p:cond delay="0"/>
                                  </p:stCondLst>
                                  <p:childTnLst>
                                    <p:set>
                                      <p:cBhvr>
                                        <p:cTn id="118" dur="1" fill="hold">
                                          <p:stCondLst>
                                            <p:cond delay="0"/>
                                          </p:stCondLst>
                                        </p:cTn>
                                        <p:tgtEl>
                                          <p:spTgt spid="5"/>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292871"/>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92950"/>
                                        </p:tgtEl>
                                        <p:attrNameLst>
                                          <p:attrName>style.visibility</p:attrName>
                                        </p:attrNameLst>
                                      </p:cBhvr>
                                      <p:to>
                                        <p:strVal val="hidden"/>
                                      </p:to>
                                    </p:set>
                                  </p:childTnLst>
                                </p:cTn>
                              </p:par>
                              <p:par>
                                <p:cTn id="123" presetID="3" presetClass="exit" presetSubtype="10" fill="hold" nodeType="withEffect">
                                  <p:stCondLst>
                                    <p:cond delay="0"/>
                                  </p:stCondLst>
                                  <p:childTnLst>
                                    <p:animEffect transition="out" filter="blinds(horizontal)">
                                      <p:cBhvr>
                                        <p:cTn id="124" dur="500"/>
                                        <p:tgtEl>
                                          <p:spTgt spid="73735"/>
                                        </p:tgtEl>
                                      </p:cBhvr>
                                    </p:animEffect>
                                    <p:set>
                                      <p:cBhvr>
                                        <p:cTn id="125" dur="1" fill="hold">
                                          <p:stCondLst>
                                            <p:cond delay="499"/>
                                          </p:stCondLst>
                                        </p:cTn>
                                        <p:tgtEl>
                                          <p:spTgt spid="73735"/>
                                        </p:tgtEl>
                                        <p:attrNameLst>
                                          <p:attrName>style.visibility</p:attrName>
                                        </p:attrNameLst>
                                      </p:cBhvr>
                                      <p:to>
                                        <p:strVal val="hidden"/>
                                      </p:to>
                                    </p:set>
                                  </p:childTnLst>
                                </p:cTn>
                              </p:par>
                            </p:childTnLst>
                          </p:cTn>
                        </p:par>
                        <p:par>
                          <p:cTn id="126" fill="hold" nodeType="afterGroup">
                            <p:stCondLst>
                              <p:cond delay="500"/>
                            </p:stCondLst>
                            <p:childTnLst>
                              <p:par>
                                <p:cTn id="127" presetID="64" presetClass="path" presetSubtype="0" accel="50000" decel="50000" fill="hold" nodeType="afterEffect">
                                  <p:stCondLst>
                                    <p:cond delay="0"/>
                                  </p:stCondLst>
                                  <p:childTnLst>
                                    <p:animMotion origin="layout" path="M -2.77778E-7 -4.68208E-6 L -2.77778E-7 -0.7089 " pathEditMode="relative" rAng="0" ptsTypes="AA">
                                      <p:cBhvr>
                                        <p:cTn id="128" dur="10" fill="hold"/>
                                        <p:tgtEl>
                                          <p:spTgt spid="5"/>
                                        </p:tgtEl>
                                        <p:attrNameLst>
                                          <p:attrName>ppt_x</p:attrName>
                                          <p:attrName>ppt_y</p:attrName>
                                        </p:attrNameLst>
                                      </p:cBhvr>
                                      <p:rCtr x="0" y="-3540000"/>
                                    </p:animMotion>
                                  </p:childTnLst>
                                </p:cTn>
                              </p:par>
                            </p:childTnLst>
                          </p:cTn>
                        </p:par>
                        <p:par>
                          <p:cTn id="129" fill="hold" nodeType="afterGroup">
                            <p:stCondLst>
                              <p:cond delay="510"/>
                            </p:stCondLst>
                            <p:childTnLst>
                              <p:par>
                                <p:cTn id="130" presetID="3" presetClass="entr" presetSubtype="10" fill="hold" nodeType="afterEffect">
                                  <p:stCondLst>
                                    <p:cond delay="0"/>
                                  </p:stCondLst>
                                  <p:childTnLst>
                                    <p:set>
                                      <p:cBhvr>
                                        <p:cTn id="131" dur="1" fill="hold">
                                          <p:stCondLst>
                                            <p:cond delay="0"/>
                                          </p:stCondLst>
                                        </p:cTn>
                                        <p:tgtEl>
                                          <p:spTgt spid="5"/>
                                        </p:tgtEl>
                                        <p:attrNameLst>
                                          <p:attrName>style.visibility</p:attrName>
                                        </p:attrNameLst>
                                      </p:cBhvr>
                                      <p:to>
                                        <p:strVal val="visible"/>
                                      </p:to>
                                    </p:set>
                                    <p:animEffect transition="in" filter="blinds(horizontal)">
                                      <p:cBhvr>
                                        <p:cTn id="1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71" grpId="0" animBg="1"/>
      <p:bldP spid="73740" grpId="0" animBg="1"/>
      <p:bldP spid="73741" grpId="0" animBg="1"/>
      <p:bldP spid="73742" grpId="0" animBg="1"/>
      <p:bldP spid="73743" grpId="0" animBg="1"/>
      <p:bldP spid="73744" grpId="0" animBg="1"/>
      <p:bldP spid="73746" grpId="0" animBg="1"/>
      <p:bldP spid="73748" grpId="0" animBg="1"/>
      <p:bldP spid="73749" grpId="0" animBg="1"/>
      <p:bldP spid="73750" grpId="0" animBg="1"/>
      <p:bldP spid="73751" grpId="0" animBg="1"/>
      <p:bldP spid="73752" grpId="0" animBg="1"/>
      <p:bldP spid="73754" grpId="0" animBg="1"/>
      <p:bldP spid="73755" grpId="0" animBg="1"/>
      <p:bldP spid="73756" grpId="0" animBg="1"/>
      <p:bldP spid="73757" grpId="0" animBg="1"/>
      <p:bldP spid="73759" grpId="0" animBg="1"/>
      <p:bldP spid="73760" grpId="0"/>
      <p:bldP spid="73761" grpId="0" animBg="1"/>
      <p:bldP spid="73762" grpId="0" animBg="1"/>
      <p:bldP spid="73763" grpId="0" animBg="1"/>
      <p:bldP spid="73764" grpId="0" animBg="1"/>
      <p:bldP spid="73767" grpId="0" animBg="1"/>
      <p:bldP spid="73768" grpId="0" animBg="1"/>
      <p:bldP spid="73780" grpId="0" animBg="1"/>
      <p:bldP spid="73781" grpId="0" animBg="1"/>
      <p:bldP spid="73783" grpId="0" animBg="1"/>
      <p:bldP spid="73785" grpId="0" animBg="1"/>
      <p:bldP spid="73786" grpId="0" animBg="1"/>
      <p:bldP spid="73787" grpId="0" animBg="1"/>
      <p:bldP spid="73788" grpId="0" animBg="1"/>
      <p:bldP spid="73789" grpId="0" animBg="1"/>
      <p:bldP spid="73790" grpId="0" animBg="1"/>
      <p:bldP spid="73791" grpId="0" animBg="1"/>
      <p:bldP spid="73792" grpId="0" animBg="1"/>
      <p:bldP spid="73797" grpId="0" animBg="1"/>
      <p:bldP spid="73798" grpId="0" animBg="1"/>
      <p:bldP spid="73800" grpId="0" animBg="1"/>
      <p:bldP spid="73814" grpId="0"/>
      <p:bldP spid="7381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Title 1"/>
          <p:cNvSpPr>
            <a:spLocks/>
          </p:cNvSpPr>
          <p:nvPr/>
        </p:nvSpPr>
        <p:spPr bwMode="auto">
          <a:xfrm>
            <a:off x="457200" y="331788"/>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dirty="0" err="1">
                <a:solidFill>
                  <a:schemeClr val="bg1"/>
                </a:solidFill>
              </a:rPr>
              <a:t>Xampling</a:t>
            </a:r>
            <a:r>
              <a:rPr lang="en-US" sz="3800" b="1" dirty="0">
                <a:solidFill>
                  <a:schemeClr val="bg1"/>
                </a:solidFill>
              </a:rPr>
              <a:t> Systems</a:t>
            </a:r>
            <a:endParaRPr lang="he-IL" sz="3800" b="1" dirty="0">
              <a:solidFill>
                <a:schemeClr val="bg1"/>
              </a:solidFill>
            </a:endParaRPr>
          </a:p>
        </p:txBody>
      </p:sp>
      <p:sp>
        <p:nvSpPr>
          <p:cNvPr id="13" name="Rectangle 8"/>
          <p:cNvSpPr>
            <a:spLocks noChangeArrowheads="1"/>
          </p:cNvSpPr>
          <p:nvPr/>
        </p:nvSpPr>
        <p:spPr bwMode="auto">
          <a:xfrm>
            <a:off x="231775" y="4029074"/>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5" name="Rectangle 8"/>
          <p:cNvSpPr>
            <a:spLocks noChangeArrowheads="1"/>
          </p:cNvSpPr>
          <p:nvPr/>
        </p:nvSpPr>
        <p:spPr bwMode="auto">
          <a:xfrm>
            <a:off x="231775" y="3163887"/>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7" name="Text Box 5"/>
          <p:cNvSpPr txBox="1">
            <a:spLocks noChangeArrowheads="1"/>
          </p:cNvSpPr>
          <p:nvPr/>
        </p:nvSpPr>
        <p:spPr bwMode="auto">
          <a:xfrm>
            <a:off x="8135937" y="3176588"/>
            <a:ext cx="8255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Eldar, ‘09</a:t>
            </a:r>
          </a:p>
        </p:txBody>
      </p:sp>
      <p:sp>
        <p:nvSpPr>
          <p:cNvPr id="18" name="Text Box 5"/>
          <p:cNvSpPr txBox="1">
            <a:spLocks noChangeArrowheads="1"/>
          </p:cNvSpPr>
          <p:nvPr/>
        </p:nvSpPr>
        <p:spPr bwMode="auto">
          <a:xfrm>
            <a:off x="7308850" y="3768726"/>
            <a:ext cx="16525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’02-’07</a:t>
            </a:r>
          </a:p>
        </p:txBody>
      </p:sp>
      <p:sp>
        <p:nvSpPr>
          <p:cNvPr id="19" name="Text Box 5"/>
          <p:cNvSpPr txBox="1">
            <a:spLocks noChangeArrowheads="1"/>
          </p:cNvSpPr>
          <p:nvPr/>
        </p:nvSpPr>
        <p:spPr bwMode="auto">
          <a:xfrm>
            <a:off x="7286625" y="4098926"/>
            <a:ext cx="16748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Dragotti </a:t>
            </a:r>
            <a:r>
              <a:rPr lang="en-US" sz="1200" b="1" i="1">
                <a:solidFill>
                  <a:srgbClr val="CC0099"/>
                </a:solidFill>
              </a:rPr>
              <a:t>et al</a:t>
            </a:r>
            <a:r>
              <a:rPr lang="en-US" sz="1200" b="1">
                <a:solidFill>
                  <a:srgbClr val="CC0099"/>
                </a:solidFill>
              </a:rPr>
              <a:t>., ’02-’07</a:t>
            </a:r>
          </a:p>
        </p:txBody>
      </p:sp>
      <p:sp>
        <p:nvSpPr>
          <p:cNvPr id="20" name="Text Box 5"/>
          <p:cNvSpPr txBox="1">
            <a:spLocks noChangeArrowheads="1"/>
          </p:cNvSpPr>
          <p:nvPr/>
        </p:nvSpPr>
        <p:spPr bwMode="auto">
          <a:xfrm>
            <a:off x="6451600" y="4416426"/>
            <a:ext cx="25098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Gedalyahu, Tur and Eldar, ’10-’11</a:t>
            </a:r>
          </a:p>
        </p:txBody>
      </p:sp>
      <p:sp>
        <p:nvSpPr>
          <p:cNvPr id="21" name="Text Box 5"/>
          <p:cNvSpPr txBox="1">
            <a:spLocks noChangeArrowheads="1"/>
          </p:cNvSpPr>
          <p:nvPr/>
        </p:nvSpPr>
        <p:spPr bwMode="auto">
          <a:xfrm>
            <a:off x="7697787" y="4878388"/>
            <a:ext cx="12636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Tropp</a:t>
            </a:r>
            <a:r>
              <a:rPr lang="en-US" sz="1200" b="1" dirty="0">
                <a:solidFill>
                  <a:srgbClr val="CC0099"/>
                </a:solidFill>
              </a:rPr>
              <a:t> </a:t>
            </a:r>
            <a:r>
              <a:rPr lang="en-US" sz="1200" b="1" i="1" dirty="0">
                <a:solidFill>
                  <a:srgbClr val="CC0099"/>
                </a:solidFill>
              </a:rPr>
              <a:t>et al</a:t>
            </a:r>
            <a:r>
              <a:rPr lang="en-US" sz="1200" b="1" dirty="0">
                <a:solidFill>
                  <a:srgbClr val="CC0099"/>
                </a:solidFill>
              </a:rPr>
              <a:t>., ’09</a:t>
            </a:r>
          </a:p>
        </p:txBody>
      </p:sp>
      <p:sp>
        <p:nvSpPr>
          <p:cNvPr id="23" name="Rectangle 5"/>
          <p:cNvSpPr txBox="1">
            <a:spLocks noChangeArrowheads="1"/>
          </p:cNvSpPr>
          <p:nvPr/>
        </p:nvSpPr>
        <p:spPr bwMode="auto">
          <a:xfrm>
            <a:off x="282575" y="1755775"/>
            <a:ext cx="82296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800100" indent="-34290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r>
              <a:rPr lang="en-US" sz="2400" dirty="0"/>
              <a:t>Modulated wideband converter </a:t>
            </a:r>
          </a:p>
          <a:p>
            <a:pPr>
              <a:spcBef>
                <a:spcPct val="20000"/>
              </a:spcBef>
              <a:buSzPct val="75000"/>
              <a:buFontTx/>
              <a:buBlip>
                <a:blip r:embed="rId3"/>
              </a:buBlip>
            </a:pPr>
            <a:r>
              <a:rPr lang="en-US" sz="2400" dirty="0"/>
              <a:t>Periodic </a:t>
            </a:r>
            <a:r>
              <a:rPr lang="en-US" sz="2400" dirty="0" err="1"/>
              <a:t>nonuniform</a:t>
            </a:r>
            <a:r>
              <a:rPr lang="en-US" sz="2400" dirty="0"/>
              <a:t> sampling (fully-blind)</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Sparse shift-invariant framework</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Finite rate of innovation </a:t>
            </a:r>
            <a:r>
              <a:rPr lang="en-US" sz="2400" dirty="0" smtClean="0"/>
              <a:t>sampling</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Random </a:t>
            </a:r>
            <a:r>
              <a:rPr lang="en-US" sz="2400" dirty="0" smtClean="0"/>
              <a:t>demodulation</a:t>
            </a:r>
          </a:p>
          <a:p>
            <a:pPr marL="0" indent="0">
              <a:spcBef>
                <a:spcPct val="20000"/>
              </a:spcBef>
              <a:buSzPct val="75000"/>
            </a:pPr>
            <a:endParaRPr lang="en-US" sz="2400" dirty="0"/>
          </a:p>
        </p:txBody>
      </p:sp>
      <p:sp>
        <p:nvSpPr>
          <p:cNvPr id="24" name="Text Box 5"/>
          <p:cNvSpPr txBox="1">
            <a:spLocks noChangeArrowheads="1"/>
          </p:cNvSpPr>
          <p:nvPr/>
        </p:nvSpPr>
        <p:spPr bwMode="auto">
          <a:xfrm>
            <a:off x="6919912" y="2262188"/>
            <a:ext cx="20415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
        <p:nvSpPr>
          <p:cNvPr id="25" name="Text Box 5"/>
          <p:cNvSpPr txBox="1">
            <a:spLocks noChangeArrowheads="1"/>
          </p:cNvSpPr>
          <p:nvPr/>
        </p:nvSpPr>
        <p:spPr bwMode="auto">
          <a:xfrm>
            <a:off x="6919912" y="1879600"/>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276225" y="1435100"/>
            <a:ext cx="2794000" cy="7747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40" name="Text Box 84"/>
          <p:cNvSpPr txBox="1">
            <a:spLocks noChangeArrowheads="1"/>
          </p:cNvSpPr>
          <p:nvPr/>
        </p:nvSpPr>
        <p:spPr bwMode="auto">
          <a:xfrm>
            <a:off x="177800" y="2390775"/>
            <a:ext cx="936307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buFontTx/>
              <a:buBlip>
                <a:blip r:embed="rId6"/>
              </a:buBlip>
            </a:pPr>
            <a:endParaRPr lang="en-US" sz="2000" dirty="0">
              <a:solidFill>
                <a:srgbClr val="000000"/>
              </a:solidFill>
            </a:endParaRPr>
          </a:p>
          <a:p>
            <a:pPr eaLnBrk="1" hangingPunct="1">
              <a:buSzPct val="75000"/>
              <a:buFontTx/>
              <a:buBlip>
                <a:blip r:embed="rId6"/>
              </a:buBlip>
            </a:pPr>
            <a:r>
              <a:rPr lang="en-US" sz="2000" dirty="0">
                <a:solidFill>
                  <a:srgbClr val="000000"/>
                </a:solidFill>
              </a:rPr>
              <a:t> Delays and amplitudes are unknown</a:t>
            </a:r>
          </a:p>
          <a:p>
            <a:pPr eaLnBrk="1" hangingPunct="1">
              <a:buSzPct val="75000"/>
            </a:pPr>
            <a:endParaRPr lang="en-US" sz="2000" dirty="0">
              <a:solidFill>
                <a:srgbClr val="000000"/>
              </a:solidFill>
            </a:endParaRPr>
          </a:p>
          <a:p>
            <a:pPr eaLnBrk="1" hangingPunct="1">
              <a:buSzPct val="75000"/>
              <a:buFontTx/>
              <a:buBlip>
                <a:blip r:embed="rId6"/>
              </a:buBlip>
            </a:pPr>
            <a:r>
              <a:rPr lang="en-US" sz="2000" dirty="0">
                <a:solidFill>
                  <a:srgbClr val="000000"/>
                </a:solidFill>
              </a:rPr>
              <a:t> Applications:</a:t>
            </a:r>
          </a:p>
          <a:p>
            <a:pPr lvl="1" eaLnBrk="1" hangingPunct="1">
              <a:buSzPct val="75000"/>
            </a:pPr>
            <a:r>
              <a:rPr lang="en-US" sz="2000" dirty="0">
                <a:solidFill>
                  <a:srgbClr val="000000"/>
                </a:solidFill>
              </a:rPr>
              <a:t>Communication</a:t>
            </a:r>
          </a:p>
          <a:p>
            <a:pPr lvl="1" eaLnBrk="1" hangingPunct="1">
              <a:buSzPct val="75000"/>
            </a:pPr>
            <a:r>
              <a:rPr lang="en-US" sz="2000" dirty="0">
                <a:solidFill>
                  <a:srgbClr val="000000"/>
                </a:solidFill>
              </a:rPr>
              <a:t>Radar</a:t>
            </a:r>
          </a:p>
          <a:p>
            <a:pPr lvl="1" eaLnBrk="1" hangingPunct="1">
              <a:buSzPct val="75000"/>
            </a:pPr>
            <a:r>
              <a:rPr lang="en-US" sz="2000" dirty="0" err="1">
                <a:solidFill>
                  <a:srgbClr val="000000"/>
                </a:solidFill>
              </a:rPr>
              <a:t>Bioimaging</a:t>
            </a:r>
            <a:endParaRPr lang="en-US" sz="2000" dirty="0">
              <a:solidFill>
                <a:srgbClr val="000000"/>
              </a:solidFill>
            </a:endParaRPr>
          </a:p>
          <a:p>
            <a:pPr lvl="1" eaLnBrk="1" hangingPunct="1">
              <a:buSzPct val="75000"/>
            </a:pPr>
            <a:r>
              <a:rPr lang="en-US" sz="2000" dirty="0">
                <a:solidFill>
                  <a:srgbClr val="000000"/>
                </a:solidFill>
              </a:rPr>
              <a:t>Neuronal signals </a:t>
            </a:r>
          </a:p>
          <a:p>
            <a:pPr eaLnBrk="1" hangingPunct="1">
              <a:lnSpc>
                <a:spcPct val="150000"/>
              </a:lnSpc>
              <a:buSzPct val="75000"/>
              <a:buFontTx/>
              <a:buBlip>
                <a:blip r:embed="rId6"/>
              </a:buBlip>
            </a:pPr>
            <a:r>
              <a:rPr lang="en-US" sz="2000" dirty="0">
                <a:solidFill>
                  <a:srgbClr val="000000"/>
                </a:solidFill>
              </a:rPr>
              <a:t> Special case of Finite Rate of Innovation (FRI) </a:t>
            </a:r>
            <a:r>
              <a:rPr lang="en-US" sz="2000" dirty="0" smtClean="0">
                <a:solidFill>
                  <a:srgbClr val="000000"/>
                </a:solidFill>
              </a:rPr>
              <a:t>signals</a:t>
            </a:r>
            <a:endParaRPr lang="en-US" sz="2000" i="1" dirty="0" smtClean="0">
              <a:solidFill>
                <a:srgbClr val="000000"/>
              </a:solidFill>
            </a:endParaRPr>
          </a:p>
          <a:p>
            <a:pPr eaLnBrk="1" hangingPunct="1">
              <a:lnSpc>
                <a:spcPct val="150000"/>
              </a:lnSpc>
              <a:buSzPct val="75000"/>
              <a:buFontTx/>
              <a:buBlip>
                <a:blip r:embed="rId6"/>
              </a:buBlip>
            </a:pPr>
            <a:r>
              <a:rPr lang="en-US" sz="2000" dirty="0" smtClean="0">
                <a:solidFill>
                  <a:srgbClr val="000000"/>
                </a:solidFill>
              </a:rPr>
              <a:t> Minimal sampling rate – the rate of innovation:</a:t>
            </a:r>
          </a:p>
          <a:p>
            <a:pPr eaLnBrk="1" hangingPunct="1">
              <a:buSzPct val="75000"/>
              <a:buFontTx/>
              <a:buBlip>
                <a:blip r:embed="rId6"/>
              </a:buBlip>
            </a:pPr>
            <a:endParaRPr lang="en-US" sz="2000" dirty="0">
              <a:solidFill>
                <a:srgbClr val="000000"/>
              </a:solidFill>
            </a:endParaRPr>
          </a:p>
          <a:p>
            <a:pPr eaLnBrk="1" hangingPunct="1">
              <a:buSzPct val="75000"/>
            </a:pPr>
            <a:endParaRPr lang="en-US" sz="2000" dirty="0">
              <a:solidFill>
                <a:srgbClr val="000000"/>
              </a:solidFill>
            </a:endParaRPr>
          </a:p>
        </p:txBody>
      </p:sp>
      <p:sp>
        <p:nvSpPr>
          <p:cNvPr id="16388" name="Title 1"/>
          <p:cNvSpPr>
            <a:spLocks noGrp="1"/>
          </p:cNvSpPr>
          <p:nvPr>
            <p:ph type="title"/>
          </p:nvPr>
        </p:nvSpPr>
        <p:spPr/>
        <p:txBody>
          <a:bodyPr/>
          <a:lstStyle/>
          <a:p>
            <a:r>
              <a:rPr lang="en-US" smtClean="0"/>
              <a:t>Pulse Streams</a:t>
            </a:r>
          </a:p>
        </p:txBody>
      </p:sp>
      <p:grpSp>
        <p:nvGrpSpPr>
          <p:cNvPr id="16389" name="Group 32"/>
          <p:cNvGrpSpPr>
            <a:grpSpLocks/>
          </p:cNvGrpSpPr>
          <p:nvPr/>
        </p:nvGrpSpPr>
        <p:grpSpPr bwMode="auto">
          <a:xfrm>
            <a:off x="3238500" y="1208088"/>
            <a:ext cx="5740400" cy="1054100"/>
            <a:chOff x="1384300" y="1231900"/>
            <a:chExt cx="5029200" cy="1612900"/>
          </a:xfrm>
        </p:grpSpPr>
        <p:cxnSp>
          <p:nvCxnSpPr>
            <p:cNvPr id="14" name="Straight Arrow Connector 13"/>
            <p:cNvCxnSpPr/>
            <p:nvPr/>
          </p:nvCxnSpPr>
          <p:spPr>
            <a:xfrm flipV="1">
              <a:off x="1384300" y="2691768"/>
              <a:ext cx="5029200" cy="1214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96" name="Freeform 43"/>
            <p:cNvSpPr>
              <a:spLocks/>
            </p:cNvSpPr>
            <p:nvPr/>
          </p:nvSpPr>
          <p:spPr bwMode="auto">
            <a:xfrm>
              <a:off x="1662113" y="1689100"/>
              <a:ext cx="469900" cy="103028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6397" name="Freeform 43"/>
            <p:cNvSpPr>
              <a:spLocks/>
            </p:cNvSpPr>
            <p:nvPr/>
          </p:nvSpPr>
          <p:spPr bwMode="auto">
            <a:xfrm>
              <a:off x="2373313" y="1333500"/>
              <a:ext cx="469900" cy="138588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6398" name="Freeform 43"/>
            <p:cNvSpPr>
              <a:spLocks/>
            </p:cNvSpPr>
            <p:nvPr/>
          </p:nvSpPr>
          <p:spPr bwMode="auto">
            <a:xfrm>
              <a:off x="3516313" y="1778000"/>
              <a:ext cx="469900" cy="92868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6399" name="Freeform 43"/>
            <p:cNvSpPr>
              <a:spLocks/>
            </p:cNvSpPr>
            <p:nvPr/>
          </p:nvSpPr>
          <p:spPr bwMode="auto">
            <a:xfrm>
              <a:off x="3960813" y="1231900"/>
              <a:ext cx="469900" cy="148748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6400" name="Freeform 43"/>
            <p:cNvSpPr>
              <a:spLocks/>
            </p:cNvSpPr>
            <p:nvPr/>
          </p:nvSpPr>
          <p:spPr bwMode="auto">
            <a:xfrm>
              <a:off x="4811713" y="1549400"/>
              <a:ext cx="469900" cy="115728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6401" name="Freeform 43"/>
            <p:cNvSpPr>
              <a:spLocks/>
            </p:cNvSpPr>
            <p:nvPr/>
          </p:nvSpPr>
          <p:spPr bwMode="auto">
            <a:xfrm>
              <a:off x="5484813" y="1460500"/>
              <a:ext cx="469900" cy="125888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cxnSp>
          <p:nvCxnSpPr>
            <p:cNvPr id="28" name="Straight Connector 27"/>
            <p:cNvCxnSpPr/>
            <p:nvPr/>
          </p:nvCxnSpPr>
          <p:spPr>
            <a:xfrm rot="5400000">
              <a:off x="3072361" y="2768285"/>
              <a:ext cx="128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507686" y="2768285"/>
              <a:ext cx="128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5943011" y="2768285"/>
              <a:ext cx="1287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1625734" y="2781644"/>
              <a:ext cx="12631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4" name="Left Brace 33"/>
          <p:cNvSpPr/>
          <p:nvPr/>
        </p:nvSpPr>
        <p:spPr>
          <a:xfrm rot="16200000">
            <a:off x="4324350" y="1570038"/>
            <a:ext cx="177800" cy="1612900"/>
          </a:xfrm>
          <a:prstGeom prst="leftBrace">
            <a:avLst>
              <a:gd name="adj1" fmla="val 8333"/>
              <a:gd name="adj2" fmla="val 50000"/>
            </a:avLst>
          </a:prstGeom>
        </p:spPr>
        <p:style>
          <a:lnRef idx="2">
            <a:schemeClr val="accent6"/>
          </a:lnRef>
          <a:fillRef idx="0">
            <a:schemeClr val="accent6"/>
          </a:fillRef>
          <a:effectRef idx="1">
            <a:schemeClr val="accent6"/>
          </a:effectRef>
          <a:fontRef idx="minor">
            <a:schemeClr val="tx1"/>
          </a:fontRef>
        </p:style>
        <p:txBody>
          <a:bodyPr anchor="ctr"/>
          <a:lstStyle/>
          <a:p>
            <a:pPr algn="ctr">
              <a:defRPr/>
            </a:pPr>
            <a:endParaRPr lang="en-US">
              <a:solidFill>
                <a:srgbClr val="000000"/>
              </a:solidFill>
            </a:endParaRPr>
          </a:p>
        </p:txBody>
      </p:sp>
      <p:sp>
        <p:nvSpPr>
          <p:cNvPr id="16391" name="Rectangle 34"/>
          <p:cNvSpPr>
            <a:spLocks noChangeArrowheads="1"/>
          </p:cNvSpPr>
          <p:nvPr/>
        </p:nvSpPr>
        <p:spPr bwMode="auto">
          <a:xfrm>
            <a:off x="3338513" y="2357438"/>
            <a:ext cx="4724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00"/>
                </a:solidFill>
              </a:rPr>
              <a:t>      </a:t>
            </a:r>
            <a:r>
              <a:rPr lang="en-US">
                <a:solidFill>
                  <a:srgbClr val="000000"/>
                </a:solidFill>
              </a:rPr>
              <a:t>degrees of freedom per unit time</a:t>
            </a:r>
          </a:p>
        </p:txBody>
      </p:sp>
      <p:pic>
        <p:nvPicPr>
          <p:cNvPr id="16392" name="Picture 37" descr="addin_tmp.pn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3492500" y="2503488"/>
            <a:ext cx="2222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43" descr="addin_tmp.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859463" y="5360988"/>
            <a:ext cx="914400"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52" descr="addin_tmp.pn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65125" y="1566863"/>
            <a:ext cx="25908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
          <p:cNvSpPr txBox="1">
            <a:spLocks noChangeArrowheads="1"/>
          </p:cNvSpPr>
          <p:nvPr/>
        </p:nvSpPr>
        <p:spPr bwMode="auto">
          <a:xfrm>
            <a:off x="7732460" y="4964113"/>
            <a:ext cx="1411540"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a:t>
            </a:r>
            <a:r>
              <a:rPr lang="en-US" sz="1200" b="1" dirty="0" smtClean="0">
                <a:solidFill>
                  <a:srgbClr val="CC0099"/>
                </a:solidFill>
              </a:rPr>
              <a:t>’02</a:t>
            </a:r>
            <a:endParaRPr lang="en-US" sz="1200" b="1" dirty="0">
              <a:solidFill>
                <a:srgbClr val="CC0099"/>
              </a:solidFill>
            </a:endParaRPr>
          </a:p>
        </p:txBody>
      </p:sp>
    </p:spTree>
    <p:extLst>
      <p:ext uri="{BB962C8B-B14F-4D97-AF65-F5344CB8AC3E}">
        <p14:creationId xmlns:p14="http://schemas.microsoft.com/office/powerpoint/2010/main" val="48186984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84"/>
          <p:cNvSpPr txBox="1">
            <a:spLocks noChangeArrowheads="1"/>
          </p:cNvSpPr>
          <p:nvPr/>
        </p:nvSpPr>
        <p:spPr bwMode="auto">
          <a:xfrm>
            <a:off x="249238" y="1263650"/>
            <a:ext cx="8894762"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pPr>
            <a:endParaRPr lang="en-US" sz="2400">
              <a:solidFill>
                <a:srgbClr val="000000"/>
              </a:solidFill>
              <a:sym typeface="Wingdings" pitchFamily="2" charset="2"/>
            </a:endParaRPr>
          </a:p>
          <a:p>
            <a:pPr eaLnBrk="1" hangingPunct="1">
              <a:buSzPct val="75000"/>
            </a:pPr>
            <a:endParaRPr lang="en-US" sz="2400">
              <a:solidFill>
                <a:srgbClr val="000000"/>
              </a:solidFill>
              <a:sym typeface="Wingdings" pitchFamily="2" charset="2"/>
            </a:endParaRPr>
          </a:p>
          <a:p>
            <a:pPr eaLnBrk="1" hangingPunct="1">
              <a:buSzPct val="75000"/>
              <a:buFontTx/>
              <a:buBlip>
                <a:blip r:embed="rId9"/>
              </a:buBlip>
            </a:pPr>
            <a:endParaRPr lang="en-US" sz="2400">
              <a:solidFill>
                <a:srgbClr val="000000"/>
              </a:solidFill>
              <a:sym typeface="Wingdings" pitchFamily="2" charset="2"/>
            </a:endParaRPr>
          </a:p>
          <a:p>
            <a:pPr eaLnBrk="1" hangingPunct="1">
              <a:buSzPct val="75000"/>
              <a:buFontTx/>
              <a:buBlip>
                <a:blip r:embed="rId9"/>
              </a:buBlip>
            </a:pPr>
            <a:endParaRPr lang="en-US" sz="2400">
              <a:solidFill>
                <a:srgbClr val="000000"/>
              </a:solidFill>
              <a:sym typeface="Wingdings" pitchFamily="2" charset="2"/>
            </a:endParaRPr>
          </a:p>
          <a:p>
            <a:pPr eaLnBrk="1" hangingPunct="1">
              <a:buSzPct val="75000"/>
              <a:buFontTx/>
              <a:buBlip>
                <a:blip r:embed="rId9"/>
              </a:buBlip>
            </a:pPr>
            <a:endParaRPr lang="en-US" sz="2400">
              <a:solidFill>
                <a:srgbClr val="000000"/>
              </a:solidFill>
              <a:sym typeface="Wingdings" pitchFamily="2" charset="2"/>
            </a:endParaRPr>
          </a:p>
          <a:p>
            <a:pPr eaLnBrk="1" hangingPunct="1">
              <a:buSzPct val="75000"/>
              <a:buFontTx/>
              <a:buBlip>
                <a:blip r:embed="rId9"/>
              </a:buBlip>
            </a:pPr>
            <a:endParaRPr lang="en-US" sz="2000">
              <a:solidFill>
                <a:srgbClr val="000000"/>
              </a:solidFill>
              <a:sym typeface="Wingdings" pitchFamily="2" charset="2"/>
            </a:endParaRPr>
          </a:p>
          <a:p>
            <a:pPr eaLnBrk="1" hangingPunct="1">
              <a:buSzPct val="75000"/>
              <a:buFontTx/>
              <a:buBlip>
                <a:blip r:embed="rId9"/>
              </a:buBlip>
            </a:pPr>
            <a:endParaRPr lang="he-IL" sz="2400">
              <a:solidFill>
                <a:srgbClr val="000000"/>
              </a:solidFill>
            </a:endParaRPr>
          </a:p>
          <a:p>
            <a:pPr eaLnBrk="1" hangingPunct="1">
              <a:buSzPct val="75000"/>
              <a:buFontTx/>
              <a:buBlip>
                <a:blip r:embed="rId9"/>
              </a:buBlip>
            </a:pPr>
            <a:endParaRPr lang="en-US" sz="2400">
              <a:solidFill>
                <a:srgbClr val="000000"/>
              </a:solidFill>
            </a:endParaRPr>
          </a:p>
          <a:p>
            <a:pPr eaLnBrk="1" hangingPunct="1">
              <a:buSzPct val="75000"/>
              <a:buFontTx/>
              <a:buBlip>
                <a:blip r:embed="rId9"/>
              </a:buBlip>
            </a:pPr>
            <a:endParaRPr lang="en-US" sz="2000">
              <a:solidFill>
                <a:srgbClr val="000000"/>
              </a:solidFill>
            </a:endParaRPr>
          </a:p>
          <a:p>
            <a:pPr lvl="1" eaLnBrk="1" hangingPunct="1">
              <a:buSzPct val="75000"/>
              <a:buFontTx/>
              <a:buBlip>
                <a:blip r:embed="rId9"/>
              </a:buBlip>
            </a:pPr>
            <a:endParaRPr lang="en-US" sz="2000">
              <a:solidFill>
                <a:srgbClr val="000000"/>
              </a:solidFill>
            </a:endParaRPr>
          </a:p>
        </p:txBody>
      </p:sp>
      <p:sp>
        <p:nvSpPr>
          <p:cNvPr id="34" name="Text Box 84"/>
          <p:cNvSpPr txBox="1">
            <a:spLocks noChangeArrowheads="1"/>
          </p:cNvSpPr>
          <p:nvPr/>
        </p:nvSpPr>
        <p:spPr bwMode="auto">
          <a:xfrm>
            <a:off x="234950" y="1693863"/>
            <a:ext cx="7875588"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buFontTx/>
              <a:buBlip>
                <a:blip r:embed="rId9"/>
              </a:buBlip>
            </a:pPr>
            <a:r>
              <a:rPr lang="en-US" sz="2000">
                <a:solidFill>
                  <a:srgbClr val="000000"/>
                </a:solidFill>
              </a:rPr>
              <a:t>Naïve attempt: direct sampling at low rate</a:t>
            </a:r>
          </a:p>
          <a:p>
            <a:pPr eaLnBrk="1" hangingPunct="1">
              <a:buSzPct val="75000"/>
              <a:buFontTx/>
              <a:buBlip>
                <a:blip r:embed="rId9"/>
              </a:buBlip>
            </a:pPr>
            <a:r>
              <a:rPr lang="en-US" sz="2000">
                <a:solidFill>
                  <a:srgbClr val="000000"/>
                </a:solidFill>
              </a:rPr>
              <a:t>Most samples do not contain information!!</a:t>
            </a:r>
          </a:p>
          <a:p>
            <a:pPr eaLnBrk="1" hangingPunct="1">
              <a:buSzPct val="75000"/>
              <a:buFontTx/>
              <a:buBlip>
                <a:blip r:embed="rId9"/>
              </a:buBlip>
            </a:pPr>
            <a:endParaRPr lang="en-US" sz="2000">
              <a:solidFill>
                <a:srgbClr val="000000"/>
              </a:solidFill>
            </a:endParaRPr>
          </a:p>
          <a:p>
            <a:pPr eaLnBrk="1" hangingPunct="1">
              <a:buSzPct val="75000"/>
              <a:buFontTx/>
              <a:buBlip>
                <a:blip r:embed="rId9"/>
              </a:buBlip>
            </a:pPr>
            <a:endParaRPr lang="en-US" sz="2000">
              <a:solidFill>
                <a:srgbClr val="000000"/>
              </a:solidFill>
            </a:endParaRPr>
          </a:p>
          <a:p>
            <a:pPr eaLnBrk="1" hangingPunct="1">
              <a:buSzPct val="75000"/>
              <a:buFontTx/>
              <a:buBlip>
                <a:blip r:embed="rId9"/>
              </a:buBlip>
            </a:pPr>
            <a:endParaRPr lang="en-US" sz="2000">
              <a:solidFill>
                <a:srgbClr val="000000"/>
              </a:solidFill>
            </a:endParaRPr>
          </a:p>
          <a:p>
            <a:pPr eaLnBrk="1" hangingPunct="1">
              <a:buSzPct val="75000"/>
              <a:buFontTx/>
              <a:buBlip>
                <a:blip r:embed="rId9"/>
              </a:buBlip>
            </a:pPr>
            <a:endParaRPr lang="en-US" sz="2000">
              <a:solidFill>
                <a:srgbClr val="000000"/>
              </a:solidFill>
            </a:endParaRPr>
          </a:p>
        </p:txBody>
      </p:sp>
      <p:sp>
        <p:nvSpPr>
          <p:cNvPr id="17412" name="Title 1"/>
          <p:cNvSpPr>
            <a:spLocks noGrp="1"/>
          </p:cNvSpPr>
          <p:nvPr>
            <p:ph type="title"/>
          </p:nvPr>
        </p:nvSpPr>
        <p:spPr/>
        <p:txBody>
          <a:bodyPr/>
          <a:lstStyle/>
          <a:p>
            <a:r>
              <a:rPr lang="en-US" smtClean="0"/>
              <a:t>Analog Sampling Stage</a:t>
            </a:r>
          </a:p>
        </p:txBody>
      </p:sp>
      <p:sp>
        <p:nvSpPr>
          <p:cNvPr id="17413" name="Freeform 43"/>
          <p:cNvSpPr>
            <a:spLocks/>
          </p:cNvSpPr>
          <p:nvPr/>
        </p:nvSpPr>
        <p:spPr bwMode="auto">
          <a:xfrm>
            <a:off x="5738813" y="1627188"/>
            <a:ext cx="688975" cy="107156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7414" name="Freeform 43"/>
          <p:cNvSpPr>
            <a:spLocks/>
          </p:cNvSpPr>
          <p:nvPr/>
        </p:nvSpPr>
        <p:spPr bwMode="auto">
          <a:xfrm>
            <a:off x="7340600" y="1270000"/>
            <a:ext cx="635000" cy="144145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cxnSp>
        <p:nvCxnSpPr>
          <p:cNvPr id="16" name="Straight Connector 15"/>
          <p:cNvCxnSpPr/>
          <p:nvPr/>
        </p:nvCxnSpPr>
        <p:spPr bwMode="auto">
          <a:xfrm rot="5400000">
            <a:off x="5307807" y="2772569"/>
            <a:ext cx="13176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353050" y="2695575"/>
            <a:ext cx="3571875" cy="31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5324475" y="2614613"/>
            <a:ext cx="119063" cy="1397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9" name="Oval 28"/>
          <p:cNvSpPr/>
          <p:nvPr/>
        </p:nvSpPr>
        <p:spPr>
          <a:xfrm>
            <a:off x="6200775" y="2312988"/>
            <a:ext cx="119063" cy="1397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0" name="Oval 29"/>
          <p:cNvSpPr/>
          <p:nvPr/>
        </p:nvSpPr>
        <p:spPr>
          <a:xfrm>
            <a:off x="7124700" y="2606675"/>
            <a:ext cx="119063" cy="1381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1" name="Oval 30"/>
          <p:cNvSpPr/>
          <p:nvPr/>
        </p:nvSpPr>
        <p:spPr>
          <a:xfrm>
            <a:off x="8029575" y="2608263"/>
            <a:ext cx="119063" cy="1397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5" name="Text Box 4"/>
          <p:cNvSpPr txBox="1">
            <a:spLocks noChangeArrowheads="1"/>
          </p:cNvSpPr>
          <p:nvPr/>
        </p:nvSpPr>
        <p:spPr bwMode="auto">
          <a:xfrm>
            <a:off x="201613" y="2925763"/>
            <a:ext cx="8559800"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2000" b="1">
                <a:solidFill>
                  <a:srgbClr val="FFFFFF"/>
                </a:solidFill>
              </a:rPr>
              <a:t>Sampling rate reduction requires proper design of the analog front-end</a:t>
            </a:r>
          </a:p>
        </p:txBody>
      </p:sp>
      <p:sp>
        <p:nvSpPr>
          <p:cNvPr id="19" name="Rectangle 18"/>
          <p:cNvSpPr>
            <a:spLocks noChangeArrowheads="1"/>
          </p:cNvSpPr>
          <p:nvPr/>
        </p:nvSpPr>
        <p:spPr bwMode="auto">
          <a:xfrm>
            <a:off x="349250" y="4237038"/>
            <a:ext cx="84582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SzPct val="75000"/>
              <a:buFontTx/>
              <a:buBlip>
                <a:blip r:embed="rId9"/>
              </a:buBlip>
            </a:pPr>
            <a:r>
              <a:rPr lang="en-US" sz="2000" dirty="0">
                <a:solidFill>
                  <a:srgbClr val="000000"/>
                </a:solidFill>
              </a:rPr>
              <a:t> Periodic pulse </a:t>
            </a:r>
            <a:r>
              <a:rPr lang="en-US" sz="2000" dirty="0" smtClean="0">
                <a:solidFill>
                  <a:srgbClr val="000000"/>
                </a:solidFill>
              </a:rPr>
              <a:t>streams</a:t>
            </a:r>
          </a:p>
          <a:p>
            <a:pPr>
              <a:buSzPct val="75000"/>
              <a:buFontTx/>
              <a:buBlip>
                <a:blip r:embed="rId9"/>
              </a:buBlip>
            </a:pPr>
            <a:endParaRPr lang="en-US" sz="2000" dirty="0">
              <a:solidFill>
                <a:srgbClr val="000000"/>
              </a:solidFill>
            </a:endParaRPr>
          </a:p>
          <a:p>
            <a:pPr>
              <a:lnSpc>
                <a:spcPct val="150000"/>
              </a:lnSpc>
              <a:buSzPct val="75000"/>
              <a:buFontTx/>
              <a:buBlip>
                <a:blip r:embed="rId9"/>
              </a:buBlip>
            </a:pPr>
            <a:r>
              <a:rPr lang="en-US" sz="2000" dirty="0">
                <a:solidFill>
                  <a:srgbClr val="000000"/>
                </a:solidFill>
              </a:rPr>
              <a:t> </a:t>
            </a:r>
            <a:r>
              <a:rPr lang="en-US" sz="2000" dirty="0" smtClean="0">
                <a:solidFill>
                  <a:srgbClr val="000000"/>
                </a:solidFill>
              </a:rPr>
              <a:t>Finite</a:t>
            </a:r>
            <a:endParaRPr lang="en-US" sz="2000" dirty="0">
              <a:solidFill>
                <a:srgbClr val="000000"/>
              </a:solidFill>
            </a:endParaRPr>
          </a:p>
          <a:p>
            <a:pPr>
              <a:lnSpc>
                <a:spcPct val="150000"/>
              </a:lnSpc>
              <a:buSzPct val="75000"/>
              <a:buFontTx/>
              <a:buBlip>
                <a:blip r:embed="rId9"/>
              </a:buBlip>
            </a:pPr>
            <a:endParaRPr lang="en-US" sz="2000" dirty="0">
              <a:solidFill>
                <a:srgbClr val="000000"/>
              </a:solidFill>
            </a:endParaRPr>
          </a:p>
          <a:p>
            <a:pPr>
              <a:lnSpc>
                <a:spcPct val="150000"/>
              </a:lnSpc>
              <a:buSzPct val="75000"/>
              <a:buFontTx/>
              <a:buBlip>
                <a:blip r:embed="rId9"/>
              </a:buBlip>
            </a:pPr>
            <a:r>
              <a:rPr lang="en-US" sz="2000" dirty="0">
                <a:solidFill>
                  <a:srgbClr val="000000"/>
                </a:solidFill>
              </a:rPr>
              <a:t> Infinite pulse </a:t>
            </a:r>
            <a:r>
              <a:rPr lang="en-US" sz="2000" dirty="0" smtClean="0">
                <a:solidFill>
                  <a:srgbClr val="000000"/>
                </a:solidFill>
              </a:rPr>
              <a:t>streams</a:t>
            </a:r>
            <a:endParaRPr lang="en-US" i="1" dirty="0">
              <a:solidFill>
                <a:srgbClr val="000000"/>
              </a:solidFill>
            </a:endParaRPr>
          </a:p>
        </p:txBody>
      </p:sp>
      <p:sp>
        <p:nvSpPr>
          <p:cNvPr id="20" name="Rectangle 19"/>
          <p:cNvSpPr>
            <a:spLocks noChangeArrowheads="1"/>
          </p:cNvSpPr>
          <p:nvPr/>
        </p:nvSpPr>
        <p:spPr bwMode="auto">
          <a:xfrm>
            <a:off x="176213" y="3749675"/>
            <a:ext cx="1700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FF0000"/>
                </a:solidFill>
              </a:rPr>
              <a:t>Special cases:</a:t>
            </a:r>
          </a:p>
        </p:txBody>
      </p:sp>
      <p:grpSp>
        <p:nvGrpSpPr>
          <p:cNvPr id="2" name="Group 121"/>
          <p:cNvGrpSpPr>
            <a:grpSpLocks noChangeAspect="1"/>
          </p:cNvGrpSpPr>
          <p:nvPr/>
        </p:nvGrpSpPr>
        <p:grpSpPr bwMode="auto">
          <a:xfrm>
            <a:off x="4380706" y="3997325"/>
            <a:ext cx="2116137" cy="660400"/>
            <a:chOff x="2149" y="835"/>
            <a:chExt cx="2666" cy="833"/>
          </a:xfrm>
        </p:grpSpPr>
        <p:grpSp>
          <p:nvGrpSpPr>
            <p:cNvPr id="17464" name="Group 27"/>
            <p:cNvGrpSpPr>
              <a:grpSpLocks/>
            </p:cNvGrpSpPr>
            <p:nvPr/>
          </p:nvGrpSpPr>
          <p:grpSpPr bwMode="auto">
            <a:xfrm flipV="1">
              <a:off x="2128" y="1254"/>
              <a:ext cx="176" cy="19"/>
              <a:chOff x="1786674" y="3715860"/>
              <a:chExt cx="316999" cy="32449"/>
            </a:xfrm>
          </p:grpSpPr>
          <p:sp>
            <p:nvSpPr>
              <p:cNvPr id="59" name="Oval 49"/>
              <p:cNvSpPr>
                <a:spLocks noChangeAspect="1"/>
              </p:cNvSpPr>
              <p:nvPr/>
            </p:nvSpPr>
            <p:spPr bwMode="auto">
              <a:xfrm>
                <a:off x="2073053" y="3714960"/>
                <a:ext cx="32421" cy="34198"/>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60" name="Oval 50"/>
              <p:cNvSpPr>
                <a:spLocks noChangeAspect="1"/>
              </p:cNvSpPr>
              <p:nvPr/>
            </p:nvSpPr>
            <p:spPr bwMode="auto">
              <a:xfrm>
                <a:off x="1928963" y="3714960"/>
                <a:ext cx="32421" cy="34198"/>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61" name="Oval 51"/>
              <p:cNvSpPr>
                <a:spLocks noChangeAspect="1"/>
              </p:cNvSpPr>
              <p:nvPr/>
            </p:nvSpPr>
            <p:spPr bwMode="auto">
              <a:xfrm>
                <a:off x="1784872" y="3714960"/>
                <a:ext cx="32421" cy="34198"/>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grpSp>
        <p:grpSp>
          <p:nvGrpSpPr>
            <p:cNvPr id="17465" name="Group 27"/>
            <p:cNvGrpSpPr>
              <a:grpSpLocks/>
            </p:cNvGrpSpPr>
            <p:nvPr/>
          </p:nvGrpSpPr>
          <p:grpSpPr bwMode="auto">
            <a:xfrm flipV="1">
              <a:off x="4605" y="1254"/>
              <a:ext cx="176" cy="19"/>
              <a:chOff x="1786674" y="3715860"/>
              <a:chExt cx="316999" cy="32449"/>
            </a:xfrm>
          </p:grpSpPr>
          <p:sp>
            <p:nvSpPr>
              <p:cNvPr id="56" name="Oval 49"/>
              <p:cNvSpPr>
                <a:spLocks noChangeAspect="1"/>
              </p:cNvSpPr>
              <p:nvPr/>
            </p:nvSpPr>
            <p:spPr bwMode="auto">
              <a:xfrm>
                <a:off x="2071252" y="3714960"/>
                <a:ext cx="32421" cy="34198"/>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57" name="Oval 50"/>
              <p:cNvSpPr>
                <a:spLocks noChangeAspect="1"/>
              </p:cNvSpPr>
              <p:nvPr/>
            </p:nvSpPr>
            <p:spPr bwMode="auto">
              <a:xfrm>
                <a:off x="1927161" y="3714960"/>
                <a:ext cx="36023" cy="34198"/>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58" name="Oval 51"/>
              <p:cNvSpPr>
                <a:spLocks noChangeAspect="1"/>
              </p:cNvSpPr>
              <p:nvPr/>
            </p:nvSpPr>
            <p:spPr bwMode="auto">
              <a:xfrm>
                <a:off x="1786674" y="3714960"/>
                <a:ext cx="32419" cy="34198"/>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grpSp>
        <p:sp>
          <p:nvSpPr>
            <p:cNvPr id="33" name="Line 41"/>
            <p:cNvSpPr>
              <a:spLocks noChangeShapeType="1"/>
            </p:cNvSpPr>
            <p:nvPr/>
          </p:nvSpPr>
          <p:spPr bwMode="auto">
            <a:xfrm>
              <a:off x="2309" y="1498"/>
              <a:ext cx="2434" cy="0"/>
            </a:xfrm>
            <a:prstGeom prst="line">
              <a:avLst/>
            </a:prstGeom>
            <a:noFill/>
            <a:ln w="38100">
              <a:solidFill>
                <a:schemeClr val="tx1"/>
              </a:solidFill>
              <a:round/>
              <a:headEnd/>
              <a:tailEnd type="triangle" w="med" len="med"/>
            </a:ln>
          </p:spPr>
          <p:txBody>
            <a:bodyPr/>
            <a:lstStyle/>
            <a:p>
              <a:pPr>
                <a:defRPr/>
              </a:pPr>
              <a:endParaRPr lang="he-IL">
                <a:latin typeface="+mn-lt"/>
                <a:cs typeface="Arial" pitchFamily="34" charset="0"/>
              </a:endParaRPr>
            </a:p>
          </p:txBody>
        </p:sp>
        <p:pic>
          <p:nvPicPr>
            <p:cNvPr id="17467" name="Picture 42" descr="addin_tmp"/>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766" y="1440"/>
              <a:ext cx="4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8" name="Picture 87" descr="addin_tmp"/>
            <p:cNvPicPr>
              <a:picLocks noChangeAspect="1" noChangeArrowheads="1"/>
            </p:cNvPicPr>
            <p:nvPr>
              <p:custDataLst>
                <p:tags r:id="rId6"/>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384" y="1571"/>
              <a:ext cx="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Line 47"/>
            <p:cNvSpPr>
              <a:spLocks noChangeShapeType="1"/>
            </p:cNvSpPr>
            <p:nvPr/>
          </p:nvSpPr>
          <p:spPr bwMode="auto">
            <a:xfrm>
              <a:off x="2413" y="1498"/>
              <a:ext cx="0" cy="50"/>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39" name="Freeform 43"/>
            <p:cNvSpPr>
              <a:spLocks/>
            </p:cNvSpPr>
            <p:nvPr/>
          </p:nvSpPr>
          <p:spPr bwMode="auto">
            <a:xfrm>
              <a:off x="2565" y="1087"/>
              <a:ext cx="84" cy="40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0" name="Freeform 43"/>
            <p:cNvSpPr>
              <a:spLocks/>
            </p:cNvSpPr>
            <p:nvPr/>
          </p:nvSpPr>
          <p:spPr bwMode="auto">
            <a:xfrm>
              <a:off x="2445" y="1237"/>
              <a:ext cx="90" cy="25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1" name="Freeform 43"/>
            <p:cNvSpPr>
              <a:spLocks/>
            </p:cNvSpPr>
            <p:nvPr/>
          </p:nvSpPr>
          <p:spPr bwMode="auto">
            <a:xfrm>
              <a:off x="2683" y="835"/>
              <a:ext cx="82" cy="66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2" name="Freeform 43"/>
            <p:cNvSpPr>
              <a:spLocks/>
            </p:cNvSpPr>
            <p:nvPr/>
          </p:nvSpPr>
          <p:spPr bwMode="auto">
            <a:xfrm>
              <a:off x="2829" y="961"/>
              <a:ext cx="90" cy="53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3" name="Freeform 43"/>
            <p:cNvSpPr>
              <a:spLocks/>
            </p:cNvSpPr>
            <p:nvPr/>
          </p:nvSpPr>
          <p:spPr bwMode="auto">
            <a:xfrm>
              <a:off x="2971" y="1322"/>
              <a:ext cx="76" cy="174"/>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4" name="Line 47"/>
            <p:cNvSpPr>
              <a:spLocks noChangeShapeType="1"/>
            </p:cNvSpPr>
            <p:nvPr/>
          </p:nvSpPr>
          <p:spPr bwMode="auto">
            <a:xfrm>
              <a:off x="3163" y="1498"/>
              <a:ext cx="0" cy="50"/>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45" name="Freeform 43"/>
            <p:cNvSpPr>
              <a:spLocks/>
            </p:cNvSpPr>
            <p:nvPr/>
          </p:nvSpPr>
          <p:spPr bwMode="auto">
            <a:xfrm>
              <a:off x="3315" y="1087"/>
              <a:ext cx="84" cy="40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6" name="Freeform 43"/>
            <p:cNvSpPr>
              <a:spLocks/>
            </p:cNvSpPr>
            <p:nvPr/>
          </p:nvSpPr>
          <p:spPr bwMode="auto">
            <a:xfrm>
              <a:off x="3195" y="1237"/>
              <a:ext cx="90" cy="25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7" name="Freeform 43"/>
            <p:cNvSpPr>
              <a:spLocks/>
            </p:cNvSpPr>
            <p:nvPr/>
          </p:nvSpPr>
          <p:spPr bwMode="auto">
            <a:xfrm>
              <a:off x="3433" y="835"/>
              <a:ext cx="82" cy="66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8" name="Freeform 43"/>
            <p:cNvSpPr>
              <a:spLocks/>
            </p:cNvSpPr>
            <p:nvPr/>
          </p:nvSpPr>
          <p:spPr bwMode="auto">
            <a:xfrm>
              <a:off x="3579" y="961"/>
              <a:ext cx="90" cy="53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49" name="Freeform 43"/>
            <p:cNvSpPr>
              <a:spLocks/>
            </p:cNvSpPr>
            <p:nvPr/>
          </p:nvSpPr>
          <p:spPr bwMode="auto">
            <a:xfrm>
              <a:off x="3721" y="1322"/>
              <a:ext cx="76" cy="174"/>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50" name="Line 47"/>
            <p:cNvSpPr>
              <a:spLocks noChangeShapeType="1"/>
            </p:cNvSpPr>
            <p:nvPr/>
          </p:nvSpPr>
          <p:spPr bwMode="auto">
            <a:xfrm>
              <a:off x="3907" y="1498"/>
              <a:ext cx="0" cy="50"/>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51" name="Freeform 43"/>
            <p:cNvSpPr>
              <a:spLocks/>
            </p:cNvSpPr>
            <p:nvPr/>
          </p:nvSpPr>
          <p:spPr bwMode="auto">
            <a:xfrm>
              <a:off x="4059" y="1087"/>
              <a:ext cx="84" cy="40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52" name="Freeform 43"/>
            <p:cNvSpPr>
              <a:spLocks/>
            </p:cNvSpPr>
            <p:nvPr/>
          </p:nvSpPr>
          <p:spPr bwMode="auto">
            <a:xfrm>
              <a:off x="3939" y="1237"/>
              <a:ext cx="90" cy="25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53" name="Freeform 43"/>
            <p:cNvSpPr>
              <a:spLocks/>
            </p:cNvSpPr>
            <p:nvPr/>
          </p:nvSpPr>
          <p:spPr bwMode="auto">
            <a:xfrm>
              <a:off x="4177" y="835"/>
              <a:ext cx="82" cy="66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54" name="Freeform 43"/>
            <p:cNvSpPr>
              <a:spLocks/>
            </p:cNvSpPr>
            <p:nvPr/>
          </p:nvSpPr>
          <p:spPr bwMode="auto">
            <a:xfrm>
              <a:off x="4323" y="961"/>
              <a:ext cx="90" cy="53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55" name="Freeform 43"/>
            <p:cNvSpPr>
              <a:spLocks/>
            </p:cNvSpPr>
            <p:nvPr/>
          </p:nvSpPr>
          <p:spPr bwMode="auto">
            <a:xfrm>
              <a:off x="4465" y="1322"/>
              <a:ext cx="76" cy="174"/>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grpSp>
      <p:grpSp>
        <p:nvGrpSpPr>
          <p:cNvPr id="5" name="Group 122"/>
          <p:cNvGrpSpPr>
            <a:grpSpLocks noChangeAspect="1"/>
          </p:cNvGrpSpPr>
          <p:nvPr/>
        </p:nvGrpSpPr>
        <p:grpSpPr bwMode="auto">
          <a:xfrm>
            <a:off x="4488656" y="4865688"/>
            <a:ext cx="1989137" cy="661987"/>
            <a:chOff x="2308" y="1860"/>
            <a:chExt cx="2507" cy="833"/>
          </a:xfrm>
        </p:grpSpPr>
        <p:sp>
          <p:nvSpPr>
            <p:cNvPr id="63" name="Line 41"/>
            <p:cNvSpPr>
              <a:spLocks noChangeShapeType="1"/>
            </p:cNvSpPr>
            <p:nvPr/>
          </p:nvSpPr>
          <p:spPr bwMode="auto">
            <a:xfrm>
              <a:off x="2308" y="2521"/>
              <a:ext cx="2435" cy="0"/>
            </a:xfrm>
            <a:prstGeom prst="line">
              <a:avLst/>
            </a:prstGeom>
            <a:noFill/>
            <a:ln w="38100">
              <a:solidFill>
                <a:schemeClr val="tx1"/>
              </a:solidFill>
              <a:round/>
              <a:headEnd/>
              <a:tailEnd type="triangle" w="med" len="med"/>
            </a:ln>
          </p:spPr>
          <p:txBody>
            <a:bodyPr/>
            <a:lstStyle/>
            <a:p>
              <a:pPr>
                <a:defRPr/>
              </a:pPr>
              <a:endParaRPr lang="he-IL">
                <a:latin typeface="+mn-lt"/>
                <a:cs typeface="Arial" pitchFamily="34" charset="0"/>
              </a:endParaRPr>
            </a:p>
          </p:txBody>
        </p:sp>
        <p:pic>
          <p:nvPicPr>
            <p:cNvPr id="17455" name="Picture 42" descr="addin_tmp"/>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766" y="2465"/>
              <a:ext cx="4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6" name="Picture 87" descr="addin_tmp"/>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384" y="2596"/>
              <a:ext cx="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Line 47"/>
            <p:cNvSpPr>
              <a:spLocks noChangeShapeType="1"/>
            </p:cNvSpPr>
            <p:nvPr/>
          </p:nvSpPr>
          <p:spPr bwMode="auto">
            <a:xfrm>
              <a:off x="2412" y="2521"/>
              <a:ext cx="0" cy="52"/>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67" name="Freeform 43"/>
            <p:cNvSpPr>
              <a:spLocks/>
            </p:cNvSpPr>
            <p:nvPr/>
          </p:nvSpPr>
          <p:spPr bwMode="auto">
            <a:xfrm>
              <a:off x="2564" y="2112"/>
              <a:ext cx="84" cy="41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68" name="Freeform 43"/>
            <p:cNvSpPr>
              <a:spLocks/>
            </p:cNvSpPr>
            <p:nvPr/>
          </p:nvSpPr>
          <p:spPr bwMode="auto">
            <a:xfrm>
              <a:off x="2444" y="2262"/>
              <a:ext cx="90" cy="26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69" name="Freeform 43"/>
            <p:cNvSpPr>
              <a:spLocks/>
            </p:cNvSpPr>
            <p:nvPr/>
          </p:nvSpPr>
          <p:spPr bwMode="auto">
            <a:xfrm>
              <a:off x="2682" y="1860"/>
              <a:ext cx="82" cy="66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70" name="Freeform 43"/>
            <p:cNvSpPr>
              <a:spLocks/>
            </p:cNvSpPr>
            <p:nvPr/>
          </p:nvSpPr>
          <p:spPr bwMode="auto">
            <a:xfrm>
              <a:off x="2828" y="1986"/>
              <a:ext cx="90" cy="53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71" name="Freeform 43"/>
            <p:cNvSpPr>
              <a:spLocks/>
            </p:cNvSpPr>
            <p:nvPr/>
          </p:nvSpPr>
          <p:spPr bwMode="auto">
            <a:xfrm>
              <a:off x="2970" y="2345"/>
              <a:ext cx="76" cy="17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72" name="Line 47"/>
            <p:cNvSpPr>
              <a:spLocks noChangeShapeType="1"/>
            </p:cNvSpPr>
            <p:nvPr/>
          </p:nvSpPr>
          <p:spPr bwMode="auto">
            <a:xfrm>
              <a:off x="3162" y="2521"/>
              <a:ext cx="0" cy="52"/>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grpSp>
      <p:grpSp>
        <p:nvGrpSpPr>
          <p:cNvPr id="6" name="Group 123"/>
          <p:cNvGrpSpPr>
            <a:grpSpLocks noChangeAspect="1"/>
          </p:cNvGrpSpPr>
          <p:nvPr/>
        </p:nvGrpSpPr>
        <p:grpSpPr bwMode="auto">
          <a:xfrm>
            <a:off x="4355306" y="5721350"/>
            <a:ext cx="2116137" cy="777875"/>
            <a:chOff x="2149" y="2952"/>
            <a:chExt cx="2666" cy="981"/>
          </a:xfrm>
        </p:grpSpPr>
        <p:grpSp>
          <p:nvGrpSpPr>
            <p:cNvPr id="17427" name="Group 27"/>
            <p:cNvGrpSpPr>
              <a:grpSpLocks/>
            </p:cNvGrpSpPr>
            <p:nvPr/>
          </p:nvGrpSpPr>
          <p:grpSpPr bwMode="auto">
            <a:xfrm flipV="1">
              <a:off x="2128" y="3519"/>
              <a:ext cx="176" cy="19"/>
              <a:chOff x="1786674" y="3715860"/>
              <a:chExt cx="316999" cy="32449"/>
            </a:xfrm>
          </p:grpSpPr>
          <p:sp>
            <p:nvSpPr>
              <p:cNvPr id="98" name="Oval 49"/>
              <p:cNvSpPr>
                <a:spLocks noChangeAspect="1"/>
              </p:cNvSpPr>
              <p:nvPr/>
            </p:nvSpPr>
            <p:spPr bwMode="auto">
              <a:xfrm>
                <a:off x="2073053" y="3714837"/>
                <a:ext cx="32421" cy="34191"/>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99" name="Oval 50"/>
              <p:cNvSpPr>
                <a:spLocks noChangeAspect="1"/>
              </p:cNvSpPr>
              <p:nvPr/>
            </p:nvSpPr>
            <p:spPr bwMode="auto">
              <a:xfrm>
                <a:off x="1928963" y="3714837"/>
                <a:ext cx="32421" cy="34191"/>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100" name="Oval 51"/>
              <p:cNvSpPr>
                <a:spLocks noChangeAspect="1"/>
              </p:cNvSpPr>
              <p:nvPr/>
            </p:nvSpPr>
            <p:spPr bwMode="auto">
              <a:xfrm>
                <a:off x="1784872" y="3714837"/>
                <a:ext cx="32421" cy="34191"/>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grpSp>
        <p:grpSp>
          <p:nvGrpSpPr>
            <p:cNvPr id="17428" name="Group 27"/>
            <p:cNvGrpSpPr>
              <a:grpSpLocks/>
            </p:cNvGrpSpPr>
            <p:nvPr/>
          </p:nvGrpSpPr>
          <p:grpSpPr bwMode="auto">
            <a:xfrm flipV="1">
              <a:off x="4605" y="3519"/>
              <a:ext cx="176" cy="19"/>
              <a:chOff x="1786674" y="3715860"/>
              <a:chExt cx="316999" cy="32449"/>
            </a:xfrm>
          </p:grpSpPr>
          <p:sp>
            <p:nvSpPr>
              <p:cNvPr id="95" name="Oval 94"/>
              <p:cNvSpPr>
                <a:spLocks noChangeAspect="1"/>
              </p:cNvSpPr>
              <p:nvPr/>
            </p:nvSpPr>
            <p:spPr bwMode="auto">
              <a:xfrm>
                <a:off x="2071252" y="3714837"/>
                <a:ext cx="32421" cy="34191"/>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96" name="Oval 95"/>
              <p:cNvSpPr>
                <a:spLocks noChangeAspect="1"/>
              </p:cNvSpPr>
              <p:nvPr/>
            </p:nvSpPr>
            <p:spPr bwMode="auto">
              <a:xfrm>
                <a:off x="1927161" y="3714837"/>
                <a:ext cx="36023" cy="34191"/>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97" name="Oval 96"/>
              <p:cNvSpPr>
                <a:spLocks noChangeAspect="1"/>
              </p:cNvSpPr>
              <p:nvPr/>
            </p:nvSpPr>
            <p:spPr bwMode="auto">
              <a:xfrm>
                <a:off x="1786674" y="3714837"/>
                <a:ext cx="32419" cy="34191"/>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grpSp>
        <p:sp>
          <p:nvSpPr>
            <p:cNvPr id="76" name="Line 41"/>
            <p:cNvSpPr>
              <a:spLocks noChangeShapeType="1"/>
            </p:cNvSpPr>
            <p:nvPr/>
          </p:nvSpPr>
          <p:spPr bwMode="auto">
            <a:xfrm>
              <a:off x="2309" y="3763"/>
              <a:ext cx="2434" cy="0"/>
            </a:xfrm>
            <a:prstGeom prst="line">
              <a:avLst/>
            </a:prstGeom>
            <a:noFill/>
            <a:ln w="38100">
              <a:solidFill>
                <a:schemeClr val="tx1"/>
              </a:solidFill>
              <a:round/>
              <a:headEnd/>
              <a:tailEnd type="triangle" w="med" len="med"/>
            </a:ln>
          </p:spPr>
          <p:txBody>
            <a:bodyPr/>
            <a:lstStyle/>
            <a:p>
              <a:pPr>
                <a:defRPr/>
              </a:pPr>
              <a:endParaRPr lang="he-IL">
                <a:latin typeface="+mn-lt"/>
                <a:cs typeface="Arial" pitchFamily="34" charset="0"/>
              </a:endParaRPr>
            </a:p>
          </p:txBody>
        </p:sp>
        <p:pic>
          <p:nvPicPr>
            <p:cNvPr id="17430" name="Picture 42" descr="addin_tmp"/>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766" y="3705"/>
              <a:ext cx="4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87" descr="addin_tmp"/>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384" y="3836"/>
              <a:ext cx="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Line 47"/>
            <p:cNvSpPr>
              <a:spLocks noChangeShapeType="1"/>
            </p:cNvSpPr>
            <p:nvPr/>
          </p:nvSpPr>
          <p:spPr bwMode="auto">
            <a:xfrm>
              <a:off x="2413" y="3763"/>
              <a:ext cx="0" cy="50"/>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80" name="Freeform 43"/>
            <p:cNvSpPr>
              <a:spLocks/>
            </p:cNvSpPr>
            <p:nvPr/>
          </p:nvSpPr>
          <p:spPr bwMode="auto">
            <a:xfrm>
              <a:off x="2565" y="2952"/>
              <a:ext cx="90" cy="80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1" name="Freeform 43"/>
            <p:cNvSpPr>
              <a:spLocks/>
            </p:cNvSpPr>
            <p:nvPr/>
          </p:nvSpPr>
          <p:spPr bwMode="auto">
            <a:xfrm>
              <a:off x="2445" y="3503"/>
              <a:ext cx="90" cy="25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2" name="Freeform 43"/>
            <p:cNvSpPr>
              <a:spLocks/>
            </p:cNvSpPr>
            <p:nvPr/>
          </p:nvSpPr>
          <p:spPr bwMode="auto">
            <a:xfrm>
              <a:off x="2683" y="3553"/>
              <a:ext cx="74" cy="20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3" name="Freeform 43"/>
            <p:cNvSpPr>
              <a:spLocks/>
            </p:cNvSpPr>
            <p:nvPr/>
          </p:nvSpPr>
          <p:spPr bwMode="auto">
            <a:xfrm>
              <a:off x="2829" y="3278"/>
              <a:ext cx="90" cy="48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4" name="Freeform 43"/>
            <p:cNvSpPr>
              <a:spLocks/>
            </p:cNvSpPr>
            <p:nvPr/>
          </p:nvSpPr>
          <p:spPr bwMode="auto">
            <a:xfrm>
              <a:off x="2971" y="3587"/>
              <a:ext cx="76" cy="174"/>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5" name="Freeform 43"/>
            <p:cNvSpPr>
              <a:spLocks/>
            </p:cNvSpPr>
            <p:nvPr/>
          </p:nvSpPr>
          <p:spPr bwMode="auto">
            <a:xfrm>
              <a:off x="3315" y="2996"/>
              <a:ext cx="84" cy="76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6" name="Freeform 43"/>
            <p:cNvSpPr>
              <a:spLocks/>
            </p:cNvSpPr>
            <p:nvPr/>
          </p:nvSpPr>
          <p:spPr bwMode="auto">
            <a:xfrm>
              <a:off x="3195" y="3054"/>
              <a:ext cx="90" cy="70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7" name="Freeform 43"/>
            <p:cNvSpPr>
              <a:spLocks/>
            </p:cNvSpPr>
            <p:nvPr/>
          </p:nvSpPr>
          <p:spPr bwMode="auto">
            <a:xfrm>
              <a:off x="3433" y="3356"/>
              <a:ext cx="82" cy="404"/>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8" name="Freeform 43"/>
            <p:cNvSpPr>
              <a:spLocks/>
            </p:cNvSpPr>
            <p:nvPr/>
          </p:nvSpPr>
          <p:spPr bwMode="auto">
            <a:xfrm>
              <a:off x="3579" y="3605"/>
              <a:ext cx="84" cy="15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9" name="Freeform 43"/>
            <p:cNvSpPr>
              <a:spLocks/>
            </p:cNvSpPr>
            <p:nvPr/>
          </p:nvSpPr>
          <p:spPr bwMode="auto">
            <a:xfrm>
              <a:off x="3721" y="3290"/>
              <a:ext cx="76" cy="47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90" name="Freeform 43"/>
            <p:cNvSpPr>
              <a:spLocks/>
            </p:cNvSpPr>
            <p:nvPr/>
          </p:nvSpPr>
          <p:spPr bwMode="auto">
            <a:xfrm>
              <a:off x="4059" y="3461"/>
              <a:ext cx="84" cy="30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91" name="Freeform 43"/>
            <p:cNvSpPr>
              <a:spLocks/>
            </p:cNvSpPr>
            <p:nvPr/>
          </p:nvSpPr>
          <p:spPr bwMode="auto">
            <a:xfrm>
              <a:off x="3939" y="3136"/>
              <a:ext cx="90" cy="62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92" name="Freeform 43"/>
            <p:cNvSpPr>
              <a:spLocks/>
            </p:cNvSpPr>
            <p:nvPr/>
          </p:nvSpPr>
          <p:spPr bwMode="auto">
            <a:xfrm>
              <a:off x="4177" y="3521"/>
              <a:ext cx="76" cy="24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93" name="Freeform 43"/>
            <p:cNvSpPr>
              <a:spLocks/>
            </p:cNvSpPr>
            <p:nvPr/>
          </p:nvSpPr>
          <p:spPr bwMode="auto">
            <a:xfrm>
              <a:off x="4323" y="3304"/>
              <a:ext cx="90" cy="45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94" name="Freeform 43"/>
            <p:cNvSpPr>
              <a:spLocks/>
            </p:cNvSpPr>
            <p:nvPr/>
          </p:nvSpPr>
          <p:spPr bwMode="auto">
            <a:xfrm>
              <a:off x="4465" y="3388"/>
              <a:ext cx="76" cy="37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grpSp>
      <p:sp>
        <p:nvSpPr>
          <p:cNvPr id="101" name="Text Box 5"/>
          <p:cNvSpPr txBox="1">
            <a:spLocks noChangeArrowheads="1"/>
          </p:cNvSpPr>
          <p:nvPr/>
        </p:nvSpPr>
        <p:spPr bwMode="auto">
          <a:xfrm>
            <a:off x="7535291" y="4281318"/>
            <a:ext cx="160870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a:t>
            </a:r>
            <a:r>
              <a:rPr lang="en-US" sz="1200" b="1" dirty="0" smtClean="0">
                <a:solidFill>
                  <a:srgbClr val="CC0099"/>
                </a:solidFill>
              </a:rPr>
              <a:t>’02-’05</a:t>
            </a:r>
            <a:endParaRPr lang="en-US" sz="1200" b="1" dirty="0">
              <a:solidFill>
                <a:srgbClr val="CC0099"/>
              </a:solidFill>
            </a:endParaRPr>
          </a:p>
        </p:txBody>
      </p:sp>
      <p:sp>
        <p:nvSpPr>
          <p:cNvPr id="102" name="Text Box 5"/>
          <p:cNvSpPr txBox="1">
            <a:spLocks noChangeArrowheads="1"/>
          </p:cNvSpPr>
          <p:nvPr/>
        </p:nvSpPr>
        <p:spPr bwMode="auto">
          <a:xfrm>
            <a:off x="7468541" y="4988963"/>
            <a:ext cx="167545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Dragotti</a:t>
            </a:r>
            <a:r>
              <a:rPr lang="en-US" sz="1200" b="1" dirty="0" smtClean="0">
                <a:solidFill>
                  <a:srgbClr val="CC0099"/>
                </a:solidFill>
              </a:rPr>
              <a:t> </a:t>
            </a:r>
            <a:r>
              <a:rPr lang="en-US" sz="1200" b="1" i="1" dirty="0" smtClean="0">
                <a:solidFill>
                  <a:srgbClr val="CC0099"/>
                </a:solidFill>
              </a:rPr>
              <a:t>et </a:t>
            </a:r>
            <a:r>
              <a:rPr lang="en-US" sz="1200" b="1" i="1" dirty="0">
                <a:solidFill>
                  <a:srgbClr val="CC0099"/>
                </a:solidFill>
              </a:rPr>
              <a:t>al</a:t>
            </a:r>
            <a:r>
              <a:rPr lang="en-US" sz="1200" b="1" dirty="0">
                <a:solidFill>
                  <a:srgbClr val="CC0099"/>
                </a:solidFill>
              </a:rPr>
              <a:t>., </a:t>
            </a:r>
            <a:r>
              <a:rPr lang="en-US" sz="1200" b="1" dirty="0" smtClean="0">
                <a:solidFill>
                  <a:srgbClr val="CC0099"/>
                </a:solidFill>
              </a:rPr>
              <a:t>’07-’10</a:t>
            </a:r>
            <a:endParaRPr lang="en-US" sz="1200" b="1" dirty="0">
              <a:solidFill>
                <a:srgbClr val="CC0099"/>
              </a:solidFill>
            </a:endParaRPr>
          </a:p>
        </p:txBody>
      </p:sp>
      <p:sp>
        <p:nvSpPr>
          <p:cNvPr id="103" name="Text Box 5"/>
          <p:cNvSpPr txBox="1">
            <a:spLocks noChangeArrowheads="1"/>
          </p:cNvSpPr>
          <p:nvPr/>
        </p:nvSpPr>
        <p:spPr bwMode="auto">
          <a:xfrm>
            <a:off x="7811777" y="5275721"/>
            <a:ext cx="1332223"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Tur</a:t>
            </a:r>
            <a:r>
              <a:rPr lang="en-US" sz="1200" b="1" dirty="0" smtClean="0">
                <a:solidFill>
                  <a:srgbClr val="CC0099"/>
                </a:solidFill>
              </a:rPr>
              <a:t> </a:t>
            </a:r>
            <a:r>
              <a:rPr lang="en-US" sz="1200" b="1" i="1" dirty="0" smtClean="0">
                <a:solidFill>
                  <a:srgbClr val="CC0099"/>
                </a:solidFill>
              </a:rPr>
              <a:t>et </a:t>
            </a:r>
            <a:r>
              <a:rPr lang="en-US" sz="1200" b="1" i="1" dirty="0">
                <a:solidFill>
                  <a:srgbClr val="CC0099"/>
                </a:solidFill>
              </a:rPr>
              <a:t>al</a:t>
            </a:r>
            <a:r>
              <a:rPr lang="en-US" sz="1200" b="1" dirty="0">
                <a:solidFill>
                  <a:srgbClr val="CC0099"/>
                </a:solidFill>
              </a:rPr>
              <a:t>., </a:t>
            </a:r>
            <a:r>
              <a:rPr lang="en-US" sz="1200" b="1" dirty="0" smtClean="0">
                <a:solidFill>
                  <a:srgbClr val="CC0099"/>
                </a:solidFill>
              </a:rPr>
              <a:t>’10-’11</a:t>
            </a:r>
            <a:endParaRPr lang="en-US" sz="1200" b="1" dirty="0">
              <a:solidFill>
                <a:srgbClr val="CC0099"/>
              </a:solidFill>
            </a:endParaRPr>
          </a:p>
        </p:txBody>
      </p:sp>
      <p:sp>
        <p:nvSpPr>
          <p:cNvPr id="104" name="Text Box 5"/>
          <p:cNvSpPr txBox="1">
            <a:spLocks noChangeArrowheads="1"/>
          </p:cNvSpPr>
          <p:nvPr/>
        </p:nvSpPr>
        <p:spPr bwMode="auto">
          <a:xfrm>
            <a:off x="7526249" y="6006974"/>
            <a:ext cx="1617751"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Gedalyahu</a:t>
            </a:r>
            <a:r>
              <a:rPr lang="en-US" sz="1200" b="1" dirty="0" smtClean="0">
                <a:solidFill>
                  <a:srgbClr val="CC0099"/>
                </a:solidFill>
              </a:rPr>
              <a:t> </a:t>
            </a:r>
            <a:r>
              <a:rPr lang="en-US" sz="1200" b="1" i="1" dirty="0" smtClean="0">
                <a:solidFill>
                  <a:srgbClr val="CC0099"/>
                </a:solidFill>
              </a:rPr>
              <a:t>et </a:t>
            </a:r>
            <a:r>
              <a:rPr lang="en-US" sz="1200" b="1" i="1" dirty="0">
                <a:solidFill>
                  <a:srgbClr val="CC0099"/>
                </a:solidFill>
              </a:rPr>
              <a:t>al</a:t>
            </a:r>
            <a:r>
              <a:rPr lang="en-US" sz="1200" b="1" dirty="0">
                <a:solidFill>
                  <a:srgbClr val="CC0099"/>
                </a:solidFill>
              </a:rPr>
              <a:t>., </a:t>
            </a:r>
            <a:r>
              <a:rPr lang="en-US" sz="1200" b="1" dirty="0" smtClean="0">
                <a:solidFill>
                  <a:srgbClr val="CC0099"/>
                </a:solidFill>
              </a:rPr>
              <a:t>’09</a:t>
            </a:r>
            <a:endParaRPr lang="en-US" sz="1200" b="1" dirty="0">
              <a:solidFill>
                <a:srgbClr val="CC0099"/>
              </a:solidFill>
            </a:endParaRPr>
          </a:p>
        </p:txBody>
      </p:sp>
    </p:spTree>
    <p:extLst>
      <p:ext uri="{BB962C8B-B14F-4D97-AF65-F5344CB8AC3E}">
        <p14:creationId xmlns:p14="http://schemas.microsoft.com/office/powerpoint/2010/main" val="4226329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blinds(horizontal)">
                                      <p:cBhvr>
                                        <p:cTn id="11" dur="500"/>
                                        <p:tgtEl>
                                          <p:spTgt spid="29"/>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par>
                          <p:cTn id="16" fill="hold" nodeType="afterGroup">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linds(horizontal)">
                                      <p:cBhvr>
                                        <p:cTn id="19" dur="500"/>
                                        <p:tgtEl>
                                          <p:spTgt spid="31"/>
                                        </p:tgtEl>
                                      </p:cBhvr>
                                    </p:animEffect>
                                  </p:childTnLst>
                                </p:cTn>
                              </p:par>
                            </p:childTnLst>
                          </p:cTn>
                        </p:par>
                        <p:par>
                          <p:cTn id="20" fill="hold" nodeType="afterGroup">
                            <p:stCondLst>
                              <p:cond delay="2000"/>
                            </p:stCondLst>
                            <p:childTnLst>
                              <p:par>
                                <p:cTn id="21" presetID="3" presetClass="entr" presetSubtype="10" fill="hold" nodeType="afterEffect">
                                  <p:stCondLst>
                                    <p:cond delay="0"/>
                                  </p:stCondLst>
                                  <p:childTnLst>
                                    <p:set>
                                      <p:cBhvr>
                                        <p:cTn id="22" dur="1" fill="hold">
                                          <p:stCondLst>
                                            <p:cond delay="0"/>
                                          </p:stCondLst>
                                        </p:cTn>
                                        <p:tgtEl>
                                          <p:spTgt spid="34">
                                            <p:txEl>
                                              <p:pRg st="1" end="1"/>
                                            </p:txEl>
                                          </p:spTgt>
                                        </p:tgtEl>
                                        <p:attrNameLst>
                                          <p:attrName>style.visibility</p:attrName>
                                        </p:attrNameLst>
                                      </p:cBhvr>
                                      <p:to>
                                        <p:strVal val="visible"/>
                                      </p:to>
                                    </p:set>
                                    <p:animEffect transition="in" filter="blinds(horizontal)">
                                      <p:cBhvr>
                                        <p:cTn id="23" dur="500"/>
                                        <p:tgtEl>
                                          <p:spTgt spid="34">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linds(horizontal)">
                                      <p:cBhvr>
                                        <p:cTn id="28" dur="500"/>
                                        <p:tgtEl>
                                          <p:spTgt spid="3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5" grpId="0" animBg="1"/>
      <p:bldP spid="19" grpId="0"/>
      <p:bldP spid="20" grpId="0"/>
      <p:bldP spid="101" grpId="0"/>
      <p:bldP spid="102" grpId="0"/>
      <p:bldP spid="103" grpId="0"/>
      <p:bldP spid="10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Content Placeholder 7"/>
          <p:cNvSpPr>
            <a:spLocks noGrp="1"/>
          </p:cNvSpPr>
          <p:nvPr>
            <p:ph sz="quarter" idx="4294967295"/>
          </p:nvPr>
        </p:nvSpPr>
        <p:spPr>
          <a:xfrm>
            <a:off x="457200" y="1219200"/>
            <a:ext cx="8229600" cy="2660650"/>
          </a:xfrm>
        </p:spPr>
        <p:txBody>
          <a:bodyPr/>
          <a:lstStyle/>
          <a:p>
            <a:pPr eaLnBrk="1" hangingPunct="1">
              <a:buFontTx/>
              <a:buBlip>
                <a:blip r:embed="rId7"/>
              </a:buBlip>
              <a:defRPr/>
            </a:pPr>
            <a:r>
              <a:rPr lang="en-US" sz="2000" dirty="0" smtClean="0"/>
              <a:t>Periodic FRI signal model:</a:t>
            </a:r>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marL="342900" lvl="1" indent="-342900" eaLnBrk="1" hangingPunct="1">
              <a:buFontTx/>
              <a:buNone/>
              <a:defRPr/>
            </a:pPr>
            <a:r>
              <a:rPr lang="en-US" sz="2000" dirty="0" smtClean="0"/>
              <a:t>The function  </a:t>
            </a:r>
            <a:r>
              <a:rPr lang="en-US" sz="2000" i="1" dirty="0" smtClean="0"/>
              <a:t>h(t)</a:t>
            </a:r>
            <a:r>
              <a:rPr lang="en-US" sz="2000" dirty="0" smtClean="0"/>
              <a:t> and the period are known</a:t>
            </a:r>
          </a:p>
          <a:p>
            <a:pPr eaLnBrk="1" hangingPunct="1">
              <a:buFontTx/>
              <a:buBlip>
                <a:blip r:embed="rId7"/>
              </a:buBlip>
              <a:defRPr/>
            </a:pPr>
            <a:r>
              <a:rPr lang="en-US" sz="2000" dirty="0" smtClean="0"/>
              <a:t>Since </a:t>
            </a:r>
            <a:r>
              <a:rPr lang="en-US" sz="2000" i="1" dirty="0" smtClean="0"/>
              <a:t>x(t) </a:t>
            </a:r>
            <a:r>
              <a:rPr lang="en-US" sz="2000" dirty="0" smtClean="0"/>
              <a:t>is periodic it has a Fourier series with</a:t>
            </a:r>
            <a:r>
              <a:rPr lang="en-US" sz="2000" dirty="0" smtClean="0">
                <a:solidFill>
                  <a:srgbClr val="000000"/>
                </a:solidFill>
                <a:sym typeface="Wingdings" pitchFamily="2" charset="2"/>
              </a:rPr>
              <a:t> coefficients</a:t>
            </a:r>
            <a:endParaRPr lang="en-US" sz="2400" dirty="0" smtClean="0">
              <a:solidFill>
                <a:srgbClr val="000000"/>
              </a:solidFill>
              <a:sym typeface="Wingdings" pitchFamily="2" charset="2"/>
            </a:endParaRPr>
          </a:p>
          <a:p>
            <a:pPr>
              <a:buSzPct val="75000"/>
              <a:buFontTx/>
              <a:buBlip>
                <a:blip r:embed="rId8"/>
              </a:buBlip>
              <a:defRPr/>
            </a:pPr>
            <a:endParaRPr lang="en-US" sz="2400" dirty="0" smtClean="0">
              <a:solidFill>
                <a:srgbClr val="000000"/>
              </a:solidFill>
              <a:sym typeface="Wingdings" pitchFamily="2" charset="2"/>
            </a:endParaRPr>
          </a:p>
          <a:p>
            <a:pPr>
              <a:buSzPct val="75000"/>
              <a:buFontTx/>
              <a:buBlip>
                <a:blip r:embed="rId8"/>
              </a:buBlip>
              <a:defRPr/>
            </a:pPr>
            <a:endParaRPr lang="en-US" sz="2400" dirty="0" smtClean="0">
              <a:solidFill>
                <a:srgbClr val="000000"/>
              </a:solidFill>
              <a:sym typeface="Wingdings" pitchFamily="2" charset="2"/>
            </a:endParaRPr>
          </a:p>
          <a:p>
            <a:pPr>
              <a:buFont typeface="Wingdings 3" pitchFamily="18" charset="2"/>
              <a:buBlip>
                <a:blip r:embed="rId8"/>
              </a:buBlip>
              <a:defRPr/>
            </a:pPr>
            <a:endParaRPr lang="en-US" sz="2000" dirty="0" smtClean="0">
              <a:solidFill>
                <a:srgbClr val="000000"/>
              </a:solidFill>
            </a:endParaRPr>
          </a:p>
          <a:p>
            <a:pPr>
              <a:buFont typeface="Wingdings 3" pitchFamily="18" charset="2"/>
              <a:buBlip>
                <a:blip r:embed="rId8"/>
              </a:buBlip>
              <a:defRPr/>
            </a:pPr>
            <a:endParaRPr lang="en-US" sz="2000" dirty="0" smtClean="0">
              <a:solidFill>
                <a:srgbClr val="000000"/>
              </a:solidFill>
            </a:endParaRPr>
          </a:p>
          <a:p>
            <a:pPr>
              <a:buFont typeface="Wingdings 3" pitchFamily="18" charset="2"/>
              <a:buBlip>
                <a:blip r:embed="rId8"/>
              </a:buBlip>
              <a:defRPr/>
            </a:pPr>
            <a:r>
              <a:rPr lang="en-US" sz="2000" dirty="0" smtClean="0">
                <a:solidFill>
                  <a:srgbClr val="000000"/>
                </a:solidFill>
              </a:rPr>
              <a:t>Spectral estimation: sum of complex exponentials problem</a:t>
            </a:r>
          </a:p>
          <a:p>
            <a:pPr>
              <a:buFont typeface="Wingdings 3" pitchFamily="18" charset="2"/>
              <a:buBlip>
                <a:blip r:embed="rId8"/>
              </a:buBlip>
              <a:defRPr/>
            </a:pPr>
            <a:r>
              <a:rPr lang="en-US" sz="2000" dirty="0" smtClean="0">
                <a:solidFill>
                  <a:srgbClr val="000000"/>
                </a:solidFill>
              </a:rPr>
              <a:t>Solved using </a:t>
            </a:r>
            <a:r>
              <a:rPr lang="en-US" sz="2000" i="1" dirty="0" smtClean="0">
                <a:solidFill>
                  <a:srgbClr val="000000"/>
                </a:solidFill>
              </a:rPr>
              <a:t>2L</a:t>
            </a:r>
            <a:r>
              <a:rPr lang="en-US" sz="2000" dirty="0" smtClean="0">
                <a:solidFill>
                  <a:srgbClr val="000000"/>
                </a:solidFill>
              </a:rPr>
              <a:t> measurements</a:t>
            </a:r>
          </a:p>
          <a:p>
            <a:pPr lvl="1">
              <a:buFont typeface="Wingdings 3" pitchFamily="18" charset="2"/>
              <a:buBlip>
                <a:blip r:embed="rId8"/>
              </a:buBlip>
              <a:defRPr/>
            </a:pPr>
            <a:r>
              <a:rPr lang="en-US" sz="2000" dirty="0" smtClean="0">
                <a:solidFill>
                  <a:srgbClr val="000000"/>
                </a:solidFill>
              </a:rPr>
              <a:t>Methods: annihilating filter, MUSIC, ESPRIT </a:t>
            </a:r>
            <a:r>
              <a:rPr lang="en-US" sz="1800" dirty="0" smtClean="0"/>
              <a:t> </a:t>
            </a:r>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None/>
              <a:defRPr/>
            </a:pPr>
            <a:endParaRPr lang="en-US" sz="2000" dirty="0" smtClean="0"/>
          </a:p>
        </p:txBody>
      </p:sp>
      <p:sp>
        <p:nvSpPr>
          <p:cNvPr id="18435" name="Title 1"/>
          <p:cNvSpPr>
            <a:spLocks noGrp="1"/>
          </p:cNvSpPr>
          <p:nvPr>
            <p:ph type="title" idx="4294967295"/>
          </p:nvPr>
        </p:nvSpPr>
        <p:spPr>
          <a:xfrm>
            <a:off x="457200" y="168275"/>
            <a:ext cx="8229600" cy="922338"/>
          </a:xfrm>
        </p:spPr>
        <p:txBody>
          <a:bodyPr/>
          <a:lstStyle/>
          <a:p>
            <a:pPr eaLnBrk="1" hangingPunct="1"/>
            <a:r>
              <a:rPr lang="en-US" smtClean="0">
                <a:cs typeface="Times New Roman" pitchFamily="18" charset="0"/>
              </a:rPr>
              <a:t>Periodic Pulse Streams</a:t>
            </a:r>
            <a:endParaRPr lang="he-IL" smtClean="0"/>
          </a:p>
        </p:txBody>
      </p:sp>
      <p:pic>
        <p:nvPicPr>
          <p:cNvPr id="18436" name="Picture 44" descr="addin_tmp.png"/>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914400" y="1876425"/>
            <a:ext cx="45291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22"/>
          <p:cNvGrpSpPr>
            <a:grpSpLocks/>
          </p:cNvGrpSpPr>
          <p:nvPr/>
        </p:nvGrpSpPr>
        <p:grpSpPr bwMode="auto">
          <a:xfrm>
            <a:off x="5597525" y="1457325"/>
            <a:ext cx="3400425" cy="1062038"/>
            <a:chOff x="2149" y="835"/>
            <a:chExt cx="2666" cy="833"/>
          </a:xfrm>
        </p:grpSpPr>
        <p:grpSp>
          <p:nvGrpSpPr>
            <p:cNvPr id="18442" name="Group 27"/>
            <p:cNvGrpSpPr>
              <a:grpSpLocks/>
            </p:cNvGrpSpPr>
            <p:nvPr/>
          </p:nvGrpSpPr>
          <p:grpSpPr bwMode="auto">
            <a:xfrm flipV="1">
              <a:off x="2149" y="1206"/>
              <a:ext cx="180" cy="19"/>
              <a:chOff x="1786171" y="3715479"/>
              <a:chExt cx="317502" cy="31749"/>
            </a:xfrm>
          </p:grpSpPr>
          <p:sp>
            <p:nvSpPr>
              <p:cNvPr id="2" name="Oval 49"/>
              <p:cNvSpPr>
                <a:spLocks noChangeAspect="1"/>
              </p:cNvSpPr>
              <p:nvPr/>
            </p:nvSpPr>
            <p:spPr bwMode="auto">
              <a:xfrm>
                <a:off x="2071574" y="3715931"/>
                <a:ext cx="32932" cy="33290"/>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3" name="Oval 50"/>
              <p:cNvSpPr>
                <a:spLocks noChangeAspect="1"/>
              </p:cNvSpPr>
              <p:nvPr/>
            </p:nvSpPr>
            <p:spPr bwMode="auto">
              <a:xfrm>
                <a:off x="1928873" y="3715931"/>
                <a:ext cx="32930" cy="33290"/>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4" name="Oval 51"/>
              <p:cNvSpPr>
                <a:spLocks noChangeAspect="1"/>
              </p:cNvSpPr>
              <p:nvPr/>
            </p:nvSpPr>
            <p:spPr bwMode="auto">
              <a:xfrm>
                <a:off x="1786171" y="3715931"/>
                <a:ext cx="32932" cy="33290"/>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grpSp>
        <p:grpSp>
          <p:nvGrpSpPr>
            <p:cNvPr id="18443" name="Group 27"/>
            <p:cNvGrpSpPr>
              <a:grpSpLocks/>
            </p:cNvGrpSpPr>
            <p:nvPr/>
          </p:nvGrpSpPr>
          <p:grpSpPr bwMode="auto">
            <a:xfrm flipV="1">
              <a:off x="4626" y="1206"/>
              <a:ext cx="180" cy="19"/>
              <a:chOff x="1786171" y="3715479"/>
              <a:chExt cx="317502" cy="31749"/>
            </a:xfrm>
          </p:grpSpPr>
          <p:sp>
            <p:nvSpPr>
              <p:cNvPr id="50" name="Oval 49"/>
              <p:cNvSpPr>
                <a:spLocks noChangeAspect="1"/>
              </p:cNvSpPr>
              <p:nvPr/>
            </p:nvSpPr>
            <p:spPr bwMode="auto">
              <a:xfrm>
                <a:off x="2071249" y="3715931"/>
                <a:ext cx="32932" cy="33290"/>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51" name="Oval 50"/>
              <p:cNvSpPr>
                <a:spLocks noChangeAspect="1"/>
              </p:cNvSpPr>
              <p:nvPr/>
            </p:nvSpPr>
            <p:spPr bwMode="auto">
              <a:xfrm>
                <a:off x="1928548" y="3715931"/>
                <a:ext cx="32930" cy="33290"/>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sp>
            <p:nvSpPr>
              <p:cNvPr id="52" name="Oval 51"/>
              <p:cNvSpPr>
                <a:spLocks noChangeAspect="1"/>
              </p:cNvSpPr>
              <p:nvPr/>
            </p:nvSpPr>
            <p:spPr bwMode="auto">
              <a:xfrm>
                <a:off x="1785846" y="3715931"/>
                <a:ext cx="32932" cy="33290"/>
              </a:xfrm>
              <a:prstGeom prst="ellipse">
                <a:avLst/>
              </a:prstGeom>
              <a:solidFill>
                <a:schemeClr val="accent2"/>
              </a:solidFill>
              <a:ln w="19050" algn="ctr">
                <a:solidFill>
                  <a:srgbClr val="8C3836"/>
                </a:solidFill>
                <a:round/>
                <a:headEnd/>
                <a:tailEnd/>
              </a:ln>
            </p:spPr>
            <p:txBody>
              <a:bodyPr rot="10800000" anchor="ctr"/>
              <a:lstStyle/>
              <a:p>
                <a:pPr algn="ctr">
                  <a:defRPr/>
                </a:pPr>
                <a:endParaRPr lang="he-IL">
                  <a:solidFill>
                    <a:schemeClr val="lt1"/>
                  </a:solidFill>
                  <a:latin typeface="+mn-lt"/>
                  <a:cs typeface="+mn-cs"/>
                </a:endParaRPr>
              </a:p>
            </p:txBody>
          </p:sp>
        </p:grpSp>
        <p:sp>
          <p:nvSpPr>
            <p:cNvPr id="43056" name="Line 41"/>
            <p:cNvSpPr>
              <a:spLocks noChangeShapeType="1"/>
            </p:cNvSpPr>
            <p:nvPr/>
          </p:nvSpPr>
          <p:spPr bwMode="auto">
            <a:xfrm>
              <a:off x="2308" y="1497"/>
              <a:ext cx="2433" cy="0"/>
            </a:xfrm>
            <a:prstGeom prst="line">
              <a:avLst/>
            </a:prstGeom>
            <a:noFill/>
            <a:ln w="38100">
              <a:solidFill>
                <a:schemeClr val="tx1"/>
              </a:solidFill>
              <a:round/>
              <a:headEnd/>
              <a:tailEnd type="triangle" w="med" len="med"/>
            </a:ln>
          </p:spPr>
          <p:txBody>
            <a:bodyPr/>
            <a:lstStyle/>
            <a:p>
              <a:pPr>
                <a:defRPr/>
              </a:pPr>
              <a:endParaRPr lang="he-IL">
                <a:latin typeface="+mn-lt"/>
                <a:cs typeface="Arial" pitchFamily="34" charset="0"/>
              </a:endParaRPr>
            </a:p>
          </p:txBody>
        </p:sp>
        <p:pic>
          <p:nvPicPr>
            <p:cNvPr id="18445" name="Picture 42" descr="addin_tmp"/>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766" y="1440"/>
              <a:ext cx="4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87" descr="addin_tmp"/>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384" y="1571"/>
              <a:ext cx="6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59" name="Line 47"/>
            <p:cNvSpPr>
              <a:spLocks noChangeShapeType="1"/>
            </p:cNvSpPr>
            <p:nvPr/>
          </p:nvSpPr>
          <p:spPr bwMode="auto">
            <a:xfrm>
              <a:off x="2413" y="1497"/>
              <a:ext cx="0" cy="51"/>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63" name="Freeform 43"/>
            <p:cNvSpPr>
              <a:spLocks/>
            </p:cNvSpPr>
            <p:nvPr/>
          </p:nvSpPr>
          <p:spPr bwMode="auto">
            <a:xfrm>
              <a:off x="2565" y="1087"/>
              <a:ext cx="83" cy="41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64" name="Freeform 43"/>
            <p:cNvSpPr>
              <a:spLocks/>
            </p:cNvSpPr>
            <p:nvPr/>
          </p:nvSpPr>
          <p:spPr bwMode="auto">
            <a:xfrm>
              <a:off x="2445" y="1237"/>
              <a:ext cx="88" cy="25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65" name="Freeform 43"/>
            <p:cNvSpPr>
              <a:spLocks/>
            </p:cNvSpPr>
            <p:nvPr/>
          </p:nvSpPr>
          <p:spPr bwMode="auto">
            <a:xfrm>
              <a:off x="2682" y="835"/>
              <a:ext cx="83" cy="66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66" name="Freeform 43"/>
            <p:cNvSpPr>
              <a:spLocks/>
            </p:cNvSpPr>
            <p:nvPr/>
          </p:nvSpPr>
          <p:spPr bwMode="auto">
            <a:xfrm>
              <a:off x="2829" y="961"/>
              <a:ext cx="91" cy="53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67" name="Freeform 43"/>
            <p:cNvSpPr>
              <a:spLocks/>
            </p:cNvSpPr>
            <p:nvPr/>
          </p:nvSpPr>
          <p:spPr bwMode="auto">
            <a:xfrm>
              <a:off x="2970" y="1321"/>
              <a:ext cx="76" cy="17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5" name="Line 47"/>
            <p:cNvSpPr>
              <a:spLocks noChangeShapeType="1"/>
            </p:cNvSpPr>
            <p:nvPr/>
          </p:nvSpPr>
          <p:spPr bwMode="auto">
            <a:xfrm>
              <a:off x="3163" y="1497"/>
              <a:ext cx="0" cy="51"/>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6" name="Freeform 43"/>
            <p:cNvSpPr>
              <a:spLocks/>
            </p:cNvSpPr>
            <p:nvPr/>
          </p:nvSpPr>
          <p:spPr bwMode="auto">
            <a:xfrm>
              <a:off x="3315" y="1087"/>
              <a:ext cx="83" cy="41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7" name="Freeform 43"/>
            <p:cNvSpPr>
              <a:spLocks/>
            </p:cNvSpPr>
            <p:nvPr/>
          </p:nvSpPr>
          <p:spPr bwMode="auto">
            <a:xfrm>
              <a:off x="3194" y="1237"/>
              <a:ext cx="90" cy="25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8" name="Freeform 43"/>
            <p:cNvSpPr>
              <a:spLocks/>
            </p:cNvSpPr>
            <p:nvPr/>
          </p:nvSpPr>
          <p:spPr bwMode="auto">
            <a:xfrm>
              <a:off x="3432" y="835"/>
              <a:ext cx="83" cy="66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9" name="Freeform 43"/>
            <p:cNvSpPr>
              <a:spLocks/>
            </p:cNvSpPr>
            <p:nvPr/>
          </p:nvSpPr>
          <p:spPr bwMode="auto">
            <a:xfrm>
              <a:off x="3579" y="961"/>
              <a:ext cx="88" cy="53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12" name="Freeform 43"/>
            <p:cNvSpPr>
              <a:spLocks/>
            </p:cNvSpPr>
            <p:nvPr/>
          </p:nvSpPr>
          <p:spPr bwMode="auto">
            <a:xfrm>
              <a:off x="3720" y="1321"/>
              <a:ext cx="77" cy="17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14" name="Line 47"/>
            <p:cNvSpPr>
              <a:spLocks noChangeShapeType="1"/>
            </p:cNvSpPr>
            <p:nvPr/>
          </p:nvSpPr>
          <p:spPr bwMode="auto">
            <a:xfrm>
              <a:off x="3906" y="1497"/>
              <a:ext cx="0" cy="51"/>
            </a:xfrm>
            <a:prstGeom prst="line">
              <a:avLst/>
            </a:prstGeom>
            <a:noFill/>
            <a:ln w="19050">
              <a:solidFill>
                <a:schemeClr val="tx1"/>
              </a:solidFill>
              <a:round/>
              <a:headEnd/>
              <a:tailEnd/>
            </a:ln>
          </p:spPr>
          <p:txBody>
            <a:bodyPr/>
            <a:lstStyle/>
            <a:p>
              <a:pPr>
                <a:defRPr/>
              </a:pPr>
              <a:endParaRPr lang="he-IL">
                <a:latin typeface="+mn-lt"/>
                <a:cs typeface="Arial" pitchFamily="34" charset="0"/>
              </a:endParaRPr>
            </a:p>
          </p:txBody>
        </p:sp>
        <p:sp>
          <p:nvSpPr>
            <p:cNvPr id="15" name="Freeform 43"/>
            <p:cNvSpPr>
              <a:spLocks/>
            </p:cNvSpPr>
            <p:nvPr/>
          </p:nvSpPr>
          <p:spPr bwMode="auto">
            <a:xfrm>
              <a:off x="4060" y="1087"/>
              <a:ext cx="82" cy="41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16" name="Freeform 43"/>
            <p:cNvSpPr>
              <a:spLocks/>
            </p:cNvSpPr>
            <p:nvPr/>
          </p:nvSpPr>
          <p:spPr bwMode="auto">
            <a:xfrm>
              <a:off x="3939" y="1237"/>
              <a:ext cx="90" cy="259"/>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17" name="Freeform 43"/>
            <p:cNvSpPr>
              <a:spLocks/>
            </p:cNvSpPr>
            <p:nvPr/>
          </p:nvSpPr>
          <p:spPr bwMode="auto">
            <a:xfrm>
              <a:off x="4177" y="835"/>
              <a:ext cx="82" cy="661"/>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18" name="Freeform 43"/>
            <p:cNvSpPr>
              <a:spLocks/>
            </p:cNvSpPr>
            <p:nvPr/>
          </p:nvSpPr>
          <p:spPr bwMode="auto">
            <a:xfrm>
              <a:off x="4323" y="961"/>
              <a:ext cx="87" cy="53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sp>
          <p:nvSpPr>
            <p:cNvPr id="19" name="Freeform 43"/>
            <p:cNvSpPr>
              <a:spLocks/>
            </p:cNvSpPr>
            <p:nvPr/>
          </p:nvSpPr>
          <p:spPr bwMode="auto">
            <a:xfrm>
              <a:off x="4464" y="1321"/>
              <a:ext cx="77" cy="17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p:spPr>
          <p:txBody>
            <a:bodyPr/>
            <a:lstStyle/>
            <a:p>
              <a:pPr>
                <a:defRPr/>
              </a:pPr>
              <a:endParaRPr lang="he-IL">
                <a:latin typeface="+mn-lt"/>
                <a:cs typeface="Arial" pitchFamily="34" charset="0"/>
              </a:endParaRPr>
            </a:p>
          </p:txBody>
        </p:sp>
      </p:grpSp>
      <p:pic>
        <p:nvPicPr>
          <p:cNvPr id="42" name="Picture 41" descr="addin_tmp.png"/>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384425" y="3646488"/>
            <a:ext cx="410527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Rounded Rectangle 42"/>
          <p:cNvSpPr/>
          <p:nvPr/>
        </p:nvSpPr>
        <p:spPr>
          <a:xfrm>
            <a:off x="4537075" y="3594100"/>
            <a:ext cx="2120900" cy="9652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44" name="Straight Arrow Connector 43"/>
          <p:cNvCxnSpPr>
            <a:stCxn id="43" idx="2"/>
          </p:cNvCxnSpPr>
          <p:nvPr/>
        </p:nvCxnSpPr>
        <p:spPr>
          <a:xfrm flipH="1">
            <a:off x="4437062" y="4559300"/>
            <a:ext cx="1160463" cy="524329"/>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9" name="Text Box 5"/>
          <p:cNvSpPr txBox="1">
            <a:spLocks noChangeArrowheads="1"/>
          </p:cNvSpPr>
          <p:nvPr/>
        </p:nvSpPr>
        <p:spPr bwMode="auto">
          <a:xfrm>
            <a:off x="7535291" y="2544367"/>
            <a:ext cx="160870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a:t>
            </a:r>
            <a:r>
              <a:rPr lang="en-US" sz="1200" b="1" dirty="0" smtClean="0">
                <a:solidFill>
                  <a:srgbClr val="CC0099"/>
                </a:solidFill>
              </a:rPr>
              <a:t>’02-’05</a:t>
            </a:r>
            <a:endParaRPr lang="en-US" sz="1200" b="1" dirty="0">
              <a:solidFill>
                <a:srgbClr val="CC0099"/>
              </a:solidFill>
            </a:endParaRPr>
          </a:p>
        </p:txBody>
      </p:sp>
      <p:sp>
        <p:nvSpPr>
          <p:cNvPr id="58" name="Rounded Rectangle 57"/>
          <p:cNvSpPr/>
          <p:nvPr/>
        </p:nvSpPr>
        <p:spPr>
          <a:xfrm>
            <a:off x="1031488" y="6858000"/>
            <a:ext cx="7081024" cy="196056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dirty="0">
                <a:solidFill>
                  <a:srgbClr val="FFFFFF"/>
                </a:solidFill>
              </a:rPr>
              <a:t>Once the Fourier coefficients are known,</a:t>
            </a:r>
          </a:p>
          <a:p>
            <a:pPr>
              <a:defRPr/>
            </a:pPr>
            <a:r>
              <a:rPr lang="en-US" sz="2400" b="1" dirty="0">
                <a:solidFill>
                  <a:srgbClr val="FFFFFF"/>
                </a:solidFill>
                <a:sym typeface="Wingdings" pitchFamily="2" charset="2"/>
              </a:rPr>
              <a:t>Standard solutions exist.</a:t>
            </a:r>
          </a:p>
          <a:p>
            <a:pPr>
              <a:defRPr/>
            </a:pPr>
            <a:r>
              <a:rPr lang="en-US" sz="2400" b="1" dirty="0">
                <a:solidFill>
                  <a:srgbClr val="FFFFFF"/>
                </a:solidFill>
              </a:rPr>
              <a:t>Challenge: </a:t>
            </a:r>
            <a:r>
              <a:rPr lang="en-US" sz="2400" b="1" u="sng" dirty="0" smtClean="0">
                <a:solidFill>
                  <a:srgbClr val="FFFFFF"/>
                </a:solidFill>
              </a:rPr>
              <a:t>How </a:t>
            </a:r>
            <a:r>
              <a:rPr lang="en-US" sz="2400" b="1" u="sng" dirty="0">
                <a:solidFill>
                  <a:srgbClr val="FFFFFF"/>
                </a:solidFill>
              </a:rPr>
              <a:t>can we obtain the coefficients?</a:t>
            </a:r>
            <a:endParaRPr lang="he-IL" sz="2400" b="1" u="sng" dirty="0">
              <a:solidFill>
                <a:srgbClr val="FFFFFF"/>
              </a:solidFill>
            </a:endParaRPr>
          </a:p>
        </p:txBody>
      </p:sp>
      <p:sp>
        <p:nvSpPr>
          <p:cNvPr id="41" name="Text Box 5"/>
          <p:cNvSpPr txBox="1">
            <a:spLocks noChangeArrowheads="1"/>
          </p:cNvSpPr>
          <p:nvPr/>
        </p:nvSpPr>
        <p:spPr bwMode="auto">
          <a:xfrm>
            <a:off x="7477580" y="6117287"/>
            <a:ext cx="168347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Stoica</a:t>
            </a:r>
            <a:r>
              <a:rPr lang="en-US" sz="1200" b="1" dirty="0" smtClean="0">
                <a:solidFill>
                  <a:srgbClr val="CC0099"/>
                </a:solidFill>
              </a:rPr>
              <a:t> and Moses, ’97</a:t>
            </a:r>
            <a:endParaRPr lang="en-US" sz="1200" b="1" dirty="0">
              <a:solidFill>
                <a:srgbClr val="CC0099"/>
              </a:solidFill>
            </a:endParaRPr>
          </a:p>
        </p:txBody>
      </p:sp>
      <p:sp>
        <p:nvSpPr>
          <p:cNvPr id="45" name="Text Box 5"/>
          <p:cNvSpPr txBox="1">
            <a:spLocks noChangeArrowheads="1"/>
          </p:cNvSpPr>
          <p:nvPr/>
        </p:nvSpPr>
        <p:spPr bwMode="auto">
          <a:xfrm>
            <a:off x="7540676" y="5817781"/>
            <a:ext cx="160332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smtClean="0">
                <a:solidFill>
                  <a:srgbClr val="CC0099"/>
                </a:solidFill>
              </a:rPr>
              <a:t>Roy </a:t>
            </a:r>
            <a:r>
              <a:rPr lang="en-US" sz="1200" b="1" dirty="0">
                <a:solidFill>
                  <a:srgbClr val="CC0099"/>
                </a:solidFill>
              </a:rPr>
              <a:t>and </a:t>
            </a:r>
            <a:r>
              <a:rPr lang="en-US" sz="1200" b="1" dirty="0" err="1">
                <a:solidFill>
                  <a:srgbClr val="CC0099"/>
                </a:solidFill>
              </a:rPr>
              <a:t>Kailath</a:t>
            </a:r>
            <a:r>
              <a:rPr lang="en-US" sz="1200" b="1" dirty="0">
                <a:solidFill>
                  <a:srgbClr val="CC0099"/>
                </a:solidFill>
              </a:rPr>
              <a:t>, </a:t>
            </a:r>
            <a:r>
              <a:rPr lang="en-US" sz="1200" b="1" dirty="0" smtClean="0">
                <a:solidFill>
                  <a:srgbClr val="CC0099"/>
                </a:solidFill>
              </a:rPr>
              <a:t>’89</a:t>
            </a:r>
            <a:endParaRPr lang="en-US" sz="1200" b="1" dirty="0">
              <a:solidFill>
                <a:srgbClr val="CC0099"/>
              </a:solidFill>
            </a:endParaRPr>
          </a:p>
        </p:txBody>
      </p:sp>
      <p:sp>
        <p:nvSpPr>
          <p:cNvPr id="46" name="Text Box 5"/>
          <p:cNvSpPr txBox="1">
            <a:spLocks noChangeArrowheads="1"/>
          </p:cNvSpPr>
          <p:nvPr/>
        </p:nvSpPr>
        <p:spPr bwMode="auto">
          <a:xfrm>
            <a:off x="8093712" y="5518275"/>
            <a:ext cx="105028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a:solidFill>
                  <a:srgbClr val="CC0099"/>
                </a:solidFill>
              </a:rPr>
              <a:t>Schmidt</a:t>
            </a:r>
            <a:r>
              <a:rPr lang="en-US" sz="1200" b="1" dirty="0" smtClean="0">
                <a:solidFill>
                  <a:srgbClr val="CC0099"/>
                </a:solidFill>
              </a:rPr>
              <a:t>, ’86</a:t>
            </a:r>
            <a:endParaRPr lang="en-US" sz="1200" b="1" dirty="0">
              <a:solidFill>
                <a:srgbClr val="CC0099"/>
              </a:solidFill>
            </a:endParaRPr>
          </a:p>
        </p:txBody>
      </p:sp>
    </p:spTree>
    <p:extLst>
      <p:ext uri="{BB962C8B-B14F-4D97-AF65-F5344CB8AC3E}">
        <p14:creationId xmlns:p14="http://schemas.microsoft.com/office/powerpoint/2010/main" val="71612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blinds(horizontal)">
                                      <p:cBhvr>
                                        <p:cTn id="10" dur="500"/>
                                        <p:tgtEl>
                                          <p:spTgt spid="4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linds(horizontal)">
                                      <p:cBhvr>
                                        <p:cTn id="13" dur="500"/>
                                        <p:tgtEl>
                                          <p:spTgt spid="4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64" presetClass="path" presetSubtype="0" accel="50000" decel="50000" fill="hold" grpId="0" nodeType="clickEffect">
                                  <p:stCondLst>
                                    <p:cond delay="0"/>
                                  </p:stCondLst>
                                  <p:childTnLst>
                                    <p:animMotion origin="layout" path="M 0.00416 -4.07407E-6 L 0.00416 -0.66296 " pathEditMode="relative" rAng="0" ptsTypes="AA">
                                      <p:cBhvr>
                                        <p:cTn id="17" dur="500" fill="hold"/>
                                        <p:tgtEl>
                                          <p:spTgt spid="58"/>
                                        </p:tgtEl>
                                        <p:attrNameLst>
                                          <p:attrName>ppt_x</p:attrName>
                                          <p:attrName>ppt_y</p:attrName>
                                        </p:attrNameLst>
                                      </p:cBhvr>
                                      <p:rCtr x="0" y="-3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p:cNvCxnSpPr/>
          <p:nvPr/>
        </p:nvCxnSpPr>
        <p:spPr>
          <a:xfrm rot="5400000">
            <a:off x="2371723" y="3130550"/>
            <a:ext cx="2959100" cy="0"/>
          </a:xfrm>
          <a:prstGeom prst="line">
            <a:avLst/>
          </a:prstGeom>
          <a:ln>
            <a:solidFill>
              <a:srgbClr val="00B050"/>
            </a:solidFill>
            <a:prstDash val="dash"/>
          </a:ln>
        </p:spPr>
        <p:style>
          <a:lnRef idx="2">
            <a:schemeClr val="accent2"/>
          </a:lnRef>
          <a:fillRef idx="0">
            <a:schemeClr val="accent2"/>
          </a:fillRef>
          <a:effectRef idx="1">
            <a:schemeClr val="accent2"/>
          </a:effectRef>
          <a:fontRef idx="minor">
            <a:schemeClr val="tx1"/>
          </a:fontRef>
        </p:style>
      </p:cxnSp>
      <p:sp>
        <p:nvSpPr>
          <p:cNvPr id="19459" name="Title 1"/>
          <p:cNvSpPr>
            <a:spLocks noGrp="1"/>
          </p:cNvSpPr>
          <p:nvPr>
            <p:ph type="title" idx="4294967295"/>
          </p:nvPr>
        </p:nvSpPr>
        <p:spPr/>
        <p:txBody>
          <a:bodyPr/>
          <a:lstStyle/>
          <a:p>
            <a:r>
              <a:rPr lang="en-US" dirty="0" smtClean="0"/>
              <a:t>General Approach</a:t>
            </a:r>
            <a:endParaRPr lang="he-IL" dirty="0" smtClean="0"/>
          </a:p>
        </p:txBody>
      </p:sp>
      <p:sp>
        <p:nvSpPr>
          <p:cNvPr id="19460" name="Line 296"/>
          <p:cNvSpPr>
            <a:spLocks noChangeShapeType="1"/>
          </p:cNvSpPr>
          <p:nvPr/>
        </p:nvSpPr>
        <p:spPr bwMode="auto">
          <a:xfrm flipH="1">
            <a:off x="3448048" y="3179763"/>
            <a:ext cx="3984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9461" name="Line 301"/>
          <p:cNvSpPr>
            <a:spLocks noChangeShapeType="1"/>
          </p:cNvSpPr>
          <p:nvPr/>
        </p:nvSpPr>
        <p:spPr bwMode="auto">
          <a:xfrm flipV="1">
            <a:off x="3844923" y="2984500"/>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9462" name="Line 302"/>
          <p:cNvSpPr>
            <a:spLocks noChangeShapeType="1"/>
          </p:cNvSpPr>
          <p:nvPr/>
        </p:nvSpPr>
        <p:spPr bwMode="auto">
          <a:xfrm>
            <a:off x="4025898" y="3175000"/>
            <a:ext cx="8207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9463" name="Picture 16" descr="addin_tmp"/>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3644898" y="3259138"/>
            <a:ext cx="5651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Freeform 29"/>
          <p:cNvSpPr>
            <a:spLocks/>
          </p:cNvSpPr>
          <p:nvPr/>
        </p:nvSpPr>
        <p:spPr bwMode="auto">
          <a:xfrm>
            <a:off x="3767136" y="2955925"/>
            <a:ext cx="212725" cy="258763"/>
          </a:xfrm>
          <a:custGeom>
            <a:avLst/>
            <a:gdLst>
              <a:gd name="T0" fmla="*/ 0 w 197"/>
              <a:gd name="T1" fmla="*/ 0 h 220"/>
              <a:gd name="T2" fmla="*/ 2147483647 w 197"/>
              <a:gd name="T3" fmla="*/ 2147483647 h 220"/>
              <a:gd name="T4" fmla="*/ 2147483647 w 197"/>
              <a:gd name="T5" fmla="*/ 2147483647 h 220"/>
              <a:gd name="T6" fmla="*/ 2147483647 w 197"/>
              <a:gd name="T7" fmla="*/ 2147483647 h 220"/>
              <a:gd name="T8" fmla="*/ 0 60000 65536"/>
              <a:gd name="T9" fmla="*/ 0 60000 65536"/>
              <a:gd name="T10" fmla="*/ 0 60000 65536"/>
              <a:gd name="T11" fmla="*/ 0 60000 65536"/>
              <a:gd name="T12" fmla="*/ 0 w 197"/>
              <a:gd name="T13" fmla="*/ 0 h 220"/>
              <a:gd name="T14" fmla="*/ 197 w 197"/>
              <a:gd name="T15" fmla="*/ 220 h 220"/>
            </a:gdLst>
            <a:ahLst/>
            <a:cxnLst>
              <a:cxn ang="T8">
                <a:pos x="T0" y="T1"/>
              </a:cxn>
              <a:cxn ang="T9">
                <a:pos x="T2" y="T3"/>
              </a:cxn>
              <a:cxn ang="T10">
                <a:pos x="T4" y="T5"/>
              </a:cxn>
              <a:cxn ang="T11">
                <a:pos x="T6" y="T7"/>
              </a:cxn>
            </a:cxnLst>
            <a:rect l="T12" t="T13" r="T14" b="T15"/>
            <a:pathLst>
              <a:path w="197" h="220">
                <a:moveTo>
                  <a:pt x="0" y="0"/>
                </a:moveTo>
                <a:cubicBezTo>
                  <a:pt x="46" y="6"/>
                  <a:pt x="93" y="12"/>
                  <a:pt x="124" y="28"/>
                </a:cubicBezTo>
                <a:cubicBezTo>
                  <a:pt x="155" y="44"/>
                  <a:pt x="177" y="64"/>
                  <a:pt x="187" y="96"/>
                </a:cubicBezTo>
                <a:cubicBezTo>
                  <a:pt x="197" y="128"/>
                  <a:pt x="189" y="174"/>
                  <a:pt x="181" y="220"/>
                </a:cubicBezTo>
              </a:path>
            </a:pathLst>
          </a:custGeom>
          <a:noFill/>
          <a:ln w="9525">
            <a:solidFill>
              <a:schemeClr val="tx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9465" name="Rectangle 43"/>
          <p:cNvSpPr>
            <a:spLocks noChangeArrowheads="1"/>
          </p:cNvSpPr>
          <p:nvPr/>
        </p:nvSpPr>
        <p:spPr bwMode="auto">
          <a:xfrm>
            <a:off x="2517773" y="2990850"/>
            <a:ext cx="927100" cy="368300"/>
          </a:xfrm>
          <a:prstGeom prst="rect">
            <a:avLst/>
          </a:prstGeom>
          <a:solidFill>
            <a:srgbClr val="FFFF00"/>
          </a:solidFill>
          <a:ln w="19050">
            <a:solidFill>
              <a:schemeClr val="tx1"/>
            </a:solidFill>
            <a:miter lim="800000"/>
            <a:headEnd/>
            <a:tailEnd/>
          </a:ln>
          <a:extLst/>
        </p:spPr>
        <p:txBody>
          <a:bodyPr wrap="none" anchor="ctr"/>
          <a:lstStyle/>
          <a:p>
            <a:endParaRPr lang="ru-RU"/>
          </a:p>
        </p:txBody>
      </p:sp>
      <p:pic>
        <p:nvPicPr>
          <p:cNvPr id="19466" name="Picture 40" descr="addin_tmp.png"/>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635248" y="3054350"/>
            <a:ext cx="6826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76" descr="addin_tmp.png"/>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224336" y="2847975"/>
            <a:ext cx="3651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Line 317"/>
          <p:cNvSpPr>
            <a:spLocks noChangeShapeType="1"/>
          </p:cNvSpPr>
          <p:nvPr/>
        </p:nvSpPr>
        <p:spPr bwMode="auto">
          <a:xfrm>
            <a:off x="2133598" y="3175000"/>
            <a:ext cx="393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56" name="Text Box 20"/>
          <p:cNvSpPr txBox="1">
            <a:spLocks noChangeArrowheads="1"/>
          </p:cNvSpPr>
          <p:nvPr/>
        </p:nvSpPr>
        <p:spPr bwMode="auto">
          <a:xfrm>
            <a:off x="1654173" y="1654175"/>
            <a:ext cx="1733550" cy="400050"/>
          </a:xfrm>
          <a:prstGeom prst="rect">
            <a:avLst/>
          </a:prstGeom>
          <a:noFill/>
          <a:ln w="9525">
            <a:noFill/>
            <a:miter lim="800000"/>
            <a:headEnd/>
            <a:tailEnd/>
          </a:ln>
        </p:spPr>
        <p:txBody>
          <a:bodyPr wrap="none">
            <a:spAutoFit/>
          </a:bodyPr>
          <a:lstStyle/>
          <a:p>
            <a:pPr>
              <a:defRPr/>
            </a:pPr>
            <a:r>
              <a:rPr lang="en-US" sz="2000" dirty="0">
                <a:solidFill>
                  <a:schemeClr val="dk1"/>
                </a:solidFill>
                <a:latin typeface="+mn-lt"/>
                <a:cs typeface="+mn-cs"/>
              </a:rPr>
              <a:t>Analog domain</a:t>
            </a:r>
          </a:p>
        </p:txBody>
      </p:sp>
      <p:sp>
        <p:nvSpPr>
          <p:cNvPr id="18457" name="Text Box 20"/>
          <p:cNvSpPr txBox="1">
            <a:spLocks noChangeArrowheads="1"/>
          </p:cNvSpPr>
          <p:nvPr/>
        </p:nvSpPr>
        <p:spPr bwMode="auto">
          <a:xfrm>
            <a:off x="4079873" y="1654175"/>
            <a:ext cx="1681163" cy="400050"/>
          </a:xfrm>
          <a:prstGeom prst="rect">
            <a:avLst/>
          </a:prstGeom>
          <a:noFill/>
          <a:ln w="9525">
            <a:noFill/>
            <a:miter lim="800000"/>
            <a:headEnd/>
            <a:tailEnd/>
          </a:ln>
        </p:spPr>
        <p:txBody>
          <a:bodyPr wrap="none">
            <a:spAutoFit/>
          </a:bodyPr>
          <a:lstStyle/>
          <a:p>
            <a:pPr>
              <a:defRPr/>
            </a:pPr>
            <a:r>
              <a:rPr lang="en-US" sz="2000" dirty="0">
                <a:solidFill>
                  <a:schemeClr val="dk1"/>
                </a:solidFill>
                <a:latin typeface="+mn-lt"/>
                <a:cs typeface="+mn-cs"/>
              </a:rPr>
              <a:t>Digital domain</a:t>
            </a:r>
          </a:p>
        </p:txBody>
      </p:sp>
      <p:sp>
        <p:nvSpPr>
          <p:cNvPr id="18458" name="Rectangle 43"/>
          <p:cNvSpPr>
            <a:spLocks noChangeArrowheads="1"/>
          </p:cNvSpPr>
          <p:nvPr/>
        </p:nvSpPr>
        <p:spPr bwMode="auto">
          <a:xfrm>
            <a:off x="4859336" y="2616200"/>
            <a:ext cx="1374775" cy="1100138"/>
          </a:xfrm>
          <a:prstGeom prst="rect">
            <a:avLst/>
          </a:prstGeom>
          <a:solidFill>
            <a:srgbClr val="66FFFF"/>
          </a:solidFill>
          <a:ln w="19050">
            <a:solidFill>
              <a:schemeClr val="tx1"/>
            </a:solidFill>
            <a:miter lim="800000"/>
            <a:headEnd/>
            <a:tailEnd/>
          </a:ln>
        </p:spPr>
        <p:txBody>
          <a:bodyPr anchor="ctr"/>
          <a:lstStyle/>
          <a:p>
            <a:pPr algn="ctr">
              <a:defRPr/>
            </a:pPr>
            <a:r>
              <a:rPr lang="en-US" dirty="0">
                <a:solidFill>
                  <a:schemeClr val="dk1"/>
                </a:solidFill>
                <a:latin typeface="+mn-lt"/>
                <a:cs typeface="+mn-cs"/>
              </a:rPr>
              <a:t>Find Fourier </a:t>
            </a:r>
            <a:r>
              <a:rPr lang="en-US" dirty="0" err="1">
                <a:solidFill>
                  <a:schemeClr val="dk1"/>
                </a:solidFill>
                <a:latin typeface="+mn-lt"/>
                <a:cs typeface="+mn-cs"/>
              </a:rPr>
              <a:t>Coefficiens</a:t>
            </a:r>
            <a:endParaRPr lang="en-US" dirty="0">
              <a:solidFill>
                <a:schemeClr val="dk1"/>
              </a:solidFill>
              <a:latin typeface="+mn-lt"/>
              <a:cs typeface="+mn-cs"/>
            </a:endParaRPr>
          </a:p>
          <a:p>
            <a:pPr algn="ctr">
              <a:defRPr/>
            </a:pPr>
            <a:endParaRPr lang="ru-RU" sz="1600" dirty="0">
              <a:cs typeface="Arial" pitchFamily="34" charset="0"/>
            </a:endParaRPr>
          </a:p>
        </p:txBody>
      </p:sp>
      <p:sp>
        <p:nvSpPr>
          <p:cNvPr id="19472" name="Line 302"/>
          <p:cNvSpPr>
            <a:spLocks noChangeShapeType="1"/>
          </p:cNvSpPr>
          <p:nvPr/>
        </p:nvSpPr>
        <p:spPr bwMode="auto">
          <a:xfrm>
            <a:off x="6224586" y="3175000"/>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5" name="Rectangle 6"/>
          <p:cNvSpPr>
            <a:spLocks noChangeArrowheads="1"/>
          </p:cNvSpPr>
          <p:nvPr/>
        </p:nvSpPr>
        <p:spPr bwMode="auto">
          <a:xfrm>
            <a:off x="3119436" y="3473450"/>
            <a:ext cx="1501775" cy="3857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1600" b="1" dirty="0"/>
              <a:t>Sub-</a:t>
            </a:r>
            <a:r>
              <a:rPr lang="en-US" sz="1600" b="1" dirty="0" err="1"/>
              <a:t>Nyquist</a:t>
            </a:r>
            <a:endParaRPr lang="ru-RU" sz="1600" b="1" dirty="0"/>
          </a:p>
        </p:txBody>
      </p:sp>
      <p:pic>
        <p:nvPicPr>
          <p:cNvPr id="19474" name="Picture 56" descr="addin_tmp.png"/>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391273" y="2971800"/>
            <a:ext cx="142875"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63" name="Rectangle 43"/>
          <p:cNvSpPr>
            <a:spLocks noChangeArrowheads="1"/>
          </p:cNvSpPr>
          <p:nvPr/>
        </p:nvSpPr>
        <p:spPr bwMode="auto">
          <a:xfrm>
            <a:off x="6781349" y="2616200"/>
            <a:ext cx="2306639" cy="1100138"/>
          </a:xfrm>
          <a:prstGeom prst="rect">
            <a:avLst/>
          </a:prstGeom>
          <a:solidFill>
            <a:srgbClr val="66FFFF"/>
          </a:solidFill>
          <a:ln w="19050">
            <a:solidFill>
              <a:schemeClr val="tx1"/>
            </a:solidFill>
            <a:miter lim="800000"/>
            <a:headEnd/>
            <a:tailEnd/>
          </a:ln>
        </p:spPr>
        <p:txBody>
          <a:bodyPr anchor="ctr"/>
          <a:lstStyle/>
          <a:p>
            <a:pPr algn="ctr">
              <a:defRPr/>
            </a:pPr>
            <a:r>
              <a:rPr lang="en-US" dirty="0" smtClean="0">
                <a:solidFill>
                  <a:schemeClr val="dk1"/>
                </a:solidFill>
                <a:latin typeface="+mn-lt"/>
                <a:cs typeface="+mn-cs"/>
              </a:rPr>
              <a:t>Annihilating filter,</a:t>
            </a:r>
            <a:br>
              <a:rPr lang="en-US" dirty="0" smtClean="0">
                <a:solidFill>
                  <a:schemeClr val="dk1"/>
                </a:solidFill>
                <a:latin typeface="+mn-lt"/>
                <a:cs typeface="+mn-cs"/>
              </a:rPr>
            </a:br>
            <a:r>
              <a:rPr lang="en-US" dirty="0" smtClean="0">
                <a:solidFill>
                  <a:schemeClr val="dk1"/>
                </a:solidFill>
                <a:latin typeface="+mn-lt"/>
                <a:cs typeface="+mn-cs"/>
              </a:rPr>
              <a:t>MUSIC, ESPRIT…</a:t>
            </a:r>
            <a:endParaRPr lang="ru-RU" dirty="0">
              <a:solidFill>
                <a:schemeClr val="dk1"/>
              </a:solidFill>
              <a:latin typeface="+mn-lt"/>
              <a:cs typeface="+mn-cs"/>
            </a:endParaRPr>
          </a:p>
        </p:txBody>
      </p:sp>
      <p:sp>
        <p:nvSpPr>
          <p:cNvPr id="69" name="Rectangle 6"/>
          <p:cNvSpPr>
            <a:spLocks noChangeArrowheads="1"/>
          </p:cNvSpPr>
          <p:nvPr/>
        </p:nvSpPr>
        <p:spPr bwMode="auto">
          <a:xfrm>
            <a:off x="7182987" y="4121150"/>
            <a:ext cx="1503362" cy="5810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endParaRPr lang="ru-RU" sz="1600" b="1"/>
          </a:p>
        </p:txBody>
      </p:sp>
      <p:pic>
        <p:nvPicPr>
          <p:cNvPr id="19477" name="Picture 72" descr="addin_tmp.png"/>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417937" y="4268788"/>
            <a:ext cx="103346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8" name="Line 302"/>
          <p:cNvSpPr>
            <a:spLocks noChangeShapeType="1"/>
          </p:cNvSpPr>
          <p:nvPr/>
        </p:nvSpPr>
        <p:spPr bwMode="auto">
          <a:xfrm rot="5400000" flipV="1">
            <a:off x="7729881" y="3922713"/>
            <a:ext cx="4095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19479" name="Group 69"/>
          <p:cNvGrpSpPr>
            <a:grpSpLocks/>
          </p:cNvGrpSpPr>
          <p:nvPr/>
        </p:nvGrpSpPr>
        <p:grpSpPr bwMode="auto">
          <a:xfrm>
            <a:off x="136523" y="2489200"/>
            <a:ext cx="1892300" cy="981075"/>
            <a:chOff x="352425" y="2606675"/>
            <a:chExt cx="1892300" cy="981075"/>
          </a:xfrm>
        </p:grpSpPr>
        <p:sp>
          <p:nvSpPr>
            <p:cNvPr id="19485" name="Line 41"/>
            <p:cNvSpPr>
              <a:spLocks noChangeShapeType="1"/>
            </p:cNvSpPr>
            <p:nvPr/>
          </p:nvSpPr>
          <p:spPr bwMode="auto">
            <a:xfrm>
              <a:off x="352425" y="3262313"/>
              <a:ext cx="18192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9486" name="Picture 42" descr="addin_tmp"/>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195513" y="3206750"/>
              <a:ext cx="49212"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7" name="Picture 87" descr="addin_tmp"/>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93713" y="3335338"/>
              <a:ext cx="58737" cy="9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88" name="Line 47"/>
            <p:cNvSpPr>
              <a:spLocks noChangeShapeType="1"/>
            </p:cNvSpPr>
            <p:nvPr/>
          </p:nvSpPr>
          <p:spPr bwMode="auto">
            <a:xfrm>
              <a:off x="522288" y="3262313"/>
              <a:ext cx="0" cy="50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9489" name="Freeform 43"/>
            <p:cNvSpPr>
              <a:spLocks/>
            </p:cNvSpPr>
            <p:nvPr/>
          </p:nvSpPr>
          <p:spPr bwMode="auto">
            <a:xfrm>
              <a:off x="595313" y="2855913"/>
              <a:ext cx="225425" cy="40640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9490" name="Freeform 43"/>
            <p:cNvSpPr>
              <a:spLocks/>
            </p:cNvSpPr>
            <p:nvPr/>
          </p:nvSpPr>
          <p:spPr bwMode="auto">
            <a:xfrm>
              <a:off x="755650" y="3005138"/>
              <a:ext cx="225425" cy="25717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9491" name="Freeform 43"/>
            <p:cNvSpPr>
              <a:spLocks/>
            </p:cNvSpPr>
            <p:nvPr/>
          </p:nvSpPr>
          <p:spPr bwMode="auto">
            <a:xfrm>
              <a:off x="982663" y="2606675"/>
              <a:ext cx="225425" cy="65563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9492" name="Freeform 43"/>
            <p:cNvSpPr>
              <a:spLocks/>
            </p:cNvSpPr>
            <p:nvPr/>
          </p:nvSpPr>
          <p:spPr bwMode="auto">
            <a:xfrm>
              <a:off x="1250950" y="2732088"/>
              <a:ext cx="225425" cy="53022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9493" name="Freeform 43"/>
            <p:cNvSpPr>
              <a:spLocks/>
            </p:cNvSpPr>
            <p:nvPr/>
          </p:nvSpPr>
          <p:spPr bwMode="auto">
            <a:xfrm>
              <a:off x="1666875" y="3087688"/>
              <a:ext cx="225425" cy="17462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9494" name="Picture 39" descr="addin_tmp"/>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098550" y="3382963"/>
              <a:ext cx="3206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80" name="Freeform 287"/>
          <p:cNvSpPr>
            <a:spLocks/>
          </p:cNvSpPr>
          <p:nvPr/>
        </p:nvSpPr>
        <p:spPr bwMode="auto">
          <a:xfrm rot="-492973">
            <a:off x="2276473" y="3454400"/>
            <a:ext cx="695325" cy="592138"/>
          </a:xfrm>
          <a:custGeom>
            <a:avLst/>
            <a:gdLst>
              <a:gd name="T0" fmla="*/ 0 w 264"/>
              <a:gd name="T1" fmla="*/ 2147483647 h 149"/>
              <a:gd name="T2" fmla="*/ 2147483647 w 264"/>
              <a:gd name="T3" fmla="*/ 2147483647 h 149"/>
              <a:gd name="T4" fmla="*/ 2147483647 w 264"/>
              <a:gd name="T5" fmla="*/ 2147483647 h 149"/>
              <a:gd name="T6" fmla="*/ 2147483647 w 264"/>
              <a:gd name="T7" fmla="*/ 0 h 149"/>
              <a:gd name="T8" fmla="*/ 0 60000 65536"/>
              <a:gd name="T9" fmla="*/ 0 60000 65536"/>
              <a:gd name="T10" fmla="*/ 0 60000 65536"/>
              <a:gd name="T11" fmla="*/ 0 60000 65536"/>
              <a:gd name="T12" fmla="*/ 0 w 264"/>
              <a:gd name="T13" fmla="*/ 0 h 149"/>
              <a:gd name="T14" fmla="*/ 264 w 264"/>
              <a:gd name="T15" fmla="*/ 149 h 149"/>
            </a:gdLst>
            <a:ahLst/>
            <a:cxnLst>
              <a:cxn ang="T8">
                <a:pos x="T0" y="T1"/>
              </a:cxn>
              <a:cxn ang="T9">
                <a:pos x="T2" y="T3"/>
              </a:cxn>
              <a:cxn ang="T10">
                <a:pos x="T4" y="T5"/>
              </a:cxn>
              <a:cxn ang="T11">
                <a:pos x="T6" y="T7"/>
              </a:cxn>
            </a:cxnLst>
            <a:rect l="T12" t="T13" r="T14" b="T15"/>
            <a:pathLst>
              <a:path w="264" h="149">
                <a:moveTo>
                  <a:pt x="0" y="149"/>
                </a:moveTo>
                <a:cubicBezTo>
                  <a:pt x="47" y="101"/>
                  <a:pt x="94" y="53"/>
                  <a:pt x="120" y="43"/>
                </a:cubicBezTo>
                <a:cubicBezTo>
                  <a:pt x="146" y="33"/>
                  <a:pt x="129" y="98"/>
                  <a:pt x="153" y="91"/>
                </a:cubicBezTo>
                <a:cubicBezTo>
                  <a:pt x="177" y="84"/>
                  <a:pt x="220" y="42"/>
                  <a:pt x="264"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9481" name="Text Box 20"/>
          <p:cNvSpPr txBox="1">
            <a:spLocks noChangeArrowheads="1"/>
          </p:cNvSpPr>
          <p:nvPr/>
        </p:nvSpPr>
        <p:spPr bwMode="auto">
          <a:xfrm>
            <a:off x="1479548" y="4130675"/>
            <a:ext cx="1652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r>
              <a:rPr lang="en-US" sz="1600">
                <a:cs typeface="Tahoma" pitchFamily="34" charset="0"/>
              </a:rPr>
              <a:t>“Mixing” filter</a:t>
            </a:r>
          </a:p>
        </p:txBody>
      </p:sp>
      <p:sp>
        <p:nvSpPr>
          <p:cNvPr id="76" name="Rectangle 6"/>
          <p:cNvSpPr>
            <a:spLocks noChangeArrowheads="1"/>
          </p:cNvSpPr>
          <p:nvPr/>
        </p:nvSpPr>
        <p:spPr bwMode="auto">
          <a:xfrm>
            <a:off x="6961531" y="2159000"/>
            <a:ext cx="1946275" cy="3857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r>
              <a:rPr lang="en-US" sz="1600" b="1" dirty="0"/>
              <a:t>Spectral Estimation</a:t>
            </a:r>
            <a:endParaRPr lang="ru-RU" sz="1600" b="1" dirty="0"/>
          </a:p>
        </p:txBody>
      </p:sp>
      <p:sp>
        <p:nvSpPr>
          <p:cNvPr id="19483" name="Text Box 20"/>
          <p:cNvSpPr txBox="1">
            <a:spLocks noChangeArrowheads="1"/>
          </p:cNvSpPr>
          <p:nvPr/>
        </p:nvSpPr>
        <p:spPr bwMode="auto">
          <a:xfrm>
            <a:off x="488948" y="4572000"/>
            <a:ext cx="3152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r>
              <a:rPr lang="en-US" sz="1600">
                <a:cs typeface="Tahoma" pitchFamily="34" charset="0"/>
              </a:rPr>
              <a:t>Samples linear combinations of the Fourier coefficients</a:t>
            </a:r>
          </a:p>
        </p:txBody>
      </p:sp>
      <p:sp>
        <p:nvSpPr>
          <p:cNvPr id="39" name="Text Box 4"/>
          <p:cNvSpPr txBox="1">
            <a:spLocks noChangeArrowheads="1"/>
          </p:cNvSpPr>
          <p:nvPr/>
        </p:nvSpPr>
        <p:spPr bwMode="auto">
          <a:xfrm>
            <a:off x="6727050" y="5453856"/>
            <a:ext cx="2352900" cy="1015663"/>
          </a:xfrm>
          <a:prstGeom prst="rect">
            <a:avLst/>
          </a:prstGeom>
          <a:solidFill>
            <a:srgbClr val="FF0000"/>
          </a:solidFill>
          <a:ln w="9525">
            <a:solidFill>
              <a:schemeClr val="bg1"/>
            </a:solidFill>
            <a:miter lim="800000"/>
            <a:headEnd/>
            <a:tailEnd/>
          </a:ln>
        </p:spPr>
        <p:txBody>
          <a:bodyPr wrap="squar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dirty="0" smtClean="0">
                <a:solidFill>
                  <a:schemeClr val="bg1"/>
                </a:solidFill>
                <a:sym typeface="Wingdings" pitchFamily="2" charset="2"/>
              </a:rPr>
              <a:t>Identify signal</a:t>
            </a:r>
          </a:p>
          <a:p>
            <a:pPr algn="ctr" eaLnBrk="1" hangingPunct="1"/>
            <a:r>
              <a:rPr lang="en-US" sz="2000" b="1" dirty="0" smtClean="0">
                <a:solidFill>
                  <a:schemeClr val="bg1"/>
                </a:solidFill>
                <a:sym typeface="Wingdings" pitchFamily="2" charset="2"/>
              </a:rPr>
              <a:t>subspace</a:t>
            </a:r>
          </a:p>
          <a:p>
            <a:pPr algn="ctr" eaLnBrk="1" hangingPunct="1"/>
            <a:r>
              <a:rPr lang="en-US" sz="2000" b="1" dirty="0" smtClean="0">
                <a:solidFill>
                  <a:schemeClr val="bg1"/>
                </a:solidFill>
                <a:sym typeface="Wingdings" pitchFamily="2" charset="2"/>
              </a:rPr>
              <a:t>(= X-DSP)</a:t>
            </a:r>
            <a:endParaRPr lang="en-US" sz="2000" b="1" dirty="0">
              <a:solidFill>
                <a:schemeClr val="bg1"/>
              </a:solidFill>
            </a:endParaRPr>
          </a:p>
        </p:txBody>
      </p:sp>
      <p:sp>
        <p:nvSpPr>
          <p:cNvPr id="2" name="Up Arrow 1"/>
          <p:cNvSpPr/>
          <p:nvPr/>
        </p:nvSpPr>
        <p:spPr>
          <a:xfrm>
            <a:off x="7710456" y="4858543"/>
            <a:ext cx="386089" cy="595313"/>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42" name="Picture 4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5079998" y="3421063"/>
            <a:ext cx="933450" cy="266700"/>
          </a:xfrm>
          <a:prstGeom prst="rect">
            <a:avLst/>
          </a:prstGeom>
        </p:spPr>
      </p:pic>
    </p:spTree>
    <p:extLst>
      <p:ext uri="{BB962C8B-B14F-4D97-AF65-F5344CB8AC3E}">
        <p14:creationId xmlns:p14="http://schemas.microsoft.com/office/powerpoint/2010/main" val="151588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457200" y="12065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Palatino Linotype" pitchFamily="18" charset="0"/>
                <a:cs typeface="Arial" charset="0"/>
              </a:defRPr>
            </a:lvl2pPr>
            <a:lvl3pPr algn="ctr" rtl="0" eaLnBrk="0" fontAlgn="base" hangingPunct="0">
              <a:spcBef>
                <a:spcPct val="0"/>
              </a:spcBef>
              <a:spcAft>
                <a:spcPct val="0"/>
              </a:spcAft>
              <a:defRPr sz="4400" b="1">
                <a:solidFill>
                  <a:schemeClr val="bg1"/>
                </a:solidFill>
                <a:latin typeface="Palatino Linotype" pitchFamily="18" charset="0"/>
                <a:cs typeface="Arial" charset="0"/>
              </a:defRPr>
            </a:lvl3pPr>
            <a:lvl4pPr algn="ctr" rtl="0" eaLnBrk="0" fontAlgn="base" hangingPunct="0">
              <a:spcBef>
                <a:spcPct val="0"/>
              </a:spcBef>
              <a:spcAft>
                <a:spcPct val="0"/>
              </a:spcAft>
              <a:defRPr sz="4400" b="1">
                <a:solidFill>
                  <a:schemeClr val="bg1"/>
                </a:solidFill>
                <a:latin typeface="Palatino Linotype" pitchFamily="18" charset="0"/>
                <a:cs typeface="Arial" charset="0"/>
              </a:defRPr>
            </a:lvl4pPr>
            <a:lvl5pPr algn="ctr" rtl="0" eaLnBrk="0" fontAlgn="base" hangingPunct="0">
              <a:spcBef>
                <a:spcPct val="0"/>
              </a:spcBef>
              <a:spcAft>
                <a:spcPct val="0"/>
              </a:spcAft>
              <a:defRPr sz="4400" b="1">
                <a:solidFill>
                  <a:schemeClr val="bg1"/>
                </a:solidFill>
                <a:latin typeface="Palatino Linotype" pitchFamily="18" charset="0"/>
                <a:cs typeface="Arial" charset="0"/>
              </a:defRPr>
            </a:lvl5pPr>
            <a:lvl6pPr marL="457200" algn="ctr" rtl="0" fontAlgn="base">
              <a:spcBef>
                <a:spcPct val="0"/>
              </a:spcBef>
              <a:spcAft>
                <a:spcPct val="0"/>
              </a:spcAft>
              <a:defRPr sz="4400" b="1">
                <a:solidFill>
                  <a:schemeClr val="bg1"/>
                </a:solidFill>
                <a:latin typeface="Palatino Linotype" pitchFamily="18" charset="0"/>
                <a:cs typeface="Arial" charset="0"/>
              </a:defRPr>
            </a:lvl6pPr>
            <a:lvl7pPr marL="914400" algn="ctr" rtl="0" fontAlgn="base">
              <a:spcBef>
                <a:spcPct val="0"/>
              </a:spcBef>
              <a:spcAft>
                <a:spcPct val="0"/>
              </a:spcAft>
              <a:defRPr sz="4400" b="1">
                <a:solidFill>
                  <a:schemeClr val="bg1"/>
                </a:solidFill>
                <a:latin typeface="Palatino Linotype" pitchFamily="18" charset="0"/>
                <a:cs typeface="Arial" charset="0"/>
              </a:defRPr>
            </a:lvl7pPr>
            <a:lvl8pPr marL="1371600" algn="ctr" rtl="0" fontAlgn="base">
              <a:spcBef>
                <a:spcPct val="0"/>
              </a:spcBef>
              <a:spcAft>
                <a:spcPct val="0"/>
              </a:spcAft>
              <a:defRPr sz="4400" b="1">
                <a:solidFill>
                  <a:schemeClr val="bg1"/>
                </a:solidFill>
                <a:latin typeface="Palatino Linotype" pitchFamily="18" charset="0"/>
                <a:cs typeface="Arial" charset="0"/>
              </a:defRPr>
            </a:lvl8pPr>
            <a:lvl9pPr marL="1828800" algn="ctr" rtl="0" fontAlgn="base">
              <a:spcBef>
                <a:spcPct val="0"/>
              </a:spcBef>
              <a:spcAft>
                <a:spcPct val="0"/>
              </a:spcAft>
              <a:defRPr sz="4400" b="1">
                <a:solidFill>
                  <a:schemeClr val="bg1"/>
                </a:solidFill>
                <a:latin typeface="Palatino Linotype" pitchFamily="18" charset="0"/>
                <a:cs typeface="Arial" charset="0"/>
              </a:defRPr>
            </a:lvl9pPr>
          </a:lstStyle>
          <a:p>
            <a:r>
              <a:rPr lang="en-US" dirty="0" smtClean="0"/>
              <a:t>Find Fourier Coefficients</a:t>
            </a:r>
            <a:endParaRPr lang="he-IL" dirty="0" smtClean="0"/>
          </a:p>
        </p:txBody>
      </p:sp>
      <p:sp>
        <p:nvSpPr>
          <p:cNvPr id="4" name="Line 302"/>
          <p:cNvSpPr>
            <a:spLocks noChangeShapeType="1"/>
          </p:cNvSpPr>
          <p:nvPr/>
        </p:nvSpPr>
        <p:spPr bwMode="auto">
          <a:xfrm>
            <a:off x="6335710" y="1981200"/>
            <a:ext cx="8207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6" name="Picture 76" descr="addin_tmp.png"/>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534148" y="1654175"/>
            <a:ext cx="3651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3"/>
          <p:cNvSpPr>
            <a:spLocks noChangeArrowheads="1"/>
          </p:cNvSpPr>
          <p:nvPr/>
        </p:nvSpPr>
        <p:spPr bwMode="auto">
          <a:xfrm>
            <a:off x="7169148" y="1422400"/>
            <a:ext cx="1374775" cy="1100138"/>
          </a:xfrm>
          <a:prstGeom prst="rect">
            <a:avLst/>
          </a:prstGeom>
          <a:solidFill>
            <a:srgbClr val="66FFFF"/>
          </a:solidFill>
          <a:ln w="19050">
            <a:solidFill>
              <a:schemeClr val="tx1"/>
            </a:solidFill>
            <a:miter lim="800000"/>
            <a:headEnd/>
            <a:tailEnd/>
          </a:ln>
        </p:spPr>
        <p:txBody>
          <a:bodyPr anchor="ctr"/>
          <a:lstStyle/>
          <a:p>
            <a:pPr algn="ctr">
              <a:defRPr/>
            </a:pPr>
            <a:r>
              <a:rPr lang="en-US" dirty="0">
                <a:solidFill>
                  <a:schemeClr val="dk1"/>
                </a:solidFill>
                <a:latin typeface="+mn-lt"/>
                <a:cs typeface="+mn-cs"/>
              </a:rPr>
              <a:t>Find Fourier </a:t>
            </a:r>
            <a:r>
              <a:rPr lang="en-US" dirty="0" err="1">
                <a:solidFill>
                  <a:schemeClr val="dk1"/>
                </a:solidFill>
                <a:latin typeface="+mn-lt"/>
                <a:cs typeface="+mn-cs"/>
              </a:rPr>
              <a:t>Coefficiens</a:t>
            </a:r>
            <a:endParaRPr lang="en-US" dirty="0">
              <a:solidFill>
                <a:schemeClr val="dk1"/>
              </a:solidFill>
              <a:latin typeface="+mn-lt"/>
              <a:cs typeface="+mn-cs"/>
            </a:endParaRPr>
          </a:p>
          <a:p>
            <a:pPr algn="ctr">
              <a:defRPr/>
            </a:pPr>
            <a:endParaRPr lang="ru-RU" sz="1600" dirty="0">
              <a:cs typeface="Arial" pitchFamily="34" charset="0"/>
            </a:endParaRPr>
          </a:p>
        </p:txBody>
      </p:sp>
      <p:sp>
        <p:nvSpPr>
          <p:cNvPr id="8" name="Line 302"/>
          <p:cNvSpPr>
            <a:spLocks noChangeShapeType="1"/>
          </p:cNvSpPr>
          <p:nvPr/>
        </p:nvSpPr>
        <p:spPr bwMode="auto">
          <a:xfrm>
            <a:off x="8534398" y="1981200"/>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9" name="Picture 56" descr="addin_tmp.png"/>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8701085" y="1778000"/>
            <a:ext cx="142875"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7389810" y="2228850"/>
            <a:ext cx="933450" cy="266700"/>
          </a:xfrm>
          <a:prstGeom prst="rect">
            <a:avLst/>
          </a:prstGeom>
        </p:spPr>
      </p:pic>
      <p:pic>
        <p:nvPicPr>
          <p:cNvPr id="58" name="Picture 57"/>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2573764" y="2896382"/>
            <a:ext cx="1597152" cy="219456"/>
          </a:xfrm>
          <a:prstGeom prst="rect">
            <a:avLst/>
          </a:prstGeom>
        </p:spPr>
      </p:pic>
      <p:pic>
        <p:nvPicPr>
          <p:cNvPr id="57" name="Picture 56"/>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3087294" y="2073719"/>
            <a:ext cx="2985516" cy="595884"/>
          </a:xfrm>
          <a:prstGeom prst="rect">
            <a:avLst/>
          </a:prstGeom>
        </p:spPr>
      </p:pic>
      <p:sp>
        <p:nvSpPr>
          <p:cNvPr id="17" name="Content Placeholder 7"/>
          <p:cNvSpPr txBox="1">
            <a:spLocks/>
          </p:cNvSpPr>
          <p:nvPr/>
        </p:nvSpPr>
        <p:spPr bwMode="auto">
          <a:xfrm>
            <a:off x="279802" y="1476032"/>
            <a:ext cx="6079592" cy="89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Blip>
                <a:blip r:embed="rId21"/>
              </a:buBlip>
              <a:defRPr/>
            </a:pPr>
            <a:r>
              <a:rPr lang="en-US" sz="2000" dirty="0" smtClean="0"/>
              <a:t>Fourier series of a periodic input:</a:t>
            </a:r>
          </a:p>
        </p:txBody>
      </p:sp>
      <p:pic>
        <p:nvPicPr>
          <p:cNvPr id="56" name="Picture 55"/>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729116" y="2072957"/>
            <a:ext cx="1833372" cy="597408"/>
          </a:xfrm>
          <a:prstGeom prst="rect">
            <a:avLst/>
          </a:prstGeom>
        </p:spPr>
      </p:pic>
      <p:sp>
        <p:nvSpPr>
          <p:cNvPr id="20" name="Line 302"/>
          <p:cNvSpPr>
            <a:spLocks noChangeShapeType="1"/>
          </p:cNvSpPr>
          <p:nvPr/>
        </p:nvSpPr>
        <p:spPr bwMode="auto">
          <a:xfrm>
            <a:off x="2679458" y="2371661"/>
            <a:ext cx="266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23" name="Content Placeholder 7"/>
          <p:cNvSpPr txBox="1">
            <a:spLocks/>
          </p:cNvSpPr>
          <p:nvPr/>
        </p:nvSpPr>
        <p:spPr bwMode="auto">
          <a:xfrm>
            <a:off x="4336132" y="2839107"/>
            <a:ext cx="1267365" cy="33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hangingPunct="1">
              <a:buNone/>
              <a:defRPr/>
            </a:pPr>
            <a:r>
              <a:rPr lang="en-US" sz="1600" b="1" dirty="0" smtClean="0">
                <a:solidFill>
                  <a:srgbClr val="FF0000"/>
                </a:solidFill>
              </a:rPr>
              <a:t>Unknown</a:t>
            </a:r>
          </a:p>
        </p:txBody>
      </p:sp>
      <p:sp>
        <p:nvSpPr>
          <p:cNvPr id="25" name="Content Placeholder 7"/>
          <p:cNvSpPr txBox="1">
            <a:spLocks/>
          </p:cNvSpPr>
          <p:nvPr/>
        </p:nvSpPr>
        <p:spPr bwMode="auto">
          <a:xfrm>
            <a:off x="279802" y="3237164"/>
            <a:ext cx="4056330" cy="534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Blip>
                <a:blip r:embed="rId21"/>
              </a:buBlip>
              <a:defRPr/>
            </a:pPr>
            <a:r>
              <a:rPr lang="en-US" sz="2000" dirty="0" smtClean="0"/>
              <a:t>Sensing with </a:t>
            </a:r>
            <a:r>
              <a:rPr lang="en-US" sz="2000" dirty="0" err="1" smtClean="0"/>
              <a:t>lowpass</a:t>
            </a:r>
            <a:r>
              <a:rPr lang="en-US" sz="2000" dirty="0" smtClean="0"/>
              <a:t>:</a:t>
            </a:r>
          </a:p>
        </p:txBody>
      </p:sp>
      <p:pic>
        <p:nvPicPr>
          <p:cNvPr id="59" name="Picture 58"/>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590261" y="3771447"/>
            <a:ext cx="5280660" cy="1171956"/>
          </a:xfrm>
          <a:prstGeom prst="rect">
            <a:avLst/>
          </a:prstGeom>
        </p:spPr>
      </p:pic>
      <p:sp>
        <p:nvSpPr>
          <p:cNvPr id="33" name="Left Brace 32"/>
          <p:cNvSpPr/>
          <p:nvPr/>
        </p:nvSpPr>
        <p:spPr>
          <a:xfrm rot="16200000">
            <a:off x="3059142" y="4620299"/>
            <a:ext cx="342898" cy="989105"/>
          </a:xfrm>
          <a:prstGeom prst="leftBrace">
            <a:avLst>
              <a:gd name="adj1" fmla="val 23380"/>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pic>
        <p:nvPicPr>
          <p:cNvPr id="60" name="Picture 59"/>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2302475" y="5449716"/>
            <a:ext cx="1856232" cy="204216"/>
          </a:xfrm>
          <a:prstGeom prst="rect">
            <a:avLst/>
          </a:prstGeom>
        </p:spPr>
      </p:pic>
      <p:pic>
        <p:nvPicPr>
          <p:cNvPr id="62" name="Picture 61"/>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2021297" y="5773566"/>
            <a:ext cx="2418588" cy="190500"/>
          </a:xfrm>
          <a:prstGeom prst="rect">
            <a:avLst/>
          </a:prstGeom>
        </p:spPr>
      </p:pic>
      <p:pic>
        <p:nvPicPr>
          <p:cNvPr id="73" name="Picture 72"/>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901360" y="4347519"/>
            <a:ext cx="2836164" cy="595884"/>
          </a:xfrm>
          <a:prstGeom prst="rect">
            <a:avLst/>
          </a:prstGeom>
        </p:spPr>
      </p:pic>
      <p:sp>
        <p:nvSpPr>
          <p:cNvPr id="66" name="Left Brace 65"/>
          <p:cNvSpPr/>
          <p:nvPr/>
        </p:nvSpPr>
        <p:spPr>
          <a:xfrm rot="16200000">
            <a:off x="6125369" y="4664003"/>
            <a:ext cx="342898" cy="901698"/>
          </a:xfrm>
          <a:prstGeom prst="leftBrace">
            <a:avLst>
              <a:gd name="adj1" fmla="val 2129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pic>
        <p:nvPicPr>
          <p:cNvPr id="68" name="Picture 67"/>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tretch>
            <a:fillRect/>
          </a:stretch>
        </p:blipFill>
        <p:spPr>
          <a:xfrm>
            <a:off x="5815124" y="5449716"/>
            <a:ext cx="922020" cy="185928"/>
          </a:xfrm>
          <a:prstGeom prst="rect">
            <a:avLst/>
          </a:prstGeom>
        </p:spPr>
      </p:pic>
      <p:sp>
        <p:nvSpPr>
          <p:cNvPr id="70" name="Left Brace 69"/>
          <p:cNvSpPr/>
          <p:nvPr/>
        </p:nvSpPr>
        <p:spPr>
          <a:xfrm rot="16200000">
            <a:off x="5215596" y="4697293"/>
            <a:ext cx="342898" cy="835118"/>
          </a:xfrm>
          <a:prstGeom prst="leftBrace">
            <a:avLst>
              <a:gd name="adj1" fmla="val 21297"/>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pic>
        <p:nvPicPr>
          <p:cNvPr id="72" name="Picture 71"/>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tretch>
            <a:fillRect/>
          </a:stretch>
        </p:blipFill>
        <p:spPr>
          <a:xfrm>
            <a:off x="5271594" y="5449716"/>
            <a:ext cx="166116" cy="141732"/>
          </a:xfrm>
          <a:prstGeom prst="rect">
            <a:avLst/>
          </a:prstGeom>
        </p:spPr>
      </p:pic>
      <p:pic>
        <p:nvPicPr>
          <p:cNvPr id="78" name="Picture 77"/>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Lst>
          </a:blip>
          <a:stretch>
            <a:fillRect/>
          </a:stretch>
        </p:blipFill>
        <p:spPr>
          <a:xfrm>
            <a:off x="7650478" y="4553814"/>
            <a:ext cx="1104900" cy="556260"/>
          </a:xfrm>
          <a:prstGeom prst="rect">
            <a:avLst/>
          </a:prstGeom>
        </p:spPr>
      </p:pic>
      <p:sp>
        <p:nvSpPr>
          <p:cNvPr id="76" name="Line 302"/>
          <p:cNvSpPr>
            <a:spLocks noChangeShapeType="1"/>
          </p:cNvSpPr>
          <p:nvPr/>
        </p:nvSpPr>
        <p:spPr bwMode="auto">
          <a:xfrm>
            <a:off x="7156448" y="4645461"/>
            <a:ext cx="266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81" name="Picture 80"/>
          <p:cNvPicPr>
            <a:picLocks noChangeAspect="1"/>
          </p:cNvPicPr>
          <p:nvPr>
            <p:custDataLst>
              <p:tags r:id="rId14"/>
            </p:custDataLst>
          </p:nvPr>
        </p:nvPicPr>
        <p:blipFill>
          <a:blip r:embed="rId30" cstate="print">
            <a:extLst>
              <a:ext uri="{28A0092B-C50C-407E-A947-70E740481C1C}">
                <a14:useLocalDpi xmlns:a14="http://schemas.microsoft.com/office/drawing/2010/main" val="0"/>
              </a:ext>
            </a:extLst>
          </a:blip>
          <a:stretch>
            <a:fillRect/>
          </a:stretch>
        </p:blipFill>
        <p:spPr>
          <a:xfrm>
            <a:off x="7313674" y="5446812"/>
            <a:ext cx="1487424" cy="219456"/>
          </a:xfrm>
          <a:prstGeom prst="rect">
            <a:avLst/>
          </a:prstGeom>
        </p:spPr>
      </p:pic>
      <p:sp>
        <p:nvSpPr>
          <p:cNvPr id="80" name="Content Placeholder 7"/>
          <p:cNvSpPr txBox="1">
            <a:spLocks/>
          </p:cNvSpPr>
          <p:nvPr/>
        </p:nvSpPr>
        <p:spPr bwMode="auto">
          <a:xfrm>
            <a:off x="7188685" y="5692017"/>
            <a:ext cx="1681766" cy="33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eaLnBrk="1" hangingPunct="1">
              <a:buNone/>
              <a:defRPr/>
            </a:pPr>
            <a:r>
              <a:rPr lang="en-US" sz="1600" b="1" dirty="0" smtClean="0">
                <a:solidFill>
                  <a:srgbClr val="FF0000"/>
                </a:solidFill>
              </a:rPr>
              <a:t>Known measurements</a:t>
            </a:r>
          </a:p>
        </p:txBody>
      </p:sp>
    </p:spTree>
    <p:extLst>
      <p:ext uri="{BB962C8B-B14F-4D97-AF65-F5344CB8AC3E}">
        <p14:creationId xmlns:p14="http://schemas.microsoft.com/office/powerpoint/2010/main" val="315730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3" grpId="0" animBg="1"/>
      <p:bldP spid="66" grpId="0" animBg="1"/>
      <p:bldP spid="70" grpId="0" animBg="1"/>
      <p:bldP spid="76" grpId="0" animBg="1"/>
      <p:bldP spid="8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a:spLocks noChangeArrowheads="1"/>
          </p:cNvSpPr>
          <p:nvPr/>
        </p:nvSpPr>
        <p:spPr bwMode="auto">
          <a:xfrm>
            <a:off x="865188" y="4959350"/>
            <a:ext cx="2424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solidFill>
                  <a:srgbClr val="000000"/>
                </a:solidFill>
              </a:rPr>
              <a:t> </a:t>
            </a:r>
            <a:r>
              <a:rPr lang="en-US">
                <a:solidFill>
                  <a:srgbClr val="FF0000"/>
                </a:solidFill>
              </a:rPr>
              <a:t>piece-wise linear</a:t>
            </a:r>
          </a:p>
        </p:txBody>
      </p:sp>
      <p:sp>
        <p:nvSpPr>
          <p:cNvPr id="36867" name="Rectangle 2"/>
          <p:cNvSpPr>
            <a:spLocks noGrp="1" noChangeArrowheads="1"/>
          </p:cNvSpPr>
          <p:nvPr>
            <p:ph type="title"/>
          </p:nvPr>
        </p:nvSpPr>
        <p:spPr/>
        <p:txBody>
          <a:bodyPr/>
          <a:lstStyle/>
          <a:p>
            <a:r>
              <a:rPr lang="en-US" smtClean="0"/>
              <a:t>The Key – Structure</a:t>
            </a:r>
          </a:p>
        </p:txBody>
      </p:sp>
      <p:sp>
        <p:nvSpPr>
          <p:cNvPr id="36868" name="Text Box 20"/>
          <p:cNvSpPr txBox="1">
            <a:spLocks noChangeArrowheads="1"/>
          </p:cNvSpPr>
          <p:nvPr/>
        </p:nvSpPr>
        <p:spPr bwMode="auto">
          <a:xfrm>
            <a:off x="504825" y="3119438"/>
            <a:ext cx="4025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a:solidFill>
                  <a:srgbClr val="000000"/>
                </a:solidFill>
                <a:cs typeface="Tahoma" pitchFamily="34" charset="0"/>
              </a:rPr>
              <a:t> Sampling reduces ``dimenions’’ </a:t>
            </a:r>
          </a:p>
          <a:p>
            <a:pPr eaLnBrk="1" hangingPunct="1">
              <a:buSzPct val="75000"/>
              <a:buFontTx/>
              <a:buBlip>
                <a:blip r:embed="rId8"/>
              </a:buBlip>
            </a:pPr>
            <a:r>
              <a:rPr lang="en-US" sz="2000">
                <a:solidFill>
                  <a:srgbClr val="000000"/>
                </a:solidFill>
                <a:cs typeface="Tahoma" pitchFamily="34" charset="0"/>
              </a:rPr>
              <a:t> Must have some prior on </a:t>
            </a:r>
          </a:p>
        </p:txBody>
      </p:sp>
      <p:sp>
        <p:nvSpPr>
          <p:cNvPr id="36869" name="Rectangle 30"/>
          <p:cNvSpPr>
            <a:spLocks noChangeArrowheads="1"/>
          </p:cNvSpPr>
          <p:nvPr/>
        </p:nvSpPr>
        <p:spPr bwMode="auto">
          <a:xfrm>
            <a:off x="3706813" y="1882775"/>
            <a:ext cx="1944687" cy="762000"/>
          </a:xfrm>
          <a:prstGeom prst="rect">
            <a:avLst/>
          </a:prstGeom>
          <a:solidFill>
            <a:schemeClr val="accent1"/>
          </a:solidFill>
          <a:ln w="9525">
            <a:solidFill>
              <a:schemeClr val="tx1"/>
            </a:solidFill>
            <a:miter lim="800000"/>
            <a:headEnd/>
            <a:tailEnd/>
          </a:ln>
        </p:spPr>
        <p:txBody>
          <a:bodyPr wrap="none" anchor="ctr"/>
          <a:lstStyle/>
          <a:p>
            <a:pPr algn="ctr"/>
            <a:r>
              <a:rPr lang="en-US" sz="2200">
                <a:solidFill>
                  <a:srgbClr val="000000"/>
                </a:solidFill>
                <a:cs typeface="Tahoma" pitchFamily="34" charset="0"/>
              </a:rPr>
              <a:t>Sampling</a:t>
            </a:r>
          </a:p>
          <a:p>
            <a:pPr algn="ctr"/>
            <a:r>
              <a:rPr lang="en-US" sz="2200">
                <a:solidFill>
                  <a:srgbClr val="000000"/>
                </a:solidFill>
                <a:cs typeface="Tahoma" pitchFamily="34" charset="0"/>
              </a:rPr>
              <a:t>A2D</a:t>
            </a:r>
          </a:p>
        </p:txBody>
      </p:sp>
      <p:sp>
        <p:nvSpPr>
          <p:cNvPr id="36870" name="Line 31"/>
          <p:cNvSpPr>
            <a:spLocks noChangeShapeType="1"/>
          </p:cNvSpPr>
          <p:nvPr/>
        </p:nvSpPr>
        <p:spPr bwMode="auto">
          <a:xfrm>
            <a:off x="1908175" y="2287588"/>
            <a:ext cx="1798638"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6871" name="Line 32"/>
          <p:cNvSpPr>
            <a:spLocks noChangeShapeType="1"/>
          </p:cNvSpPr>
          <p:nvPr/>
        </p:nvSpPr>
        <p:spPr bwMode="auto">
          <a:xfrm>
            <a:off x="5686425" y="2287588"/>
            <a:ext cx="1687513"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36872" name="Picture 37" descr="addin_tmp"/>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914525" y="1947863"/>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36" descr="addin_tmp"/>
          <p:cNvPicPr>
            <a:picLocks noChangeAspect="1" noChangeArrowheads="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6757988" y="1949450"/>
            <a:ext cx="3651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Text Box 20"/>
          <p:cNvSpPr txBox="1">
            <a:spLocks noChangeArrowheads="1"/>
          </p:cNvSpPr>
          <p:nvPr/>
        </p:nvSpPr>
        <p:spPr bwMode="auto">
          <a:xfrm>
            <a:off x="1828800" y="2366963"/>
            <a:ext cx="1627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solidFill>
                  <a:srgbClr val="000000"/>
                </a:solidFill>
                <a:cs typeface="Tahoma" pitchFamily="34" charset="0"/>
              </a:rPr>
              <a:t>Uncountable</a:t>
            </a:r>
          </a:p>
        </p:txBody>
      </p:sp>
      <p:sp>
        <p:nvSpPr>
          <p:cNvPr id="36875" name="Text Box 20"/>
          <p:cNvSpPr txBox="1">
            <a:spLocks noChangeArrowheads="1"/>
          </p:cNvSpPr>
          <p:nvPr/>
        </p:nvSpPr>
        <p:spPr bwMode="auto">
          <a:xfrm>
            <a:off x="5929313" y="2366963"/>
            <a:ext cx="13493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solidFill>
                  <a:srgbClr val="000000"/>
                </a:solidFill>
                <a:cs typeface="Tahoma" pitchFamily="34" charset="0"/>
              </a:rPr>
              <a:t>Countable</a:t>
            </a:r>
          </a:p>
        </p:txBody>
      </p:sp>
      <p:grpSp>
        <p:nvGrpSpPr>
          <p:cNvPr id="2" name="Group 65"/>
          <p:cNvGrpSpPr>
            <a:grpSpLocks/>
          </p:cNvGrpSpPr>
          <p:nvPr/>
        </p:nvGrpSpPr>
        <p:grpSpPr bwMode="auto">
          <a:xfrm>
            <a:off x="3765550" y="3883025"/>
            <a:ext cx="4048125" cy="2047875"/>
            <a:chOff x="1890" y="1795"/>
            <a:chExt cx="2550" cy="1290"/>
          </a:xfrm>
        </p:grpSpPr>
        <p:cxnSp>
          <p:nvCxnSpPr>
            <p:cNvPr id="36900" name="Straight Arrow Connector 7"/>
            <p:cNvCxnSpPr>
              <a:cxnSpLocks noChangeShapeType="1"/>
            </p:cNvCxnSpPr>
            <p:nvPr/>
          </p:nvCxnSpPr>
          <p:spPr bwMode="auto">
            <a:xfrm>
              <a:off x="1890" y="3084"/>
              <a:ext cx="2550"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6901" name="Straight Arrow Connector 9"/>
            <p:cNvCxnSpPr>
              <a:cxnSpLocks noChangeShapeType="1"/>
            </p:cNvCxnSpPr>
            <p:nvPr/>
          </p:nvCxnSpPr>
          <p:spPr bwMode="auto">
            <a:xfrm rot="5400000" flipH="1" flipV="1">
              <a:off x="1246" y="2439"/>
              <a:ext cx="1290"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pSp>
      <p:grpSp>
        <p:nvGrpSpPr>
          <p:cNvPr id="3" name="Group 53"/>
          <p:cNvGrpSpPr>
            <a:grpSpLocks/>
          </p:cNvGrpSpPr>
          <p:nvPr/>
        </p:nvGrpSpPr>
        <p:grpSpPr bwMode="auto">
          <a:xfrm>
            <a:off x="4137025" y="4652963"/>
            <a:ext cx="2952750" cy="847725"/>
            <a:chOff x="2124" y="2280"/>
            <a:chExt cx="1860" cy="534"/>
          </a:xfrm>
        </p:grpSpPr>
        <p:sp>
          <p:nvSpPr>
            <p:cNvPr id="36893" name="Oval 11"/>
            <p:cNvSpPr>
              <a:spLocks noChangeArrowheads="1"/>
            </p:cNvSpPr>
            <p:nvPr/>
          </p:nvSpPr>
          <p:spPr bwMode="auto">
            <a:xfrm>
              <a:off x="2124" y="2766"/>
              <a:ext cx="42" cy="48"/>
            </a:xfrm>
            <a:prstGeom prst="ellipse">
              <a:avLst/>
            </a:prstGeom>
            <a:solidFill>
              <a:schemeClr val="tx1"/>
            </a:solidFill>
            <a:ln w="9525" algn="ctr">
              <a:solidFill>
                <a:schemeClr val="tx1"/>
              </a:solidFill>
              <a:round/>
              <a:headEnd/>
              <a:tailEnd/>
            </a:ln>
          </p:spPr>
          <p:txBody>
            <a:bodyPr/>
            <a:lstStyle/>
            <a:p>
              <a:endParaRPr lang="he-IL">
                <a:solidFill>
                  <a:srgbClr val="000000"/>
                </a:solidFill>
              </a:endParaRPr>
            </a:p>
          </p:txBody>
        </p:sp>
        <p:sp>
          <p:nvSpPr>
            <p:cNvPr id="36894" name="Oval 12"/>
            <p:cNvSpPr>
              <a:spLocks noChangeArrowheads="1"/>
            </p:cNvSpPr>
            <p:nvPr/>
          </p:nvSpPr>
          <p:spPr bwMode="auto">
            <a:xfrm>
              <a:off x="2427" y="2742"/>
              <a:ext cx="42" cy="48"/>
            </a:xfrm>
            <a:prstGeom prst="ellipse">
              <a:avLst/>
            </a:prstGeom>
            <a:solidFill>
              <a:schemeClr val="tx1"/>
            </a:solidFill>
            <a:ln w="9525" algn="ctr">
              <a:solidFill>
                <a:schemeClr val="tx1"/>
              </a:solidFill>
              <a:round/>
              <a:headEnd/>
              <a:tailEnd/>
            </a:ln>
          </p:spPr>
          <p:txBody>
            <a:bodyPr/>
            <a:lstStyle/>
            <a:p>
              <a:endParaRPr lang="he-IL">
                <a:solidFill>
                  <a:srgbClr val="000000"/>
                </a:solidFill>
              </a:endParaRPr>
            </a:p>
          </p:txBody>
        </p:sp>
        <p:sp>
          <p:nvSpPr>
            <p:cNvPr id="36895" name="Oval 13"/>
            <p:cNvSpPr>
              <a:spLocks noChangeArrowheads="1"/>
            </p:cNvSpPr>
            <p:nvPr/>
          </p:nvSpPr>
          <p:spPr bwMode="auto">
            <a:xfrm>
              <a:off x="3033" y="2280"/>
              <a:ext cx="42" cy="48"/>
            </a:xfrm>
            <a:prstGeom prst="ellipse">
              <a:avLst/>
            </a:prstGeom>
            <a:solidFill>
              <a:schemeClr val="tx1"/>
            </a:solidFill>
            <a:ln w="9525" algn="ctr">
              <a:solidFill>
                <a:schemeClr val="tx1"/>
              </a:solidFill>
              <a:round/>
              <a:headEnd/>
              <a:tailEnd/>
            </a:ln>
          </p:spPr>
          <p:txBody>
            <a:bodyPr/>
            <a:lstStyle/>
            <a:p>
              <a:endParaRPr lang="he-IL">
                <a:solidFill>
                  <a:srgbClr val="000000"/>
                </a:solidFill>
              </a:endParaRPr>
            </a:p>
          </p:txBody>
        </p:sp>
        <p:sp>
          <p:nvSpPr>
            <p:cNvPr id="36896" name="Oval 14"/>
            <p:cNvSpPr>
              <a:spLocks noChangeArrowheads="1"/>
            </p:cNvSpPr>
            <p:nvPr/>
          </p:nvSpPr>
          <p:spPr bwMode="auto">
            <a:xfrm>
              <a:off x="3336" y="2634"/>
              <a:ext cx="42" cy="48"/>
            </a:xfrm>
            <a:prstGeom prst="ellipse">
              <a:avLst/>
            </a:prstGeom>
            <a:solidFill>
              <a:schemeClr val="tx1"/>
            </a:solidFill>
            <a:ln w="9525" algn="ctr">
              <a:solidFill>
                <a:schemeClr val="tx1"/>
              </a:solidFill>
              <a:round/>
              <a:headEnd/>
              <a:tailEnd/>
            </a:ln>
          </p:spPr>
          <p:txBody>
            <a:bodyPr/>
            <a:lstStyle/>
            <a:p>
              <a:endParaRPr lang="he-IL">
                <a:solidFill>
                  <a:srgbClr val="000000"/>
                </a:solidFill>
              </a:endParaRPr>
            </a:p>
          </p:txBody>
        </p:sp>
        <p:sp>
          <p:nvSpPr>
            <p:cNvPr id="36897" name="Oval 15"/>
            <p:cNvSpPr>
              <a:spLocks noChangeArrowheads="1"/>
            </p:cNvSpPr>
            <p:nvPr/>
          </p:nvSpPr>
          <p:spPr bwMode="auto">
            <a:xfrm>
              <a:off x="3639" y="2730"/>
              <a:ext cx="42" cy="48"/>
            </a:xfrm>
            <a:prstGeom prst="ellipse">
              <a:avLst/>
            </a:prstGeom>
            <a:solidFill>
              <a:schemeClr val="tx1"/>
            </a:solidFill>
            <a:ln w="9525" algn="ctr">
              <a:solidFill>
                <a:schemeClr val="tx1"/>
              </a:solidFill>
              <a:round/>
              <a:headEnd/>
              <a:tailEnd/>
            </a:ln>
          </p:spPr>
          <p:txBody>
            <a:bodyPr/>
            <a:lstStyle/>
            <a:p>
              <a:endParaRPr lang="he-IL">
                <a:solidFill>
                  <a:srgbClr val="000000"/>
                </a:solidFill>
              </a:endParaRPr>
            </a:p>
          </p:txBody>
        </p:sp>
        <p:sp>
          <p:nvSpPr>
            <p:cNvPr id="36898" name="Oval 16"/>
            <p:cNvSpPr>
              <a:spLocks noChangeArrowheads="1"/>
            </p:cNvSpPr>
            <p:nvPr/>
          </p:nvSpPr>
          <p:spPr bwMode="auto">
            <a:xfrm>
              <a:off x="3942" y="2514"/>
              <a:ext cx="42" cy="48"/>
            </a:xfrm>
            <a:prstGeom prst="ellipse">
              <a:avLst/>
            </a:prstGeom>
            <a:solidFill>
              <a:schemeClr val="tx1"/>
            </a:solidFill>
            <a:ln w="9525" algn="ctr">
              <a:solidFill>
                <a:schemeClr val="tx1"/>
              </a:solidFill>
              <a:round/>
              <a:headEnd/>
              <a:tailEnd/>
            </a:ln>
          </p:spPr>
          <p:txBody>
            <a:bodyPr/>
            <a:lstStyle/>
            <a:p>
              <a:endParaRPr lang="he-IL">
                <a:solidFill>
                  <a:srgbClr val="000000"/>
                </a:solidFill>
              </a:endParaRPr>
            </a:p>
          </p:txBody>
        </p:sp>
        <p:sp>
          <p:nvSpPr>
            <p:cNvPr id="36899" name="Oval 17"/>
            <p:cNvSpPr>
              <a:spLocks noChangeArrowheads="1"/>
            </p:cNvSpPr>
            <p:nvPr/>
          </p:nvSpPr>
          <p:spPr bwMode="auto">
            <a:xfrm>
              <a:off x="2730" y="2316"/>
              <a:ext cx="42" cy="48"/>
            </a:xfrm>
            <a:prstGeom prst="ellipse">
              <a:avLst/>
            </a:prstGeom>
            <a:solidFill>
              <a:schemeClr val="tx1"/>
            </a:solidFill>
            <a:ln w="9525" algn="ctr">
              <a:solidFill>
                <a:schemeClr val="tx1"/>
              </a:solidFill>
              <a:round/>
              <a:headEnd/>
              <a:tailEnd/>
            </a:ln>
          </p:spPr>
          <p:txBody>
            <a:bodyPr/>
            <a:lstStyle/>
            <a:p>
              <a:endParaRPr lang="he-IL">
                <a:solidFill>
                  <a:srgbClr val="000000"/>
                </a:solidFill>
              </a:endParaRPr>
            </a:p>
          </p:txBody>
        </p:sp>
      </p:grpSp>
      <p:sp>
        <p:nvSpPr>
          <p:cNvPr id="50" name="TextBox 49"/>
          <p:cNvSpPr txBox="1">
            <a:spLocks noChangeArrowheads="1"/>
          </p:cNvSpPr>
          <p:nvPr/>
        </p:nvSpPr>
        <p:spPr bwMode="auto">
          <a:xfrm>
            <a:off x="1128713" y="4987925"/>
            <a:ext cx="14811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solidFill>
                  <a:srgbClr val="000000"/>
                </a:solidFill>
              </a:rPr>
              <a:t> </a:t>
            </a:r>
            <a:r>
              <a:rPr lang="en-US">
                <a:solidFill>
                  <a:srgbClr val="0000FF"/>
                </a:solidFill>
              </a:rPr>
              <a:t>bandlimited</a:t>
            </a:r>
          </a:p>
        </p:txBody>
      </p:sp>
      <p:grpSp>
        <p:nvGrpSpPr>
          <p:cNvPr id="4" name="Group 63"/>
          <p:cNvGrpSpPr>
            <a:grpSpLocks/>
          </p:cNvGrpSpPr>
          <p:nvPr/>
        </p:nvGrpSpPr>
        <p:grpSpPr bwMode="auto">
          <a:xfrm>
            <a:off x="4159250" y="4691063"/>
            <a:ext cx="2890838" cy="777875"/>
            <a:chOff x="2138" y="2304"/>
            <a:chExt cx="1821" cy="490"/>
          </a:xfrm>
        </p:grpSpPr>
        <p:sp>
          <p:nvSpPr>
            <p:cNvPr id="36887" name="Line 57"/>
            <p:cNvSpPr>
              <a:spLocks noChangeShapeType="1"/>
            </p:cNvSpPr>
            <p:nvPr/>
          </p:nvSpPr>
          <p:spPr bwMode="auto">
            <a:xfrm flipV="1">
              <a:off x="2138" y="2767"/>
              <a:ext cx="312" cy="2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6888" name="Line 58"/>
            <p:cNvSpPr>
              <a:spLocks noChangeShapeType="1"/>
            </p:cNvSpPr>
            <p:nvPr/>
          </p:nvSpPr>
          <p:spPr bwMode="auto">
            <a:xfrm flipV="1">
              <a:off x="2443" y="2337"/>
              <a:ext cx="305" cy="43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6889" name="Line 59"/>
            <p:cNvSpPr>
              <a:spLocks noChangeShapeType="1"/>
            </p:cNvSpPr>
            <p:nvPr/>
          </p:nvSpPr>
          <p:spPr bwMode="auto">
            <a:xfrm flipV="1">
              <a:off x="2754" y="2304"/>
              <a:ext cx="298" cy="33"/>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6890" name="Line 60"/>
            <p:cNvSpPr>
              <a:spLocks noChangeShapeType="1"/>
            </p:cNvSpPr>
            <p:nvPr/>
          </p:nvSpPr>
          <p:spPr bwMode="auto">
            <a:xfrm>
              <a:off x="3052" y="2304"/>
              <a:ext cx="305" cy="35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6891" name="Line 61"/>
            <p:cNvSpPr>
              <a:spLocks noChangeShapeType="1"/>
            </p:cNvSpPr>
            <p:nvPr/>
          </p:nvSpPr>
          <p:spPr bwMode="auto">
            <a:xfrm>
              <a:off x="3357" y="2662"/>
              <a:ext cx="304" cy="9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6892" name="Line 62"/>
            <p:cNvSpPr>
              <a:spLocks noChangeShapeType="1"/>
            </p:cNvSpPr>
            <p:nvPr/>
          </p:nvSpPr>
          <p:spPr bwMode="auto">
            <a:xfrm flipV="1">
              <a:off x="3661" y="2536"/>
              <a:ext cx="298" cy="225"/>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9" name="Freeform 64"/>
          <p:cNvSpPr>
            <a:spLocks/>
          </p:cNvSpPr>
          <p:nvPr/>
        </p:nvSpPr>
        <p:spPr bwMode="auto">
          <a:xfrm>
            <a:off x="4159250" y="4605338"/>
            <a:ext cx="2890838" cy="931862"/>
          </a:xfrm>
          <a:custGeom>
            <a:avLst/>
            <a:gdLst>
              <a:gd name="T0" fmla="*/ 0 w 1821"/>
              <a:gd name="T1" fmla="*/ 2147483647 h 587"/>
              <a:gd name="T2" fmla="*/ 2147483647 w 1821"/>
              <a:gd name="T3" fmla="*/ 2147483647 h 587"/>
              <a:gd name="T4" fmla="*/ 2147483647 w 1821"/>
              <a:gd name="T5" fmla="*/ 2147483647 h 587"/>
              <a:gd name="T6" fmla="*/ 2147483647 w 1821"/>
              <a:gd name="T7" fmla="*/ 2147483647 h 587"/>
              <a:gd name="T8" fmla="*/ 2147483647 w 1821"/>
              <a:gd name="T9" fmla="*/ 2147483647 h 587"/>
              <a:gd name="T10" fmla="*/ 2147483647 w 1821"/>
              <a:gd name="T11" fmla="*/ 2147483647 h 587"/>
              <a:gd name="T12" fmla="*/ 2147483647 w 1821"/>
              <a:gd name="T13" fmla="*/ 2147483647 h 587"/>
              <a:gd name="T14" fmla="*/ 0 60000 65536"/>
              <a:gd name="T15" fmla="*/ 0 60000 65536"/>
              <a:gd name="T16" fmla="*/ 0 60000 65536"/>
              <a:gd name="T17" fmla="*/ 0 60000 65536"/>
              <a:gd name="T18" fmla="*/ 0 60000 65536"/>
              <a:gd name="T19" fmla="*/ 0 60000 65536"/>
              <a:gd name="T20" fmla="*/ 0 60000 65536"/>
              <a:gd name="T21" fmla="*/ 0 w 1821"/>
              <a:gd name="T22" fmla="*/ 0 h 587"/>
              <a:gd name="T23" fmla="*/ 1821 w 1821"/>
              <a:gd name="T24" fmla="*/ 587 h 58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1" h="587">
                <a:moveTo>
                  <a:pt x="0" y="544"/>
                </a:moveTo>
                <a:cubicBezTo>
                  <a:pt x="107" y="565"/>
                  <a:pt x="215" y="587"/>
                  <a:pt x="318" y="511"/>
                </a:cubicBezTo>
                <a:cubicBezTo>
                  <a:pt x="421" y="435"/>
                  <a:pt x="517" y="163"/>
                  <a:pt x="616" y="87"/>
                </a:cubicBezTo>
                <a:cubicBezTo>
                  <a:pt x="715" y="11"/>
                  <a:pt x="814" y="0"/>
                  <a:pt x="914" y="54"/>
                </a:cubicBezTo>
                <a:cubicBezTo>
                  <a:pt x="1014" y="108"/>
                  <a:pt x="1118" y="337"/>
                  <a:pt x="1219" y="412"/>
                </a:cubicBezTo>
                <a:cubicBezTo>
                  <a:pt x="1320" y="487"/>
                  <a:pt x="1423" y="525"/>
                  <a:pt x="1523" y="504"/>
                </a:cubicBezTo>
                <a:cubicBezTo>
                  <a:pt x="1623" y="483"/>
                  <a:pt x="1722" y="384"/>
                  <a:pt x="1821" y="286"/>
                </a:cubicBezTo>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38955" name="Picture 43" descr="addin_tmp"/>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74675" y="5067300"/>
            <a:ext cx="3619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7" name="Picture 45" descr="addin_tmp"/>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12788" y="506571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38" descr="addin_tmp"/>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713163" y="3509963"/>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1609725" y="6035675"/>
            <a:ext cx="5691188"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a:solidFill>
                  <a:srgbClr val="FFFFFF"/>
                </a:solidFill>
              </a:rPr>
              <a:t>Prior (= Signal Model) Necessary for Recovery</a:t>
            </a:r>
          </a:p>
        </p:txBody>
      </p:sp>
      <p:sp>
        <p:nvSpPr>
          <p:cNvPr id="36" name="Text Box 20"/>
          <p:cNvSpPr txBox="1">
            <a:spLocks noChangeArrowheads="1"/>
          </p:cNvSpPr>
          <p:nvPr/>
        </p:nvSpPr>
        <p:spPr bwMode="auto">
          <a:xfrm>
            <a:off x="504825" y="4338638"/>
            <a:ext cx="7631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a:solidFill>
                  <a:srgbClr val="000000"/>
                </a:solidFill>
                <a:cs typeface="Tahoma" pitchFamily="34" charset="0"/>
              </a:rPr>
              <a:t> Model too narrow  (e.g. pure sine) 	</a:t>
            </a:r>
            <a:r>
              <a:rPr lang="en-US" sz="2000">
                <a:solidFill>
                  <a:srgbClr val="000000"/>
                </a:solidFill>
                <a:cs typeface="Tahoma" pitchFamily="34" charset="0"/>
                <a:sym typeface="Wingdings" pitchFamily="2" charset="2"/>
              </a:rPr>
              <a:t></a:t>
            </a:r>
            <a:r>
              <a:rPr lang="en-US" sz="2000">
                <a:solidFill>
                  <a:srgbClr val="000000"/>
                </a:solidFill>
                <a:cs typeface="Tahoma" pitchFamily="34" charset="0"/>
              </a:rPr>
              <a:t>   not widely applicable</a:t>
            </a:r>
          </a:p>
          <a:p>
            <a:pPr eaLnBrk="1" hangingPunct="1">
              <a:buSzPct val="75000"/>
              <a:buFontTx/>
              <a:buBlip>
                <a:blip r:embed="rId8"/>
              </a:buBlip>
            </a:pPr>
            <a:r>
              <a:rPr lang="en-US" sz="2000">
                <a:solidFill>
                  <a:srgbClr val="000000"/>
                </a:solidFill>
                <a:cs typeface="Tahoma" pitchFamily="34" charset="0"/>
              </a:rPr>
              <a:t> Model too wide (e.g. bandlimited) 	</a:t>
            </a:r>
            <a:r>
              <a:rPr lang="en-US" sz="2000">
                <a:solidFill>
                  <a:srgbClr val="000000"/>
                </a:solidFill>
                <a:cs typeface="Tahoma" pitchFamily="34" charset="0"/>
                <a:sym typeface="Wingdings" pitchFamily="2" charset="2"/>
              </a:rPr>
              <a:t>   no rate</a:t>
            </a:r>
            <a:r>
              <a:rPr lang="en-US" sz="2000">
                <a:solidFill>
                  <a:srgbClr val="000000"/>
                </a:solidFill>
                <a:cs typeface="Tahoma" pitchFamily="34" charset="0"/>
              </a:rPr>
              <a:t> reduction</a:t>
            </a:r>
          </a:p>
        </p:txBody>
      </p:sp>
      <p:sp>
        <p:nvSpPr>
          <p:cNvPr id="37" name="Text Box 4"/>
          <p:cNvSpPr txBox="1">
            <a:spLocks noChangeArrowheads="1"/>
          </p:cNvSpPr>
          <p:nvPr/>
        </p:nvSpPr>
        <p:spPr bwMode="auto">
          <a:xfrm>
            <a:off x="1725613" y="5476875"/>
            <a:ext cx="5692775" cy="708025"/>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a:solidFill>
                  <a:srgbClr val="FFFFFF"/>
                </a:solidFill>
              </a:rPr>
              <a:t>Key:  Treat signal models that are sufficiently wide and structured at the same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1">
                                            <p:txEl>
                                              <p:pRg st="0" end="0"/>
                                            </p:txEl>
                                          </p:spTgt>
                                        </p:tgtEl>
                                        <p:attrNameLst>
                                          <p:attrName>style.visibility</p:attrName>
                                        </p:attrNameLst>
                                      </p:cBhvr>
                                      <p:to>
                                        <p:strVal val="visible"/>
                                      </p:to>
                                    </p:set>
                                    <p:anim calcmode="lin" valueType="num">
                                      <p:cBhvr additive="base">
                                        <p:cTn id="17" dur="500" fill="hold"/>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8955"/>
                                        </p:tgtEl>
                                        <p:attrNameLst>
                                          <p:attrName>style.visibility</p:attrName>
                                        </p:attrNameLst>
                                      </p:cBhvr>
                                      <p:to>
                                        <p:strVal val="visible"/>
                                      </p:to>
                                    </p:set>
                                    <p:anim calcmode="lin" valueType="num">
                                      <p:cBhvr additive="base">
                                        <p:cTn id="21" dur="500" fill="hold"/>
                                        <p:tgtEl>
                                          <p:spTgt spid="38955"/>
                                        </p:tgtEl>
                                        <p:attrNameLst>
                                          <p:attrName>ppt_x</p:attrName>
                                        </p:attrNameLst>
                                      </p:cBhvr>
                                      <p:tavLst>
                                        <p:tav tm="0">
                                          <p:val>
                                            <p:strVal val="#ppt_x"/>
                                          </p:val>
                                        </p:tav>
                                        <p:tav tm="100000">
                                          <p:val>
                                            <p:strVal val="#ppt_x"/>
                                          </p:val>
                                        </p:tav>
                                      </p:tavLst>
                                    </p:anim>
                                    <p:anim calcmode="lin" valueType="num">
                                      <p:cBhvr additive="base">
                                        <p:cTn id="22" dur="500" fill="hold"/>
                                        <p:tgtEl>
                                          <p:spTgt spid="3895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grpId="0" nodeType="clickEffect">
                                  <p:stCondLst>
                                    <p:cond delay="0"/>
                                  </p:stCondLst>
                                  <p:childTnLst>
                                    <p:anim calcmode="lin" valueType="num">
                                      <p:cBhvr additive="base">
                                        <p:cTn id="26" dur="500"/>
                                        <p:tgtEl>
                                          <p:spTgt spid="51">
                                            <p:txEl>
                                              <p:pRg st="0" end="0"/>
                                            </p:txEl>
                                          </p:spTgt>
                                        </p:tgtEl>
                                        <p:attrNameLst>
                                          <p:attrName>ppt_x</p:attrName>
                                        </p:attrNameLst>
                                      </p:cBhvr>
                                      <p:tavLst>
                                        <p:tav tm="0">
                                          <p:val>
                                            <p:strVal val="ppt_x"/>
                                          </p:val>
                                        </p:tav>
                                        <p:tav tm="100000">
                                          <p:val>
                                            <p:strVal val="ppt_x"/>
                                          </p:val>
                                        </p:tav>
                                      </p:tavLst>
                                    </p:anim>
                                    <p:anim calcmode="lin" valueType="num">
                                      <p:cBhvr additive="base">
                                        <p:cTn id="27" dur="500"/>
                                        <p:tgtEl>
                                          <p:spTgt spid="51">
                                            <p:txEl>
                                              <p:pRg st="0" end="0"/>
                                            </p:txEl>
                                          </p:spTgt>
                                        </p:tgtEl>
                                        <p:attrNameLst>
                                          <p:attrName>ppt_y</p:attrName>
                                        </p:attrNameLst>
                                      </p:cBhvr>
                                      <p:tavLst>
                                        <p:tav tm="0">
                                          <p:val>
                                            <p:strVal val="ppt_y"/>
                                          </p:val>
                                        </p:tav>
                                        <p:tav tm="100000">
                                          <p:val>
                                            <p:strVal val="1+ppt_h/2"/>
                                          </p:val>
                                        </p:tav>
                                      </p:tavLst>
                                    </p:anim>
                                    <p:set>
                                      <p:cBhvr>
                                        <p:cTn id="28" dur="1" fill="hold">
                                          <p:stCondLst>
                                            <p:cond delay="499"/>
                                          </p:stCondLst>
                                        </p:cTn>
                                        <p:tgtEl>
                                          <p:spTgt spid="51">
                                            <p:txEl>
                                              <p:pRg st="0" end="0"/>
                                            </p:txEl>
                                          </p:spTgt>
                                        </p:tgtEl>
                                        <p:attrNameLst>
                                          <p:attrName>style.visibility</p:attrName>
                                        </p:attrNameLst>
                                      </p:cBhvr>
                                      <p:to>
                                        <p:strVal val="hidden"/>
                                      </p:to>
                                    </p:set>
                                  </p:childTnLst>
                                </p:cTn>
                              </p:par>
                              <p:par>
                                <p:cTn id="29" presetID="2" presetClass="exit" presetSubtype="4" fill="hold" nodeType="withEffect">
                                  <p:stCondLst>
                                    <p:cond delay="0"/>
                                  </p:stCondLst>
                                  <p:childTnLst>
                                    <p:anim calcmode="lin" valueType="num">
                                      <p:cBhvr additive="base">
                                        <p:cTn id="30" dur="500"/>
                                        <p:tgtEl>
                                          <p:spTgt spid="4"/>
                                        </p:tgtEl>
                                        <p:attrNameLst>
                                          <p:attrName>ppt_x</p:attrName>
                                        </p:attrNameLst>
                                      </p:cBhvr>
                                      <p:tavLst>
                                        <p:tav tm="0">
                                          <p:val>
                                            <p:strVal val="ppt_x"/>
                                          </p:val>
                                        </p:tav>
                                        <p:tav tm="100000">
                                          <p:val>
                                            <p:strVal val="ppt_x"/>
                                          </p:val>
                                        </p:tav>
                                      </p:tavLst>
                                    </p:anim>
                                    <p:anim calcmode="lin" valueType="num">
                                      <p:cBhvr additive="base">
                                        <p:cTn id="31" dur="500"/>
                                        <p:tgtEl>
                                          <p:spTgt spid="4"/>
                                        </p:tgtEl>
                                        <p:attrNameLst>
                                          <p:attrName>ppt_y</p:attrName>
                                        </p:attrNameLst>
                                      </p:cBhvr>
                                      <p:tavLst>
                                        <p:tav tm="0">
                                          <p:val>
                                            <p:strVal val="ppt_y"/>
                                          </p:val>
                                        </p:tav>
                                        <p:tav tm="100000">
                                          <p:val>
                                            <p:strVal val="1+ppt_h/2"/>
                                          </p:val>
                                        </p:tav>
                                      </p:tavLst>
                                    </p:anim>
                                    <p:set>
                                      <p:cBhvr>
                                        <p:cTn id="32" dur="1" fill="hold">
                                          <p:stCondLst>
                                            <p:cond delay="499"/>
                                          </p:stCondLst>
                                        </p:cTn>
                                        <p:tgtEl>
                                          <p:spTgt spid="4"/>
                                        </p:tgtEl>
                                        <p:attrNameLst>
                                          <p:attrName>style.visibility</p:attrName>
                                        </p:attrNameLst>
                                      </p:cBhvr>
                                      <p:to>
                                        <p:strVal val="hidden"/>
                                      </p:to>
                                    </p:set>
                                  </p:childTnLst>
                                </p:cTn>
                              </p:par>
                              <p:par>
                                <p:cTn id="33" presetID="2" presetClass="exit" presetSubtype="4" fill="hold" nodeType="withEffect">
                                  <p:stCondLst>
                                    <p:cond delay="0"/>
                                  </p:stCondLst>
                                  <p:childTnLst>
                                    <p:anim calcmode="lin" valueType="num">
                                      <p:cBhvr additive="base">
                                        <p:cTn id="34" dur="500"/>
                                        <p:tgtEl>
                                          <p:spTgt spid="38955"/>
                                        </p:tgtEl>
                                        <p:attrNameLst>
                                          <p:attrName>ppt_x</p:attrName>
                                        </p:attrNameLst>
                                      </p:cBhvr>
                                      <p:tavLst>
                                        <p:tav tm="0">
                                          <p:val>
                                            <p:strVal val="ppt_x"/>
                                          </p:val>
                                        </p:tav>
                                        <p:tav tm="100000">
                                          <p:val>
                                            <p:strVal val="ppt_x"/>
                                          </p:val>
                                        </p:tav>
                                      </p:tavLst>
                                    </p:anim>
                                    <p:anim calcmode="lin" valueType="num">
                                      <p:cBhvr additive="base">
                                        <p:cTn id="35" dur="500"/>
                                        <p:tgtEl>
                                          <p:spTgt spid="38955"/>
                                        </p:tgtEl>
                                        <p:attrNameLst>
                                          <p:attrName>ppt_y</p:attrName>
                                        </p:attrNameLst>
                                      </p:cBhvr>
                                      <p:tavLst>
                                        <p:tav tm="0">
                                          <p:val>
                                            <p:strVal val="ppt_y"/>
                                          </p:val>
                                        </p:tav>
                                        <p:tav tm="100000">
                                          <p:val>
                                            <p:strVal val="1+ppt_h/2"/>
                                          </p:val>
                                        </p:tav>
                                      </p:tavLst>
                                    </p:anim>
                                    <p:set>
                                      <p:cBhvr>
                                        <p:cTn id="36" dur="1" fill="hold">
                                          <p:stCondLst>
                                            <p:cond delay="499"/>
                                          </p:stCondLst>
                                        </p:cTn>
                                        <p:tgtEl>
                                          <p:spTgt spid="38955"/>
                                        </p:tgtEl>
                                        <p:attrNameLst>
                                          <p:attrName>style.visibility</p:attrName>
                                        </p:attrNameLst>
                                      </p:cBhvr>
                                      <p:to>
                                        <p:strVal val="hidden"/>
                                      </p:to>
                                    </p:set>
                                  </p:childTnLst>
                                </p:cTn>
                              </p:par>
                              <p:par>
                                <p:cTn id="37" presetID="2" presetClass="entr" presetSubtype="4" fill="hold" nodeType="withEffect">
                                  <p:stCondLst>
                                    <p:cond delay="0"/>
                                  </p:stCondLst>
                                  <p:childTnLst>
                                    <p:set>
                                      <p:cBhvr>
                                        <p:cTn id="38" dur="1" fill="hold">
                                          <p:stCondLst>
                                            <p:cond delay="0"/>
                                          </p:stCondLst>
                                        </p:cTn>
                                        <p:tgtEl>
                                          <p:spTgt spid="50">
                                            <p:txEl>
                                              <p:pRg st="0" end="0"/>
                                            </p:txEl>
                                          </p:spTgt>
                                        </p:tgtEl>
                                        <p:attrNameLst>
                                          <p:attrName>style.visibility</p:attrName>
                                        </p:attrNameLst>
                                      </p:cBhvr>
                                      <p:to>
                                        <p:strVal val="visible"/>
                                      </p:to>
                                    </p:set>
                                    <p:anim calcmode="lin" valueType="num">
                                      <p:cBhvr additive="base">
                                        <p:cTn id="39" dur="500" fill="hold"/>
                                        <p:tgtEl>
                                          <p:spTgt spid="50">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0">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8957"/>
                                        </p:tgtEl>
                                        <p:attrNameLst>
                                          <p:attrName>style.visibility</p:attrName>
                                        </p:attrNameLst>
                                      </p:cBhvr>
                                      <p:to>
                                        <p:strVal val="visible"/>
                                      </p:to>
                                    </p:set>
                                    <p:anim calcmode="lin" valueType="num">
                                      <p:cBhvr additive="base">
                                        <p:cTn id="47" dur="500" fill="hold"/>
                                        <p:tgtEl>
                                          <p:spTgt spid="38957"/>
                                        </p:tgtEl>
                                        <p:attrNameLst>
                                          <p:attrName>ppt_x</p:attrName>
                                        </p:attrNameLst>
                                      </p:cBhvr>
                                      <p:tavLst>
                                        <p:tav tm="0">
                                          <p:val>
                                            <p:strVal val="#ppt_x"/>
                                          </p:val>
                                        </p:tav>
                                        <p:tav tm="100000">
                                          <p:val>
                                            <p:strVal val="#ppt_x"/>
                                          </p:val>
                                        </p:tav>
                                      </p:tavLst>
                                    </p:anim>
                                    <p:anim calcmode="lin" valueType="num">
                                      <p:cBhvr additive="base">
                                        <p:cTn id="48" dur="500" fill="hold"/>
                                        <p:tgtEl>
                                          <p:spTgt spid="3895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8852"/>
                                        </p:tgtEl>
                                        <p:attrNameLst>
                                          <p:attrName>style.visibility</p:attrName>
                                        </p:attrNameLst>
                                      </p:cBhvr>
                                      <p:to>
                                        <p:strVal val="visible"/>
                                      </p:to>
                                    </p:set>
                                    <p:animEffect transition="in" filter="wipe(left)">
                                      <p:cBhvr>
                                        <p:cTn id="53" dur="500"/>
                                        <p:tgtEl>
                                          <p:spTgt spid="788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xit" presetSubtype="0" fill="hold" nodeType="clickEffect">
                                  <p:stCondLst>
                                    <p:cond delay="0"/>
                                  </p:stCondLst>
                                  <p:childTnLst>
                                    <p:set>
                                      <p:cBhvr>
                                        <p:cTn id="57" dur="1" fill="hold">
                                          <p:stCondLst>
                                            <p:cond delay="0"/>
                                          </p:stCondLst>
                                        </p:cTn>
                                        <p:tgtEl>
                                          <p:spTgt spid="2"/>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3"/>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50">
                                            <p:txEl>
                                              <p:pRg st="0" end="0"/>
                                            </p:txEl>
                                          </p:spTgt>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51">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4"/>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59"/>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8955"/>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8957"/>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78852"/>
                                        </p:tgtEl>
                                        <p:attrNameLst>
                                          <p:attrName>style.visibility</p:attrName>
                                        </p:attrNameLst>
                                      </p:cBhvr>
                                      <p:to>
                                        <p:strVal val="hidden"/>
                                      </p:to>
                                    </p:set>
                                  </p:childTnLst>
                                </p:cTn>
                              </p:par>
                            </p:childTnLst>
                          </p:cTn>
                        </p:par>
                        <p:par>
                          <p:cTn id="74" fill="hold" nodeType="afterGroup">
                            <p:stCondLst>
                              <p:cond delay="0"/>
                            </p:stCondLst>
                            <p:childTnLst>
                              <p:par>
                                <p:cTn id="75" presetID="1" presetClass="entr" presetSubtype="0" fill="hold" grpId="0" nodeType="afterEffect">
                                  <p:stCondLst>
                                    <p:cond delay="0"/>
                                  </p:stCondLst>
                                  <p:childTnLst>
                                    <p:set>
                                      <p:cBhvr>
                                        <p:cTn id="76" dur="1" fill="hold">
                                          <p:stCondLst>
                                            <p:cond delay="0"/>
                                          </p:stCondLst>
                                        </p:cTn>
                                        <p:tgtEl>
                                          <p:spTgt spid="3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allAtOnce"/>
      <p:bldP spid="51" grpId="1" build="allAtOnce"/>
      <p:bldP spid="50" grpId="0" build="allAtOnce"/>
      <p:bldP spid="59" grpId="0" animBg="1"/>
      <p:bldP spid="59" grpId="1" animBg="1"/>
      <p:bldP spid="78852" grpId="0" animBg="1"/>
      <p:bldP spid="78852" grpId="1" animBg="1"/>
      <p:bldP spid="36" grpId="0"/>
      <p:bldP spid="3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itle 1"/>
          <p:cNvSpPr>
            <a:spLocks noGrp="1"/>
          </p:cNvSpPr>
          <p:nvPr>
            <p:ph type="title" idx="4294967295"/>
          </p:nvPr>
        </p:nvSpPr>
        <p:spPr/>
        <p:txBody>
          <a:bodyPr/>
          <a:lstStyle/>
          <a:p>
            <a:r>
              <a:rPr lang="en-US" dirty="0" smtClean="0"/>
              <a:t>Annihilating ``Filter’’</a:t>
            </a:r>
            <a:endParaRPr lang="he-IL" dirty="0" smtClean="0"/>
          </a:p>
        </p:txBody>
      </p:sp>
      <p:sp>
        <p:nvSpPr>
          <p:cNvPr id="48" name="Content Placeholder 7"/>
          <p:cNvSpPr txBox="1">
            <a:spLocks/>
          </p:cNvSpPr>
          <p:nvPr/>
        </p:nvSpPr>
        <p:spPr bwMode="auto">
          <a:xfrm>
            <a:off x="279802" y="1476032"/>
            <a:ext cx="6079592" cy="897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Blip>
                <a:blip r:embed="rId13"/>
              </a:buBlip>
              <a:defRPr/>
            </a:pPr>
            <a:r>
              <a:rPr lang="en-US" sz="2000" dirty="0" smtClean="0"/>
              <a:t>Goal: design a digital filter          with </a:t>
            </a:r>
          </a:p>
        </p:txBody>
      </p:sp>
      <p:pic>
        <p:nvPicPr>
          <p:cNvPr id="3" name="Picture 2"/>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3768473" y="1567842"/>
            <a:ext cx="434340" cy="255270"/>
          </a:xfrm>
          <a:prstGeom prst="rect">
            <a:avLst/>
          </a:prstGeom>
        </p:spPr>
      </p:pic>
      <p:pic>
        <p:nvPicPr>
          <p:cNvPr id="4" name="Picture 3"/>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4915404" y="1590420"/>
            <a:ext cx="1443990" cy="180975"/>
          </a:xfrm>
          <a:prstGeom prst="rect">
            <a:avLst/>
          </a:prstGeom>
        </p:spPr>
      </p:pic>
      <p:pic>
        <p:nvPicPr>
          <p:cNvPr id="5" name="Picture 4"/>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933954" y="2241824"/>
            <a:ext cx="5425440" cy="746760"/>
          </a:xfrm>
          <a:prstGeom prst="rect">
            <a:avLst/>
          </a:prstGeom>
        </p:spPr>
      </p:pic>
      <p:sp>
        <p:nvSpPr>
          <p:cNvPr id="54" name="Content Placeholder 7"/>
          <p:cNvSpPr txBox="1">
            <a:spLocks/>
          </p:cNvSpPr>
          <p:nvPr/>
        </p:nvSpPr>
        <p:spPr bwMode="auto">
          <a:xfrm>
            <a:off x="258762" y="3251025"/>
            <a:ext cx="8034338" cy="44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Blip>
                <a:blip r:embed="rId13"/>
              </a:buBlip>
              <a:defRPr/>
            </a:pPr>
            <a:r>
              <a:rPr lang="en-US" sz="2000" dirty="0" smtClean="0"/>
              <a:t>        has zeros at the ``frequencies’’                   annihilates </a:t>
            </a:r>
          </a:p>
        </p:txBody>
      </p:sp>
      <p:pic>
        <p:nvPicPr>
          <p:cNvPr id="55" name="Picture 54"/>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695744" y="3344310"/>
            <a:ext cx="434340" cy="255270"/>
          </a:xfrm>
          <a:prstGeom prst="rect">
            <a:avLst/>
          </a:prstGeom>
        </p:spPr>
      </p:pic>
      <p:pic>
        <p:nvPicPr>
          <p:cNvPr id="6" name="Picture 5"/>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4768634" y="3367170"/>
            <a:ext cx="163830" cy="201930"/>
          </a:xfrm>
          <a:prstGeom prst="rect">
            <a:avLst/>
          </a:prstGeom>
        </p:spPr>
      </p:pic>
      <p:pic>
        <p:nvPicPr>
          <p:cNvPr id="8" name="Picture 7"/>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3226672" y="4601564"/>
            <a:ext cx="5707380" cy="1367790"/>
          </a:xfrm>
          <a:prstGeom prst="rect">
            <a:avLst/>
          </a:prstGeom>
        </p:spPr>
      </p:pic>
      <p:sp>
        <p:nvSpPr>
          <p:cNvPr id="60" name="Content Placeholder 7"/>
          <p:cNvSpPr txBox="1">
            <a:spLocks/>
          </p:cNvSpPr>
          <p:nvPr/>
        </p:nvSpPr>
        <p:spPr bwMode="auto">
          <a:xfrm>
            <a:off x="258761" y="3793378"/>
            <a:ext cx="7517607" cy="44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Blip>
                <a:blip r:embed="rId13"/>
              </a:buBlip>
              <a:defRPr/>
            </a:pPr>
            <a:r>
              <a:rPr lang="en-US" sz="2000" dirty="0" smtClean="0"/>
              <a:t>Filter coefficients can be computed from the measurements:</a:t>
            </a:r>
          </a:p>
        </p:txBody>
      </p:sp>
      <p:sp>
        <p:nvSpPr>
          <p:cNvPr id="19" name="Line 302"/>
          <p:cNvSpPr>
            <a:spLocks noChangeShapeType="1"/>
          </p:cNvSpPr>
          <p:nvPr/>
        </p:nvSpPr>
        <p:spPr bwMode="auto">
          <a:xfrm>
            <a:off x="5148148" y="3444588"/>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2" name="Picture 1"/>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7157504" y="3344310"/>
            <a:ext cx="476250" cy="255270"/>
          </a:xfrm>
          <a:prstGeom prst="rect">
            <a:avLst/>
          </a:prstGeom>
        </p:spPr>
      </p:pic>
      <p:pic>
        <p:nvPicPr>
          <p:cNvPr id="9" name="Picture 8"/>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510540" y="4977825"/>
            <a:ext cx="1666875" cy="255270"/>
          </a:xfrm>
          <a:prstGeom prst="rect">
            <a:avLst/>
          </a:prstGeom>
        </p:spPr>
      </p:pic>
      <p:pic>
        <p:nvPicPr>
          <p:cNvPr id="24" name="Picture 56" descr="addin_tmp.png"/>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8230311" y="1479550"/>
            <a:ext cx="142875"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6"/>
          <p:cNvSpPr>
            <a:spLocks noChangeArrowheads="1"/>
          </p:cNvSpPr>
          <p:nvPr/>
        </p:nvSpPr>
        <p:spPr bwMode="auto">
          <a:xfrm>
            <a:off x="7541419" y="2159000"/>
            <a:ext cx="1503362" cy="5810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a:defRPr/>
            </a:pPr>
            <a:endParaRPr lang="ru-RU" sz="1600" b="1"/>
          </a:p>
        </p:txBody>
      </p:sp>
      <p:pic>
        <p:nvPicPr>
          <p:cNvPr id="27" name="Picture 72" descr="addin_tmp.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7776369" y="2306638"/>
            <a:ext cx="103346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302"/>
          <p:cNvSpPr>
            <a:spLocks noChangeShapeType="1"/>
          </p:cNvSpPr>
          <p:nvPr/>
        </p:nvSpPr>
        <p:spPr bwMode="auto">
          <a:xfrm rot="5400000" flipV="1">
            <a:off x="8088313" y="1960563"/>
            <a:ext cx="4095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2" name="Line 302"/>
          <p:cNvSpPr>
            <a:spLocks noChangeShapeType="1"/>
          </p:cNvSpPr>
          <p:nvPr/>
        </p:nvSpPr>
        <p:spPr bwMode="auto">
          <a:xfrm>
            <a:off x="2362619" y="5093355"/>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Tree>
    <p:extLst>
      <p:ext uri="{BB962C8B-B14F-4D97-AF65-F5344CB8AC3E}">
        <p14:creationId xmlns:p14="http://schemas.microsoft.com/office/powerpoint/2010/main" val="202317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0" grpId="0"/>
      <p:bldP spid="19" grpId="0" animBg="1"/>
      <p:bldP spid="3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2593975" y="1283380"/>
            <a:ext cx="3422650" cy="1108075"/>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sp>
        <p:nvSpPr>
          <p:cNvPr id="20484" name="Title 1"/>
          <p:cNvSpPr>
            <a:spLocks noGrp="1"/>
          </p:cNvSpPr>
          <p:nvPr>
            <p:ph type="title" idx="4294967295"/>
          </p:nvPr>
        </p:nvSpPr>
        <p:spPr/>
        <p:txBody>
          <a:bodyPr/>
          <a:lstStyle/>
          <a:p>
            <a:r>
              <a:rPr lang="en-US" dirty="0" smtClean="0"/>
              <a:t>X-ADC: Filter Choice</a:t>
            </a:r>
            <a:endParaRPr lang="he-IL" dirty="0" smtClean="0"/>
          </a:p>
        </p:txBody>
      </p:sp>
      <p:grpSp>
        <p:nvGrpSpPr>
          <p:cNvPr id="20488" name="Group 57"/>
          <p:cNvGrpSpPr>
            <a:grpSpLocks noChangeAspect="1"/>
          </p:cNvGrpSpPr>
          <p:nvPr/>
        </p:nvGrpSpPr>
        <p:grpSpPr bwMode="auto">
          <a:xfrm>
            <a:off x="5843588" y="3043238"/>
            <a:ext cx="3071812" cy="1922462"/>
            <a:chOff x="1785938" y="2325688"/>
            <a:chExt cx="5643562" cy="3532187"/>
          </a:xfrm>
        </p:grpSpPr>
        <p:grpSp>
          <p:nvGrpSpPr>
            <p:cNvPr id="20489" name="Group 51"/>
            <p:cNvGrpSpPr>
              <a:grpSpLocks/>
            </p:cNvGrpSpPr>
            <p:nvPr/>
          </p:nvGrpSpPr>
          <p:grpSpPr bwMode="auto">
            <a:xfrm>
              <a:off x="3276600" y="2844800"/>
              <a:ext cx="2562225" cy="1857375"/>
              <a:chOff x="3276590" y="2714620"/>
              <a:chExt cx="2562243" cy="1857388"/>
            </a:xfrm>
          </p:grpSpPr>
          <p:sp>
            <p:nvSpPr>
              <p:cNvPr id="30" name="Rounded Rectangle 29"/>
              <p:cNvSpPr/>
              <p:nvPr/>
            </p:nvSpPr>
            <p:spPr>
              <a:xfrm>
                <a:off x="3276294" y="2714690"/>
                <a:ext cx="2563683" cy="1857983"/>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defRPr/>
                </a:pPr>
                <a:endParaRPr lang="he-IL" dirty="0"/>
              </a:p>
            </p:txBody>
          </p:sp>
          <p:pic>
            <p:nvPicPr>
              <p:cNvPr id="20517" name="Picture 49" descr="addin_tmp.png"/>
              <p:cNvPicPr>
                <a:picLocks noChangeAspect="1"/>
              </p:cNvPicPr>
              <p:nvPr>
                <p:custDataLst>
                  <p:tags r:id="rId8"/>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357554" y="2854640"/>
                <a:ext cx="685800" cy="21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490" name="Group 23"/>
            <p:cNvGrpSpPr>
              <a:grpSpLocks/>
            </p:cNvGrpSpPr>
            <p:nvPr/>
          </p:nvGrpSpPr>
          <p:grpSpPr bwMode="auto">
            <a:xfrm>
              <a:off x="1785938" y="2630488"/>
              <a:ext cx="5643562" cy="3227387"/>
              <a:chOff x="1785918" y="2429662"/>
              <a:chExt cx="5643602" cy="3227282"/>
            </a:xfrm>
          </p:grpSpPr>
          <p:cxnSp>
            <p:nvCxnSpPr>
              <p:cNvPr id="33" name="Straight Arrow Connector 32"/>
              <p:cNvCxnSpPr/>
              <p:nvPr/>
            </p:nvCxnSpPr>
            <p:spPr>
              <a:xfrm>
                <a:off x="2240906" y="4154866"/>
                <a:ext cx="4759876"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rot="5400000" flipH="1" flipV="1">
                <a:off x="2948143" y="4042575"/>
                <a:ext cx="3228739"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rot="5400000" flipH="1" flipV="1">
                <a:off x="3451283" y="3749450"/>
                <a:ext cx="802080" cy="29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6" name="Straight Arrow Connector 35"/>
              <p:cNvCxnSpPr/>
              <p:nvPr/>
            </p:nvCxnSpPr>
            <p:spPr>
              <a:xfrm rot="5400000" flipH="1" flipV="1">
                <a:off x="3633564" y="3572994"/>
                <a:ext cx="115791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7" name="Straight Arrow Connector 36"/>
              <p:cNvCxnSpPr/>
              <p:nvPr/>
            </p:nvCxnSpPr>
            <p:spPr>
              <a:xfrm rot="5400000" flipH="1" flipV="1">
                <a:off x="2809633" y="3828201"/>
                <a:ext cx="644580" cy="291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8" name="Straight Arrow Connector 37"/>
              <p:cNvCxnSpPr/>
              <p:nvPr/>
            </p:nvCxnSpPr>
            <p:spPr>
              <a:xfrm rot="5400000" flipH="1" flipV="1">
                <a:off x="3306915" y="3963824"/>
                <a:ext cx="373332" cy="291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39" name="Straight Arrow Connector 38"/>
              <p:cNvCxnSpPr/>
              <p:nvPr/>
            </p:nvCxnSpPr>
            <p:spPr>
              <a:xfrm rot="5400000" flipH="1" flipV="1">
                <a:off x="4092929" y="3679450"/>
                <a:ext cx="944997"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0" name="Straight Arrow Connector 39"/>
              <p:cNvCxnSpPr/>
              <p:nvPr/>
            </p:nvCxnSpPr>
            <p:spPr>
              <a:xfrm rot="5400000" flipH="1" flipV="1">
                <a:off x="2512142" y="3892367"/>
                <a:ext cx="516247" cy="291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1" name="Straight Arrow Connector 40"/>
              <p:cNvCxnSpPr/>
              <p:nvPr/>
            </p:nvCxnSpPr>
            <p:spPr>
              <a:xfrm rot="5400000" flipH="1" flipV="1">
                <a:off x="2014860" y="3756742"/>
                <a:ext cx="787498" cy="291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20502" name="Group 26"/>
              <p:cNvGrpSpPr>
                <a:grpSpLocks/>
              </p:cNvGrpSpPr>
              <p:nvPr/>
            </p:nvGrpSpPr>
            <p:grpSpPr bwMode="auto">
              <a:xfrm>
                <a:off x="1785918" y="4134582"/>
                <a:ext cx="317502" cy="33336"/>
                <a:chOff x="1785918" y="3714142"/>
                <a:chExt cx="317502" cy="33336"/>
              </a:xfrm>
            </p:grpSpPr>
            <p:sp>
              <p:nvSpPr>
                <p:cNvPr id="53" name="Oval 52"/>
                <p:cNvSpPr>
                  <a:spLocks noChangeAspect="1"/>
                </p:cNvSpPr>
                <p:nvPr/>
              </p:nvSpPr>
              <p:spPr>
                <a:xfrm>
                  <a:off x="2071744" y="3714008"/>
                  <a:ext cx="32082" cy="320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54" name="Oval 53"/>
                <p:cNvSpPr>
                  <a:spLocks noChangeAspect="1"/>
                </p:cNvSpPr>
                <p:nvPr/>
              </p:nvSpPr>
              <p:spPr>
                <a:xfrm>
                  <a:off x="1928830" y="3714008"/>
                  <a:ext cx="32083" cy="320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55" name="Oval 54"/>
                <p:cNvSpPr>
                  <a:spLocks noChangeAspect="1"/>
                </p:cNvSpPr>
                <p:nvPr/>
              </p:nvSpPr>
              <p:spPr>
                <a:xfrm>
                  <a:off x="1785918" y="3714008"/>
                  <a:ext cx="32082" cy="3208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grpSp>
          <p:grpSp>
            <p:nvGrpSpPr>
              <p:cNvPr id="20503" name="Group 27"/>
              <p:cNvGrpSpPr>
                <a:grpSpLocks/>
              </p:cNvGrpSpPr>
              <p:nvPr/>
            </p:nvGrpSpPr>
            <p:grpSpPr bwMode="auto">
              <a:xfrm>
                <a:off x="7112018" y="4131407"/>
                <a:ext cx="317502" cy="31749"/>
                <a:chOff x="1786171" y="3715479"/>
                <a:chExt cx="317502" cy="31749"/>
              </a:xfrm>
            </p:grpSpPr>
            <p:sp>
              <p:nvSpPr>
                <p:cNvPr id="2" name="Oval 49"/>
                <p:cNvSpPr>
                  <a:spLocks noChangeAspect="1"/>
                </p:cNvSpPr>
                <p:nvPr/>
              </p:nvSpPr>
              <p:spPr>
                <a:xfrm>
                  <a:off x="2071591" y="3715606"/>
                  <a:ext cx="32082" cy="3208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3" name="Oval 50"/>
                <p:cNvSpPr>
                  <a:spLocks noChangeAspect="1"/>
                </p:cNvSpPr>
                <p:nvPr/>
              </p:nvSpPr>
              <p:spPr>
                <a:xfrm>
                  <a:off x="1928677" y="3715606"/>
                  <a:ext cx="32083" cy="3208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5" name="Oval 51"/>
                <p:cNvSpPr>
                  <a:spLocks noChangeAspect="1"/>
                </p:cNvSpPr>
                <p:nvPr/>
              </p:nvSpPr>
              <p:spPr>
                <a:xfrm>
                  <a:off x="1785765" y="3715606"/>
                  <a:ext cx="32082" cy="3208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grpSp>
          <p:cxnSp>
            <p:nvCxnSpPr>
              <p:cNvPr id="44" name="Straight Arrow Connector 43"/>
              <p:cNvCxnSpPr/>
              <p:nvPr/>
            </p:nvCxnSpPr>
            <p:spPr>
              <a:xfrm rot="16200000" flipV="1">
                <a:off x="4889161" y="3749450"/>
                <a:ext cx="802080" cy="2918"/>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5" name="Straight Arrow Connector 44"/>
              <p:cNvCxnSpPr/>
              <p:nvPr/>
            </p:nvCxnSpPr>
            <p:spPr>
              <a:xfrm rot="16200000" flipV="1">
                <a:off x="4351046" y="3572994"/>
                <a:ext cx="115791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6" name="Straight Arrow Connector 45"/>
              <p:cNvCxnSpPr/>
              <p:nvPr/>
            </p:nvCxnSpPr>
            <p:spPr>
              <a:xfrm rot="16200000" flipV="1">
                <a:off x="5688309" y="3828201"/>
                <a:ext cx="644580" cy="29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7" name="Straight Arrow Connector 46"/>
              <p:cNvCxnSpPr/>
              <p:nvPr/>
            </p:nvCxnSpPr>
            <p:spPr>
              <a:xfrm rot="16200000" flipV="1">
                <a:off x="5460818" y="3965283"/>
                <a:ext cx="373332"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8" name="Straight Arrow Connector 47"/>
              <p:cNvCxnSpPr/>
              <p:nvPr/>
            </p:nvCxnSpPr>
            <p:spPr>
              <a:xfrm rot="16200000" flipV="1">
                <a:off x="6114133" y="3892367"/>
                <a:ext cx="516247" cy="29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49" name="Straight Arrow Connector 48"/>
              <p:cNvCxnSpPr/>
              <p:nvPr/>
            </p:nvCxnSpPr>
            <p:spPr>
              <a:xfrm rot="16200000" flipV="1">
                <a:off x="6340165" y="3756742"/>
                <a:ext cx="787498" cy="291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pic>
          <p:nvPicPr>
            <p:cNvPr id="20491" name="Picture 52" descr="addin_tmp.png"/>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000875" y="4059238"/>
              <a:ext cx="139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2" name="Picture 54" descr="addin_tmp.png"/>
            <p:cNvPicPr>
              <a:picLocks noChangeAspect="1"/>
            </p:cNvPicPr>
            <p:nvPr>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286250" y="2325688"/>
              <a:ext cx="5715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2" name="Line 296"/>
          <p:cNvSpPr>
            <a:spLocks noChangeShapeType="1"/>
          </p:cNvSpPr>
          <p:nvPr/>
        </p:nvSpPr>
        <p:spPr bwMode="auto">
          <a:xfrm flipH="1">
            <a:off x="4451348" y="1843995"/>
            <a:ext cx="3984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3" name="Line 301"/>
          <p:cNvSpPr>
            <a:spLocks noChangeShapeType="1"/>
          </p:cNvSpPr>
          <p:nvPr/>
        </p:nvSpPr>
        <p:spPr bwMode="auto">
          <a:xfrm flipV="1">
            <a:off x="4848223" y="1648732"/>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0" name="Line 302"/>
          <p:cNvSpPr>
            <a:spLocks noChangeShapeType="1"/>
          </p:cNvSpPr>
          <p:nvPr/>
        </p:nvSpPr>
        <p:spPr bwMode="auto">
          <a:xfrm>
            <a:off x="5029198" y="1839232"/>
            <a:ext cx="8207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51" name="Picture 16" descr="addin_tmp"/>
          <p:cNvPicPr>
            <a:picLocks noChangeAspect="1" noChangeArrowheads="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648198" y="1923370"/>
            <a:ext cx="5651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Freeform 29"/>
          <p:cNvSpPr>
            <a:spLocks/>
          </p:cNvSpPr>
          <p:nvPr/>
        </p:nvSpPr>
        <p:spPr bwMode="auto">
          <a:xfrm>
            <a:off x="4770436" y="1620157"/>
            <a:ext cx="212725" cy="258763"/>
          </a:xfrm>
          <a:custGeom>
            <a:avLst/>
            <a:gdLst>
              <a:gd name="T0" fmla="*/ 0 w 197"/>
              <a:gd name="T1" fmla="*/ 0 h 220"/>
              <a:gd name="T2" fmla="*/ 2147483647 w 197"/>
              <a:gd name="T3" fmla="*/ 2147483647 h 220"/>
              <a:gd name="T4" fmla="*/ 2147483647 w 197"/>
              <a:gd name="T5" fmla="*/ 2147483647 h 220"/>
              <a:gd name="T6" fmla="*/ 2147483647 w 197"/>
              <a:gd name="T7" fmla="*/ 2147483647 h 220"/>
              <a:gd name="T8" fmla="*/ 0 60000 65536"/>
              <a:gd name="T9" fmla="*/ 0 60000 65536"/>
              <a:gd name="T10" fmla="*/ 0 60000 65536"/>
              <a:gd name="T11" fmla="*/ 0 60000 65536"/>
              <a:gd name="T12" fmla="*/ 0 w 197"/>
              <a:gd name="T13" fmla="*/ 0 h 220"/>
              <a:gd name="T14" fmla="*/ 197 w 197"/>
              <a:gd name="T15" fmla="*/ 220 h 220"/>
            </a:gdLst>
            <a:ahLst/>
            <a:cxnLst>
              <a:cxn ang="T8">
                <a:pos x="T0" y="T1"/>
              </a:cxn>
              <a:cxn ang="T9">
                <a:pos x="T2" y="T3"/>
              </a:cxn>
              <a:cxn ang="T10">
                <a:pos x="T4" y="T5"/>
              </a:cxn>
              <a:cxn ang="T11">
                <a:pos x="T6" y="T7"/>
              </a:cxn>
            </a:cxnLst>
            <a:rect l="T12" t="T13" r="T14" b="T15"/>
            <a:pathLst>
              <a:path w="197" h="220">
                <a:moveTo>
                  <a:pt x="0" y="0"/>
                </a:moveTo>
                <a:cubicBezTo>
                  <a:pt x="46" y="6"/>
                  <a:pt x="93" y="12"/>
                  <a:pt x="124" y="28"/>
                </a:cubicBezTo>
                <a:cubicBezTo>
                  <a:pt x="155" y="44"/>
                  <a:pt x="177" y="64"/>
                  <a:pt x="187" y="96"/>
                </a:cubicBezTo>
                <a:cubicBezTo>
                  <a:pt x="197" y="128"/>
                  <a:pt x="189" y="174"/>
                  <a:pt x="181" y="220"/>
                </a:cubicBezTo>
              </a:path>
            </a:pathLst>
          </a:custGeom>
          <a:noFill/>
          <a:ln w="9525">
            <a:solidFill>
              <a:schemeClr val="tx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56" name="Rectangle 43"/>
          <p:cNvSpPr>
            <a:spLocks noChangeArrowheads="1"/>
          </p:cNvSpPr>
          <p:nvPr/>
        </p:nvSpPr>
        <p:spPr bwMode="auto">
          <a:xfrm>
            <a:off x="3521073" y="1655082"/>
            <a:ext cx="927100" cy="368300"/>
          </a:xfrm>
          <a:prstGeom prst="rect">
            <a:avLst/>
          </a:prstGeom>
          <a:solidFill>
            <a:srgbClr val="FFFF00"/>
          </a:solidFill>
          <a:ln w="19050">
            <a:solidFill>
              <a:schemeClr val="tx1"/>
            </a:solidFill>
            <a:miter lim="800000"/>
            <a:headEnd/>
            <a:tailEnd/>
          </a:ln>
          <a:extLst/>
        </p:spPr>
        <p:txBody>
          <a:bodyPr wrap="none" anchor="ctr"/>
          <a:lstStyle/>
          <a:p>
            <a:endParaRPr lang="ru-RU"/>
          </a:p>
        </p:txBody>
      </p:sp>
      <p:pic>
        <p:nvPicPr>
          <p:cNvPr id="57" name="Picture 40" descr="addin_tmp.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638548" y="1718582"/>
            <a:ext cx="6826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76" descr="addin_tmp.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227636" y="1512207"/>
            <a:ext cx="3651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Line 317"/>
          <p:cNvSpPr>
            <a:spLocks noChangeShapeType="1"/>
          </p:cNvSpPr>
          <p:nvPr/>
        </p:nvSpPr>
        <p:spPr bwMode="auto">
          <a:xfrm>
            <a:off x="3136898" y="1839232"/>
            <a:ext cx="3937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4" name="Picture 3"/>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2694210" y="1582148"/>
            <a:ext cx="403860" cy="255270"/>
          </a:xfrm>
          <a:prstGeom prst="rect">
            <a:avLst/>
          </a:prstGeom>
        </p:spPr>
      </p:pic>
      <p:grpSp>
        <p:nvGrpSpPr>
          <p:cNvPr id="62" name="Group 17"/>
          <p:cNvGrpSpPr>
            <a:grpSpLocks/>
          </p:cNvGrpSpPr>
          <p:nvPr/>
        </p:nvGrpSpPr>
        <p:grpSpPr bwMode="auto">
          <a:xfrm>
            <a:off x="282120" y="2662955"/>
            <a:ext cx="5207349" cy="2616352"/>
            <a:chOff x="536575" y="1270001"/>
            <a:chExt cx="6083300" cy="1960562"/>
          </a:xfrm>
        </p:grpSpPr>
        <p:sp>
          <p:nvSpPr>
            <p:cNvPr id="63" name="AutoShape 10"/>
            <p:cNvSpPr>
              <a:spLocks noChangeArrowheads="1"/>
            </p:cNvSpPr>
            <p:nvPr/>
          </p:nvSpPr>
          <p:spPr bwMode="auto">
            <a:xfrm>
              <a:off x="536575" y="1287047"/>
              <a:ext cx="6083300" cy="1943516"/>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a:defRPr/>
              </a:pPr>
              <a:endParaRPr lang="en-US">
                <a:cs typeface="Arial" charset="0"/>
              </a:endParaRPr>
            </a:p>
          </p:txBody>
        </p:sp>
        <p:sp>
          <p:nvSpPr>
            <p:cNvPr id="64" name="AutoShape 11"/>
            <p:cNvSpPr>
              <a:spLocks noChangeArrowheads="1"/>
            </p:cNvSpPr>
            <p:nvPr/>
          </p:nvSpPr>
          <p:spPr bwMode="auto">
            <a:xfrm>
              <a:off x="536575" y="1270001"/>
              <a:ext cx="6083300" cy="522287"/>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65" name="Rectangle 12"/>
            <p:cNvSpPr>
              <a:spLocks noChangeArrowheads="1"/>
            </p:cNvSpPr>
            <p:nvPr/>
          </p:nvSpPr>
          <p:spPr bwMode="auto">
            <a:xfrm>
              <a:off x="536575" y="1533526"/>
              <a:ext cx="6083300" cy="273050"/>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66" name="Text Box 9"/>
            <p:cNvSpPr txBox="1">
              <a:spLocks noChangeArrowheads="1"/>
            </p:cNvSpPr>
            <p:nvPr/>
          </p:nvSpPr>
          <p:spPr bwMode="auto">
            <a:xfrm>
              <a:off x="744803" y="1272154"/>
              <a:ext cx="5487727" cy="3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spcBef>
                  <a:spcPct val="50000"/>
                </a:spcBef>
              </a:pPr>
              <a:r>
                <a:rPr lang="en-US" sz="2000" b="1" dirty="0">
                  <a:solidFill>
                    <a:schemeClr val="bg1"/>
                  </a:solidFill>
                  <a:cs typeface="Tahoma" pitchFamily="34" charset="0"/>
                </a:rPr>
                <a:t>Theorem </a:t>
              </a:r>
              <a:r>
                <a:rPr lang="en-US" sz="2000" b="1" dirty="0" smtClean="0">
                  <a:solidFill>
                    <a:schemeClr val="bg1"/>
                  </a:solidFill>
                  <a:cs typeface="Tahoma" pitchFamily="34" charset="0"/>
                </a:rPr>
                <a:t>[Sufficient Condition] </a:t>
              </a:r>
              <a:endParaRPr lang="en-US" sz="2000" b="1" dirty="0">
                <a:solidFill>
                  <a:schemeClr val="bg1"/>
                </a:solidFill>
                <a:cs typeface="Tahoma" pitchFamily="34" charset="0"/>
              </a:endParaRPr>
            </a:p>
          </p:txBody>
        </p:sp>
      </p:grpSp>
      <p:pic>
        <p:nvPicPr>
          <p:cNvPr id="20483" name="Content Placeholder 8" descr="addin_tmp.png"/>
          <p:cNvPicPr>
            <a:picLocks noGrp="1" noChangeAspect="1"/>
          </p:cNvPicPr>
          <p:nvPr>
            <p:ph sz="quarter" idx="4294967295"/>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a:xfrm>
            <a:off x="549047" y="3258344"/>
            <a:ext cx="4745038" cy="1847850"/>
          </a:xfrm>
        </p:spPr>
      </p:pic>
      <p:sp>
        <p:nvSpPr>
          <p:cNvPr id="70" name="Text Box 5"/>
          <p:cNvSpPr txBox="1">
            <a:spLocks noChangeArrowheads="1"/>
          </p:cNvSpPr>
          <p:nvPr/>
        </p:nvSpPr>
        <p:spPr bwMode="auto">
          <a:xfrm>
            <a:off x="6977060" y="5286838"/>
            <a:ext cx="2166940"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Tur</a:t>
            </a:r>
            <a:r>
              <a:rPr lang="en-US" sz="1200" b="1" dirty="0" smtClean="0">
                <a:solidFill>
                  <a:srgbClr val="CC0099"/>
                </a:solidFill>
              </a:rPr>
              <a:t>, </a:t>
            </a:r>
            <a:r>
              <a:rPr lang="en-US" sz="1200" b="1" dirty="0" err="1" smtClean="0">
                <a:solidFill>
                  <a:srgbClr val="CC0099"/>
                </a:solidFill>
              </a:rPr>
              <a:t>Eldar</a:t>
            </a:r>
            <a:r>
              <a:rPr lang="en-US" sz="1200" b="1" dirty="0" smtClean="0">
                <a:solidFill>
                  <a:srgbClr val="CC0099"/>
                </a:solidFill>
              </a:rPr>
              <a:t> and Friedman, ’11</a:t>
            </a:r>
            <a:endParaRPr lang="en-US" sz="1200" b="1" dirty="0">
              <a:solidFill>
                <a:srgbClr val="CC0099"/>
              </a:solidFill>
            </a:endParaRPr>
          </a:p>
        </p:txBody>
      </p:sp>
    </p:spTree>
    <p:extLst>
      <p:ext uri="{BB962C8B-B14F-4D97-AF65-F5344CB8AC3E}">
        <p14:creationId xmlns:p14="http://schemas.microsoft.com/office/powerpoint/2010/main" val="238325034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quarter" idx="4294967295"/>
          </p:nvPr>
        </p:nvSpPr>
        <p:spPr>
          <a:xfrm>
            <a:off x="457200" y="1219200"/>
            <a:ext cx="8229600" cy="4937125"/>
          </a:xfrm>
        </p:spPr>
        <p:txBody>
          <a:bodyPr/>
          <a:lstStyle/>
          <a:p>
            <a:pPr eaLnBrk="1" hangingPunct="1">
              <a:buFontTx/>
              <a:buBlip>
                <a:blip r:embed="rId7"/>
              </a:buBlip>
              <a:defRPr/>
            </a:pPr>
            <a:r>
              <a:rPr lang="en-US" sz="2000" dirty="0" smtClean="0"/>
              <a:t>Low pass filter</a:t>
            </a:r>
          </a:p>
          <a:p>
            <a:pPr eaLnBrk="1" hangingPunct="1">
              <a:buFontTx/>
              <a:buBlip>
                <a:blip r:embed="rId7"/>
              </a:buBlip>
              <a:defRPr/>
            </a:pPr>
            <a:r>
              <a:rPr lang="en-US" sz="2000" dirty="0" smtClean="0"/>
              <a:t>Sum of </a:t>
            </a:r>
            <a:r>
              <a:rPr lang="en-US" sz="2000" dirty="0" err="1" smtClean="0"/>
              <a:t>sincs</a:t>
            </a:r>
            <a:r>
              <a:rPr lang="en-US" sz="2000" dirty="0" smtClean="0"/>
              <a:t> (</a:t>
            </a:r>
            <a:r>
              <a:rPr lang="en-US" sz="2000" dirty="0" err="1" smtClean="0"/>
              <a:t>SoS</a:t>
            </a:r>
            <a:r>
              <a:rPr lang="en-US" sz="2000" dirty="0" smtClean="0"/>
              <a:t>) in the frequency domain</a:t>
            </a:r>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Blip>
                <a:blip r:embed="rId7"/>
              </a:buBlip>
              <a:defRPr/>
            </a:pPr>
            <a:r>
              <a:rPr lang="en-US" sz="2000" dirty="0" smtClean="0"/>
              <a:t> In the time domain</a:t>
            </a:r>
          </a:p>
          <a:p>
            <a:pPr eaLnBrk="1" hangingPunct="1">
              <a:buFontTx/>
              <a:buBlip>
                <a:blip r:embed="rId7"/>
              </a:buBlip>
              <a:defRPr/>
            </a:pPr>
            <a:r>
              <a:rPr lang="en-US" sz="2000" dirty="0" smtClean="0"/>
              <a:t> </a:t>
            </a:r>
          </a:p>
          <a:p>
            <a:pPr marL="273050" indent="-273050">
              <a:spcBef>
                <a:spcPts val="600"/>
              </a:spcBef>
              <a:buClr>
                <a:schemeClr val="accent1"/>
              </a:buClr>
              <a:buSzPct val="76000"/>
              <a:buFontTx/>
              <a:buNone/>
              <a:defRPr/>
            </a:pPr>
            <a:r>
              <a:rPr lang="en-US" sz="2000" dirty="0" smtClean="0"/>
              <a:t>         </a:t>
            </a:r>
          </a:p>
          <a:p>
            <a:pPr eaLnBrk="1" hangingPunct="1">
              <a:buFontTx/>
              <a:buBlip>
                <a:blip r:embed="rId7"/>
              </a:buBlip>
              <a:defRPr/>
            </a:pPr>
            <a:endParaRPr lang="en-US" sz="2000" dirty="0" smtClean="0"/>
          </a:p>
          <a:p>
            <a:pPr eaLnBrk="1" hangingPunct="1">
              <a:buFontTx/>
              <a:buBlip>
                <a:blip r:embed="rId7"/>
              </a:buBlip>
              <a:defRPr/>
            </a:pPr>
            <a:endParaRPr lang="en-US" sz="2000" dirty="0" smtClean="0"/>
          </a:p>
          <a:p>
            <a:pPr eaLnBrk="1" hangingPunct="1">
              <a:buFontTx/>
              <a:buNone/>
              <a:defRPr/>
            </a:pPr>
            <a:endParaRPr lang="he-IL" sz="2000" dirty="0" smtClean="0"/>
          </a:p>
        </p:txBody>
      </p:sp>
      <p:sp>
        <p:nvSpPr>
          <p:cNvPr id="21507" name="Title 1"/>
          <p:cNvSpPr>
            <a:spLocks noGrp="1"/>
          </p:cNvSpPr>
          <p:nvPr>
            <p:ph type="title" idx="4294967295"/>
          </p:nvPr>
        </p:nvSpPr>
        <p:spPr/>
        <p:txBody>
          <a:bodyPr/>
          <a:lstStyle/>
          <a:p>
            <a:pPr eaLnBrk="1" hangingPunct="1"/>
            <a:r>
              <a:rPr lang="en-US" smtClean="0">
                <a:cs typeface="Times New Roman" pitchFamily="18" charset="0"/>
              </a:rPr>
              <a:t>Special Cases</a:t>
            </a:r>
            <a:endParaRPr lang="he-IL" smtClean="0"/>
          </a:p>
        </p:txBody>
      </p:sp>
      <p:pic>
        <p:nvPicPr>
          <p:cNvPr id="21508" name="Picture 44"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418138" y="2341563"/>
            <a:ext cx="30829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09" name="Group 80"/>
          <p:cNvGrpSpPr>
            <a:grpSpLocks/>
          </p:cNvGrpSpPr>
          <p:nvPr/>
        </p:nvGrpSpPr>
        <p:grpSpPr bwMode="auto">
          <a:xfrm>
            <a:off x="522288" y="2081213"/>
            <a:ext cx="4398962" cy="1636712"/>
            <a:chOff x="1785938" y="2630491"/>
            <a:chExt cx="5643562" cy="2170111"/>
          </a:xfrm>
        </p:grpSpPr>
        <p:sp>
          <p:nvSpPr>
            <p:cNvPr id="30" name="Rounded Rectangle 29"/>
            <p:cNvSpPr/>
            <p:nvPr/>
          </p:nvSpPr>
          <p:spPr>
            <a:xfrm>
              <a:off x="3934605" y="2826242"/>
              <a:ext cx="1262724" cy="1563912"/>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defRPr/>
              </a:pPr>
              <a:endParaRPr lang="he-IL" dirty="0"/>
            </a:p>
          </p:txBody>
        </p:sp>
        <p:grpSp>
          <p:nvGrpSpPr>
            <p:cNvPr id="21518" name="Group 4"/>
            <p:cNvGrpSpPr>
              <a:grpSpLocks/>
            </p:cNvGrpSpPr>
            <p:nvPr/>
          </p:nvGrpSpPr>
          <p:grpSpPr bwMode="auto">
            <a:xfrm>
              <a:off x="1785938" y="2630491"/>
              <a:ext cx="5643562" cy="2170111"/>
              <a:chOff x="1785918" y="2429665"/>
              <a:chExt cx="5643602" cy="2170040"/>
            </a:xfrm>
          </p:grpSpPr>
          <p:cxnSp>
            <p:nvCxnSpPr>
              <p:cNvPr id="6" name="Straight Arrow Connector 5"/>
              <p:cNvCxnSpPr/>
              <p:nvPr/>
            </p:nvCxnSpPr>
            <p:spPr>
              <a:xfrm>
                <a:off x="2242131" y="4155595"/>
                <a:ext cx="4759689" cy="210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 name="Straight Arrow Connector 6"/>
              <p:cNvCxnSpPr/>
              <p:nvPr/>
            </p:nvCxnSpPr>
            <p:spPr>
              <a:xfrm rot="5400000" flipH="1" flipV="1">
                <a:off x="3476875" y="3512648"/>
                <a:ext cx="2170040" cy="407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p:nvPr/>
            </p:nvCxnSpPr>
            <p:spPr>
              <a:xfrm rot="5400000" flipH="1" flipV="1">
                <a:off x="3452206" y="3750456"/>
                <a:ext cx="799821" cy="203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9" name="Straight Arrow Connector 8"/>
              <p:cNvCxnSpPr/>
              <p:nvPr/>
            </p:nvCxnSpPr>
            <p:spPr>
              <a:xfrm rot="5400000" flipH="1" flipV="1">
                <a:off x="3634840" y="3572601"/>
                <a:ext cx="1155532" cy="203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p:nvPr/>
            </p:nvCxnSpPr>
            <p:spPr>
              <a:xfrm rot="5400000" flipH="1" flipV="1">
                <a:off x="2809103" y="3828334"/>
                <a:ext cx="644066" cy="203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p:nvPr/>
            </p:nvCxnSpPr>
            <p:spPr>
              <a:xfrm rot="5400000" flipH="1" flipV="1">
                <a:off x="3308441" y="3965145"/>
                <a:ext cx="370443" cy="203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2" name="Straight Arrow Connector 11"/>
              <p:cNvCxnSpPr/>
              <p:nvPr/>
            </p:nvCxnSpPr>
            <p:spPr>
              <a:xfrm rot="5400000" flipH="1" flipV="1">
                <a:off x="4093476" y="3678893"/>
                <a:ext cx="942947" cy="203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3" name="Straight Arrow Connector 12"/>
              <p:cNvCxnSpPr/>
              <p:nvPr/>
            </p:nvCxnSpPr>
            <p:spPr>
              <a:xfrm rot="5400000" flipH="1" flipV="1">
                <a:off x="2513861" y="3893582"/>
                <a:ext cx="513569" cy="203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4" name="Straight Arrow Connector 13"/>
              <p:cNvCxnSpPr/>
              <p:nvPr/>
            </p:nvCxnSpPr>
            <p:spPr>
              <a:xfrm rot="5400000" flipH="1" flipV="1">
                <a:off x="2014523" y="3756771"/>
                <a:ext cx="787192" cy="203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nvGrpSpPr>
              <p:cNvPr id="21541" name="Group 26"/>
              <p:cNvGrpSpPr>
                <a:grpSpLocks/>
              </p:cNvGrpSpPr>
              <p:nvPr/>
            </p:nvGrpSpPr>
            <p:grpSpPr bwMode="auto">
              <a:xfrm>
                <a:off x="1785918" y="4135192"/>
                <a:ext cx="317755" cy="32003"/>
                <a:chOff x="1785918" y="3714752"/>
                <a:chExt cx="317755" cy="32003"/>
              </a:xfrm>
            </p:grpSpPr>
            <p:sp>
              <p:nvSpPr>
                <p:cNvPr id="26" name="Oval 25"/>
                <p:cNvSpPr>
                  <a:spLocks noChangeAspect="1"/>
                </p:cNvSpPr>
                <p:nvPr/>
              </p:nvSpPr>
              <p:spPr>
                <a:xfrm>
                  <a:off x="2071052" y="3714106"/>
                  <a:ext cx="32587" cy="3367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27" name="Oval 26"/>
                <p:cNvSpPr>
                  <a:spLocks noChangeAspect="1"/>
                </p:cNvSpPr>
                <p:nvPr/>
              </p:nvSpPr>
              <p:spPr>
                <a:xfrm>
                  <a:off x="1928485" y="3714106"/>
                  <a:ext cx="32587" cy="3367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28" name="Oval 27"/>
                <p:cNvSpPr>
                  <a:spLocks noChangeAspect="1"/>
                </p:cNvSpPr>
                <p:nvPr/>
              </p:nvSpPr>
              <p:spPr>
                <a:xfrm>
                  <a:off x="1785918" y="3714106"/>
                  <a:ext cx="32587" cy="3367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grpSp>
          <p:grpSp>
            <p:nvGrpSpPr>
              <p:cNvPr id="21542" name="Group 27"/>
              <p:cNvGrpSpPr>
                <a:grpSpLocks/>
              </p:cNvGrpSpPr>
              <p:nvPr/>
            </p:nvGrpSpPr>
            <p:grpSpPr bwMode="auto">
              <a:xfrm>
                <a:off x="7111765" y="4130680"/>
                <a:ext cx="317755" cy="32003"/>
                <a:chOff x="1785918" y="3714752"/>
                <a:chExt cx="317755" cy="32003"/>
              </a:xfrm>
            </p:grpSpPr>
            <p:sp>
              <p:nvSpPr>
                <p:cNvPr id="23" name="Oval 22"/>
                <p:cNvSpPr>
                  <a:spLocks noChangeAspect="1"/>
                </p:cNvSpPr>
                <p:nvPr/>
              </p:nvSpPr>
              <p:spPr>
                <a:xfrm>
                  <a:off x="2071086" y="3714409"/>
                  <a:ext cx="32587" cy="315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24" name="Oval 23"/>
                <p:cNvSpPr>
                  <a:spLocks noChangeAspect="1"/>
                </p:cNvSpPr>
                <p:nvPr/>
              </p:nvSpPr>
              <p:spPr>
                <a:xfrm>
                  <a:off x="1928519" y="3714409"/>
                  <a:ext cx="32587" cy="315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sp>
              <p:nvSpPr>
                <p:cNvPr id="25" name="Oval 24"/>
                <p:cNvSpPr>
                  <a:spLocks noChangeAspect="1"/>
                </p:cNvSpPr>
                <p:nvPr/>
              </p:nvSpPr>
              <p:spPr>
                <a:xfrm>
                  <a:off x="1785953" y="3714409"/>
                  <a:ext cx="32587" cy="315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defRPr/>
                  </a:pPr>
                  <a:endParaRPr lang="he-IL"/>
                </a:p>
              </p:txBody>
            </p:sp>
          </p:grpSp>
          <p:cxnSp>
            <p:nvCxnSpPr>
              <p:cNvPr id="17" name="Straight Arrow Connector 16"/>
              <p:cNvCxnSpPr/>
              <p:nvPr/>
            </p:nvCxnSpPr>
            <p:spPr>
              <a:xfrm rot="16200000" flipV="1">
                <a:off x="4890092" y="3750456"/>
                <a:ext cx="799821" cy="203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8" name="Straight Arrow Connector 17"/>
              <p:cNvCxnSpPr/>
              <p:nvPr/>
            </p:nvCxnSpPr>
            <p:spPr>
              <a:xfrm rot="16200000" flipV="1">
                <a:off x="4351747" y="3572601"/>
                <a:ext cx="1155532" cy="203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9" name="Straight Arrow Connector 18"/>
              <p:cNvCxnSpPr/>
              <p:nvPr/>
            </p:nvCxnSpPr>
            <p:spPr>
              <a:xfrm rot="16200000" flipV="1">
                <a:off x="5687930" y="3829352"/>
                <a:ext cx="644066" cy="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p:nvPr/>
            </p:nvCxnSpPr>
            <p:spPr>
              <a:xfrm rot="16200000" flipV="1">
                <a:off x="5463234" y="3965145"/>
                <a:ext cx="370443" cy="2036"/>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rot="16200000" flipV="1">
                <a:off x="6114687" y="3893582"/>
                <a:ext cx="513569" cy="203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2" name="Straight Arrow Connector 21"/>
              <p:cNvCxnSpPr/>
              <p:nvPr/>
            </p:nvCxnSpPr>
            <p:spPr>
              <a:xfrm rot="16200000" flipV="1">
                <a:off x="6340402" y="3756771"/>
                <a:ext cx="787192" cy="203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grpSp>
        <p:grpSp>
          <p:nvGrpSpPr>
            <p:cNvPr id="21519" name="Group 38"/>
            <p:cNvGrpSpPr>
              <a:grpSpLocks/>
            </p:cNvGrpSpPr>
            <p:nvPr/>
          </p:nvGrpSpPr>
          <p:grpSpPr bwMode="auto">
            <a:xfrm>
              <a:off x="2039938" y="3181350"/>
              <a:ext cx="4325937" cy="1454150"/>
              <a:chOff x="2405042" y="3404668"/>
              <a:chExt cx="4325958" cy="1232683"/>
            </a:xfrm>
          </p:grpSpPr>
          <p:sp>
            <p:nvSpPr>
              <p:cNvPr id="40" name="Freeform 39"/>
              <p:cNvSpPr/>
              <p:nvPr/>
            </p:nvSpPr>
            <p:spPr>
              <a:xfrm>
                <a:off x="4560411" y="3406973"/>
                <a:ext cx="2171081" cy="1231160"/>
              </a:xfrm>
              <a:custGeom>
                <a:avLst/>
                <a:gdLst>
                  <a:gd name="connsiteX0" fmla="*/ 0 w 2171700"/>
                  <a:gd name="connsiteY0" fmla="*/ 33867 h 1248834"/>
                  <a:gd name="connsiteX1" fmla="*/ 190500 w 2171700"/>
                  <a:gd name="connsiteY1" fmla="*/ 154517 h 1248834"/>
                  <a:gd name="connsiteX2" fmla="*/ 368300 w 2171700"/>
                  <a:gd name="connsiteY2" fmla="*/ 960967 h 1248834"/>
                  <a:gd name="connsiteX3" fmla="*/ 552450 w 2171700"/>
                  <a:gd name="connsiteY3" fmla="*/ 1246717 h 1248834"/>
                  <a:gd name="connsiteX4" fmla="*/ 730250 w 2171700"/>
                  <a:gd name="connsiteY4" fmla="*/ 948267 h 1248834"/>
                  <a:gd name="connsiteX5" fmla="*/ 901700 w 2171700"/>
                  <a:gd name="connsiteY5" fmla="*/ 745067 h 1248834"/>
                  <a:gd name="connsiteX6" fmla="*/ 1085850 w 2171700"/>
                  <a:gd name="connsiteY6" fmla="*/ 948267 h 1248834"/>
                  <a:gd name="connsiteX7" fmla="*/ 1276350 w 2171700"/>
                  <a:gd name="connsiteY7" fmla="*/ 1100667 h 1248834"/>
                  <a:gd name="connsiteX8" fmla="*/ 1447800 w 2171700"/>
                  <a:gd name="connsiteY8" fmla="*/ 948267 h 1248834"/>
                  <a:gd name="connsiteX9" fmla="*/ 1625600 w 2171700"/>
                  <a:gd name="connsiteY9" fmla="*/ 865717 h 1248834"/>
                  <a:gd name="connsiteX10" fmla="*/ 1809750 w 2171700"/>
                  <a:gd name="connsiteY10" fmla="*/ 954617 h 1248834"/>
                  <a:gd name="connsiteX11" fmla="*/ 1987550 w 2171700"/>
                  <a:gd name="connsiteY11" fmla="*/ 1037167 h 1248834"/>
                  <a:gd name="connsiteX12" fmla="*/ 2171700 w 2171700"/>
                  <a:gd name="connsiteY12" fmla="*/ 960967 h 1248834"/>
                  <a:gd name="connsiteX13" fmla="*/ 2171700 w 2171700"/>
                  <a:gd name="connsiteY13" fmla="*/ 960967 h 1248834"/>
                  <a:gd name="connsiteX14" fmla="*/ 2171700 w 2171700"/>
                  <a:gd name="connsiteY14" fmla="*/ 960967 h 1248834"/>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700 w 2171700"/>
                  <a:gd name="connsiteY5" fmla="*/ 745067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694 w 2171700"/>
                  <a:gd name="connsiteY5" fmla="*/ 738712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763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397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16934 h 1231635"/>
                  <a:gd name="connsiteX1" fmla="*/ 200024 w 2171700"/>
                  <a:gd name="connsiteY1" fmla="*/ 194733 h 1231635"/>
                  <a:gd name="connsiteX2" fmla="*/ 368300 w 2171700"/>
                  <a:gd name="connsiteY2" fmla="*/ 944034 h 1231635"/>
                  <a:gd name="connsiteX3" fmla="*/ 539750 w 2171700"/>
                  <a:gd name="connsiteY3" fmla="*/ 1229784 h 1231635"/>
                  <a:gd name="connsiteX4" fmla="*/ 727070 w 2171700"/>
                  <a:gd name="connsiteY4" fmla="*/ 955140 h 1231635"/>
                  <a:gd name="connsiteX5" fmla="*/ 901694 w 2171700"/>
                  <a:gd name="connsiteY5" fmla="*/ 721779 h 1231635"/>
                  <a:gd name="connsiteX6" fmla="*/ 1085850 w 2171700"/>
                  <a:gd name="connsiteY6" fmla="*/ 931334 h 1231635"/>
                  <a:gd name="connsiteX7" fmla="*/ 1263650 w 2171700"/>
                  <a:gd name="connsiteY7" fmla="*/ 1083734 h 1231635"/>
                  <a:gd name="connsiteX8" fmla="*/ 1444625 w 2171700"/>
                  <a:gd name="connsiteY8" fmla="*/ 950384 h 1231635"/>
                  <a:gd name="connsiteX9" fmla="*/ 1625600 w 2171700"/>
                  <a:gd name="connsiteY9" fmla="*/ 848784 h 1231635"/>
                  <a:gd name="connsiteX10" fmla="*/ 1809750 w 2171700"/>
                  <a:gd name="connsiteY10" fmla="*/ 937684 h 1231635"/>
                  <a:gd name="connsiteX11" fmla="*/ 1987550 w 2171700"/>
                  <a:gd name="connsiteY11" fmla="*/ 1020234 h 1231635"/>
                  <a:gd name="connsiteX12" fmla="*/ 2171700 w 2171700"/>
                  <a:gd name="connsiteY12" fmla="*/ 944034 h 1231635"/>
                  <a:gd name="connsiteX13" fmla="*/ 2171700 w 2171700"/>
                  <a:gd name="connsiteY13" fmla="*/ 944034 h 1231635"/>
                  <a:gd name="connsiteX14" fmla="*/ 2171700 w 2171700"/>
                  <a:gd name="connsiteY14" fmla="*/ 944034 h 123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1700" h="1231635">
                    <a:moveTo>
                      <a:pt x="0" y="16934"/>
                    </a:moveTo>
                    <a:cubicBezTo>
                      <a:pt x="64558" y="0"/>
                      <a:pt x="138641" y="40216"/>
                      <a:pt x="200024" y="194733"/>
                    </a:cubicBezTo>
                    <a:cubicBezTo>
                      <a:pt x="261407" y="349250"/>
                      <a:pt x="311679" y="771526"/>
                      <a:pt x="368300" y="944034"/>
                    </a:cubicBezTo>
                    <a:cubicBezTo>
                      <a:pt x="424921" y="1116542"/>
                      <a:pt x="479955" y="1227933"/>
                      <a:pt x="539750" y="1229784"/>
                    </a:cubicBezTo>
                    <a:cubicBezTo>
                      <a:pt x="599545" y="1231635"/>
                      <a:pt x="666746" y="1039807"/>
                      <a:pt x="727070" y="955140"/>
                    </a:cubicBezTo>
                    <a:cubicBezTo>
                      <a:pt x="787394" y="870473"/>
                      <a:pt x="841897" y="725747"/>
                      <a:pt x="901694" y="721779"/>
                    </a:cubicBezTo>
                    <a:cubicBezTo>
                      <a:pt x="961491" y="717811"/>
                      <a:pt x="1025524" y="871008"/>
                      <a:pt x="1085850" y="931334"/>
                    </a:cubicBezTo>
                    <a:cubicBezTo>
                      <a:pt x="1146176" y="991660"/>
                      <a:pt x="1203854" y="1080559"/>
                      <a:pt x="1263650" y="1083734"/>
                    </a:cubicBezTo>
                    <a:cubicBezTo>
                      <a:pt x="1323446" y="1086909"/>
                      <a:pt x="1384300" y="989542"/>
                      <a:pt x="1444625" y="950384"/>
                    </a:cubicBezTo>
                    <a:cubicBezTo>
                      <a:pt x="1504950" y="911226"/>
                      <a:pt x="1564746" y="850901"/>
                      <a:pt x="1625600" y="848784"/>
                    </a:cubicBezTo>
                    <a:cubicBezTo>
                      <a:pt x="1686454" y="846667"/>
                      <a:pt x="1809750" y="937684"/>
                      <a:pt x="1809750" y="937684"/>
                    </a:cubicBezTo>
                    <a:cubicBezTo>
                      <a:pt x="1870075" y="966259"/>
                      <a:pt x="1927225" y="1019176"/>
                      <a:pt x="1987550" y="1020234"/>
                    </a:cubicBezTo>
                    <a:cubicBezTo>
                      <a:pt x="2047875" y="1021292"/>
                      <a:pt x="2171700" y="944034"/>
                      <a:pt x="2171700" y="944034"/>
                    </a:cubicBezTo>
                    <a:lnTo>
                      <a:pt x="2171700" y="944034"/>
                    </a:lnTo>
                    <a:lnTo>
                      <a:pt x="2171700" y="944034"/>
                    </a:lnTo>
                  </a:path>
                </a:pathLst>
              </a:custGeom>
              <a:ln w="15875"/>
            </p:spPr>
            <p:style>
              <a:lnRef idx="2">
                <a:schemeClr val="accent4"/>
              </a:lnRef>
              <a:fillRef idx="0">
                <a:schemeClr val="accent4"/>
              </a:fillRef>
              <a:effectRef idx="1">
                <a:schemeClr val="accent4"/>
              </a:effectRef>
              <a:fontRef idx="minor">
                <a:schemeClr val="tx1"/>
              </a:fontRef>
            </p:style>
            <p:txBody>
              <a:bodyPr rtlCol="1" anchor="ctr"/>
              <a:lstStyle/>
              <a:p>
                <a:pPr algn="ctr">
                  <a:defRPr/>
                </a:pPr>
                <a:endParaRPr lang="he-IL"/>
              </a:p>
            </p:txBody>
          </p:sp>
          <p:sp>
            <p:nvSpPr>
              <p:cNvPr id="41" name="Freeform 40"/>
              <p:cNvSpPr/>
              <p:nvPr/>
            </p:nvSpPr>
            <p:spPr>
              <a:xfrm flipH="1">
                <a:off x="2405623" y="3405190"/>
                <a:ext cx="2171081" cy="1231160"/>
              </a:xfrm>
              <a:custGeom>
                <a:avLst/>
                <a:gdLst>
                  <a:gd name="connsiteX0" fmla="*/ 0 w 2171700"/>
                  <a:gd name="connsiteY0" fmla="*/ 33867 h 1248834"/>
                  <a:gd name="connsiteX1" fmla="*/ 190500 w 2171700"/>
                  <a:gd name="connsiteY1" fmla="*/ 154517 h 1248834"/>
                  <a:gd name="connsiteX2" fmla="*/ 368300 w 2171700"/>
                  <a:gd name="connsiteY2" fmla="*/ 960967 h 1248834"/>
                  <a:gd name="connsiteX3" fmla="*/ 552450 w 2171700"/>
                  <a:gd name="connsiteY3" fmla="*/ 1246717 h 1248834"/>
                  <a:gd name="connsiteX4" fmla="*/ 730250 w 2171700"/>
                  <a:gd name="connsiteY4" fmla="*/ 948267 h 1248834"/>
                  <a:gd name="connsiteX5" fmla="*/ 901700 w 2171700"/>
                  <a:gd name="connsiteY5" fmla="*/ 745067 h 1248834"/>
                  <a:gd name="connsiteX6" fmla="*/ 1085850 w 2171700"/>
                  <a:gd name="connsiteY6" fmla="*/ 948267 h 1248834"/>
                  <a:gd name="connsiteX7" fmla="*/ 1276350 w 2171700"/>
                  <a:gd name="connsiteY7" fmla="*/ 1100667 h 1248834"/>
                  <a:gd name="connsiteX8" fmla="*/ 1447800 w 2171700"/>
                  <a:gd name="connsiteY8" fmla="*/ 948267 h 1248834"/>
                  <a:gd name="connsiteX9" fmla="*/ 1625600 w 2171700"/>
                  <a:gd name="connsiteY9" fmla="*/ 865717 h 1248834"/>
                  <a:gd name="connsiteX10" fmla="*/ 1809750 w 2171700"/>
                  <a:gd name="connsiteY10" fmla="*/ 954617 h 1248834"/>
                  <a:gd name="connsiteX11" fmla="*/ 1987550 w 2171700"/>
                  <a:gd name="connsiteY11" fmla="*/ 1037167 h 1248834"/>
                  <a:gd name="connsiteX12" fmla="*/ 2171700 w 2171700"/>
                  <a:gd name="connsiteY12" fmla="*/ 960967 h 1248834"/>
                  <a:gd name="connsiteX13" fmla="*/ 2171700 w 2171700"/>
                  <a:gd name="connsiteY13" fmla="*/ 960967 h 1248834"/>
                  <a:gd name="connsiteX14" fmla="*/ 2171700 w 2171700"/>
                  <a:gd name="connsiteY14" fmla="*/ 960967 h 1248834"/>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700 w 2171700"/>
                  <a:gd name="connsiteY5" fmla="*/ 745067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694 w 2171700"/>
                  <a:gd name="connsiteY5" fmla="*/ 738712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763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397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16934 h 1231635"/>
                  <a:gd name="connsiteX1" fmla="*/ 200024 w 2171700"/>
                  <a:gd name="connsiteY1" fmla="*/ 194733 h 1231635"/>
                  <a:gd name="connsiteX2" fmla="*/ 368300 w 2171700"/>
                  <a:gd name="connsiteY2" fmla="*/ 944034 h 1231635"/>
                  <a:gd name="connsiteX3" fmla="*/ 539750 w 2171700"/>
                  <a:gd name="connsiteY3" fmla="*/ 1229784 h 1231635"/>
                  <a:gd name="connsiteX4" fmla="*/ 727070 w 2171700"/>
                  <a:gd name="connsiteY4" fmla="*/ 955140 h 1231635"/>
                  <a:gd name="connsiteX5" fmla="*/ 901694 w 2171700"/>
                  <a:gd name="connsiteY5" fmla="*/ 721779 h 1231635"/>
                  <a:gd name="connsiteX6" fmla="*/ 1085850 w 2171700"/>
                  <a:gd name="connsiteY6" fmla="*/ 931334 h 1231635"/>
                  <a:gd name="connsiteX7" fmla="*/ 1263650 w 2171700"/>
                  <a:gd name="connsiteY7" fmla="*/ 1083734 h 1231635"/>
                  <a:gd name="connsiteX8" fmla="*/ 1444625 w 2171700"/>
                  <a:gd name="connsiteY8" fmla="*/ 950384 h 1231635"/>
                  <a:gd name="connsiteX9" fmla="*/ 1625600 w 2171700"/>
                  <a:gd name="connsiteY9" fmla="*/ 848784 h 1231635"/>
                  <a:gd name="connsiteX10" fmla="*/ 1809750 w 2171700"/>
                  <a:gd name="connsiteY10" fmla="*/ 937684 h 1231635"/>
                  <a:gd name="connsiteX11" fmla="*/ 1987550 w 2171700"/>
                  <a:gd name="connsiteY11" fmla="*/ 1020234 h 1231635"/>
                  <a:gd name="connsiteX12" fmla="*/ 2171700 w 2171700"/>
                  <a:gd name="connsiteY12" fmla="*/ 944034 h 1231635"/>
                  <a:gd name="connsiteX13" fmla="*/ 2171700 w 2171700"/>
                  <a:gd name="connsiteY13" fmla="*/ 944034 h 1231635"/>
                  <a:gd name="connsiteX14" fmla="*/ 2171700 w 2171700"/>
                  <a:gd name="connsiteY14" fmla="*/ 944034 h 123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1700" h="1231635">
                    <a:moveTo>
                      <a:pt x="0" y="16934"/>
                    </a:moveTo>
                    <a:cubicBezTo>
                      <a:pt x="64558" y="0"/>
                      <a:pt x="138641" y="40216"/>
                      <a:pt x="200024" y="194733"/>
                    </a:cubicBezTo>
                    <a:cubicBezTo>
                      <a:pt x="261407" y="349250"/>
                      <a:pt x="311679" y="771526"/>
                      <a:pt x="368300" y="944034"/>
                    </a:cubicBezTo>
                    <a:cubicBezTo>
                      <a:pt x="424921" y="1116542"/>
                      <a:pt x="479955" y="1227933"/>
                      <a:pt x="539750" y="1229784"/>
                    </a:cubicBezTo>
                    <a:cubicBezTo>
                      <a:pt x="599545" y="1231635"/>
                      <a:pt x="666746" y="1039807"/>
                      <a:pt x="727070" y="955140"/>
                    </a:cubicBezTo>
                    <a:cubicBezTo>
                      <a:pt x="787394" y="870473"/>
                      <a:pt x="841897" y="725747"/>
                      <a:pt x="901694" y="721779"/>
                    </a:cubicBezTo>
                    <a:cubicBezTo>
                      <a:pt x="961491" y="717811"/>
                      <a:pt x="1025524" y="871008"/>
                      <a:pt x="1085850" y="931334"/>
                    </a:cubicBezTo>
                    <a:cubicBezTo>
                      <a:pt x="1146176" y="991660"/>
                      <a:pt x="1203854" y="1080559"/>
                      <a:pt x="1263650" y="1083734"/>
                    </a:cubicBezTo>
                    <a:cubicBezTo>
                      <a:pt x="1323446" y="1086909"/>
                      <a:pt x="1384300" y="989542"/>
                      <a:pt x="1444625" y="950384"/>
                    </a:cubicBezTo>
                    <a:cubicBezTo>
                      <a:pt x="1504950" y="911226"/>
                      <a:pt x="1564746" y="850901"/>
                      <a:pt x="1625600" y="848784"/>
                    </a:cubicBezTo>
                    <a:cubicBezTo>
                      <a:pt x="1686454" y="846667"/>
                      <a:pt x="1809750" y="937684"/>
                      <a:pt x="1809750" y="937684"/>
                    </a:cubicBezTo>
                    <a:cubicBezTo>
                      <a:pt x="1870075" y="966259"/>
                      <a:pt x="1927225" y="1019176"/>
                      <a:pt x="1987550" y="1020234"/>
                    </a:cubicBezTo>
                    <a:cubicBezTo>
                      <a:pt x="2047875" y="1021292"/>
                      <a:pt x="2171700" y="944034"/>
                      <a:pt x="2171700" y="944034"/>
                    </a:cubicBezTo>
                    <a:lnTo>
                      <a:pt x="2171700" y="944034"/>
                    </a:lnTo>
                    <a:lnTo>
                      <a:pt x="2171700" y="944034"/>
                    </a:lnTo>
                  </a:path>
                </a:pathLst>
              </a:custGeom>
              <a:ln w="15875"/>
            </p:spPr>
            <p:style>
              <a:lnRef idx="2">
                <a:schemeClr val="accent4"/>
              </a:lnRef>
              <a:fillRef idx="0">
                <a:schemeClr val="accent4"/>
              </a:fillRef>
              <a:effectRef idx="1">
                <a:schemeClr val="accent4"/>
              </a:effectRef>
              <a:fontRef idx="minor">
                <a:schemeClr val="tx1"/>
              </a:fontRef>
            </p:style>
            <p:txBody>
              <a:bodyPr rtlCol="1" anchor="ctr"/>
              <a:lstStyle/>
              <a:p>
                <a:pPr algn="ctr">
                  <a:defRPr/>
                </a:pPr>
                <a:endParaRPr lang="he-IL"/>
              </a:p>
            </p:txBody>
          </p:sp>
        </p:grpSp>
        <p:grpSp>
          <p:nvGrpSpPr>
            <p:cNvPr id="21520" name="Group 35"/>
            <p:cNvGrpSpPr>
              <a:grpSpLocks/>
            </p:cNvGrpSpPr>
            <p:nvPr/>
          </p:nvGrpSpPr>
          <p:grpSpPr bwMode="auto">
            <a:xfrm>
              <a:off x="2763838" y="3189288"/>
              <a:ext cx="4325937" cy="1454150"/>
              <a:chOff x="2405042" y="3404668"/>
              <a:chExt cx="4325958" cy="1232683"/>
            </a:xfrm>
          </p:grpSpPr>
          <p:sp>
            <p:nvSpPr>
              <p:cNvPr id="37" name="Freeform 36"/>
              <p:cNvSpPr/>
              <p:nvPr/>
            </p:nvSpPr>
            <p:spPr>
              <a:xfrm>
                <a:off x="4559523" y="3405598"/>
                <a:ext cx="2171081" cy="1231160"/>
              </a:xfrm>
              <a:custGeom>
                <a:avLst/>
                <a:gdLst>
                  <a:gd name="connsiteX0" fmla="*/ 0 w 2171700"/>
                  <a:gd name="connsiteY0" fmla="*/ 33867 h 1248834"/>
                  <a:gd name="connsiteX1" fmla="*/ 190500 w 2171700"/>
                  <a:gd name="connsiteY1" fmla="*/ 154517 h 1248834"/>
                  <a:gd name="connsiteX2" fmla="*/ 368300 w 2171700"/>
                  <a:gd name="connsiteY2" fmla="*/ 960967 h 1248834"/>
                  <a:gd name="connsiteX3" fmla="*/ 552450 w 2171700"/>
                  <a:gd name="connsiteY3" fmla="*/ 1246717 h 1248834"/>
                  <a:gd name="connsiteX4" fmla="*/ 730250 w 2171700"/>
                  <a:gd name="connsiteY4" fmla="*/ 948267 h 1248834"/>
                  <a:gd name="connsiteX5" fmla="*/ 901700 w 2171700"/>
                  <a:gd name="connsiteY5" fmla="*/ 745067 h 1248834"/>
                  <a:gd name="connsiteX6" fmla="*/ 1085850 w 2171700"/>
                  <a:gd name="connsiteY6" fmla="*/ 948267 h 1248834"/>
                  <a:gd name="connsiteX7" fmla="*/ 1276350 w 2171700"/>
                  <a:gd name="connsiteY7" fmla="*/ 1100667 h 1248834"/>
                  <a:gd name="connsiteX8" fmla="*/ 1447800 w 2171700"/>
                  <a:gd name="connsiteY8" fmla="*/ 948267 h 1248834"/>
                  <a:gd name="connsiteX9" fmla="*/ 1625600 w 2171700"/>
                  <a:gd name="connsiteY9" fmla="*/ 865717 h 1248834"/>
                  <a:gd name="connsiteX10" fmla="*/ 1809750 w 2171700"/>
                  <a:gd name="connsiteY10" fmla="*/ 954617 h 1248834"/>
                  <a:gd name="connsiteX11" fmla="*/ 1987550 w 2171700"/>
                  <a:gd name="connsiteY11" fmla="*/ 1037167 h 1248834"/>
                  <a:gd name="connsiteX12" fmla="*/ 2171700 w 2171700"/>
                  <a:gd name="connsiteY12" fmla="*/ 960967 h 1248834"/>
                  <a:gd name="connsiteX13" fmla="*/ 2171700 w 2171700"/>
                  <a:gd name="connsiteY13" fmla="*/ 960967 h 1248834"/>
                  <a:gd name="connsiteX14" fmla="*/ 2171700 w 2171700"/>
                  <a:gd name="connsiteY14" fmla="*/ 960967 h 1248834"/>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700 w 2171700"/>
                  <a:gd name="connsiteY5" fmla="*/ 745067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694 w 2171700"/>
                  <a:gd name="connsiteY5" fmla="*/ 738712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763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397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16934 h 1231635"/>
                  <a:gd name="connsiteX1" fmla="*/ 200024 w 2171700"/>
                  <a:gd name="connsiteY1" fmla="*/ 194733 h 1231635"/>
                  <a:gd name="connsiteX2" fmla="*/ 368300 w 2171700"/>
                  <a:gd name="connsiteY2" fmla="*/ 944034 h 1231635"/>
                  <a:gd name="connsiteX3" fmla="*/ 539750 w 2171700"/>
                  <a:gd name="connsiteY3" fmla="*/ 1229784 h 1231635"/>
                  <a:gd name="connsiteX4" fmla="*/ 727070 w 2171700"/>
                  <a:gd name="connsiteY4" fmla="*/ 955140 h 1231635"/>
                  <a:gd name="connsiteX5" fmla="*/ 901694 w 2171700"/>
                  <a:gd name="connsiteY5" fmla="*/ 721779 h 1231635"/>
                  <a:gd name="connsiteX6" fmla="*/ 1085850 w 2171700"/>
                  <a:gd name="connsiteY6" fmla="*/ 931334 h 1231635"/>
                  <a:gd name="connsiteX7" fmla="*/ 1263650 w 2171700"/>
                  <a:gd name="connsiteY7" fmla="*/ 1083734 h 1231635"/>
                  <a:gd name="connsiteX8" fmla="*/ 1444625 w 2171700"/>
                  <a:gd name="connsiteY8" fmla="*/ 950384 h 1231635"/>
                  <a:gd name="connsiteX9" fmla="*/ 1625600 w 2171700"/>
                  <a:gd name="connsiteY9" fmla="*/ 848784 h 1231635"/>
                  <a:gd name="connsiteX10" fmla="*/ 1809750 w 2171700"/>
                  <a:gd name="connsiteY10" fmla="*/ 937684 h 1231635"/>
                  <a:gd name="connsiteX11" fmla="*/ 1987550 w 2171700"/>
                  <a:gd name="connsiteY11" fmla="*/ 1020234 h 1231635"/>
                  <a:gd name="connsiteX12" fmla="*/ 2171700 w 2171700"/>
                  <a:gd name="connsiteY12" fmla="*/ 944034 h 1231635"/>
                  <a:gd name="connsiteX13" fmla="*/ 2171700 w 2171700"/>
                  <a:gd name="connsiteY13" fmla="*/ 944034 h 1231635"/>
                  <a:gd name="connsiteX14" fmla="*/ 2171700 w 2171700"/>
                  <a:gd name="connsiteY14" fmla="*/ 944034 h 123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1700" h="1231635">
                    <a:moveTo>
                      <a:pt x="0" y="16934"/>
                    </a:moveTo>
                    <a:cubicBezTo>
                      <a:pt x="64558" y="0"/>
                      <a:pt x="138641" y="40216"/>
                      <a:pt x="200024" y="194733"/>
                    </a:cubicBezTo>
                    <a:cubicBezTo>
                      <a:pt x="261407" y="349250"/>
                      <a:pt x="311679" y="771526"/>
                      <a:pt x="368300" y="944034"/>
                    </a:cubicBezTo>
                    <a:cubicBezTo>
                      <a:pt x="424921" y="1116542"/>
                      <a:pt x="479955" y="1227933"/>
                      <a:pt x="539750" y="1229784"/>
                    </a:cubicBezTo>
                    <a:cubicBezTo>
                      <a:pt x="599545" y="1231635"/>
                      <a:pt x="666746" y="1039807"/>
                      <a:pt x="727070" y="955140"/>
                    </a:cubicBezTo>
                    <a:cubicBezTo>
                      <a:pt x="787394" y="870473"/>
                      <a:pt x="841897" y="725747"/>
                      <a:pt x="901694" y="721779"/>
                    </a:cubicBezTo>
                    <a:cubicBezTo>
                      <a:pt x="961491" y="717811"/>
                      <a:pt x="1025524" y="871008"/>
                      <a:pt x="1085850" y="931334"/>
                    </a:cubicBezTo>
                    <a:cubicBezTo>
                      <a:pt x="1146176" y="991660"/>
                      <a:pt x="1203854" y="1080559"/>
                      <a:pt x="1263650" y="1083734"/>
                    </a:cubicBezTo>
                    <a:cubicBezTo>
                      <a:pt x="1323446" y="1086909"/>
                      <a:pt x="1384300" y="989542"/>
                      <a:pt x="1444625" y="950384"/>
                    </a:cubicBezTo>
                    <a:cubicBezTo>
                      <a:pt x="1504950" y="911226"/>
                      <a:pt x="1564746" y="850901"/>
                      <a:pt x="1625600" y="848784"/>
                    </a:cubicBezTo>
                    <a:cubicBezTo>
                      <a:pt x="1686454" y="846667"/>
                      <a:pt x="1809750" y="937684"/>
                      <a:pt x="1809750" y="937684"/>
                    </a:cubicBezTo>
                    <a:cubicBezTo>
                      <a:pt x="1870075" y="966259"/>
                      <a:pt x="1927225" y="1019176"/>
                      <a:pt x="1987550" y="1020234"/>
                    </a:cubicBezTo>
                    <a:cubicBezTo>
                      <a:pt x="2047875" y="1021292"/>
                      <a:pt x="2171700" y="944034"/>
                      <a:pt x="2171700" y="944034"/>
                    </a:cubicBezTo>
                    <a:lnTo>
                      <a:pt x="2171700" y="944034"/>
                    </a:lnTo>
                    <a:lnTo>
                      <a:pt x="2171700" y="944034"/>
                    </a:lnTo>
                  </a:path>
                </a:pathLst>
              </a:custGeom>
              <a:ln w="15875"/>
            </p:spPr>
            <p:style>
              <a:lnRef idx="2">
                <a:schemeClr val="accent3"/>
              </a:lnRef>
              <a:fillRef idx="0">
                <a:schemeClr val="accent3"/>
              </a:fillRef>
              <a:effectRef idx="1">
                <a:schemeClr val="accent3"/>
              </a:effectRef>
              <a:fontRef idx="minor">
                <a:schemeClr val="tx1"/>
              </a:fontRef>
            </p:style>
            <p:txBody>
              <a:bodyPr rtlCol="1" anchor="ctr"/>
              <a:lstStyle/>
              <a:p>
                <a:pPr algn="ctr">
                  <a:defRPr/>
                </a:pPr>
                <a:endParaRPr lang="he-IL"/>
              </a:p>
            </p:txBody>
          </p:sp>
          <p:sp>
            <p:nvSpPr>
              <p:cNvPr id="38" name="Freeform 37"/>
              <p:cNvSpPr/>
              <p:nvPr/>
            </p:nvSpPr>
            <p:spPr>
              <a:xfrm flipH="1">
                <a:off x="2404735" y="3403813"/>
                <a:ext cx="2171081" cy="1231160"/>
              </a:xfrm>
              <a:custGeom>
                <a:avLst/>
                <a:gdLst>
                  <a:gd name="connsiteX0" fmla="*/ 0 w 2171700"/>
                  <a:gd name="connsiteY0" fmla="*/ 33867 h 1248834"/>
                  <a:gd name="connsiteX1" fmla="*/ 190500 w 2171700"/>
                  <a:gd name="connsiteY1" fmla="*/ 154517 h 1248834"/>
                  <a:gd name="connsiteX2" fmla="*/ 368300 w 2171700"/>
                  <a:gd name="connsiteY2" fmla="*/ 960967 h 1248834"/>
                  <a:gd name="connsiteX3" fmla="*/ 552450 w 2171700"/>
                  <a:gd name="connsiteY3" fmla="*/ 1246717 h 1248834"/>
                  <a:gd name="connsiteX4" fmla="*/ 730250 w 2171700"/>
                  <a:gd name="connsiteY4" fmla="*/ 948267 h 1248834"/>
                  <a:gd name="connsiteX5" fmla="*/ 901700 w 2171700"/>
                  <a:gd name="connsiteY5" fmla="*/ 745067 h 1248834"/>
                  <a:gd name="connsiteX6" fmla="*/ 1085850 w 2171700"/>
                  <a:gd name="connsiteY6" fmla="*/ 948267 h 1248834"/>
                  <a:gd name="connsiteX7" fmla="*/ 1276350 w 2171700"/>
                  <a:gd name="connsiteY7" fmla="*/ 1100667 h 1248834"/>
                  <a:gd name="connsiteX8" fmla="*/ 1447800 w 2171700"/>
                  <a:gd name="connsiteY8" fmla="*/ 948267 h 1248834"/>
                  <a:gd name="connsiteX9" fmla="*/ 1625600 w 2171700"/>
                  <a:gd name="connsiteY9" fmla="*/ 865717 h 1248834"/>
                  <a:gd name="connsiteX10" fmla="*/ 1809750 w 2171700"/>
                  <a:gd name="connsiteY10" fmla="*/ 954617 h 1248834"/>
                  <a:gd name="connsiteX11" fmla="*/ 1987550 w 2171700"/>
                  <a:gd name="connsiteY11" fmla="*/ 1037167 h 1248834"/>
                  <a:gd name="connsiteX12" fmla="*/ 2171700 w 2171700"/>
                  <a:gd name="connsiteY12" fmla="*/ 960967 h 1248834"/>
                  <a:gd name="connsiteX13" fmla="*/ 2171700 w 2171700"/>
                  <a:gd name="connsiteY13" fmla="*/ 960967 h 1248834"/>
                  <a:gd name="connsiteX14" fmla="*/ 2171700 w 2171700"/>
                  <a:gd name="connsiteY14" fmla="*/ 960967 h 1248834"/>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700 w 2171700"/>
                  <a:gd name="connsiteY5" fmla="*/ 745067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694 w 2171700"/>
                  <a:gd name="connsiteY5" fmla="*/ 738712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763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397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16934 h 1231635"/>
                  <a:gd name="connsiteX1" fmla="*/ 200024 w 2171700"/>
                  <a:gd name="connsiteY1" fmla="*/ 194733 h 1231635"/>
                  <a:gd name="connsiteX2" fmla="*/ 368300 w 2171700"/>
                  <a:gd name="connsiteY2" fmla="*/ 944034 h 1231635"/>
                  <a:gd name="connsiteX3" fmla="*/ 539750 w 2171700"/>
                  <a:gd name="connsiteY3" fmla="*/ 1229784 h 1231635"/>
                  <a:gd name="connsiteX4" fmla="*/ 727070 w 2171700"/>
                  <a:gd name="connsiteY4" fmla="*/ 955140 h 1231635"/>
                  <a:gd name="connsiteX5" fmla="*/ 901694 w 2171700"/>
                  <a:gd name="connsiteY5" fmla="*/ 721779 h 1231635"/>
                  <a:gd name="connsiteX6" fmla="*/ 1085850 w 2171700"/>
                  <a:gd name="connsiteY6" fmla="*/ 931334 h 1231635"/>
                  <a:gd name="connsiteX7" fmla="*/ 1263650 w 2171700"/>
                  <a:gd name="connsiteY7" fmla="*/ 1083734 h 1231635"/>
                  <a:gd name="connsiteX8" fmla="*/ 1444625 w 2171700"/>
                  <a:gd name="connsiteY8" fmla="*/ 950384 h 1231635"/>
                  <a:gd name="connsiteX9" fmla="*/ 1625600 w 2171700"/>
                  <a:gd name="connsiteY9" fmla="*/ 848784 h 1231635"/>
                  <a:gd name="connsiteX10" fmla="*/ 1809750 w 2171700"/>
                  <a:gd name="connsiteY10" fmla="*/ 937684 h 1231635"/>
                  <a:gd name="connsiteX11" fmla="*/ 1987550 w 2171700"/>
                  <a:gd name="connsiteY11" fmla="*/ 1020234 h 1231635"/>
                  <a:gd name="connsiteX12" fmla="*/ 2171700 w 2171700"/>
                  <a:gd name="connsiteY12" fmla="*/ 944034 h 1231635"/>
                  <a:gd name="connsiteX13" fmla="*/ 2171700 w 2171700"/>
                  <a:gd name="connsiteY13" fmla="*/ 944034 h 1231635"/>
                  <a:gd name="connsiteX14" fmla="*/ 2171700 w 2171700"/>
                  <a:gd name="connsiteY14" fmla="*/ 944034 h 123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1700" h="1231635">
                    <a:moveTo>
                      <a:pt x="0" y="16934"/>
                    </a:moveTo>
                    <a:cubicBezTo>
                      <a:pt x="64558" y="0"/>
                      <a:pt x="138641" y="40216"/>
                      <a:pt x="200024" y="194733"/>
                    </a:cubicBezTo>
                    <a:cubicBezTo>
                      <a:pt x="261407" y="349250"/>
                      <a:pt x="311679" y="771526"/>
                      <a:pt x="368300" y="944034"/>
                    </a:cubicBezTo>
                    <a:cubicBezTo>
                      <a:pt x="424921" y="1116542"/>
                      <a:pt x="479955" y="1227933"/>
                      <a:pt x="539750" y="1229784"/>
                    </a:cubicBezTo>
                    <a:cubicBezTo>
                      <a:pt x="599545" y="1231635"/>
                      <a:pt x="666746" y="1039807"/>
                      <a:pt x="727070" y="955140"/>
                    </a:cubicBezTo>
                    <a:cubicBezTo>
                      <a:pt x="787394" y="870473"/>
                      <a:pt x="841897" y="725747"/>
                      <a:pt x="901694" y="721779"/>
                    </a:cubicBezTo>
                    <a:cubicBezTo>
                      <a:pt x="961491" y="717811"/>
                      <a:pt x="1025524" y="871008"/>
                      <a:pt x="1085850" y="931334"/>
                    </a:cubicBezTo>
                    <a:cubicBezTo>
                      <a:pt x="1146176" y="991660"/>
                      <a:pt x="1203854" y="1080559"/>
                      <a:pt x="1263650" y="1083734"/>
                    </a:cubicBezTo>
                    <a:cubicBezTo>
                      <a:pt x="1323446" y="1086909"/>
                      <a:pt x="1384300" y="989542"/>
                      <a:pt x="1444625" y="950384"/>
                    </a:cubicBezTo>
                    <a:cubicBezTo>
                      <a:pt x="1504950" y="911226"/>
                      <a:pt x="1564746" y="850901"/>
                      <a:pt x="1625600" y="848784"/>
                    </a:cubicBezTo>
                    <a:cubicBezTo>
                      <a:pt x="1686454" y="846667"/>
                      <a:pt x="1809750" y="937684"/>
                      <a:pt x="1809750" y="937684"/>
                    </a:cubicBezTo>
                    <a:cubicBezTo>
                      <a:pt x="1870075" y="966259"/>
                      <a:pt x="1927225" y="1019176"/>
                      <a:pt x="1987550" y="1020234"/>
                    </a:cubicBezTo>
                    <a:cubicBezTo>
                      <a:pt x="2047875" y="1021292"/>
                      <a:pt x="2171700" y="944034"/>
                      <a:pt x="2171700" y="944034"/>
                    </a:cubicBezTo>
                    <a:lnTo>
                      <a:pt x="2171700" y="944034"/>
                    </a:lnTo>
                    <a:lnTo>
                      <a:pt x="2171700" y="944034"/>
                    </a:lnTo>
                  </a:path>
                </a:pathLst>
              </a:custGeom>
              <a:ln w="15875"/>
            </p:spPr>
            <p:style>
              <a:lnRef idx="2">
                <a:schemeClr val="accent3"/>
              </a:lnRef>
              <a:fillRef idx="0">
                <a:schemeClr val="accent3"/>
              </a:fillRef>
              <a:effectRef idx="1">
                <a:schemeClr val="accent3"/>
              </a:effectRef>
              <a:fontRef idx="minor">
                <a:schemeClr val="tx1"/>
              </a:fontRef>
            </p:style>
            <p:txBody>
              <a:bodyPr rtlCol="1" anchor="ctr"/>
              <a:lstStyle/>
              <a:p>
                <a:pPr algn="ctr">
                  <a:defRPr/>
                </a:pPr>
                <a:endParaRPr lang="he-IL"/>
              </a:p>
            </p:txBody>
          </p:sp>
        </p:grpSp>
        <p:grpSp>
          <p:nvGrpSpPr>
            <p:cNvPr id="21521" name="Group 34"/>
            <p:cNvGrpSpPr>
              <a:grpSpLocks/>
            </p:cNvGrpSpPr>
            <p:nvPr/>
          </p:nvGrpSpPr>
          <p:grpSpPr bwMode="auto">
            <a:xfrm>
              <a:off x="2405063" y="3405188"/>
              <a:ext cx="4325937" cy="1231900"/>
              <a:chOff x="2405042" y="3404668"/>
              <a:chExt cx="4325958" cy="1232683"/>
            </a:xfrm>
          </p:grpSpPr>
          <p:sp>
            <p:nvSpPr>
              <p:cNvPr id="32" name="Freeform 31"/>
              <p:cNvSpPr/>
              <p:nvPr/>
            </p:nvSpPr>
            <p:spPr>
              <a:xfrm>
                <a:off x="4559847" y="3406665"/>
                <a:ext cx="2171081" cy="1230020"/>
              </a:xfrm>
              <a:custGeom>
                <a:avLst/>
                <a:gdLst>
                  <a:gd name="connsiteX0" fmla="*/ 0 w 2171700"/>
                  <a:gd name="connsiteY0" fmla="*/ 33867 h 1248834"/>
                  <a:gd name="connsiteX1" fmla="*/ 190500 w 2171700"/>
                  <a:gd name="connsiteY1" fmla="*/ 154517 h 1248834"/>
                  <a:gd name="connsiteX2" fmla="*/ 368300 w 2171700"/>
                  <a:gd name="connsiteY2" fmla="*/ 960967 h 1248834"/>
                  <a:gd name="connsiteX3" fmla="*/ 552450 w 2171700"/>
                  <a:gd name="connsiteY3" fmla="*/ 1246717 h 1248834"/>
                  <a:gd name="connsiteX4" fmla="*/ 730250 w 2171700"/>
                  <a:gd name="connsiteY4" fmla="*/ 948267 h 1248834"/>
                  <a:gd name="connsiteX5" fmla="*/ 901700 w 2171700"/>
                  <a:gd name="connsiteY5" fmla="*/ 745067 h 1248834"/>
                  <a:gd name="connsiteX6" fmla="*/ 1085850 w 2171700"/>
                  <a:gd name="connsiteY6" fmla="*/ 948267 h 1248834"/>
                  <a:gd name="connsiteX7" fmla="*/ 1276350 w 2171700"/>
                  <a:gd name="connsiteY7" fmla="*/ 1100667 h 1248834"/>
                  <a:gd name="connsiteX8" fmla="*/ 1447800 w 2171700"/>
                  <a:gd name="connsiteY8" fmla="*/ 948267 h 1248834"/>
                  <a:gd name="connsiteX9" fmla="*/ 1625600 w 2171700"/>
                  <a:gd name="connsiteY9" fmla="*/ 865717 h 1248834"/>
                  <a:gd name="connsiteX10" fmla="*/ 1809750 w 2171700"/>
                  <a:gd name="connsiteY10" fmla="*/ 954617 h 1248834"/>
                  <a:gd name="connsiteX11" fmla="*/ 1987550 w 2171700"/>
                  <a:gd name="connsiteY11" fmla="*/ 1037167 h 1248834"/>
                  <a:gd name="connsiteX12" fmla="*/ 2171700 w 2171700"/>
                  <a:gd name="connsiteY12" fmla="*/ 960967 h 1248834"/>
                  <a:gd name="connsiteX13" fmla="*/ 2171700 w 2171700"/>
                  <a:gd name="connsiteY13" fmla="*/ 960967 h 1248834"/>
                  <a:gd name="connsiteX14" fmla="*/ 2171700 w 2171700"/>
                  <a:gd name="connsiteY14" fmla="*/ 960967 h 1248834"/>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700 w 2171700"/>
                  <a:gd name="connsiteY5" fmla="*/ 745067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694 w 2171700"/>
                  <a:gd name="connsiteY5" fmla="*/ 738712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763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397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16934 h 1231635"/>
                  <a:gd name="connsiteX1" fmla="*/ 200024 w 2171700"/>
                  <a:gd name="connsiteY1" fmla="*/ 194733 h 1231635"/>
                  <a:gd name="connsiteX2" fmla="*/ 368300 w 2171700"/>
                  <a:gd name="connsiteY2" fmla="*/ 944034 h 1231635"/>
                  <a:gd name="connsiteX3" fmla="*/ 539750 w 2171700"/>
                  <a:gd name="connsiteY3" fmla="*/ 1229784 h 1231635"/>
                  <a:gd name="connsiteX4" fmla="*/ 727070 w 2171700"/>
                  <a:gd name="connsiteY4" fmla="*/ 955140 h 1231635"/>
                  <a:gd name="connsiteX5" fmla="*/ 901694 w 2171700"/>
                  <a:gd name="connsiteY5" fmla="*/ 721779 h 1231635"/>
                  <a:gd name="connsiteX6" fmla="*/ 1085850 w 2171700"/>
                  <a:gd name="connsiteY6" fmla="*/ 931334 h 1231635"/>
                  <a:gd name="connsiteX7" fmla="*/ 1263650 w 2171700"/>
                  <a:gd name="connsiteY7" fmla="*/ 1083734 h 1231635"/>
                  <a:gd name="connsiteX8" fmla="*/ 1444625 w 2171700"/>
                  <a:gd name="connsiteY8" fmla="*/ 950384 h 1231635"/>
                  <a:gd name="connsiteX9" fmla="*/ 1625600 w 2171700"/>
                  <a:gd name="connsiteY9" fmla="*/ 848784 h 1231635"/>
                  <a:gd name="connsiteX10" fmla="*/ 1809750 w 2171700"/>
                  <a:gd name="connsiteY10" fmla="*/ 937684 h 1231635"/>
                  <a:gd name="connsiteX11" fmla="*/ 1987550 w 2171700"/>
                  <a:gd name="connsiteY11" fmla="*/ 1020234 h 1231635"/>
                  <a:gd name="connsiteX12" fmla="*/ 2171700 w 2171700"/>
                  <a:gd name="connsiteY12" fmla="*/ 944034 h 1231635"/>
                  <a:gd name="connsiteX13" fmla="*/ 2171700 w 2171700"/>
                  <a:gd name="connsiteY13" fmla="*/ 944034 h 1231635"/>
                  <a:gd name="connsiteX14" fmla="*/ 2171700 w 2171700"/>
                  <a:gd name="connsiteY14" fmla="*/ 944034 h 123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1700" h="1231635">
                    <a:moveTo>
                      <a:pt x="0" y="16934"/>
                    </a:moveTo>
                    <a:cubicBezTo>
                      <a:pt x="64558" y="0"/>
                      <a:pt x="138641" y="40216"/>
                      <a:pt x="200024" y="194733"/>
                    </a:cubicBezTo>
                    <a:cubicBezTo>
                      <a:pt x="261407" y="349250"/>
                      <a:pt x="311679" y="771526"/>
                      <a:pt x="368300" y="944034"/>
                    </a:cubicBezTo>
                    <a:cubicBezTo>
                      <a:pt x="424921" y="1116542"/>
                      <a:pt x="479955" y="1227933"/>
                      <a:pt x="539750" y="1229784"/>
                    </a:cubicBezTo>
                    <a:cubicBezTo>
                      <a:pt x="599545" y="1231635"/>
                      <a:pt x="666746" y="1039807"/>
                      <a:pt x="727070" y="955140"/>
                    </a:cubicBezTo>
                    <a:cubicBezTo>
                      <a:pt x="787394" y="870473"/>
                      <a:pt x="841897" y="725747"/>
                      <a:pt x="901694" y="721779"/>
                    </a:cubicBezTo>
                    <a:cubicBezTo>
                      <a:pt x="961491" y="717811"/>
                      <a:pt x="1025524" y="871008"/>
                      <a:pt x="1085850" y="931334"/>
                    </a:cubicBezTo>
                    <a:cubicBezTo>
                      <a:pt x="1146176" y="991660"/>
                      <a:pt x="1203854" y="1080559"/>
                      <a:pt x="1263650" y="1083734"/>
                    </a:cubicBezTo>
                    <a:cubicBezTo>
                      <a:pt x="1323446" y="1086909"/>
                      <a:pt x="1384300" y="989542"/>
                      <a:pt x="1444625" y="950384"/>
                    </a:cubicBezTo>
                    <a:cubicBezTo>
                      <a:pt x="1504950" y="911226"/>
                      <a:pt x="1564746" y="850901"/>
                      <a:pt x="1625600" y="848784"/>
                    </a:cubicBezTo>
                    <a:cubicBezTo>
                      <a:pt x="1686454" y="846667"/>
                      <a:pt x="1809750" y="937684"/>
                      <a:pt x="1809750" y="937684"/>
                    </a:cubicBezTo>
                    <a:cubicBezTo>
                      <a:pt x="1870075" y="966259"/>
                      <a:pt x="1927225" y="1019176"/>
                      <a:pt x="1987550" y="1020234"/>
                    </a:cubicBezTo>
                    <a:cubicBezTo>
                      <a:pt x="2047875" y="1021292"/>
                      <a:pt x="2171700" y="944034"/>
                      <a:pt x="2171700" y="944034"/>
                    </a:cubicBezTo>
                    <a:lnTo>
                      <a:pt x="2171700" y="944034"/>
                    </a:lnTo>
                    <a:lnTo>
                      <a:pt x="2171700" y="944034"/>
                    </a:lnTo>
                  </a:path>
                </a:pathLst>
              </a:custGeom>
              <a:ln w="15875"/>
            </p:spPr>
            <p:style>
              <a:lnRef idx="2">
                <a:schemeClr val="accent1"/>
              </a:lnRef>
              <a:fillRef idx="0">
                <a:schemeClr val="accent1"/>
              </a:fillRef>
              <a:effectRef idx="1">
                <a:schemeClr val="accent1"/>
              </a:effectRef>
              <a:fontRef idx="minor">
                <a:schemeClr val="tx1"/>
              </a:fontRef>
            </p:style>
            <p:txBody>
              <a:bodyPr rtlCol="1" anchor="ctr"/>
              <a:lstStyle/>
              <a:p>
                <a:pPr algn="ctr">
                  <a:defRPr/>
                </a:pPr>
                <a:endParaRPr lang="he-IL"/>
              </a:p>
            </p:txBody>
          </p:sp>
          <p:sp>
            <p:nvSpPr>
              <p:cNvPr id="34" name="Freeform 33"/>
              <p:cNvSpPr/>
              <p:nvPr/>
            </p:nvSpPr>
            <p:spPr>
              <a:xfrm flipH="1">
                <a:off x="2405059" y="3404559"/>
                <a:ext cx="2171081" cy="1230020"/>
              </a:xfrm>
              <a:custGeom>
                <a:avLst/>
                <a:gdLst>
                  <a:gd name="connsiteX0" fmla="*/ 0 w 2171700"/>
                  <a:gd name="connsiteY0" fmla="*/ 33867 h 1248834"/>
                  <a:gd name="connsiteX1" fmla="*/ 190500 w 2171700"/>
                  <a:gd name="connsiteY1" fmla="*/ 154517 h 1248834"/>
                  <a:gd name="connsiteX2" fmla="*/ 368300 w 2171700"/>
                  <a:gd name="connsiteY2" fmla="*/ 960967 h 1248834"/>
                  <a:gd name="connsiteX3" fmla="*/ 552450 w 2171700"/>
                  <a:gd name="connsiteY3" fmla="*/ 1246717 h 1248834"/>
                  <a:gd name="connsiteX4" fmla="*/ 730250 w 2171700"/>
                  <a:gd name="connsiteY4" fmla="*/ 948267 h 1248834"/>
                  <a:gd name="connsiteX5" fmla="*/ 901700 w 2171700"/>
                  <a:gd name="connsiteY5" fmla="*/ 745067 h 1248834"/>
                  <a:gd name="connsiteX6" fmla="*/ 1085850 w 2171700"/>
                  <a:gd name="connsiteY6" fmla="*/ 948267 h 1248834"/>
                  <a:gd name="connsiteX7" fmla="*/ 1276350 w 2171700"/>
                  <a:gd name="connsiteY7" fmla="*/ 1100667 h 1248834"/>
                  <a:gd name="connsiteX8" fmla="*/ 1447800 w 2171700"/>
                  <a:gd name="connsiteY8" fmla="*/ 948267 h 1248834"/>
                  <a:gd name="connsiteX9" fmla="*/ 1625600 w 2171700"/>
                  <a:gd name="connsiteY9" fmla="*/ 865717 h 1248834"/>
                  <a:gd name="connsiteX10" fmla="*/ 1809750 w 2171700"/>
                  <a:gd name="connsiteY10" fmla="*/ 954617 h 1248834"/>
                  <a:gd name="connsiteX11" fmla="*/ 1987550 w 2171700"/>
                  <a:gd name="connsiteY11" fmla="*/ 1037167 h 1248834"/>
                  <a:gd name="connsiteX12" fmla="*/ 2171700 w 2171700"/>
                  <a:gd name="connsiteY12" fmla="*/ 960967 h 1248834"/>
                  <a:gd name="connsiteX13" fmla="*/ 2171700 w 2171700"/>
                  <a:gd name="connsiteY13" fmla="*/ 960967 h 1248834"/>
                  <a:gd name="connsiteX14" fmla="*/ 2171700 w 2171700"/>
                  <a:gd name="connsiteY14" fmla="*/ 960967 h 1248834"/>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700 w 2171700"/>
                  <a:gd name="connsiteY5" fmla="*/ 745067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041"/>
                  <a:gd name="connsiteX1" fmla="*/ 190500 w 2171700"/>
                  <a:gd name="connsiteY1" fmla="*/ 154517 h 1248041"/>
                  <a:gd name="connsiteX2" fmla="*/ 368300 w 2171700"/>
                  <a:gd name="connsiteY2" fmla="*/ 960967 h 1248041"/>
                  <a:gd name="connsiteX3" fmla="*/ 552450 w 2171700"/>
                  <a:gd name="connsiteY3" fmla="*/ 1246717 h 1248041"/>
                  <a:gd name="connsiteX4" fmla="*/ 733420 w 2171700"/>
                  <a:gd name="connsiteY4" fmla="*/ 953023 h 1248041"/>
                  <a:gd name="connsiteX5" fmla="*/ 901694 w 2171700"/>
                  <a:gd name="connsiteY5" fmla="*/ 738712 h 1248041"/>
                  <a:gd name="connsiteX6" fmla="*/ 1085850 w 2171700"/>
                  <a:gd name="connsiteY6" fmla="*/ 948267 h 1248041"/>
                  <a:gd name="connsiteX7" fmla="*/ 1276350 w 2171700"/>
                  <a:gd name="connsiteY7" fmla="*/ 1100667 h 1248041"/>
                  <a:gd name="connsiteX8" fmla="*/ 1447800 w 2171700"/>
                  <a:gd name="connsiteY8" fmla="*/ 948267 h 1248041"/>
                  <a:gd name="connsiteX9" fmla="*/ 1625600 w 2171700"/>
                  <a:gd name="connsiteY9" fmla="*/ 865717 h 1248041"/>
                  <a:gd name="connsiteX10" fmla="*/ 1809750 w 2171700"/>
                  <a:gd name="connsiteY10" fmla="*/ 954617 h 1248041"/>
                  <a:gd name="connsiteX11" fmla="*/ 1987550 w 2171700"/>
                  <a:gd name="connsiteY11" fmla="*/ 1037167 h 1248041"/>
                  <a:gd name="connsiteX12" fmla="*/ 2171700 w 2171700"/>
                  <a:gd name="connsiteY12" fmla="*/ 960967 h 1248041"/>
                  <a:gd name="connsiteX13" fmla="*/ 2171700 w 2171700"/>
                  <a:gd name="connsiteY13" fmla="*/ 960967 h 1248041"/>
                  <a:gd name="connsiteX14" fmla="*/ 2171700 w 2171700"/>
                  <a:gd name="connsiteY14" fmla="*/ 960967 h 1248041"/>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763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7800 w 2171700"/>
                  <a:gd name="connsiteY8" fmla="*/ 94826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524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33867 h 1248568"/>
                  <a:gd name="connsiteX1" fmla="*/ 190500 w 2171700"/>
                  <a:gd name="connsiteY1" fmla="*/ 154517 h 1248568"/>
                  <a:gd name="connsiteX2" fmla="*/ 368300 w 2171700"/>
                  <a:gd name="connsiteY2" fmla="*/ 960967 h 1248568"/>
                  <a:gd name="connsiteX3" fmla="*/ 539750 w 2171700"/>
                  <a:gd name="connsiteY3" fmla="*/ 1246717 h 1248568"/>
                  <a:gd name="connsiteX4" fmla="*/ 727070 w 2171700"/>
                  <a:gd name="connsiteY4" fmla="*/ 972073 h 1248568"/>
                  <a:gd name="connsiteX5" fmla="*/ 901694 w 2171700"/>
                  <a:gd name="connsiteY5" fmla="*/ 738712 h 1248568"/>
                  <a:gd name="connsiteX6" fmla="*/ 1085850 w 2171700"/>
                  <a:gd name="connsiteY6" fmla="*/ 948267 h 1248568"/>
                  <a:gd name="connsiteX7" fmla="*/ 1263650 w 2171700"/>
                  <a:gd name="connsiteY7" fmla="*/ 1100667 h 1248568"/>
                  <a:gd name="connsiteX8" fmla="*/ 1444625 w 2171700"/>
                  <a:gd name="connsiteY8" fmla="*/ 967317 h 1248568"/>
                  <a:gd name="connsiteX9" fmla="*/ 1625600 w 2171700"/>
                  <a:gd name="connsiteY9" fmla="*/ 865717 h 1248568"/>
                  <a:gd name="connsiteX10" fmla="*/ 1809750 w 2171700"/>
                  <a:gd name="connsiteY10" fmla="*/ 954617 h 1248568"/>
                  <a:gd name="connsiteX11" fmla="*/ 1987550 w 2171700"/>
                  <a:gd name="connsiteY11" fmla="*/ 1037167 h 1248568"/>
                  <a:gd name="connsiteX12" fmla="*/ 2171700 w 2171700"/>
                  <a:gd name="connsiteY12" fmla="*/ 960967 h 1248568"/>
                  <a:gd name="connsiteX13" fmla="*/ 2171700 w 2171700"/>
                  <a:gd name="connsiteY13" fmla="*/ 960967 h 1248568"/>
                  <a:gd name="connsiteX14" fmla="*/ 2171700 w 2171700"/>
                  <a:gd name="connsiteY14" fmla="*/ 960967 h 1248568"/>
                  <a:gd name="connsiteX0" fmla="*/ 0 w 2171700"/>
                  <a:gd name="connsiteY0" fmla="*/ 16934 h 1231635"/>
                  <a:gd name="connsiteX1" fmla="*/ 200024 w 2171700"/>
                  <a:gd name="connsiteY1" fmla="*/ 194733 h 1231635"/>
                  <a:gd name="connsiteX2" fmla="*/ 368300 w 2171700"/>
                  <a:gd name="connsiteY2" fmla="*/ 944034 h 1231635"/>
                  <a:gd name="connsiteX3" fmla="*/ 539750 w 2171700"/>
                  <a:gd name="connsiteY3" fmla="*/ 1229784 h 1231635"/>
                  <a:gd name="connsiteX4" fmla="*/ 727070 w 2171700"/>
                  <a:gd name="connsiteY4" fmla="*/ 955140 h 1231635"/>
                  <a:gd name="connsiteX5" fmla="*/ 901694 w 2171700"/>
                  <a:gd name="connsiteY5" fmla="*/ 721779 h 1231635"/>
                  <a:gd name="connsiteX6" fmla="*/ 1085850 w 2171700"/>
                  <a:gd name="connsiteY6" fmla="*/ 931334 h 1231635"/>
                  <a:gd name="connsiteX7" fmla="*/ 1263650 w 2171700"/>
                  <a:gd name="connsiteY7" fmla="*/ 1083734 h 1231635"/>
                  <a:gd name="connsiteX8" fmla="*/ 1444625 w 2171700"/>
                  <a:gd name="connsiteY8" fmla="*/ 950384 h 1231635"/>
                  <a:gd name="connsiteX9" fmla="*/ 1625600 w 2171700"/>
                  <a:gd name="connsiteY9" fmla="*/ 848784 h 1231635"/>
                  <a:gd name="connsiteX10" fmla="*/ 1809750 w 2171700"/>
                  <a:gd name="connsiteY10" fmla="*/ 937684 h 1231635"/>
                  <a:gd name="connsiteX11" fmla="*/ 1987550 w 2171700"/>
                  <a:gd name="connsiteY11" fmla="*/ 1020234 h 1231635"/>
                  <a:gd name="connsiteX12" fmla="*/ 2171700 w 2171700"/>
                  <a:gd name="connsiteY12" fmla="*/ 944034 h 1231635"/>
                  <a:gd name="connsiteX13" fmla="*/ 2171700 w 2171700"/>
                  <a:gd name="connsiteY13" fmla="*/ 944034 h 1231635"/>
                  <a:gd name="connsiteX14" fmla="*/ 2171700 w 2171700"/>
                  <a:gd name="connsiteY14" fmla="*/ 944034 h 123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71700" h="1231635">
                    <a:moveTo>
                      <a:pt x="0" y="16934"/>
                    </a:moveTo>
                    <a:cubicBezTo>
                      <a:pt x="64558" y="0"/>
                      <a:pt x="138641" y="40216"/>
                      <a:pt x="200024" y="194733"/>
                    </a:cubicBezTo>
                    <a:cubicBezTo>
                      <a:pt x="261407" y="349250"/>
                      <a:pt x="311679" y="771526"/>
                      <a:pt x="368300" y="944034"/>
                    </a:cubicBezTo>
                    <a:cubicBezTo>
                      <a:pt x="424921" y="1116542"/>
                      <a:pt x="479955" y="1227933"/>
                      <a:pt x="539750" y="1229784"/>
                    </a:cubicBezTo>
                    <a:cubicBezTo>
                      <a:pt x="599545" y="1231635"/>
                      <a:pt x="666746" y="1039807"/>
                      <a:pt x="727070" y="955140"/>
                    </a:cubicBezTo>
                    <a:cubicBezTo>
                      <a:pt x="787394" y="870473"/>
                      <a:pt x="841897" y="725747"/>
                      <a:pt x="901694" y="721779"/>
                    </a:cubicBezTo>
                    <a:cubicBezTo>
                      <a:pt x="961491" y="717811"/>
                      <a:pt x="1025524" y="871008"/>
                      <a:pt x="1085850" y="931334"/>
                    </a:cubicBezTo>
                    <a:cubicBezTo>
                      <a:pt x="1146176" y="991660"/>
                      <a:pt x="1203854" y="1080559"/>
                      <a:pt x="1263650" y="1083734"/>
                    </a:cubicBezTo>
                    <a:cubicBezTo>
                      <a:pt x="1323446" y="1086909"/>
                      <a:pt x="1384300" y="989542"/>
                      <a:pt x="1444625" y="950384"/>
                    </a:cubicBezTo>
                    <a:cubicBezTo>
                      <a:pt x="1504950" y="911226"/>
                      <a:pt x="1564746" y="850901"/>
                      <a:pt x="1625600" y="848784"/>
                    </a:cubicBezTo>
                    <a:cubicBezTo>
                      <a:pt x="1686454" y="846667"/>
                      <a:pt x="1809750" y="937684"/>
                      <a:pt x="1809750" y="937684"/>
                    </a:cubicBezTo>
                    <a:cubicBezTo>
                      <a:pt x="1870075" y="966259"/>
                      <a:pt x="1927225" y="1019176"/>
                      <a:pt x="1987550" y="1020234"/>
                    </a:cubicBezTo>
                    <a:cubicBezTo>
                      <a:pt x="2047875" y="1021292"/>
                      <a:pt x="2171700" y="944034"/>
                      <a:pt x="2171700" y="944034"/>
                    </a:cubicBezTo>
                    <a:lnTo>
                      <a:pt x="2171700" y="944034"/>
                    </a:lnTo>
                    <a:lnTo>
                      <a:pt x="2171700" y="944034"/>
                    </a:lnTo>
                  </a:path>
                </a:pathLst>
              </a:custGeom>
              <a:ln w="15875"/>
            </p:spPr>
            <p:style>
              <a:lnRef idx="2">
                <a:schemeClr val="accent1"/>
              </a:lnRef>
              <a:fillRef idx="0">
                <a:schemeClr val="accent1"/>
              </a:fillRef>
              <a:effectRef idx="1">
                <a:schemeClr val="accent1"/>
              </a:effectRef>
              <a:fontRef idx="minor">
                <a:schemeClr val="tx1"/>
              </a:fontRef>
            </p:style>
            <p:txBody>
              <a:bodyPr rtlCol="1" anchor="ctr"/>
              <a:lstStyle/>
              <a:p>
                <a:pPr algn="ctr">
                  <a:defRPr/>
                </a:pPr>
                <a:endParaRPr lang="he-IL"/>
              </a:p>
            </p:txBody>
          </p:sp>
        </p:grpSp>
        <p:sp>
          <p:nvSpPr>
            <p:cNvPr id="53" name="Plus 52"/>
            <p:cNvSpPr/>
            <p:nvPr/>
          </p:nvSpPr>
          <p:spPr>
            <a:xfrm>
              <a:off x="5034397" y="3072512"/>
              <a:ext cx="213849" cy="212590"/>
            </a:xfrm>
            <a:prstGeom prst="mathPlus">
              <a:avLst/>
            </a:prstGeom>
          </p:spPr>
          <p:style>
            <a:lnRef idx="2">
              <a:schemeClr val="accent3">
                <a:shade val="50000"/>
              </a:schemeClr>
            </a:lnRef>
            <a:fillRef idx="1">
              <a:schemeClr val="accent3"/>
            </a:fillRef>
            <a:effectRef idx="0">
              <a:schemeClr val="accent3"/>
            </a:effectRef>
            <a:fontRef idx="minor">
              <a:schemeClr val="lt1"/>
            </a:fontRef>
          </p:style>
          <p:txBody>
            <a:bodyPr rtlCol="1" anchor="ctr"/>
            <a:lstStyle/>
            <a:p>
              <a:pPr algn="ctr">
                <a:defRPr/>
              </a:pPr>
              <a:endParaRPr lang="he-IL"/>
            </a:p>
          </p:txBody>
        </p:sp>
        <p:sp>
          <p:nvSpPr>
            <p:cNvPr id="54" name="Plus 53"/>
            <p:cNvSpPr/>
            <p:nvPr/>
          </p:nvSpPr>
          <p:spPr>
            <a:xfrm>
              <a:off x="4286947" y="3072512"/>
              <a:ext cx="213848" cy="212590"/>
            </a:xfrm>
            <a:prstGeom prst="mathPlus">
              <a:avLst/>
            </a:prstGeom>
          </p:spPr>
          <p:style>
            <a:lnRef idx="2">
              <a:schemeClr val="accent4">
                <a:shade val="50000"/>
              </a:schemeClr>
            </a:lnRef>
            <a:fillRef idx="1">
              <a:schemeClr val="accent4"/>
            </a:fillRef>
            <a:effectRef idx="0">
              <a:schemeClr val="accent4"/>
            </a:effectRef>
            <a:fontRef idx="minor">
              <a:schemeClr val="lt1"/>
            </a:fontRef>
          </p:style>
          <p:txBody>
            <a:bodyPr rtlCol="1" anchor="ctr"/>
            <a:lstStyle/>
            <a:p>
              <a:pPr algn="ctr">
                <a:defRPr/>
              </a:pPr>
              <a:endParaRPr lang="he-IL"/>
            </a:p>
          </p:txBody>
        </p:sp>
        <p:pic>
          <p:nvPicPr>
            <p:cNvPr id="21524" name="Picture 42" descr="addin_tmp.png"/>
            <p:cNvPicPr>
              <a:picLocks noChangeAspect="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929438" y="4117975"/>
              <a:ext cx="19843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78" descr="addin_tmp"/>
            <p:cNvPicPr>
              <a:picLocks noChangeAspect="1" noChangeArrowheads="1"/>
            </p:cNvPicPr>
            <p:nvPr>
              <p:custDataLst>
                <p:tags r:id="rId5"/>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979863" y="2881313"/>
              <a:ext cx="45720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0" name="Group 85"/>
          <p:cNvGrpSpPr>
            <a:grpSpLocks/>
          </p:cNvGrpSpPr>
          <p:nvPr/>
        </p:nvGrpSpPr>
        <p:grpSpPr bwMode="auto">
          <a:xfrm>
            <a:off x="3300413" y="3444875"/>
            <a:ext cx="4837112" cy="762000"/>
            <a:chOff x="3324309" y="3841500"/>
            <a:chExt cx="4837112" cy="762000"/>
          </a:xfrm>
        </p:grpSpPr>
        <p:pic>
          <p:nvPicPr>
            <p:cNvPr id="21513" name="Picture 55" descr="addin_tmp.png"/>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324309" y="4230437"/>
              <a:ext cx="3109912"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Rounded Rectangle 76"/>
            <p:cNvSpPr/>
            <p:nvPr/>
          </p:nvSpPr>
          <p:spPr>
            <a:xfrm>
              <a:off x="6267534" y="3841500"/>
              <a:ext cx="1893887" cy="315913"/>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defRPr/>
              </a:pPr>
              <a:r>
                <a:rPr lang="en-US" sz="1400" b="1" dirty="0"/>
                <a:t>Compact support!</a:t>
              </a:r>
              <a:endParaRPr lang="he-IL" sz="1400" b="1" dirty="0"/>
            </a:p>
          </p:txBody>
        </p:sp>
        <p:cxnSp>
          <p:nvCxnSpPr>
            <p:cNvPr id="78" name="Straight Arrow Connector 77"/>
            <p:cNvCxnSpPr/>
            <p:nvPr/>
          </p:nvCxnSpPr>
          <p:spPr>
            <a:xfrm rot="10800000" flipV="1">
              <a:off x="4819734" y="4124075"/>
              <a:ext cx="1382712" cy="762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3897396" y="4152650"/>
              <a:ext cx="944563" cy="4508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pic>
        <p:nvPicPr>
          <p:cNvPr id="21511" name="Picture 89" descr="addin_tmp.png"/>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909638" y="4184650"/>
            <a:ext cx="7402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4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38388" y="4502150"/>
            <a:ext cx="4532312"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5"/>
          <p:cNvSpPr txBox="1">
            <a:spLocks noChangeArrowheads="1"/>
          </p:cNvSpPr>
          <p:nvPr/>
        </p:nvSpPr>
        <p:spPr bwMode="auto">
          <a:xfrm>
            <a:off x="6977060" y="1629838"/>
            <a:ext cx="2166940"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Tur</a:t>
            </a:r>
            <a:r>
              <a:rPr lang="en-US" sz="1200" b="1" dirty="0" smtClean="0">
                <a:solidFill>
                  <a:srgbClr val="CC0099"/>
                </a:solidFill>
              </a:rPr>
              <a:t>, </a:t>
            </a:r>
            <a:r>
              <a:rPr lang="en-US" sz="1200" b="1" dirty="0" err="1" smtClean="0">
                <a:solidFill>
                  <a:srgbClr val="CC0099"/>
                </a:solidFill>
              </a:rPr>
              <a:t>Eldar</a:t>
            </a:r>
            <a:r>
              <a:rPr lang="en-US" sz="1200" b="1" dirty="0" smtClean="0">
                <a:solidFill>
                  <a:srgbClr val="CC0099"/>
                </a:solidFill>
              </a:rPr>
              <a:t> and Friedman, ’11</a:t>
            </a:r>
            <a:endParaRPr lang="en-US" sz="1200" b="1" dirty="0">
              <a:solidFill>
                <a:srgbClr val="CC0099"/>
              </a:solidFill>
            </a:endParaRPr>
          </a:p>
        </p:txBody>
      </p:sp>
      <p:sp>
        <p:nvSpPr>
          <p:cNvPr id="52" name="Text Box 5"/>
          <p:cNvSpPr txBox="1">
            <a:spLocks noChangeArrowheads="1"/>
          </p:cNvSpPr>
          <p:nvPr/>
        </p:nvSpPr>
        <p:spPr bwMode="auto">
          <a:xfrm>
            <a:off x="7783756" y="1330332"/>
            <a:ext cx="136024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a:t>
            </a:r>
            <a:r>
              <a:rPr lang="en-US" sz="1200" b="1" dirty="0" smtClean="0">
                <a:solidFill>
                  <a:srgbClr val="CC0099"/>
                </a:solidFill>
              </a:rPr>
              <a:t>’02</a:t>
            </a:r>
            <a:endParaRPr lang="en-US" sz="1200" b="1" dirty="0">
              <a:solidFill>
                <a:srgbClr val="CC0099"/>
              </a:solidFill>
            </a:endParaRPr>
          </a:p>
        </p:txBody>
      </p:sp>
    </p:spTree>
    <p:extLst>
      <p:ext uri="{BB962C8B-B14F-4D97-AF65-F5344CB8AC3E}">
        <p14:creationId xmlns:p14="http://schemas.microsoft.com/office/powerpoint/2010/main" val="42185452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sz="quarter" idx="4294967295"/>
          </p:nvPr>
        </p:nvSpPr>
        <p:spPr>
          <a:xfrm>
            <a:off x="215900" y="1147763"/>
            <a:ext cx="8229600" cy="4937125"/>
          </a:xfrm>
        </p:spPr>
        <p:txBody>
          <a:bodyPr/>
          <a:lstStyle/>
          <a:p>
            <a:pPr eaLnBrk="1" hangingPunct="1">
              <a:buFontTx/>
              <a:buBlip>
                <a:blip r:embed="rId2"/>
              </a:buBlip>
              <a:defRPr/>
            </a:pPr>
            <a:r>
              <a:rPr lang="en-US" sz="2000" dirty="0" err="1" smtClean="0"/>
              <a:t>SoS</a:t>
            </a:r>
            <a:r>
              <a:rPr lang="en-US" sz="2000" dirty="0" smtClean="0"/>
              <a:t> filter can be used for finite streams due to its finite support!</a:t>
            </a:r>
          </a:p>
          <a:p>
            <a:pPr eaLnBrk="1" hangingPunct="1">
              <a:buFontTx/>
              <a:buBlip>
                <a:blip r:embed="rId2"/>
              </a:buBlip>
              <a:defRPr/>
            </a:pPr>
            <a:r>
              <a:rPr lang="en-US" sz="2000" dirty="0" smtClean="0"/>
              <a:t>Not true for LPF or other filters with long support</a:t>
            </a:r>
          </a:p>
          <a:p>
            <a:pPr eaLnBrk="1" hangingPunct="1">
              <a:buFontTx/>
              <a:buNone/>
              <a:defRPr/>
            </a:pPr>
            <a:r>
              <a:rPr lang="en-US" sz="2000" dirty="0" smtClean="0"/>
              <a:t> </a:t>
            </a:r>
          </a:p>
          <a:p>
            <a:pPr eaLnBrk="1" hangingPunct="1">
              <a:buFontTx/>
              <a:buBlip>
                <a:blip r:embed="rId2"/>
              </a:buBlip>
              <a:defRPr/>
            </a:pPr>
            <a:endParaRPr lang="en-US" sz="2000" dirty="0" smtClean="0"/>
          </a:p>
          <a:p>
            <a:pPr eaLnBrk="1" hangingPunct="1">
              <a:buFontTx/>
              <a:buBlip>
                <a:blip r:embed="rId2"/>
              </a:buBlip>
              <a:defRPr/>
            </a:pPr>
            <a:endParaRPr lang="en-US" sz="2000" dirty="0" smtClean="0"/>
          </a:p>
          <a:p>
            <a:pPr eaLnBrk="1" hangingPunct="1">
              <a:buFontTx/>
              <a:buNone/>
              <a:defRPr/>
            </a:pPr>
            <a:r>
              <a:rPr lang="en-US" sz="1600" dirty="0" smtClean="0"/>
              <a:t>Far more robust than </a:t>
            </a:r>
          </a:p>
          <a:p>
            <a:pPr eaLnBrk="1" hangingPunct="1">
              <a:buFontTx/>
              <a:buNone/>
              <a:defRPr/>
            </a:pPr>
            <a:r>
              <a:rPr lang="en-US" sz="1600" dirty="0" err="1" smtClean="0"/>
              <a:t>Spline</a:t>
            </a:r>
            <a:r>
              <a:rPr lang="en-US" sz="1600" dirty="0" smtClean="0"/>
              <a:t> based methods – </a:t>
            </a:r>
          </a:p>
          <a:p>
            <a:pPr eaLnBrk="1" hangingPunct="1">
              <a:buFontTx/>
              <a:buNone/>
              <a:defRPr/>
            </a:pPr>
            <a:r>
              <a:rPr lang="en-US" sz="1600" dirty="0" smtClean="0"/>
              <a:t>works even for high </a:t>
            </a:r>
            <a:r>
              <a:rPr lang="en-US" sz="1600" i="1" dirty="0" smtClean="0"/>
              <a:t>L</a:t>
            </a:r>
            <a:r>
              <a:rPr lang="en-US" sz="1600" dirty="0" smtClean="0"/>
              <a:t>!</a:t>
            </a:r>
          </a:p>
          <a:p>
            <a:pPr marL="273050" indent="-273050">
              <a:spcBef>
                <a:spcPts val="600"/>
              </a:spcBef>
              <a:buClr>
                <a:schemeClr val="accent1"/>
              </a:buClr>
              <a:buSzPct val="76000"/>
              <a:buFontTx/>
              <a:buNone/>
              <a:defRPr/>
            </a:pPr>
            <a:r>
              <a:rPr lang="en-US" sz="1600" dirty="0" smtClean="0"/>
              <a:t>         </a:t>
            </a:r>
          </a:p>
          <a:p>
            <a:pPr eaLnBrk="1" hangingPunct="1">
              <a:buFontTx/>
              <a:buBlip>
                <a:blip r:embed="rId2"/>
              </a:buBlip>
              <a:defRPr/>
            </a:pPr>
            <a:endParaRPr lang="en-US" sz="2000" dirty="0" smtClean="0"/>
          </a:p>
          <a:p>
            <a:pPr eaLnBrk="1" hangingPunct="1">
              <a:buFontTx/>
              <a:buBlip>
                <a:blip r:embed="rId2"/>
              </a:buBlip>
              <a:defRPr/>
            </a:pPr>
            <a:endParaRPr lang="en-US" sz="2000" dirty="0" smtClean="0"/>
          </a:p>
          <a:p>
            <a:pPr eaLnBrk="1" hangingPunct="1">
              <a:buFontTx/>
              <a:buNone/>
              <a:defRPr/>
            </a:pPr>
            <a:endParaRPr lang="he-IL" sz="2000" dirty="0" smtClean="0"/>
          </a:p>
        </p:txBody>
      </p:sp>
      <p:sp>
        <p:nvSpPr>
          <p:cNvPr id="22531" name="Title 1"/>
          <p:cNvSpPr>
            <a:spLocks noGrp="1"/>
          </p:cNvSpPr>
          <p:nvPr>
            <p:ph type="title" idx="4294967295"/>
          </p:nvPr>
        </p:nvSpPr>
        <p:spPr/>
        <p:txBody>
          <a:bodyPr/>
          <a:lstStyle/>
          <a:p>
            <a:pPr eaLnBrk="1" hangingPunct="1"/>
            <a:r>
              <a:rPr lang="en-US" smtClean="0">
                <a:cs typeface="Times New Roman" pitchFamily="18" charset="0"/>
              </a:rPr>
              <a:t>Finite Pulse Streams</a:t>
            </a:r>
            <a:endParaRPr lang="he-IL" smtClean="0"/>
          </a:p>
        </p:txBody>
      </p:sp>
      <p:pic>
        <p:nvPicPr>
          <p:cNvPr id="2253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6175" y="1879600"/>
            <a:ext cx="4843463" cy="463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771402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Multichannel Scheme </a:t>
            </a:r>
          </a:p>
        </p:txBody>
      </p:sp>
      <p:pic>
        <p:nvPicPr>
          <p:cNvPr id="7" name="Picture 6" descr="sampling_scheme.png"/>
          <p:cNvPicPr>
            <a:picLocks noChangeAspect="1"/>
          </p:cNvPicPr>
          <p:nvPr/>
        </p:nvPicPr>
        <p:blipFill>
          <a:blip r:embed="rId6" cstate="print"/>
          <a:srcRect t="1559" r="1931" b="3118"/>
          <a:stretch>
            <a:fillRect/>
          </a:stretch>
        </p:blipFill>
        <p:spPr>
          <a:xfrm>
            <a:off x="3632200" y="1285875"/>
            <a:ext cx="5356225" cy="3225800"/>
          </a:xfrm>
          <a:prstGeom prst="rect">
            <a:avLst/>
          </a:prstGeom>
        </p:spPr>
        <p:style>
          <a:lnRef idx="2">
            <a:schemeClr val="accent2"/>
          </a:lnRef>
          <a:fillRef idx="1">
            <a:schemeClr val="lt1"/>
          </a:fillRef>
          <a:effectRef idx="0">
            <a:schemeClr val="accent2"/>
          </a:effectRef>
          <a:fontRef idx="minor">
            <a:schemeClr val="dk1"/>
          </a:fontRef>
        </p:style>
      </p:pic>
      <p:sp>
        <p:nvSpPr>
          <p:cNvPr id="23557" name="Text Box 84"/>
          <p:cNvSpPr txBox="1">
            <a:spLocks noChangeArrowheads="1"/>
          </p:cNvSpPr>
          <p:nvPr/>
        </p:nvSpPr>
        <p:spPr bwMode="auto">
          <a:xfrm>
            <a:off x="300038" y="1336675"/>
            <a:ext cx="3594100"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pPr>
            <a:r>
              <a:rPr lang="en-US" sz="2000">
                <a:solidFill>
                  <a:srgbClr val="000000"/>
                </a:solidFill>
              </a:rPr>
              <a:t>Proposed scheme:</a:t>
            </a:r>
          </a:p>
          <a:p>
            <a:pPr eaLnBrk="1" hangingPunct="1">
              <a:buSzPct val="75000"/>
              <a:buFontTx/>
              <a:buBlip>
                <a:blip r:embed="rId7"/>
              </a:buBlip>
            </a:pPr>
            <a:r>
              <a:rPr lang="en-US" sz="2000">
                <a:solidFill>
                  <a:srgbClr val="000000"/>
                </a:solidFill>
              </a:rPr>
              <a:t>Mix &amp; integrate</a:t>
            </a:r>
          </a:p>
          <a:p>
            <a:pPr eaLnBrk="1" hangingPunct="1">
              <a:buSzPct val="75000"/>
              <a:buFontTx/>
              <a:buBlip>
                <a:blip r:embed="rId7"/>
              </a:buBlip>
            </a:pPr>
            <a:r>
              <a:rPr lang="en-US" sz="2000">
                <a:solidFill>
                  <a:srgbClr val="000000"/>
                </a:solidFill>
              </a:rPr>
              <a:t>Take linear combinations</a:t>
            </a:r>
          </a:p>
          <a:p>
            <a:pPr eaLnBrk="1" hangingPunct="1">
              <a:buSzPct val="75000"/>
            </a:pPr>
            <a:r>
              <a:rPr lang="en-US" sz="2000">
                <a:solidFill>
                  <a:srgbClr val="000000"/>
                </a:solidFill>
              </a:rPr>
              <a:t>  from which Fourier coeff.</a:t>
            </a:r>
          </a:p>
          <a:p>
            <a:pPr eaLnBrk="1" hangingPunct="1">
              <a:buSzPct val="75000"/>
            </a:pPr>
            <a:r>
              <a:rPr lang="en-US" sz="2000">
                <a:solidFill>
                  <a:srgbClr val="000000"/>
                </a:solidFill>
              </a:rPr>
              <a:t>  can be obtained</a:t>
            </a:r>
            <a:endParaRPr lang="en-US" sz="2400">
              <a:solidFill>
                <a:srgbClr val="000000"/>
              </a:solidFill>
            </a:endParaRPr>
          </a:p>
        </p:txBody>
      </p:sp>
      <p:sp>
        <p:nvSpPr>
          <p:cNvPr id="16" name="Text Box 84"/>
          <p:cNvSpPr txBox="1">
            <a:spLocks noChangeArrowheads="1"/>
          </p:cNvSpPr>
          <p:nvPr/>
        </p:nvSpPr>
        <p:spPr bwMode="auto">
          <a:xfrm>
            <a:off x="249238" y="4746625"/>
            <a:ext cx="78755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buFontTx/>
              <a:buBlip>
                <a:blip r:embed="rId7"/>
              </a:buBlip>
            </a:pPr>
            <a:r>
              <a:rPr lang="en-US" sz="2000" dirty="0">
                <a:solidFill>
                  <a:srgbClr val="000000"/>
                </a:solidFill>
              </a:rPr>
              <a:t> Supports general pulse shapes (time limited)</a:t>
            </a:r>
          </a:p>
          <a:p>
            <a:pPr eaLnBrk="1" hangingPunct="1">
              <a:buSzPct val="75000"/>
              <a:buFontTx/>
              <a:buBlip>
                <a:blip r:embed="rId7"/>
              </a:buBlip>
            </a:pPr>
            <a:r>
              <a:rPr lang="en-US" sz="2000" dirty="0">
                <a:solidFill>
                  <a:srgbClr val="000000"/>
                </a:solidFill>
              </a:rPr>
              <a:t> Operates at the rate of innovation</a:t>
            </a:r>
          </a:p>
          <a:p>
            <a:pPr eaLnBrk="1" hangingPunct="1">
              <a:buSzPct val="75000"/>
              <a:buFontTx/>
              <a:buBlip>
                <a:blip r:embed="rId7"/>
              </a:buBlip>
            </a:pPr>
            <a:r>
              <a:rPr lang="en-US" sz="2000" dirty="0">
                <a:solidFill>
                  <a:srgbClr val="000000"/>
                </a:solidFill>
              </a:rPr>
              <a:t> Stable in the presence of noise</a:t>
            </a:r>
          </a:p>
          <a:p>
            <a:pPr eaLnBrk="1" hangingPunct="1">
              <a:buSzPct val="75000"/>
              <a:buFontTx/>
              <a:buBlip>
                <a:blip r:embed="rId7"/>
              </a:buBlip>
            </a:pPr>
            <a:r>
              <a:rPr lang="en-US" sz="2000" dirty="0">
                <a:solidFill>
                  <a:srgbClr val="000000"/>
                </a:solidFill>
              </a:rPr>
              <a:t> Practical implementation based on the MWC</a:t>
            </a:r>
          </a:p>
          <a:p>
            <a:pPr eaLnBrk="1" hangingPunct="1">
              <a:buSzPct val="75000"/>
              <a:buFontTx/>
              <a:buBlip>
                <a:blip r:embed="rId7"/>
              </a:buBlip>
            </a:pPr>
            <a:r>
              <a:rPr lang="en-US" sz="2000" dirty="0">
                <a:solidFill>
                  <a:srgbClr val="000000"/>
                </a:solidFill>
              </a:rPr>
              <a:t> Single pulse generator can be used</a:t>
            </a:r>
          </a:p>
          <a:p>
            <a:pPr eaLnBrk="1" hangingPunct="1">
              <a:buSzPct val="75000"/>
              <a:buFontTx/>
              <a:buBlip>
                <a:blip r:embed="rId7"/>
              </a:buBlip>
            </a:pPr>
            <a:endParaRPr lang="en-US" sz="2000" dirty="0">
              <a:solidFill>
                <a:srgbClr val="000000"/>
              </a:solidFill>
            </a:endParaRPr>
          </a:p>
          <a:p>
            <a:pPr eaLnBrk="1" hangingPunct="1">
              <a:buSzPct val="75000"/>
              <a:buFontTx/>
              <a:buBlip>
                <a:blip r:embed="rId7"/>
              </a:buBlip>
            </a:pPr>
            <a:endParaRPr lang="en-US" sz="2400" dirty="0">
              <a:solidFill>
                <a:srgbClr val="000000"/>
              </a:solidFill>
            </a:endParaRPr>
          </a:p>
        </p:txBody>
      </p:sp>
      <p:sp>
        <p:nvSpPr>
          <p:cNvPr id="8" name="Rounded Rectangle 7"/>
          <p:cNvSpPr/>
          <p:nvPr/>
        </p:nvSpPr>
        <p:spPr>
          <a:xfrm>
            <a:off x="641350" y="2994025"/>
            <a:ext cx="2273300" cy="6985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9" name="Picture 8"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928688" y="3130550"/>
            <a:ext cx="17272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Arrow Connector 9"/>
          <p:cNvCxnSpPr/>
          <p:nvPr/>
        </p:nvCxnSpPr>
        <p:spPr>
          <a:xfrm rot="5400000">
            <a:off x="2408238" y="3730625"/>
            <a:ext cx="25241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a:spLocks noChangeArrowheads="1"/>
          </p:cNvSpPr>
          <p:nvPr/>
        </p:nvSpPr>
        <p:spPr bwMode="auto">
          <a:xfrm>
            <a:off x="1746250" y="3756025"/>
            <a:ext cx="161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a:solidFill>
                  <a:srgbClr val="000000"/>
                </a:solidFill>
              </a:rPr>
              <a:t>Fourier coeff. vector</a:t>
            </a:r>
          </a:p>
        </p:txBody>
      </p:sp>
      <p:cxnSp>
        <p:nvCxnSpPr>
          <p:cNvPr id="12" name="Straight Arrow Connector 11"/>
          <p:cNvCxnSpPr/>
          <p:nvPr/>
        </p:nvCxnSpPr>
        <p:spPr>
          <a:xfrm rot="5400000">
            <a:off x="947738" y="3730625"/>
            <a:ext cx="252412" cy="1588"/>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a:spLocks noChangeArrowheads="1"/>
          </p:cNvSpPr>
          <p:nvPr/>
        </p:nvSpPr>
        <p:spPr bwMode="auto">
          <a:xfrm>
            <a:off x="488950" y="3806825"/>
            <a:ext cx="1155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a:solidFill>
                  <a:srgbClr val="000000"/>
                </a:solidFill>
              </a:rPr>
              <a:t>Samples</a:t>
            </a:r>
          </a:p>
        </p:txBody>
      </p:sp>
      <p:sp>
        <p:nvSpPr>
          <p:cNvPr id="14" name="Text Box 5"/>
          <p:cNvSpPr txBox="1">
            <a:spLocks noChangeArrowheads="1"/>
          </p:cNvSpPr>
          <p:nvPr/>
        </p:nvSpPr>
        <p:spPr bwMode="auto">
          <a:xfrm>
            <a:off x="6613212" y="4128713"/>
            <a:ext cx="2269531"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Gedalyahu</a:t>
            </a:r>
            <a:r>
              <a:rPr lang="en-US" sz="1200" b="1" dirty="0" smtClean="0">
                <a:solidFill>
                  <a:srgbClr val="CC0099"/>
                </a:solidFill>
              </a:rPr>
              <a:t>, </a:t>
            </a:r>
            <a:r>
              <a:rPr lang="en-US" sz="1200" b="1" dirty="0" err="1" smtClean="0">
                <a:solidFill>
                  <a:srgbClr val="CC0099"/>
                </a:solidFill>
              </a:rPr>
              <a:t>Tur</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’11</a:t>
            </a:r>
            <a:endParaRPr lang="en-US" sz="1200" b="1" dirty="0">
              <a:solidFill>
                <a:srgbClr val="CC0099"/>
              </a:solidFill>
            </a:endParaRPr>
          </a:p>
        </p:txBody>
      </p:sp>
      <p:pic>
        <p:nvPicPr>
          <p:cNvPr id="4" name="Picture 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6748159" y="5773102"/>
            <a:ext cx="883920" cy="255270"/>
          </a:xfrm>
          <a:prstGeom prst="rect">
            <a:avLst/>
          </a:prstGeom>
        </p:spPr>
      </p:pic>
      <p:pic>
        <p:nvPicPr>
          <p:cNvPr id="5" name="Picture 4"/>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6439819" y="4995062"/>
            <a:ext cx="1815465" cy="293370"/>
          </a:xfrm>
          <a:prstGeom prst="rect">
            <a:avLst/>
          </a:prstGeom>
        </p:spPr>
      </p:pic>
      <p:sp>
        <p:nvSpPr>
          <p:cNvPr id="18" name="Freeform 17"/>
          <p:cNvSpPr/>
          <p:nvPr/>
        </p:nvSpPr>
        <p:spPr>
          <a:xfrm>
            <a:off x="5800888" y="3698063"/>
            <a:ext cx="711037" cy="1486912"/>
          </a:xfrm>
          <a:custGeom>
            <a:avLst/>
            <a:gdLst>
              <a:gd name="connsiteX0" fmla="*/ 0 w 943731"/>
              <a:gd name="connsiteY0" fmla="*/ 0 h 1486912"/>
              <a:gd name="connsiteX1" fmla="*/ 935665 w 943731"/>
              <a:gd name="connsiteY1" fmla="*/ 265814 h 1486912"/>
              <a:gd name="connsiteX2" fmla="*/ 467832 w 943731"/>
              <a:gd name="connsiteY2" fmla="*/ 1350335 h 1486912"/>
              <a:gd name="connsiteX3" fmla="*/ 733646 w 943731"/>
              <a:gd name="connsiteY3" fmla="*/ 1435395 h 1486912"/>
            </a:gdLst>
            <a:ahLst/>
            <a:cxnLst>
              <a:cxn ang="0">
                <a:pos x="connsiteX0" y="connsiteY0"/>
              </a:cxn>
              <a:cxn ang="0">
                <a:pos x="connsiteX1" y="connsiteY1"/>
              </a:cxn>
              <a:cxn ang="0">
                <a:pos x="connsiteX2" y="connsiteY2"/>
              </a:cxn>
              <a:cxn ang="0">
                <a:pos x="connsiteX3" y="connsiteY3"/>
              </a:cxn>
            </a:cxnLst>
            <a:rect l="l" t="t" r="r" b="b"/>
            <a:pathLst>
              <a:path w="943731" h="1486912">
                <a:moveTo>
                  <a:pt x="0" y="0"/>
                </a:moveTo>
                <a:cubicBezTo>
                  <a:pt x="428846" y="20379"/>
                  <a:pt x="857693" y="40758"/>
                  <a:pt x="935665" y="265814"/>
                </a:cubicBezTo>
                <a:cubicBezTo>
                  <a:pt x="1013637" y="490870"/>
                  <a:pt x="501502" y="1155405"/>
                  <a:pt x="467832" y="1350335"/>
                </a:cubicBezTo>
                <a:cubicBezTo>
                  <a:pt x="434162" y="1545265"/>
                  <a:pt x="583904" y="1490330"/>
                  <a:pt x="733646" y="1435395"/>
                </a:cubicBezTo>
              </a:path>
            </a:pathLst>
          </a:custGeom>
          <a:ln w="28575">
            <a:solidFill>
              <a:srgbClr val="FF0000"/>
            </a:solidFill>
            <a:headEnd type="diamond" w="med" len="med"/>
            <a:tailEnd type="triangle" w="med" len="med"/>
          </a:ln>
        </p:spPr>
        <p:style>
          <a:lnRef idx="1">
            <a:schemeClr val="accent1"/>
          </a:lnRef>
          <a:fillRef idx="0">
            <a:schemeClr val="accent1"/>
          </a:fillRef>
          <a:effectRef idx="0">
            <a:schemeClr val="accent1"/>
          </a:effectRef>
          <a:fontRef idx="minor">
            <a:schemeClr val="tx1"/>
          </a:fontRef>
        </p:style>
        <p:txBody>
          <a:bodyPr rtlCol="1" anchor="ctr"/>
          <a:lstStyle/>
          <a:p>
            <a:pPr algn="ctr"/>
            <a:endParaRPr lang="he-IL"/>
          </a:p>
        </p:txBody>
      </p:sp>
    </p:spTree>
    <p:extLst>
      <p:ext uri="{BB962C8B-B14F-4D97-AF65-F5344CB8AC3E}">
        <p14:creationId xmlns:p14="http://schemas.microsoft.com/office/powerpoint/2010/main" val="192111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277258" y="1184275"/>
            <a:ext cx="6445930" cy="2221441"/>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pic>
        <p:nvPicPr>
          <p:cNvPr id="54" name="Picture 53" descr="smooth.png"/>
          <p:cNvPicPr>
            <a:picLocks noChangeAspect="1"/>
          </p:cNvPicPr>
          <p:nvPr/>
        </p:nvPicPr>
        <p:blipFill>
          <a:blip r:embed="rId16" cstate="print"/>
          <a:srcRect l="3191" t="17850" r="3546" b="21000"/>
          <a:stretch>
            <a:fillRect/>
          </a:stretch>
        </p:blipFill>
        <p:spPr>
          <a:xfrm>
            <a:off x="5353050" y="4395220"/>
            <a:ext cx="3689350" cy="817563"/>
          </a:xfrm>
          <a:prstGeom prst="rect">
            <a:avLst/>
          </a:prstGeom>
          <a:ln w="19050">
            <a:solidFill>
              <a:schemeClr val="tx1"/>
            </a:solidFill>
          </a:ln>
          <a:effectLst>
            <a:outerShdw blurRad="50800" dist="50800" dir="5400000" algn="ctr" rotWithShape="0">
              <a:srgbClr val="000000">
                <a:alpha val="0"/>
              </a:srgbClr>
            </a:outerShdw>
          </a:effectLst>
        </p:spPr>
      </p:pic>
      <p:sp>
        <p:nvSpPr>
          <p:cNvPr id="24579" name="Rectangle 2"/>
          <p:cNvSpPr>
            <a:spLocks noGrp="1" noChangeArrowheads="1"/>
          </p:cNvSpPr>
          <p:nvPr>
            <p:ph type="title"/>
          </p:nvPr>
        </p:nvSpPr>
        <p:spPr/>
        <p:txBody>
          <a:bodyPr/>
          <a:lstStyle/>
          <a:p>
            <a:r>
              <a:rPr lang="en-US" dirty="0" smtClean="0"/>
              <a:t>Filter Bank Approach</a:t>
            </a:r>
          </a:p>
        </p:txBody>
      </p:sp>
      <p:cxnSp>
        <p:nvCxnSpPr>
          <p:cNvPr id="81" name="Straight Arrow Connector 80"/>
          <p:cNvCxnSpPr>
            <a:stCxn id="38" idx="1"/>
            <a:endCxn id="83" idx="1"/>
          </p:cNvCxnSpPr>
          <p:nvPr/>
        </p:nvCxnSpPr>
        <p:spPr bwMode="auto">
          <a:xfrm flipV="1">
            <a:off x="1277258" y="2269332"/>
            <a:ext cx="929367" cy="25664"/>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83" name="Rectangle 82"/>
          <p:cNvSpPr/>
          <p:nvPr/>
        </p:nvSpPr>
        <p:spPr bwMode="auto">
          <a:xfrm>
            <a:off x="2206625" y="1924050"/>
            <a:ext cx="1179513" cy="690563"/>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a:defRPr/>
            </a:pPr>
            <a:endParaRPr lang="en-US" dirty="0">
              <a:latin typeface="cmsy10"/>
            </a:endParaRPr>
          </a:p>
        </p:txBody>
      </p:sp>
      <p:cxnSp>
        <p:nvCxnSpPr>
          <p:cNvPr id="84" name="Straight Arrow Connector 83"/>
          <p:cNvCxnSpPr>
            <a:stCxn id="83" idx="3"/>
          </p:cNvCxnSpPr>
          <p:nvPr/>
        </p:nvCxnSpPr>
        <p:spPr bwMode="auto">
          <a:xfrm>
            <a:off x="3386138" y="2270125"/>
            <a:ext cx="393700" cy="0"/>
          </a:xfrm>
          <a:prstGeom prst="straightConnector1">
            <a:avLst/>
          </a:prstGeom>
          <a:ln w="25400">
            <a:tailEnd type="none"/>
          </a:ln>
        </p:spPr>
        <p:style>
          <a:lnRef idx="1">
            <a:schemeClr val="dk1"/>
          </a:lnRef>
          <a:fillRef idx="0">
            <a:schemeClr val="dk1"/>
          </a:fillRef>
          <a:effectRef idx="0">
            <a:schemeClr val="dk1"/>
          </a:effectRef>
          <a:fontRef idx="minor">
            <a:schemeClr val="tx1"/>
          </a:fontRef>
        </p:style>
      </p:cxnSp>
      <p:cxnSp>
        <p:nvCxnSpPr>
          <p:cNvPr id="85" name="Straight Arrow Connector 84"/>
          <p:cNvCxnSpPr/>
          <p:nvPr/>
        </p:nvCxnSpPr>
        <p:spPr bwMode="auto">
          <a:xfrm>
            <a:off x="2346325" y="2320925"/>
            <a:ext cx="917575" cy="0"/>
          </a:xfrm>
          <a:prstGeom prst="straightConnector1">
            <a:avLst/>
          </a:prstGeom>
          <a:ln w="25400">
            <a:headEnd type="arrow"/>
            <a:tailEnd type="arrow"/>
          </a:ln>
        </p:spPr>
        <p:style>
          <a:lnRef idx="1">
            <a:schemeClr val="dk1"/>
          </a:lnRef>
          <a:fillRef idx="0">
            <a:schemeClr val="dk1"/>
          </a:fillRef>
          <a:effectRef idx="0">
            <a:schemeClr val="dk1"/>
          </a:effectRef>
          <a:fontRef idx="minor">
            <a:schemeClr val="tx1"/>
          </a:fontRef>
        </p:style>
      </p:cxnSp>
      <p:cxnSp>
        <p:nvCxnSpPr>
          <p:cNvPr id="86" name="Straight Arrow Connector 85"/>
          <p:cNvCxnSpPr/>
          <p:nvPr/>
        </p:nvCxnSpPr>
        <p:spPr bwMode="auto">
          <a:xfrm rot="5400000" flipH="1" flipV="1">
            <a:off x="2632075" y="2147888"/>
            <a:ext cx="346075"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89" name="Straight Arrow Connector 88"/>
          <p:cNvCxnSpPr/>
          <p:nvPr/>
        </p:nvCxnSpPr>
        <p:spPr bwMode="auto">
          <a:xfrm rot="5400000" flipH="1" flipV="1">
            <a:off x="3775869" y="2066132"/>
            <a:ext cx="206375" cy="217487"/>
          </a:xfrm>
          <a:prstGeom prst="straightConnector1">
            <a:avLst/>
          </a:prstGeom>
          <a:ln w="25400">
            <a:tailEnd type="none"/>
          </a:ln>
        </p:spPr>
        <p:style>
          <a:lnRef idx="1">
            <a:schemeClr val="dk1"/>
          </a:lnRef>
          <a:fillRef idx="0">
            <a:schemeClr val="dk1"/>
          </a:fillRef>
          <a:effectRef idx="0">
            <a:schemeClr val="dk1"/>
          </a:effectRef>
          <a:fontRef idx="minor">
            <a:schemeClr val="tx1"/>
          </a:fontRef>
        </p:style>
      </p:cxnSp>
      <p:cxnSp>
        <p:nvCxnSpPr>
          <p:cNvPr id="90" name="Straight Arrow Connector 89"/>
          <p:cNvCxnSpPr>
            <a:endCxn id="93" idx="1"/>
          </p:cNvCxnSpPr>
          <p:nvPr/>
        </p:nvCxnSpPr>
        <p:spPr bwMode="auto">
          <a:xfrm>
            <a:off x="4041775" y="2268538"/>
            <a:ext cx="393700" cy="1587"/>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91" name="Arc 90"/>
          <p:cNvSpPr/>
          <p:nvPr/>
        </p:nvSpPr>
        <p:spPr bwMode="auto">
          <a:xfrm>
            <a:off x="3665538" y="2111375"/>
            <a:ext cx="261937" cy="344488"/>
          </a:xfrm>
          <a:prstGeom prst="arc">
            <a:avLst/>
          </a:prstGeom>
          <a:ln w="25400">
            <a:tailEnd type="arrow"/>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93" name="Rectangle 92"/>
          <p:cNvSpPr/>
          <p:nvPr/>
        </p:nvSpPr>
        <p:spPr bwMode="auto">
          <a:xfrm>
            <a:off x="4435507" y="1282776"/>
            <a:ext cx="339978" cy="1974774"/>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vert="vert270" anchor="ctr"/>
          <a:lstStyle/>
          <a:p>
            <a:pPr algn="ctr">
              <a:defRPr/>
            </a:pPr>
            <a:r>
              <a:rPr lang="en-US" dirty="0">
                <a:latin typeface="Times New Roman" pitchFamily="18" charset="0"/>
              </a:rPr>
              <a:t>Serial-to-Parallel</a:t>
            </a:r>
          </a:p>
        </p:txBody>
      </p:sp>
      <p:cxnSp>
        <p:nvCxnSpPr>
          <p:cNvPr id="94" name="Straight Arrow Connector 93"/>
          <p:cNvCxnSpPr/>
          <p:nvPr/>
        </p:nvCxnSpPr>
        <p:spPr bwMode="auto">
          <a:xfrm>
            <a:off x="4762500" y="1479550"/>
            <a:ext cx="720725" cy="1588"/>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24600" name="Picture 94" descr="TP_tmp.png"/>
          <p:cNvPicPr>
            <a:picLocks noChangeAspect="1"/>
          </p:cNvPicPr>
          <p:nvPr>
            <p:custDataLst>
              <p:tags r:id="rId1"/>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94267" y="1282776"/>
            <a:ext cx="408696" cy="17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6" name="Straight Arrow Connector 95"/>
          <p:cNvCxnSpPr/>
          <p:nvPr/>
        </p:nvCxnSpPr>
        <p:spPr bwMode="auto">
          <a:xfrm>
            <a:off x="4762500" y="3059113"/>
            <a:ext cx="720725" cy="1587"/>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24602" name="Picture 96" descr="TP_tmp.png"/>
          <p:cNvPicPr>
            <a:picLocks noChangeAspect="1"/>
          </p:cNvPicPr>
          <p:nvPr>
            <p:custDataLst>
              <p:tags r:id="rId2"/>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84371" y="2841539"/>
            <a:ext cx="428487" cy="17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Rectangle 105"/>
          <p:cNvSpPr/>
          <p:nvPr/>
        </p:nvSpPr>
        <p:spPr bwMode="auto">
          <a:xfrm>
            <a:off x="5499100" y="1282700"/>
            <a:ext cx="1196975" cy="1973263"/>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vert="wordArtVert" anchor="ctr"/>
          <a:lstStyle/>
          <a:p>
            <a:pPr algn="ctr">
              <a:defRPr/>
            </a:pPr>
            <a:endParaRPr lang="en-US" dirty="0">
              <a:latin typeface="Times New Roman" pitchFamily="18" charset="0"/>
            </a:endParaRPr>
          </a:p>
        </p:txBody>
      </p:sp>
      <p:pic>
        <p:nvPicPr>
          <p:cNvPr id="24604" name="Picture 30727" descr="TP_tmp.png"/>
          <p:cNvPicPr>
            <a:picLocks noChangeAspect="1"/>
          </p:cNvPicPr>
          <p:nvPr>
            <p:custDataLst>
              <p:tags r:id="rId3"/>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85149" y="2361937"/>
            <a:ext cx="479933" cy="24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5" name="Picture 30729" descr="TP_tmp.png"/>
          <p:cNvPicPr>
            <a:picLocks noChangeAspect="1"/>
          </p:cNvPicPr>
          <p:nvPr>
            <p:custDataLst>
              <p:tags r:id="rId4"/>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4975" y="2367519"/>
            <a:ext cx="556902" cy="214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30731" descr="TP_tmp.png"/>
          <p:cNvPicPr>
            <a:picLocks noChangeAspect="1"/>
          </p:cNvPicPr>
          <p:nvPr>
            <p:custDataLst>
              <p:tags r:id="rId5"/>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3321" y="2369765"/>
            <a:ext cx="735041" cy="241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7" name="Straight Arrow Connector 116"/>
          <p:cNvCxnSpPr/>
          <p:nvPr/>
        </p:nvCxnSpPr>
        <p:spPr bwMode="auto">
          <a:xfrm flipV="1">
            <a:off x="6705600" y="1479550"/>
            <a:ext cx="698500" cy="0"/>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cxnSp>
        <p:nvCxnSpPr>
          <p:cNvPr id="118" name="Straight Arrow Connector 117"/>
          <p:cNvCxnSpPr/>
          <p:nvPr/>
        </p:nvCxnSpPr>
        <p:spPr bwMode="auto">
          <a:xfrm flipV="1">
            <a:off x="6705600" y="3055938"/>
            <a:ext cx="673100" cy="3175"/>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pic>
        <p:nvPicPr>
          <p:cNvPr id="24609" name="Picture 119" descr="TP_tmp.png"/>
          <p:cNvPicPr>
            <a:picLocks noChangeAspect="1"/>
          </p:cNvPicPr>
          <p:nvPr>
            <p:custDataLst>
              <p:tags r:id="rId6"/>
            </p:custDataLst>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01995" y="1263650"/>
            <a:ext cx="426773" cy="17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Picture 120" descr="TP_tmp.png"/>
          <p:cNvPicPr>
            <a:picLocks noChangeAspect="1"/>
          </p:cNvPicPr>
          <p:nvPr>
            <p:custDataLst>
              <p:tags r:id="rId7"/>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4457" y="2793724"/>
            <a:ext cx="425068" cy="17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 name="Freeform 125"/>
          <p:cNvSpPr/>
          <p:nvPr/>
        </p:nvSpPr>
        <p:spPr bwMode="auto">
          <a:xfrm flipH="1">
            <a:off x="2805113" y="2071688"/>
            <a:ext cx="254000" cy="254000"/>
          </a:xfrm>
          <a:custGeom>
            <a:avLst/>
            <a:gdLst>
              <a:gd name="connsiteX0" fmla="*/ 0 w 295275"/>
              <a:gd name="connsiteY0" fmla="*/ 392112 h 392112"/>
              <a:gd name="connsiteX1" fmla="*/ 61912 w 295275"/>
              <a:gd name="connsiteY1" fmla="*/ 125412 h 392112"/>
              <a:gd name="connsiteX2" fmla="*/ 128587 w 295275"/>
              <a:gd name="connsiteY2" fmla="*/ 182562 h 392112"/>
              <a:gd name="connsiteX3" fmla="*/ 257175 w 295275"/>
              <a:gd name="connsiteY3" fmla="*/ 30162 h 392112"/>
              <a:gd name="connsiteX4" fmla="*/ 295275 w 295275"/>
              <a:gd name="connsiteY4" fmla="*/ 1587 h 39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392112">
                <a:moveTo>
                  <a:pt x="0" y="392112"/>
                </a:moveTo>
                <a:cubicBezTo>
                  <a:pt x="20240" y="276224"/>
                  <a:pt x="40481" y="160337"/>
                  <a:pt x="61912" y="125412"/>
                </a:cubicBezTo>
                <a:cubicBezTo>
                  <a:pt x="83343" y="90487"/>
                  <a:pt x="96043" y="198437"/>
                  <a:pt x="128587" y="182562"/>
                </a:cubicBezTo>
                <a:cubicBezTo>
                  <a:pt x="161131" y="166687"/>
                  <a:pt x="229394" y="60324"/>
                  <a:pt x="257175" y="30162"/>
                </a:cubicBezTo>
                <a:cubicBezTo>
                  <a:pt x="284956" y="0"/>
                  <a:pt x="290115" y="793"/>
                  <a:pt x="295275" y="1587"/>
                </a:cubicBezTo>
              </a:path>
            </a:pathLst>
          </a:custGeom>
          <a:ln w="25400"/>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127" name="Freeform 126"/>
          <p:cNvSpPr/>
          <p:nvPr/>
        </p:nvSpPr>
        <p:spPr bwMode="auto">
          <a:xfrm>
            <a:off x="2546350" y="2071688"/>
            <a:ext cx="254000" cy="254000"/>
          </a:xfrm>
          <a:custGeom>
            <a:avLst/>
            <a:gdLst>
              <a:gd name="connsiteX0" fmla="*/ 0 w 295275"/>
              <a:gd name="connsiteY0" fmla="*/ 392112 h 392112"/>
              <a:gd name="connsiteX1" fmla="*/ 61912 w 295275"/>
              <a:gd name="connsiteY1" fmla="*/ 125412 h 392112"/>
              <a:gd name="connsiteX2" fmla="*/ 128587 w 295275"/>
              <a:gd name="connsiteY2" fmla="*/ 182562 h 392112"/>
              <a:gd name="connsiteX3" fmla="*/ 257175 w 295275"/>
              <a:gd name="connsiteY3" fmla="*/ 30162 h 392112"/>
              <a:gd name="connsiteX4" fmla="*/ 295275 w 295275"/>
              <a:gd name="connsiteY4" fmla="*/ 1587 h 392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5" h="392112">
                <a:moveTo>
                  <a:pt x="0" y="392112"/>
                </a:moveTo>
                <a:cubicBezTo>
                  <a:pt x="20240" y="276224"/>
                  <a:pt x="40481" y="160337"/>
                  <a:pt x="61912" y="125412"/>
                </a:cubicBezTo>
                <a:cubicBezTo>
                  <a:pt x="83343" y="90487"/>
                  <a:pt x="96043" y="198437"/>
                  <a:pt x="128587" y="182562"/>
                </a:cubicBezTo>
                <a:cubicBezTo>
                  <a:pt x="161131" y="166687"/>
                  <a:pt x="229394" y="60324"/>
                  <a:pt x="257175" y="30162"/>
                </a:cubicBezTo>
                <a:cubicBezTo>
                  <a:pt x="284956" y="0"/>
                  <a:pt x="290115" y="793"/>
                  <a:pt x="295275" y="1587"/>
                </a:cubicBezTo>
              </a:path>
            </a:pathLst>
          </a:custGeom>
          <a:ln w="25400"/>
        </p:spPr>
        <p:style>
          <a:lnRef idx="1">
            <a:schemeClr val="dk1"/>
          </a:lnRef>
          <a:fillRef idx="0">
            <a:schemeClr val="dk1"/>
          </a:fillRef>
          <a:effectRef idx="0">
            <a:schemeClr val="dk1"/>
          </a:effectRef>
          <a:fontRef idx="minor">
            <a:schemeClr val="tx1"/>
          </a:fontRef>
        </p:style>
        <p:txBody>
          <a:bodyPr anchor="ctr"/>
          <a:lstStyle/>
          <a:p>
            <a:pPr algn="ctr">
              <a:defRPr/>
            </a:pPr>
            <a:endParaRPr lang="en-US"/>
          </a:p>
        </p:txBody>
      </p:sp>
      <p:sp>
        <p:nvSpPr>
          <p:cNvPr id="33797" name="Text Box 84"/>
          <p:cNvSpPr txBox="1">
            <a:spLocks noChangeArrowheads="1"/>
          </p:cNvSpPr>
          <p:nvPr/>
        </p:nvSpPr>
        <p:spPr bwMode="auto">
          <a:xfrm>
            <a:off x="123825" y="3055030"/>
            <a:ext cx="8691563"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pPr>
            <a:endParaRPr lang="en-US" sz="2000" dirty="0"/>
          </a:p>
          <a:p>
            <a:pPr eaLnBrk="1" hangingPunct="1">
              <a:buSzPct val="75000"/>
              <a:buFontTx/>
              <a:buBlip>
                <a:blip r:embed="rId24"/>
              </a:buBlip>
            </a:pPr>
            <a:r>
              <a:rPr lang="en-US" sz="2000" dirty="0"/>
              <a:t> The analog sampling filter </a:t>
            </a:r>
            <a:r>
              <a:rPr lang="en-US" sz="2000" dirty="0" smtClean="0"/>
              <a:t>“smoothens” </a:t>
            </a:r>
            <a:r>
              <a:rPr lang="en-US" sz="2000" dirty="0"/>
              <a:t>the input signal :</a:t>
            </a:r>
          </a:p>
          <a:p>
            <a:pPr lvl="1" eaLnBrk="1" hangingPunct="1">
              <a:buSzPct val="75000"/>
              <a:buFontTx/>
              <a:buBlip>
                <a:blip r:embed="rId24"/>
              </a:buBlip>
            </a:pPr>
            <a:r>
              <a:rPr lang="en-US" sz="2000" dirty="0"/>
              <a:t> Allows sampling of short-length pulses at low rate</a:t>
            </a:r>
          </a:p>
          <a:p>
            <a:pPr lvl="1" eaLnBrk="1" hangingPunct="1">
              <a:buSzPct val="75000"/>
              <a:buFontTx/>
              <a:buBlip>
                <a:blip r:embed="rId24"/>
              </a:buBlip>
            </a:pPr>
            <a:r>
              <a:rPr lang="en-US" sz="2000" b="1" dirty="0"/>
              <a:t> CS interpretation: </a:t>
            </a:r>
            <a:r>
              <a:rPr lang="en-US" sz="2000" dirty="0"/>
              <a:t>each sample is </a:t>
            </a:r>
            <a:r>
              <a:rPr lang="en-US" sz="2000" dirty="0" smtClean="0"/>
              <a:t>a </a:t>
            </a:r>
            <a:r>
              <a:rPr lang="en-US" sz="2000" dirty="0"/>
              <a:t>linear combination of the signal’s values.</a:t>
            </a:r>
          </a:p>
          <a:p>
            <a:pPr lvl="1" eaLnBrk="1" hangingPunct="1">
              <a:buSzPct val="75000"/>
              <a:buFontTx/>
              <a:buBlip>
                <a:blip r:embed="rId24"/>
              </a:buBlip>
            </a:pPr>
            <a:endParaRPr lang="en-US" sz="2000" dirty="0"/>
          </a:p>
          <a:p>
            <a:pPr eaLnBrk="1" hangingPunct="1">
              <a:buSzPct val="75000"/>
              <a:buFontTx/>
              <a:buBlip>
                <a:blip r:embed="rId24"/>
              </a:buBlip>
            </a:pPr>
            <a:r>
              <a:rPr lang="en-US" sz="2000" dirty="0"/>
              <a:t> The digital correction filter-bank:</a:t>
            </a:r>
          </a:p>
          <a:p>
            <a:pPr lvl="1" eaLnBrk="1" hangingPunct="1">
              <a:buSzPct val="75000"/>
              <a:buFontTx/>
              <a:buBlip>
                <a:blip r:embed="rId24"/>
              </a:buBlip>
            </a:pPr>
            <a:r>
              <a:rPr lang="en-US" sz="2000" dirty="0"/>
              <a:t> Removes the pulse and sampling kernel effects</a:t>
            </a:r>
          </a:p>
          <a:p>
            <a:pPr lvl="1" eaLnBrk="1" hangingPunct="1">
              <a:buSzPct val="75000"/>
              <a:buFontTx/>
              <a:buBlip>
                <a:blip r:embed="rId24"/>
              </a:buBlip>
            </a:pPr>
            <a:r>
              <a:rPr lang="en-US" sz="2000" dirty="0"/>
              <a:t> Samples at its output satisfy:</a:t>
            </a:r>
          </a:p>
          <a:p>
            <a:pPr lvl="1" eaLnBrk="1" hangingPunct="1">
              <a:buSzPct val="75000"/>
              <a:buFontTx/>
              <a:buBlip>
                <a:blip r:embed="rId24"/>
              </a:buBlip>
            </a:pPr>
            <a:endParaRPr lang="en-US" sz="2000" dirty="0"/>
          </a:p>
          <a:p>
            <a:pPr lvl="1" eaLnBrk="1" hangingPunct="1">
              <a:buSzPct val="75000"/>
              <a:buFontTx/>
              <a:buBlip>
                <a:blip r:embed="rId24"/>
              </a:buBlip>
            </a:pPr>
            <a:r>
              <a:rPr lang="en-US" sz="2000" dirty="0"/>
              <a:t> The delays can be recovered using ESPRIT as long as                        </a:t>
            </a:r>
          </a:p>
        </p:txBody>
      </p:sp>
      <p:pic>
        <p:nvPicPr>
          <p:cNvPr id="24582" name="Picture 54" descr="addin_tmp.png"/>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794375" y="2193925"/>
            <a:ext cx="6985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4" descr="addin_tmp.png"/>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1473993" y="1958976"/>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מלבן 22"/>
          <p:cNvSpPr/>
          <p:nvPr/>
        </p:nvSpPr>
        <p:spPr>
          <a:xfrm>
            <a:off x="4216400" y="5663292"/>
            <a:ext cx="2098675" cy="428625"/>
          </a:xfrm>
          <a:prstGeom prst="rect">
            <a:avLst/>
          </a:prstGeom>
          <a:ln w="3175">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endParaRPr lang="en-US" dirty="0"/>
          </a:p>
        </p:txBody>
      </p:sp>
      <p:pic>
        <p:nvPicPr>
          <p:cNvPr id="24585" name="Picture 61" descr="TP_tmp.png"/>
          <p:cNvPicPr>
            <a:picLocks noChangeAspect="1"/>
          </p:cNvPicPr>
          <p:nvPr>
            <p:custDataLst>
              <p:tags r:id="rId10"/>
            </p:custDataLst>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54875" y="1938338"/>
            <a:ext cx="1238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62" descr="addin_tmp.png"/>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6858000" y="6212567"/>
            <a:ext cx="14271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descr="addin_tmp.png"/>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4364038" y="5729967"/>
            <a:ext cx="18034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0" descr="addin_tmp.png"/>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6492875" y="5745842"/>
            <a:ext cx="24606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5"/>
          <p:cNvSpPr txBox="1">
            <a:spLocks noChangeArrowheads="1"/>
          </p:cNvSpPr>
          <p:nvPr/>
        </p:nvSpPr>
        <p:spPr bwMode="auto">
          <a:xfrm>
            <a:off x="7197725" y="3434214"/>
            <a:ext cx="1947521"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Gedalyahu</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’09</a:t>
            </a:r>
            <a:endParaRPr lang="en-US" sz="1200" b="1" dirty="0">
              <a:solidFill>
                <a:srgbClr val="CC0099"/>
              </a:solidFill>
            </a:endParaRPr>
          </a:p>
        </p:txBody>
      </p:sp>
    </p:spTree>
    <p:extLst>
      <p:ext uri="{BB962C8B-B14F-4D97-AF65-F5344CB8AC3E}">
        <p14:creationId xmlns:p14="http://schemas.microsoft.com/office/powerpoint/2010/main" val="2681046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79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79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97">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8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797">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797">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797">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79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300" y="158750"/>
            <a:ext cx="9385300" cy="922338"/>
          </a:xfrm>
        </p:spPr>
        <p:txBody>
          <a:bodyPr/>
          <a:lstStyle/>
          <a:p>
            <a:r>
              <a:rPr lang="en-US" dirty="0" smtClean="0"/>
              <a:t>Filter Bank vs. Single </a:t>
            </a:r>
            <a:br>
              <a:rPr lang="en-US" dirty="0" smtClean="0"/>
            </a:br>
            <a:r>
              <a:rPr lang="en-US" dirty="0" smtClean="0"/>
              <a:t>Filter \ Modulation Bank</a:t>
            </a:r>
            <a:endParaRPr lang="he-IL" dirty="0"/>
          </a:p>
        </p:txBody>
      </p:sp>
      <p:sp>
        <p:nvSpPr>
          <p:cNvPr id="4" name="Text Box 84"/>
          <p:cNvSpPr txBox="1">
            <a:spLocks noGrp="1" noChangeArrowheads="1"/>
          </p:cNvSpPr>
          <p:nvPr>
            <p:ph idx="1"/>
          </p:nvPr>
        </p:nvSpPr>
        <p:spPr bwMode="auto">
          <a:xfrm>
            <a:off x="457200" y="1303338"/>
            <a:ext cx="8229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pPr>
            <a:endParaRPr lang="en-US" sz="2000" dirty="0"/>
          </a:p>
          <a:p>
            <a:pPr eaLnBrk="1" hangingPunct="1">
              <a:buSzPct val="75000"/>
              <a:buFontTx/>
              <a:buBlip>
                <a:blip r:embed="rId2"/>
              </a:buBlip>
            </a:pPr>
            <a:r>
              <a:rPr lang="en-US" sz="2000" dirty="0" smtClean="0"/>
              <a:t>FRI models can be treated with both a FB structure or a single     filter\modulation bank</a:t>
            </a:r>
          </a:p>
          <a:p>
            <a:pPr eaLnBrk="1" hangingPunct="1">
              <a:buSzPct val="75000"/>
              <a:buFontTx/>
              <a:buBlip>
                <a:blip r:embed="rId2"/>
              </a:buBlip>
            </a:pPr>
            <a:r>
              <a:rPr lang="en-US" sz="2000" dirty="0" smtClean="0"/>
              <a:t>Comparison:</a:t>
            </a:r>
            <a:endParaRPr lang="en-US" sz="2000" dirty="0"/>
          </a:p>
        </p:txBody>
      </p:sp>
      <p:sp>
        <p:nvSpPr>
          <p:cNvPr id="6" name="Text Box 84"/>
          <p:cNvSpPr txBox="1">
            <a:spLocks noChangeArrowheads="1"/>
          </p:cNvSpPr>
          <p:nvPr/>
        </p:nvSpPr>
        <p:spPr bwMode="auto">
          <a:xfrm>
            <a:off x="406400" y="3221038"/>
            <a:ext cx="87376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eaLnBrk="0" hangingPunct="0">
              <a:defRPr>
                <a:solidFill>
                  <a:schemeClr val="tx1"/>
                </a:solidFill>
                <a:latin typeface="Palatino Linotype" pitchFamily="18" charset="0"/>
                <a:cs typeface="Arial" charset="0"/>
              </a:defRPr>
            </a:lvl1pPr>
            <a:lvl2pPr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marL="342900" marR="0" lvl="0" indent="-342900" algn="l" defTabSz="914400" rtl="0" eaLnBrk="1" fontAlgn="base" latinLnBrk="0" hangingPunct="1">
              <a:lnSpc>
                <a:spcPct val="100000"/>
              </a:lnSpc>
              <a:spcBef>
                <a:spcPct val="20000"/>
              </a:spcBef>
              <a:spcAft>
                <a:spcPct val="0"/>
              </a:spcAft>
              <a:buClrTx/>
              <a:buSzPct val="75000"/>
              <a:buFontTx/>
              <a:buChar char="•"/>
              <a:tabLst/>
              <a:defRPr/>
            </a:pPr>
            <a:endParaRPr kumimoji="0" lang="en-US" sz="2000" b="0" i="0" u="none" strike="noStrike" kern="0" cap="none" spc="0" normalizeH="0" baseline="0" noProof="0" dirty="0" smtClean="0">
              <a:ln>
                <a:noFill/>
              </a:ln>
              <a:solidFill>
                <a:schemeClr val="tx1"/>
              </a:solidFill>
              <a:effectLst/>
              <a:uLnTx/>
              <a:uFillTx/>
              <a:latin typeface="Palatino Linotype" pitchFamily="18" charset="0"/>
              <a:ea typeface="+mn-ea"/>
              <a:cs typeface="Arial" charset="0"/>
            </a:endParaRPr>
          </a:p>
          <a:p>
            <a:pPr marL="342900" marR="0" lvl="0" indent="-342900" algn="l" defTabSz="914400" rtl="0" eaLnBrk="1" fontAlgn="base" latinLnBrk="0" hangingPunct="1">
              <a:lnSpc>
                <a:spcPct val="100000"/>
              </a:lnSpc>
              <a:spcBef>
                <a:spcPct val="20000"/>
              </a:spcBef>
              <a:spcAft>
                <a:spcPct val="0"/>
              </a:spcAft>
              <a:buClrTx/>
              <a:buSzPct val="75000"/>
              <a:tabLst/>
              <a:defRPr/>
            </a:pPr>
            <a:r>
              <a:rPr lang="en-US" sz="2000" kern="0" dirty="0" smtClean="0"/>
              <a:t>                                        FB                                                    MB</a:t>
            </a:r>
          </a:p>
          <a:p>
            <a:pPr marL="342900" marR="0" lvl="0" indent="-342900" algn="l" defTabSz="914400" rtl="0" eaLnBrk="1" fontAlgn="base" latinLnBrk="0" hangingPunct="1">
              <a:lnSpc>
                <a:spcPct val="100000"/>
              </a:lnSpc>
              <a:spcBef>
                <a:spcPct val="20000"/>
              </a:spcBef>
              <a:spcAft>
                <a:spcPct val="0"/>
              </a:spcAft>
              <a:buClrTx/>
              <a:buSzPct val="75000"/>
              <a:tabLst/>
              <a:defRPr/>
            </a:pPr>
            <a:r>
              <a:rPr kumimoji="0" lang="en-US" sz="2000" b="0" i="0" u="none" strike="noStrike" kern="0" cap="none" spc="0" normalizeH="0" baseline="0" noProof="0" dirty="0" smtClean="0">
                <a:ln>
                  <a:noFill/>
                </a:ln>
                <a:solidFill>
                  <a:schemeClr val="tx1"/>
                </a:solidFill>
                <a:effectLst/>
                <a:uLnTx/>
                <a:uFillTx/>
                <a:latin typeface="Palatino Linotype" pitchFamily="18" charset="0"/>
                <a:ea typeface="+mn-ea"/>
                <a:cs typeface="Arial" charset="0"/>
              </a:rPr>
              <a:t>Model             fixed delay in different</a:t>
            </a:r>
            <a:r>
              <a:rPr kumimoji="0" lang="en-US" sz="2000" b="0" i="0" u="none" strike="noStrike" kern="0" cap="none" spc="0" normalizeH="0" noProof="0" dirty="0" smtClean="0">
                <a:ln>
                  <a:noFill/>
                </a:ln>
                <a:solidFill>
                  <a:schemeClr val="tx1"/>
                </a:solidFill>
                <a:effectLst/>
                <a:uLnTx/>
                <a:uFillTx/>
                <a:latin typeface="Palatino Linotype" pitchFamily="18" charset="0"/>
                <a:ea typeface="+mn-ea"/>
                <a:cs typeface="Arial" charset="0"/>
              </a:rPr>
              <a:t> periods        varying delays</a:t>
            </a:r>
          </a:p>
          <a:p>
            <a:pPr marL="342900" marR="0" lvl="0" indent="-342900" algn="l" defTabSz="914400" rtl="0" eaLnBrk="1" fontAlgn="base" latinLnBrk="0" hangingPunct="1">
              <a:lnSpc>
                <a:spcPct val="100000"/>
              </a:lnSpc>
              <a:spcBef>
                <a:spcPct val="20000"/>
              </a:spcBef>
              <a:spcAft>
                <a:spcPct val="0"/>
              </a:spcAft>
              <a:buClrTx/>
              <a:buSzPct val="75000"/>
              <a:tabLst/>
              <a:defRPr/>
            </a:pPr>
            <a:r>
              <a:rPr lang="en-US" sz="2000" kern="0" baseline="0" dirty="0" smtClean="0"/>
              <a:t>                        arbitrary time support</a:t>
            </a:r>
            <a:r>
              <a:rPr lang="en-US" sz="2000" kern="0" dirty="0" smtClean="0"/>
              <a:t>                       </a:t>
            </a:r>
            <a:r>
              <a:rPr lang="en-US" sz="2000" kern="0" dirty="0" err="1" smtClean="0"/>
              <a:t>support</a:t>
            </a:r>
            <a:r>
              <a:rPr lang="en-US" sz="2000" kern="0" dirty="0" smtClean="0"/>
              <a:t> within one</a:t>
            </a:r>
          </a:p>
          <a:p>
            <a:pPr marL="342900" marR="0" lvl="0" indent="-342900" algn="l" defTabSz="914400" rtl="0" eaLnBrk="1" fontAlgn="base" latinLnBrk="0" hangingPunct="1">
              <a:lnSpc>
                <a:spcPct val="100000"/>
              </a:lnSpc>
              <a:spcBef>
                <a:spcPct val="20000"/>
              </a:spcBef>
              <a:spcAft>
                <a:spcPct val="0"/>
              </a:spcAft>
              <a:buClrTx/>
              <a:buSzPct val="75000"/>
              <a:tabLst/>
              <a:defRPr/>
            </a:pPr>
            <a:r>
              <a:rPr lang="en-US" sz="2000" kern="0" dirty="0" smtClean="0"/>
              <a:t>                                                                                       period</a:t>
            </a:r>
          </a:p>
          <a:p>
            <a:pPr marL="342900" marR="0" lvl="0" indent="-342900" algn="l" defTabSz="914400" rtl="0" eaLnBrk="1" fontAlgn="base" latinLnBrk="0" hangingPunct="1">
              <a:lnSpc>
                <a:spcPct val="100000"/>
              </a:lnSpc>
              <a:spcBef>
                <a:spcPct val="20000"/>
              </a:spcBef>
              <a:spcAft>
                <a:spcPct val="0"/>
              </a:spcAft>
              <a:buClrTx/>
              <a:buSzPct val="75000"/>
              <a:tabLst/>
              <a:defRPr/>
            </a:pPr>
            <a:r>
              <a:rPr kumimoji="0" lang="en-US" sz="2000" b="0" i="0" u="none" strike="noStrike" kern="0" cap="none" spc="0" normalizeH="0" baseline="0" noProof="0" dirty="0" smtClean="0">
                <a:ln>
                  <a:noFill/>
                </a:ln>
                <a:solidFill>
                  <a:schemeClr val="tx1"/>
                </a:solidFill>
                <a:effectLst/>
                <a:uLnTx/>
                <a:uFillTx/>
                <a:latin typeface="Palatino Linotype" pitchFamily="18" charset="0"/>
                <a:ea typeface="+mn-ea"/>
                <a:cs typeface="Arial" charset="0"/>
              </a:rPr>
              <a:t>Correction    digital correction                                  simple correction</a:t>
            </a:r>
          </a:p>
          <a:p>
            <a:pPr marL="342900" marR="0" lvl="0" indent="-342900" algn="l" defTabSz="914400" rtl="0" eaLnBrk="1" fontAlgn="base" latinLnBrk="0" hangingPunct="1">
              <a:lnSpc>
                <a:spcPct val="100000"/>
              </a:lnSpc>
              <a:spcBef>
                <a:spcPct val="20000"/>
              </a:spcBef>
              <a:spcAft>
                <a:spcPct val="0"/>
              </a:spcAft>
              <a:buClrTx/>
              <a:buSzPct val="75000"/>
              <a:tabLst/>
              <a:defRPr/>
            </a:pPr>
            <a:r>
              <a:rPr lang="en-US" sz="2000" kern="0" dirty="0" smtClean="0"/>
              <a:t>                        with filter bank</a:t>
            </a:r>
            <a:endParaRPr kumimoji="0" lang="en-US" sz="2000" b="0" i="0" u="none" strike="noStrike" kern="0" cap="none" spc="0" normalizeH="0" baseline="0" noProof="0" dirty="0" smtClean="0">
              <a:ln>
                <a:noFill/>
              </a:ln>
              <a:solidFill>
                <a:schemeClr val="tx1"/>
              </a:solidFill>
              <a:effectLst/>
              <a:uLnTx/>
              <a:uFillTx/>
              <a:latin typeface="Palatino Linotype" pitchFamily="18" charset="0"/>
              <a:ea typeface="+mn-ea"/>
              <a:cs typeface="Arial" charset="0"/>
            </a:endParaRPr>
          </a:p>
        </p:txBody>
      </p:sp>
      <p:cxnSp>
        <p:nvCxnSpPr>
          <p:cNvPr id="14" name="Straight Connector 13"/>
          <p:cNvCxnSpPr/>
          <p:nvPr/>
        </p:nvCxnSpPr>
        <p:spPr>
          <a:xfrm>
            <a:off x="469900" y="3962400"/>
            <a:ext cx="798830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rot="5400000">
            <a:off x="730250" y="4603750"/>
            <a:ext cx="2311400" cy="127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mtClean="0"/>
              <a:t>Noise Robustness</a:t>
            </a:r>
          </a:p>
        </p:txBody>
      </p:sp>
      <p:pic>
        <p:nvPicPr>
          <p:cNvPr id="2560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0713" y="1874838"/>
            <a:ext cx="4992687"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 y="1874838"/>
            <a:ext cx="4992688"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0"/>
          <p:cNvSpPr txBox="1">
            <a:spLocks noChangeArrowheads="1"/>
          </p:cNvSpPr>
          <p:nvPr/>
        </p:nvSpPr>
        <p:spPr bwMode="auto">
          <a:xfrm>
            <a:off x="1485900" y="1727200"/>
            <a:ext cx="2682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2000" i="1">
                <a:solidFill>
                  <a:srgbClr val="000000"/>
                </a:solidFill>
              </a:rPr>
              <a:t>L</a:t>
            </a:r>
            <a:r>
              <a:rPr lang="en-US" sz="2000">
                <a:solidFill>
                  <a:srgbClr val="000000"/>
                </a:solidFill>
              </a:rPr>
              <a:t>=2 pulses, 5 samples</a:t>
            </a:r>
          </a:p>
        </p:txBody>
      </p:sp>
      <p:sp>
        <p:nvSpPr>
          <p:cNvPr id="25606" name="TextBox 12"/>
          <p:cNvSpPr txBox="1">
            <a:spLocks noChangeArrowheads="1"/>
          </p:cNvSpPr>
          <p:nvPr/>
        </p:nvSpPr>
        <p:spPr bwMode="auto">
          <a:xfrm>
            <a:off x="5502275" y="1714500"/>
            <a:ext cx="2952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2000" i="1">
                <a:solidFill>
                  <a:srgbClr val="000000"/>
                </a:solidFill>
              </a:rPr>
              <a:t>L</a:t>
            </a:r>
            <a:r>
              <a:rPr lang="en-US" sz="2000">
                <a:solidFill>
                  <a:srgbClr val="000000"/>
                </a:solidFill>
              </a:rPr>
              <a:t>=10 pulses, 21 samples</a:t>
            </a:r>
          </a:p>
        </p:txBody>
      </p:sp>
      <p:sp>
        <p:nvSpPr>
          <p:cNvPr id="25607" name="Text Box 84"/>
          <p:cNvSpPr txBox="1">
            <a:spLocks noChangeArrowheads="1"/>
          </p:cNvSpPr>
          <p:nvPr/>
        </p:nvSpPr>
        <p:spPr bwMode="auto">
          <a:xfrm>
            <a:off x="249238" y="1263650"/>
            <a:ext cx="8894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buSzPct val="75000"/>
              <a:buFontTx/>
              <a:buBlip>
                <a:blip r:embed="rId5"/>
              </a:buBlip>
            </a:pPr>
            <a:r>
              <a:rPr lang="en-US" sz="2000">
                <a:solidFill>
                  <a:srgbClr val="000000"/>
                </a:solidFill>
              </a:rPr>
              <a:t>MSE of the delays estimation, versus integrators approach </a:t>
            </a:r>
          </a:p>
        </p:txBody>
      </p:sp>
      <p:sp>
        <p:nvSpPr>
          <p:cNvPr id="12" name="Text Box 4"/>
          <p:cNvSpPr txBox="1">
            <a:spLocks noChangeArrowheads="1"/>
          </p:cNvSpPr>
          <p:nvPr/>
        </p:nvSpPr>
        <p:spPr bwMode="auto">
          <a:xfrm>
            <a:off x="844550" y="5708650"/>
            <a:ext cx="7780338"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2000" b="1">
                <a:solidFill>
                  <a:srgbClr val="FFFFFF"/>
                </a:solidFill>
              </a:rPr>
              <a:t>The proposed scheme is stable even for high rates of innovation!</a:t>
            </a:r>
          </a:p>
        </p:txBody>
      </p:sp>
      <p:sp>
        <p:nvSpPr>
          <p:cNvPr id="10" name="Text Box 5"/>
          <p:cNvSpPr txBox="1">
            <a:spLocks noChangeArrowheads="1"/>
          </p:cNvSpPr>
          <p:nvPr/>
        </p:nvSpPr>
        <p:spPr bwMode="auto">
          <a:xfrm>
            <a:off x="7327120" y="1313922"/>
            <a:ext cx="1818126"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Kusuma</a:t>
            </a:r>
            <a:r>
              <a:rPr lang="en-US" sz="1200" b="1" dirty="0" smtClean="0">
                <a:solidFill>
                  <a:srgbClr val="CC0099"/>
                </a:solidFill>
              </a:rPr>
              <a:t> and </a:t>
            </a:r>
            <a:r>
              <a:rPr lang="en-US" sz="1200" b="1" dirty="0" err="1" smtClean="0">
                <a:solidFill>
                  <a:srgbClr val="CC0099"/>
                </a:solidFill>
              </a:rPr>
              <a:t>Goyal</a:t>
            </a:r>
            <a:r>
              <a:rPr lang="en-US" sz="1200" b="1" dirty="0" smtClean="0">
                <a:solidFill>
                  <a:srgbClr val="CC0099"/>
                </a:solidFill>
              </a:rPr>
              <a:t>, ’06</a:t>
            </a:r>
            <a:endParaRPr lang="en-US" sz="1200" b="1" dirty="0">
              <a:solidFill>
                <a:srgbClr val="CC0099"/>
              </a:solidFill>
            </a:endParaRPr>
          </a:p>
        </p:txBody>
      </p:sp>
    </p:spTree>
    <p:extLst>
      <p:ext uri="{BB962C8B-B14F-4D97-AF65-F5344CB8AC3E}">
        <p14:creationId xmlns:p14="http://schemas.microsoft.com/office/powerpoint/2010/main" val="3741552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Application: </a:t>
            </a:r>
            <a:br>
              <a:rPr lang="en-US" smtClean="0"/>
            </a:br>
            <a:r>
              <a:rPr lang="en-US" smtClean="0"/>
              <a:t>Multipath Medium Identification</a:t>
            </a:r>
          </a:p>
        </p:txBody>
      </p:sp>
      <p:grpSp>
        <p:nvGrpSpPr>
          <p:cNvPr id="26627" name="Group 44"/>
          <p:cNvGrpSpPr>
            <a:grpSpLocks/>
          </p:cNvGrpSpPr>
          <p:nvPr/>
        </p:nvGrpSpPr>
        <p:grpSpPr bwMode="auto">
          <a:xfrm>
            <a:off x="5905500" y="1676400"/>
            <a:ext cx="3200400" cy="965200"/>
            <a:chOff x="4089400" y="1259500"/>
            <a:chExt cx="4356100" cy="1166200"/>
          </a:xfrm>
        </p:grpSpPr>
        <p:cxnSp>
          <p:nvCxnSpPr>
            <p:cNvPr id="22" name="Straight Arrow Connector 21"/>
            <p:cNvCxnSpPr/>
            <p:nvPr/>
          </p:nvCxnSpPr>
          <p:spPr>
            <a:xfrm flipV="1">
              <a:off x="4089400" y="2310614"/>
              <a:ext cx="4356100" cy="76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48" name="Freeform 43"/>
            <p:cNvSpPr>
              <a:spLocks/>
            </p:cNvSpPr>
            <p:nvPr/>
          </p:nvSpPr>
          <p:spPr bwMode="auto">
            <a:xfrm>
              <a:off x="4441577" y="1533900"/>
              <a:ext cx="595681" cy="79502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6649" name="Freeform 43"/>
            <p:cNvSpPr>
              <a:spLocks/>
            </p:cNvSpPr>
            <p:nvPr/>
          </p:nvSpPr>
          <p:spPr bwMode="auto">
            <a:xfrm>
              <a:off x="5343149" y="1259500"/>
              <a:ext cx="595681" cy="106942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6650" name="Freeform 43"/>
            <p:cNvSpPr>
              <a:spLocks/>
            </p:cNvSpPr>
            <p:nvPr/>
          </p:nvSpPr>
          <p:spPr bwMode="auto">
            <a:xfrm>
              <a:off x="6423803" y="1602500"/>
              <a:ext cx="595681" cy="71662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6651" name="Freeform 43"/>
            <p:cNvSpPr>
              <a:spLocks/>
            </p:cNvSpPr>
            <p:nvPr/>
          </p:nvSpPr>
          <p:spPr bwMode="auto">
            <a:xfrm>
              <a:off x="7355586" y="1384300"/>
              <a:ext cx="595681" cy="94462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cxnSp>
          <p:nvCxnSpPr>
            <p:cNvPr id="29" name="Straight Connector 28"/>
            <p:cNvCxnSpPr/>
            <p:nvPr/>
          </p:nvCxnSpPr>
          <p:spPr>
            <a:xfrm rot="5400000">
              <a:off x="6261753" y="2367199"/>
              <a:ext cx="978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8081116" y="2367199"/>
              <a:ext cx="9782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427266" y="2376789"/>
              <a:ext cx="9782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628" name="Group 43"/>
          <p:cNvGrpSpPr>
            <a:grpSpLocks/>
          </p:cNvGrpSpPr>
          <p:nvPr/>
        </p:nvGrpSpPr>
        <p:grpSpPr bwMode="auto">
          <a:xfrm>
            <a:off x="266700" y="1714500"/>
            <a:ext cx="2387600" cy="965200"/>
            <a:chOff x="711200" y="2854700"/>
            <a:chExt cx="3136900" cy="904500"/>
          </a:xfrm>
        </p:grpSpPr>
        <p:cxnSp>
          <p:nvCxnSpPr>
            <p:cNvPr id="34" name="Straight Arrow Connector 33"/>
            <p:cNvCxnSpPr/>
            <p:nvPr/>
          </p:nvCxnSpPr>
          <p:spPr>
            <a:xfrm flipV="1">
              <a:off x="711200" y="3644650"/>
              <a:ext cx="3136900" cy="74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643" name="Freeform 43"/>
            <p:cNvSpPr>
              <a:spLocks/>
            </p:cNvSpPr>
            <p:nvPr/>
          </p:nvSpPr>
          <p:spPr bwMode="auto">
            <a:xfrm>
              <a:off x="771277" y="2867400"/>
              <a:ext cx="595681" cy="79502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cxnSp>
          <p:nvCxnSpPr>
            <p:cNvPr id="39" name="Straight Connector 38"/>
            <p:cNvCxnSpPr/>
            <p:nvPr/>
          </p:nvCxnSpPr>
          <p:spPr>
            <a:xfrm rot="5400000">
              <a:off x="2884127" y="3700437"/>
              <a:ext cx="966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047962" y="3710108"/>
              <a:ext cx="9818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646" name="Freeform 43"/>
            <p:cNvSpPr>
              <a:spLocks/>
            </p:cNvSpPr>
            <p:nvPr/>
          </p:nvSpPr>
          <p:spPr bwMode="auto">
            <a:xfrm>
              <a:off x="2600077" y="2854700"/>
              <a:ext cx="595681" cy="795026"/>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46" name="מלבן 22"/>
          <p:cNvSpPr/>
          <p:nvPr/>
        </p:nvSpPr>
        <p:spPr>
          <a:xfrm>
            <a:off x="2819400" y="1752600"/>
            <a:ext cx="2590800" cy="2070100"/>
          </a:xfrm>
          <a:prstGeom prst="rect">
            <a:avLst/>
          </a:prstGeom>
          <a:ln w="3175">
            <a:solidFill>
              <a:schemeClr val="tx1"/>
            </a:solid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lstStyle/>
          <a:p>
            <a:pPr algn="ctr" fontAlgn="auto">
              <a:spcBef>
                <a:spcPts val="0"/>
              </a:spcBef>
              <a:spcAft>
                <a:spcPts val="0"/>
              </a:spcAft>
              <a:defRPr/>
            </a:pPr>
            <a:endParaRPr lang="en-US" dirty="0">
              <a:solidFill>
                <a:srgbClr val="000000"/>
              </a:solidFill>
            </a:endParaRPr>
          </a:p>
          <a:p>
            <a:pPr algn="ctr" fontAlgn="auto">
              <a:spcBef>
                <a:spcPts val="0"/>
              </a:spcBef>
              <a:spcAft>
                <a:spcPts val="0"/>
              </a:spcAft>
              <a:defRPr/>
            </a:pPr>
            <a:r>
              <a:rPr lang="en-US" dirty="0">
                <a:solidFill>
                  <a:srgbClr val="000000"/>
                </a:solidFill>
              </a:rPr>
              <a:t>LTV channel </a:t>
            </a:r>
          </a:p>
          <a:p>
            <a:pPr algn="ctr" fontAlgn="auto">
              <a:spcBef>
                <a:spcPts val="0"/>
              </a:spcBef>
              <a:spcAft>
                <a:spcPts val="0"/>
              </a:spcAft>
              <a:defRPr/>
            </a:pPr>
            <a:r>
              <a:rPr lang="en-US" dirty="0">
                <a:solidFill>
                  <a:srgbClr val="000000"/>
                </a:solidFill>
              </a:rPr>
              <a:t>         propagation paths</a:t>
            </a:r>
          </a:p>
        </p:txBody>
      </p:sp>
      <p:pic>
        <p:nvPicPr>
          <p:cNvPr id="26630" name="Picture 46"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36900" y="2400300"/>
            <a:ext cx="169863"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64" descr="addin_tmp.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3500" y="2714625"/>
            <a:ext cx="26384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65" descr="addin_tmp.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994400" y="2741613"/>
            <a:ext cx="277495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ight Arrow 52"/>
          <p:cNvSpPr/>
          <p:nvPr/>
        </p:nvSpPr>
        <p:spPr>
          <a:xfrm>
            <a:off x="2286000" y="2032000"/>
            <a:ext cx="520700" cy="3175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srgbClr val="000000"/>
              </a:solidFill>
            </a:endParaRPr>
          </a:p>
        </p:txBody>
      </p:sp>
      <p:sp>
        <p:nvSpPr>
          <p:cNvPr id="54" name="Right Arrow 53"/>
          <p:cNvSpPr/>
          <p:nvPr/>
        </p:nvSpPr>
        <p:spPr>
          <a:xfrm>
            <a:off x="5422900" y="2032000"/>
            <a:ext cx="520700" cy="317500"/>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a:solidFill>
                <a:srgbClr val="000000"/>
              </a:solidFill>
            </a:endParaRPr>
          </a:p>
        </p:txBody>
      </p:sp>
      <p:sp>
        <p:nvSpPr>
          <p:cNvPr id="26635" name="Rectangle 54"/>
          <p:cNvSpPr>
            <a:spLocks noChangeArrowheads="1"/>
          </p:cNvSpPr>
          <p:nvPr/>
        </p:nvSpPr>
        <p:spPr bwMode="auto">
          <a:xfrm>
            <a:off x="381000" y="4146550"/>
            <a:ext cx="8293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3050" indent="-273050">
              <a:buSzPct val="75000"/>
              <a:buFontTx/>
              <a:buBlip>
                <a:blip r:embed="rId11"/>
              </a:buBlip>
            </a:pPr>
            <a:r>
              <a:rPr lang="en-US" sz="2000">
                <a:solidFill>
                  <a:srgbClr val="000000"/>
                </a:solidFill>
              </a:rPr>
              <a:t>Medium identification:</a:t>
            </a:r>
          </a:p>
          <a:p>
            <a:pPr marL="547688" lvl="1" indent="-273050">
              <a:buSzPct val="75000"/>
              <a:buFontTx/>
              <a:buBlip>
                <a:blip r:embed="rId11"/>
              </a:buBlip>
            </a:pPr>
            <a:r>
              <a:rPr lang="en-US" sz="2000">
                <a:solidFill>
                  <a:srgbClr val="000000"/>
                </a:solidFill>
              </a:rPr>
              <a:t>Recovery of the time delays</a:t>
            </a:r>
          </a:p>
          <a:p>
            <a:pPr marL="547688" lvl="1" indent="-273050">
              <a:buSzPct val="75000"/>
              <a:buFontTx/>
              <a:buBlip>
                <a:blip r:embed="rId11"/>
              </a:buBlip>
            </a:pPr>
            <a:r>
              <a:rPr lang="en-US" sz="2000">
                <a:solidFill>
                  <a:srgbClr val="000000"/>
                </a:solidFill>
              </a:rPr>
              <a:t>Recovery of time-variant gain coefficients</a:t>
            </a:r>
          </a:p>
        </p:txBody>
      </p:sp>
      <p:pic>
        <p:nvPicPr>
          <p:cNvPr id="26636" name="Picture 56" descr="multipath.gif"/>
          <p:cNvPicPr>
            <a:picLocks noChangeAspect="1"/>
          </p:cNvPicPr>
          <p:nvPr/>
        </p:nvPicPr>
        <p:blipFill>
          <a:blip r:embed="rId12" cstate="print">
            <a:extLst>
              <a:ext uri="{28A0092B-C50C-407E-A947-70E740481C1C}">
                <a14:useLocalDpi xmlns:a14="http://schemas.microsoft.com/office/drawing/2010/main" val="0"/>
              </a:ext>
            </a:extLst>
          </a:blip>
          <a:srcRect r="2924"/>
          <a:stretch>
            <a:fillRect/>
          </a:stretch>
        </p:blipFill>
        <p:spPr bwMode="auto">
          <a:xfrm>
            <a:off x="2870200" y="2679700"/>
            <a:ext cx="249555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TextBox 57"/>
          <p:cNvSpPr txBox="1">
            <a:spLocks noChangeArrowheads="1"/>
          </p:cNvSpPr>
          <p:nvPr/>
        </p:nvSpPr>
        <p:spPr bwMode="auto">
          <a:xfrm>
            <a:off x="6362700" y="3429000"/>
            <a:ext cx="2451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a:solidFill>
                  <a:srgbClr val="000000"/>
                </a:solidFill>
              </a:rPr>
              <a:t>    pulses per period </a:t>
            </a:r>
          </a:p>
        </p:txBody>
      </p:sp>
      <p:pic>
        <p:nvPicPr>
          <p:cNvPr id="26638" name="Picture 61" descr="addin_tmp.png"/>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6438900" y="3530600"/>
            <a:ext cx="15398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60" descr="addin_tmp.png"/>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521700" y="3530600"/>
            <a:ext cx="17303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Text Box 4"/>
          <p:cNvSpPr txBox="1">
            <a:spLocks noChangeArrowheads="1"/>
          </p:cNvSpPr>
          <p:nvPr/>
        </p:nvSpPr>
        <p:spPr bwMode="auto">
          <a:xfrm>
            <a:off x="641350" y="5424488"/>
            <a:ext cx="7642225" cy="708025"/>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2000" b="1">
                <a:solidFill>
                  <a:srgbClr val="FFFFFF"/>
                </a:solidFill>
              </a:rPr>
              <a:t>The proposed method can recover the channel parameters from </a:t>
            </a:r>
            <a:br>
              <a:rPr lang="en-US" sz="2000" b="1">
                <a:solidFill>
                  <a:srgbClr val="FFFFFF"/>
                </a:solidFill>
              </a:rPr>
            </a:br>
            <a:r>
              <a:rPr lang="en-US" sz="2000" b="1">
                <a:solidFill>
                  <a:srgbClr val="FFFFFF"/>
                </a:solidFill>
              </a:rPr>
              <a:t>sub-Nyquist samples</a:t>
            </a:r>
          </a:p>
        </p:txBody>
      </p:sp>
      <p:sp>
        <p:nvSpPr>
          <p:cNvPr id="31" name="Text Box 5"/>
          <p:cNvSpPr txBox="1">
            <a:spLocks noChangeArrowheads="1"/>
          </p:cNvSpPr>
          <p:nvPr/>
        </p:nvSpPr>
        <p:spPr bwMode="auto">
          <a:xfrm>
            <a:off x="6949260" y="1257071"/>
            <a:ext cx="219598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Gedalyahu</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’09-’10</a:t>
            </a:r>
            <a:endParaRPr lang="en-US" sz="1200" b="1" dirty="0">
              <a:solidFill>
                <a:srgbClr val="CC0099"/>
              </a:solidFill>
            </a:endParaRPr>
          </a:p>
        </p:txBody>
      </p:sp>
    </p:spTree>
    <p:extLst>
      <p:ext uri="{BB962C8B-B14F-4D97-AF65-F5344CB8AC3E}">
        <p14:creationId xmlns:p14="http://schemas.microsoft.com/office/powerpoint/2010/main" val="325098085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4"/>
          <p:cNvSpPr>
            <a:spLocks noChangeArrowheads="1"/>
          </p:cNvSpPr>
          <p:nvPr/>
        </p:nvSpPr>
        <p:spPr bwMode="auto">
          <a:xfrm>
            <a:off x="280988" y="1182688"/>
            <a:ext cx="82931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3050" indent="-273050">
              <a:buSzPct val="75000"/>
              <a:buFontTx/>
              <a:buBlip>
                <a:blip r:embed="rId4"/>
              </a:buBlip>
            </a:pPr>
            <a:r>
              <a:rPr lang="en-US" sz="2000"/>
              <a:t>Each target is defined by:</a:t>
            </a:r>
          </a:p>
          <a:p>
            <a:pPr marL="730250" lvl="1" indent="-273050">
              <a:buSzPct val="75000"/>
              <a:buFontTx/>
              <a:buBlip>
                <a:blip r:embed="rId4"/>
              </a:buBlip>
            </a:pPr>
            <a:r>
              <a:rPr lang="en-US" sz="2000"/>
              <a:t>Range – delay</a:t>
            </a:r>
          </a:p>
          <a:p>
            <a:pPr marL="730250" lvl="1" indent="-273050">
              <a:buSzPct val="75000"/>
              <a:buFontTx/>
              <a:buBlip>
                <a:blip r:embed="rId4"/>
              </a:buBlip>
            </a:pPr>
            <a:r>
              <a:rPr lang="en-US" sz="2000"/>
              <a:t>Velocity – doppler</a:t>
            </a:r>
          </a:p>
          <a:p>
            <a:pPr marL="730250" lvl="1" indent="-273050">
              <a:buSzPct val="75000"/>
              <a:buFontTx/>
              <a:buBlip>
                <a:blip r:embed="rId4"/>
              </a:buBlip>
            </a:pPr>
            <a:endParaRPr lang="en-US" sz="2000"/>
          </a:p>
        </p:txBody>
      </p:sp>
      <p:sp>
        <p:nvSpPr>
          <p:cNvPr id="27651" name="Title 1"/>
          <p:cNvSpPr>
            <a:spLocks noGrp="1"/>
          </p:cNvSpPr>
          <p:nvPr>
            <p:ph type="title"/>
          </p:nvPr>
        </p:nvSpPr>
        <p:spPr/>
        <p:txBody>
          <a:bodyPr/>
          <a:lstStyle/>
          <a:p>
            <a:r>
              <a:rPr lang="en-US" smtClean="0"/>
              <a:t>Application: Radar</a:t>
            </a:r>
          </a:p>
        </p:txBody>
      </p:sp>
      <p:pic>
        <p:nvPicPr>
          <p:cNvPr id="27652" name="Picture 5" descr="radar.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49900" y="1682750"/>
            <a:ext cx="2676525"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4" name="Rectangle 54"/>
          <p:cNvSpPr>
            <a:spLocks noChangeArrowheads="1"/>
          </p:cNvSpPr>
          <p:nvPr/>
        </p:nvSpPr>
        <p:spPr bwMode="auto">
          <a:xfrm>
            <a:off x="280988" y="2235200"/>
            <a:ext cx="51260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73050" indent="-273050">
              <a:buSzPct val="75000"/>
              <a:buFontTx/>
              <a:buBlip>
                <a:blip r:embed="rId4"/>
              </a:buBlip>
            </a:pPr>
            <a:r>
              <a:rPr lang="en-US" sz="2000"/>
              <a:t>Targets can be identified with </a:t>
            </a:r>
            <a:r>
              <a:rPr lang="en-US" sz="2000" b="1">
                <a:solidFill>
                  <a:srgbClr val="FF0000"/>
                </a:solidFill>
              </a:rPr>
              <a:t>infinite resolution</a:t>
            </a:r>
            <a:r>
              <a:rPr lang="en-US" sz="2000"/>
              <a:t> as long as the time-bandwidth product  satisfies</a:t>
            </a:r>
          </a:p>
          <a:p>
            <a:pPr marL="730250" lvl="1" indent="-273050">
              <a:buSzPct val="75000"/>
              <a:buFontTx/>
              <a:buBlip>
                <a:blip r:embed="rId4"/>
              </a:buBlip>
            </a:pPr>
            <a:endParaRPr lang="en-US" sz="2000"/>
          </a:p>
          <a:p>
            <a:pPr marL="273050" indent="-273050">
              <a:buSzPct val="75000"/>
              <a:buFontTx/>
              <a:buBlip>
                <a:blip r:embed="rId4"/>
              </a:buBlip>
            </a:pPr>
            <a:endParaRPr lang="en-US" sz="2000"/>
          </a:p>
          <a:p>
            <a:pPr marL="730250" lvl="1" indent="-273050">
              <a:buSzPct val="75000"/>
              <a:buFontTx/>
              <a:buBlip>
                <a:blip r:embed="rId4"/>
              </a:buBlip>
            </a:pPr>
            <a:endParaRPr lang="en-US" sz="2000"/>
          </a:p>
        </p:txBody>
      </p:sp>
      <p:pic>
        <p:nvPicPr>
          <p:cNvPr id="27655" name="Picture 22" descr="addin_tmp.png"/>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2732088" y="2957513"/>
            <a:ext cx="1835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63" y="3863744"/>
            <a:ext cx="4346575" cy="230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67238" y="3863744"/>
            <a:ext cx="4395788" cy="232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6686368" y="1257071"/>
            <a:ext cx="245887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Bajwa</a:t>
            </a:r>
            <a:r>
              <a:rPr lang="en-US" sz="1200" b="1" dirty="0" smtClean="0">
                <a:solidFill>
                  <a:srgbClr val="CC0099"/>
                </a:solidFill>
              </a:rPr>
              <a:t>, </a:t>
            </a:r>
            <a:r>
              <a:rPr lang="en-US" sz="1200" b="1" dirty="0" err="1" smtClean="0">
                <a:solidFill>
                  <a:srgbClr val="CC0099"/>
                </a:solidFill>
              </a:rPr>
              <a:t>Gedalyahu</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’11</a:t>
            </a:r>
            <a:endParaRPr lang="en-US" sz="1200" b="1" dirty="0">
              <a:solidFill>
                <a:srgbClr val="CC0099"/>
              </a:solidFill>
            </a:endParaRPr>
          </a:p>
        </p:txBody>
      </p:sp>
    </p:spTree>
    <p:extLst>
      <p:ext uri="{BB962C8B-B14F-4D97-AF65-F5344CB8AC3E}">
        <p14:creationId xmlns:p14="http://schemas.microsoft.com/office/powerpoint/2010/main" val="847046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loud 46"/>
          <p:cNvSpPr/>
          <p:nvPr/>
        </p:nvSpPr>
        <p:spPr bwMode="auto">
          <a:xfrm>
            <a:off x="342900" y="1809750"/>
            <a:ext cx="3771900" cy="1646238"/>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rtlCol="1"/>
          <a:lstStyle/>
          <a:p>
            <a:pPr algn="ctr" rtl="1">
              <a:defRPr/>
            </a:pPr>
            <a:endParaRPr lang="he-IL" dirty="0">
              <a:latin typeface="Franklin Gothic Demi" pitchFamily="34" charset="0"/>
              <a:cs typeface="Arial" charset="0"/>
            </a:endParaRPr>
          </a:p>
        </p:txBody>
      </p:sp>
      <p:sp>
        <p:nvSpPr>
          <p:cNvPr id="37891" name="Title 1"/>
          <p:cNvSpPr>
            <a:spLocks noGrp="1"/>
          </p:cNvSpPr>
          <p:nvPr>
            <p:ph type="title"/>
          </p:nvPr>
        </p:nvSpPr>
        <p:spPr/>
        <p:txBody>
          <a:bodyPr/>
          <a:lstStyle/>
          <a:p>
            <a:r>
              <a:rPr lang="en-US" smtClean="0"/>
              <a:t>Structure Types</a:t>
            </a:r>
            <a:endParaRPr lang="he-IL" smtClean="0"/>
          </a:p>
        </p:txBody>
      </p:sp>
      <p:sp>
        <p:nvSpPr>
          <p:cNvPr id="37892" name="Text Box 20"/>
          <p:cNvSpPr txBox="1">
            <a:spLocks noChangeArrowheads="1"/>
          </p:cNvSpPr>
          <p:nvPr/>
        </p:nvSpPr>
        <p:spPr bwMode="auto">
          <a:xfrm>
            <a:off x="342900" y="1323975"/>
            <a:ext cx="5078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a:solidFill>
                  <a:srgbClr val="000000"/>
                </a:solidFill>
                <a:cs typeface="Tahoma" pitchFamily="34" charset="0"/>
              </a:rPr>
              <a:t> In this tutorial we treat 2 main structures:</a:t>
            </a:r>
          </a:p>
        </p:txBody>
      </p:sp>
      <p:grpSp>
        <p:nvGrpSpPr>
          <p:cNvPr id="2" name="Group 48"/>
          <p:cNvGrpSpPr>
            <a:grpSpLocks/>
          </p:cNvGrpSpPr>
          <p:nvPr/>
        </p:nvGrpSpPr>
        <p:grpSpPr bwMode="auto">
          <a:xfrm>
            <a:off x="5842000" y="4672013"/>
            <a:ext cx="1944688" cy="1738312"/>
            <a:chOff x="5841467" y="4672360"/>
            <a:chExt cx="1944821" cy="1738025"/>
          </a:xfrm>
        </p:grpSpPr>
        <p:sp>
          <p:nvSpPr>
            <p:cNvPr id="37912" name="Oval 54"/>
            <p:cNvSpPr>
              <a:spLocks noChangeArrowheads="1"/>
            </p:cNvSpPr>
            <p:nvPr/>
          </p:nvSpPr>
          <p:spPr bwMode="auto">
            <a:xfrm>
              <a:off x="6898496" y="5334694"/>
              <a:ext cx="104329" cy="104329"/>
            </a:xfrm>
            <a:prstGeom prst="ellipse">
              <a:avLst/>
            </a:prstGeom>
            <a:solidFill>
              <a:schemeClr val="tx1"/>
            </a:solidFill>
            <a:ln w="9525" algn="ctr">
              <a:solidFill>
                <a:schemeClr val="tx1"/>
              </a:solidFill>
              <a:round/>
              <a:headEnd/>
              <a:tailEnd/>
            </a:ln>
          </p:spPr>
          <p:txBody>
            <a:bodyPr wrap="none" anchor="ctr"/>
            <a:lstStyle/>
            <a:p>
              <a:pPr algn="ctr" eaLnBrk="0" hangingPunct="0"/>
              <a:endParaRPr lang="he-IL" sz="1600">
                <a:latin typeface="Calibri" pitchFamily="34" charset="0"/>
              </a:endParaRPr>
            </a:p>
          </p:txBody>
        </p:sp>
        <p:pic>
          <p:nvPicPr>
            <p:cNvPr id="37913" name="Picture 32"/>
            <p:cNvPicPr>
              <a:picLocks noChangeAspect="1"/>
            </p:cNvPicPr>
            <p:nvPr>
              <p:custDataLst>
                <p:tags r:id="rId7"/>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506253" y="5214838"/>
              <a:ext cx="280035" cy="22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14" name="Line 64"/>
            <p:cNvSpPr>
              <a:spLocks noChangeShapeType="1"/>
            </p:cNvSpPr>
            <p:nvPr/>
          </p:nvSpPr>
          <p:spPr bwMode="auto">
            <a:xfrm flipV="1">
              <a:off x="5983841" y="4964460"/>
              <a:ext cx="1458912" cy="12574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7915" name="Line 66"/>
            <p:cNvSpPr>
              <a:spLocks noChangeShapeType="1"/>
            </p:cNvSpPr>
            <p:nvPr/>
          </p:nvSpPr>
          <p:spPr bwMode="auto">
            <a:xfrm flipH="1" flipV="1">
              <a:off x="5983841" y="4977609"/>
              <a:ext cx="550862" cy="14327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7916" name="Line 67"/>
            <p:cNvSpPr>
              <a:spLocks noChangeShapeType="1"/>
            </p:cNvSpPr>
            <p:nvPr/>
          </p:nvSpPr>
          <p:spPr bwMode="auto">
            <a:xfrm flipV="1">
              <a:off x="5859222" y="5326340"/>
              <a:ext cx="1583531" cy="8093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37917" name="Picture 33"/>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309403" y="4672360"/>
              <a:ext cx="285750" cy="22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8" name="Picture 56" descr="addin_tmp"/>
            <p:cNvPicPr>
              <a:picLocks noChangeAspect="1" noChangeArrowheads="1"/>
            </p:cNvPicPr>
            <p:nvPr>
              <p:custDataLst>
                <p:tags r:id="rId9"/>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588710" y="5066060"/>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9" name="Picture 34"/>
            <p:cNvPicPr>
              <a:picLocks noChangeAspect="1"/>
            </p:cNvPicPr>
            <p:nvPr>
              <p:custDataLst>
                <p:tags r:id="rId10"/>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841467" y="4706838"/>
              <a:ext cx="287655" cy="224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Text Box 20"/>
          <p:cNvSpPr txBox="1">
            <a:spLocks noChangeArrowheads="1"/>
          </p:cNvSpPr>
          <p:nvPr/>
        </p:nvSpPr>
        <p:spPr bwMode="auto">
          <a:xfrm>
            <a:off x="1606550" y="2171700"/>
            <a:ext cx="1244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solidFill>
                  <a:srgbClr val="000000"/>
                </a:solidFill>
                <a:cs typeface="Tahoma" pitchFamily="34" charset="0"/>
              </a:rPr>
              <a:t>Subspace</a:t>
            </a:r>
          </a:p>
        </p:txBody>
      </p:sp>
      <p:sp>
        <p:nvSpPr>
          <p:cNvPr id="16" name="Text Box 20"/>
          <p:cNvSpPr txBox="1">
            <a:spLocks noChangeArrowheads="1"/>
          </p:cNvSpPr>
          <p:nvPr/>
        </p:nvSpPr>
        <p:spPr bwMode="auto">
          <a:xfrm>
            <a:off x="252413" y="3641725"/>
            <a:ext cx="1330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a:solidFill>
                  <a:srgbClr val="000000"/>
                </a:solidFill>
                <a:cs typeface="Tahoma" pitchFamily="34" charset="0"/>
              </a:rPr>
              <a:t> </a:t>
            </a:r>
            <a:r>
              <a:rPr lang="en-US" sz="2000" b="1">
                <a:solidFill>
                  <a:srgbClr val="FF0000"/>
                </a:solidFill>
                <a:cs typeface="Tahoma" pitchFamily="34" charset="0"/>
              </a:rPr>
              <a:t>Linear:</a:t>
            </a:r>
            <a:r>
              <a:rPr lang="en-US" sz="2000">
                <a:solidFill>
                  <a:srgbClr val="000000"/>
                </a:solidFill>
                <a:cs typeface="Tahoma" pitchFamily="34" charset="0"/>
              </a:rPr>
              <a:t>  </a:t>
            </a:r>
          </a:p>
        </p:txBody>
      </p:sp>
      <p:pic>
        <p:nvPicPr>
          <p:cNvPr id="17" name="Picture 16"/>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758950" y="2836863"/>
            <a:ext cx="9398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416050" y="3738563"/>
            <a:ext cx="2709863"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20"/>
          <p:cNvSpPr txBox="1">
            <a:spLocks noChangeArrowheads="1"/>
          </p:cNvSpPr>
          <p:nvPr/>
        </p:nvSpPr>
        <p:spPr bwMode="auto">
          <a:xfrm>
            <a:off x="252413" y="4008438"/>
            <a:ext cx="3690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a:solidFill>
                  <a:srgbClr val="000000"/>
                </a:solidFill>
                <a:cs typeface="Tahoma" pitchFamily="34" charset="0"/>
              </a:rPr>
              <a:t> Generalized sampling theory</a:t>
            </a:r>
          </a:p>
        </p:txBody>
      </p:sp>
      <p:grpSp>
        <p:nvGrpSpPr>
          <p:cNvPr id="3" name="Group 47"/>
          <p:cNvGrpSpPr>
            <a:grpSpLocks/>
          </p:cNvGrpSpPr>
          <p:nvPr/>
        </p:nvGrpSpPr>
        <p:grpSpPr bwMode="auto">
          <a:xfrm>
            <a:off x="1190625" y="4697413"/>
            <a:ext cx="1655763" cy="1524000"/>
            <a:chOff x="1191017" y="4697283"/>
            <a:chExt cx="1655127" cy="1524605"/>
          </a:xfrm>
        </p:grpSpPr>
        <p:sp>
          <p:nvSpPr>
            <p:cNvPr id="37908" name="Oval 54"/>
            <p:cNvSpPr>
              <a:spLocks noChangeArrowheads="1"/>
            </p:cNvSpPr>
            <p:nvPr/>
          </p:nvSpPr>
          <p:spPr bwMode="auto">
            <a:xfrm>
              <a:off x="2105672" y="5334694"/>
              <a:ext cx="104329" cy="104329"/>
            </a:xfrm>
            <a:prstGeom prst="ellipse">
              <a:avLst/>
            </a:prstGeom>
            <a:solidFill>
              <a:schemeClr val="tx1"/>
            </a:solidFill>
            <a:ln w="9525" algn="ctr">
              <a:solidFill>
                <a:schemeClr val="tx1"/>
              </a:solidFill>
              <a:round/>
              <a:headEnd/>
              <a:tailEnd/>
            </a:ln>
          </p:spPr>
          <p:txBody>
            <a:bodyPr wrap="none" anchor="ctr"/>
            <a:lstStyle/>
            <a:p>
              <a:pPr algn="ctr" eaLnBrk="0" hangingPunct="0"/>
              <a:endParaRPr lang="he-IL" sz="1600">
                <a:latin typeface="Calibri" pitchFamily="34" charset="0"/>
              </a:endParaRPr>
            </a:p>
          </p:txBody>
        </p:sp>
        <p:sp>
          <p:nvSpPr>
            <p:cNvPr id="37909" name="Line 64"/>
            <p:cNvSpPr>
              <a:spLocks noChangeShapeType="1"/>
            </p:cNvSpPr>
            <p:nvPr/>
          </p:nvSpPr>
          <p:spPr bwMode="auto">
            <a:xfrm flipV="1">
              <a:off x="1191017" y="4964460"/>
              <a:ext cx="1458912" cy="12574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37910" name="Picture 31"/>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649929" y="4697283"/>
              <a:ext cx="196215" cy="1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11" name="Picture 56" descr="addin_tmp"/>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795886" y="5066060"/>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Cloud 35"/>
          <p:cNvSpPr/>
          <p:nvPr/>
        </p:nvSpPr>
        <p:spPr bwMode="auto">
          <a:xfrm>
            <a:off x="4960938" y="1809750"/>
            <a:ext cx="3771900" cy="1646238"/>
          </a:xfrm>
          <a:prstGeom prst="cloud">
            <a:avLst/>
          </a:prstGeom>
          <a:solidFill>
            <a:schemeClr val="accent1"/>
          </a:solidFill>
          <a:ln w="9525" cap="flat" cmpd="sng" algn="ctr">
            <a:solidFill>
              <a:schemeClr val="tx1"/>
            </a:solidFill>
            <a:prstDash val="solid"/>
            <a:round/>
            <a:headEnd type="none" w="med" len="med"/>
            <a:tailEnd type="none" w="med" len="med"/>
          </a:ln>
          <a:effectLst/>
        </p:spPr>
        <p:txBody>
          <a:bodyPr rtlCol="1"/>
          <a:lstStyle/>
          <a:p>
            <a:pPr algn="ctr" rtl="1">
              <a:defRPr/>
            </a:pPr>
            <a:endParaRPr lang="he-IL" dirty="0">
              <a:latin typeface="Franklin Gothic Demi" pitchFamily="34" charset="0"/>
              <a:cs typeface="Arial" charset="0"/>
            </a:endParaRPr>
          </a:p>
        </p:txBody>
      </p:sp>
      <p:sp>
        <p:nvSpPr>
          <p:cNvPr id="37" name="Text Box 20"/>
          <p:cNvSpPr txBox="1">
            <a:spLocks noChangeArrowheads="1"/>
          </p:cNvSpPr>
          <p:nvPr/>
        </p:nvSpPr>
        <p:spPr bwMode="auto">
          <a:xfrm>
            <a:off x="5532438" y="2171700"/>
            <a:ext cx="2392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buSzPct val="75000"/>
            </a:pPr>
            <a:r>
              <a:rPr lang="en-US" sz="2000">
                <a:solidFill>
                  <a:srgbClr val="000000"/>
                </a:solidFill>
                <a:cs typeface="Tahoma" pitchFamily="34" charset="0"/>
              </a:rPr>
              <a:t>Union of subspaces</a:t>
            </a:r>
          </a:p>
        </p:txBody>
      </p:sp>
      <p:sp>
        <p:nvSpPr>
          <p:cNvPr id="38" name="Text Box 20"/>
          <p:cNvSpPr txBox="1">
            <a:spLocks noChangeArrowheads="1"/>
          </p:cNvSpPr>
          <p:nvPr/>
        </p:nvSpPr>
        <p:spPr bwMode="auto">
          <a:xfrm>
            <a:off x="4805363" y="3641725"/>
            <a:ext cx="1771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b="1">
                <a:solidFill>
                  <a:srgbClr val="FF0000"/>
                </a:solidFill>
                <a:cs typeface="Tahoma" pitchFamily="34" charset="0"/>
              </a:rPr>
              <a:t> Nonlinear:</a:t>
            </a:r>
            <a:r>
              <a:rPr lang="en-US" sz="2000">
                <a:solidFill>
                  <a:srgbClr val="000000"/>
                </a:solidFill>
                <a:cs typeface="Tahoma" pitchFamily="34" charset="0"/>
              </a:rPr>
              <a:t>  </a:t>
            </a:r>
          </a:p>
        </p:txBody>
      </p:sp>
      <p:pic>
        <p:nvPicPr>
          <p:cNvPr id="46" name="Picture 45"/>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611813" y="2674938"/>
            <a:ext cx="22336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6453188" y="3738563"/>
            <a:ext cx="22796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20"/>
          <p:cNvSpPr txBox="1">
            <a:spLocks noChangeArrowheads="1"/>
          </p:cNvSpPr>
          <p:nvPr/>
        </p:nvSpPr>
        <p:spPr bwMode="auto">
          <a:xfrm>
            <a:off x="4805363" y="4008438"/>
            <a:ext cx="4211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a:solidFill>
                  <a:srgbClr val="000000"/>
                </a:solidFill>
                <a:cs typeface="Tahoma" pitchFamily="34" charset="0"/>
              </a:rPr>
              <a:t> </a:t>
            </a:r>
            <a:r>
              <a:rPr lang="en-US" sz="2000" b="1">
                <a:solidFill>
                  <a:srgbClr val="FF0000"/>
                </a:solidFill>
                <a:cs typeface="Tahoma" pitchFamily="34" charset="0"/>
              </a:rPr>
              <a:t>Xampling</a:t>
            </a:r>
            <a:r>
              <a:rPr lang="en-US" sz="2000">
                <a:solidFill>
                  <a:srgbClr val="FF0000"/>
                </a:solidFill>
                <a:cs typeface="Tahoma" pitchFamily="34" charset="0"/>
              </a:rPr>
              <a:t> </a:t>
            </a:r>
            <a:r>
              <a:rPr lang="en-US" sz="2000">
                <a:solidFill>
                  <a:srgbClr val="000000"/>
                </a:solidFill>
                <a:cs typeface="Tahoma" pitchFamily="34" charset="0"/>
              </a:rPr>
              <a:t>(functional framework)</a:t>
            </a:r>
          </a:p>
        </p:txBody>
      </p:sp>
      <p:cxnSp>
        <p:nvCxnSpPr>
          <p:cNvPr id="53" name="Straight Connector 52"/>
          <p:cNvCxnSpPr/>
          <p:nvPr/>
        </p:nvCxnSpPr>
        <p:spPr>
          <a:xfrm>
            <a:off x="400050" y="4660900"/>
            <a:ext cx="8496300" cy="0"/>
          </a:xfrm>
          <a:prstGeom prst="line">
            <a:avLst/>
          </a:prstGeom>
        </p:spPr>
        <p:style>
          <a:lnRef idx="3">
            <a:schemeClr val="dk1"/>
          </a:lnRef>
          <a:fillRef idx="0">
            <a:schemeClr val="dk1"/>
          </a:fillRef>
          <a:effectRef idx="2">
            <a:schemeClr val="dk1"/>
          </a:effectRef>
          <a:fontRef idx="minor">
            <a:schemeClr val="tx1"/>
          </a:fontRef>
        </p:style>
      </p:cxnSp>
      <p:sp>
        <p:nvSpPr>
          <p:cNvPr id="56" name="Text Box 20"/>
          <p:cNvSpPr txBox="1">
            <a:spLocks noChangeArrowheads="1"/>
          </p:cNvSpPr>
          <p:nvPr/>
        </p:nvSpPr>
        <p:spPr bwMode="auto">
          <a:xfrm>
            <a:off x="252413" y="4946650"/>
            <a:ext cx="8040687"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a:solidFill>
                  <a:srgbClr val="000000"/>
                </a:solidFill>
                <a:cs typeface="Tahoma" pitchFamily="34" charset="0"/>
              </a:rPr>
              <a:t> Subspace modeling is used in many practical applications</a:t>
            </a:r>
          </a:p>
          <a:p>
            <a:pPr eaLnBrk="1" hangingPunct="1">
              <a:buSzPct val="75000"/>
              <a:buFontTx/>
              <a:buBlip>
                <a:blip r:embed="rId12"/>
              </a:buBlip>
            </a:pPr>
            <a:r>
              <a:rPr lang="en-US" sz="2000">
                <a:solidFill>
                  <a:srgbClr val="000000"/>
                </a:solidFill>
                <a:cs typeface="Tahoma" pitchFamily="34" charset="0"/>
              </a:rPr>
              <a:t> BUT, can result in unnecessary-high sampling and processing rates </a:t>
            </a:r>
          </a:p>
          <a:p>
            <a:pPr eaLnBrk="1" hangingPunct="1">
              <a:buSzPct val="75000"/>
              <a:buFontTx/>
              <a:buBlip>
                <a:blip r:embed="rId12"/>
              </a:buBlip>
            </a:pPr>
            <a:r>
              <a:rPr lang="en-US" sz="2000">
                <a:solidFill>
                  <a:srgbClr val="000000"/>
                </a:solidFill>
                <a:cs typeface="Tahoma" pitchFamily="34" charset="0"/>
              </a:rPr>
              <a:t> Union modeling paves the way to innovative sampling methods, </a:t>
            </a:r>
          </a:p>
          <a:p>
            <a:pPr eaLnBrk="1" hangingPunct="1">
              <a:buSzPct val="75000"/>
            </a:pPr>
            <a:r>
              <a:rPr lang="en-US" sz="2000">
                <a:solidFill>
                  <a:srgbClr val="000000"/>
                </a:solidFill>
                <a:cs typeface="Tahoma" pitchFamily="34" charset="0"/>
              </a:rPr>
              <a:t>   at rates as low as the actual information rate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nodeType="afterGroup">
                            <p:stCondLst>
                              <p:cond delay="1500"/>
                            </p:stCondLst>
                            <p:childTnLst>
                              <p:par>
                                <p:cTn id="26" presetID="2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500"/>
                                        <p:tgtEl>
                                          <p:spTgt spid="4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par>
                                <p:cTn id="43" presetID="22" presetClass="entr" presetSubtype="8"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left)">
                                      <p:cBhvr>
                                        <p:cTn id="48" dur="500"/>
                                        <p:tgtEl>
                                          <p:spTgt spid="41"/>
                                        </p:tgtEl>
                                      </p:cBhvr>
                                    </p:animEffect>
                                  </p:childTnLst>
                                </p:cTn>
                              </p:par>
                            </p:childTnLst>
                          </p:cTn>
                        </p:par>
                        <p:par>
                          <p:cTn id="49" fill="hold" nodeType="afterGroup">
                            <p:stCondLst>
                              <p:cond delay="500"/>
                            </p:stCondLst>
                            <p:childTnLst>
                              <p:par>
                                <p:cTn id="50" presetID="22" presetClass="entr" presetSubtype="4"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down)">
                                      <p:cBhvr>
                                        <p:cTn id="52" dur="500"/>
                                        <p:tgtEl>
                                          <p:spTgt spid="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3"/>
                                        </p:tgtEl>
                                      </p:cBhvr>
                                    </p:animEffect>
                                    <p:set>
                                      <p:cBhvr>
                                        <p:cTn id="57" dur="1" fill="hold">
                                          <p:stCondLst>
                                            <p:cond delay="499"/>
                                          </p:stCondLst>
                                        </p:cTn>
                                        <p:tgtEl>
                                          <p:spTgt spid="3"/>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childTnLst>
                          </p:cTn>
                        </p:par>
                        <p:par>
                          <p:cTn id="61" fill="hold" nodeType="afterGroup">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wipe(up)">
                                      <p:cBhvr>
                                        <p:cTn id="64" dur="500"/>
                                        <p:tgtEl>
                                          <p:spTgt spid="56"/>
                                        </p:tgtEl>
                                      </p:cBhvr>
                                    </p:animEffect>
                                  </p:childTnLst>
                                </p:cTn>
                              </p:par>
                              <p:par>
                                <p:cTn id="65" presetID="22" presetClass="entr" presetSubtype="1"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up)">
                                      <p:cBhvr>
                                        <p:cTn id="6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37" grpId="0"/>
      <p:bldP spid="38" grpId="0"/>
      <p:bldP spid="41" grpId="0"/>
      <p:bldP spid="56"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מציין מיקום תוכן 2"/>
          <p:cNvSpPr txBox="1">
            <a:spLocks/>
          </p:cNvSpPr>
          <p:nvPr/>
        </p:nvSpPr>
        <p:spPr bwMode="auto">
          <a:xfrm>
            <a:off x="304800" y="1295400"/>
            <a:ext cx="8229600" cy="4937125"/>
          </a:xfrm>
          <a:prstGeom prst="rect">
            <a:avLst/>
          </a:prstGeom>
          <a:noFill/>
          <a:ln w="9525">
            <a:noFill/>
            <a:miter lim="800000"/>
            <a:headEnd/>
            <a:tailEnd/>
          </a:ln>
        </p:spPr>
        <p:txBody>
          <a:bodyPr/>
          <a:lstStyle/>
          <a:p>
            <a:pPr marL="273050" indent="-273050">
              <a:spcBef>
                <a:spcPct val="20000"/>
              </a:spcBef>
              <a:buSzPct val="75000"/>
              <a:defRPr/>
            </a:pPr>
            <a:r>
              <a:rPr lang="en-US" sz="2400" b="1" kern="0" dirty="0">
                <a:solidFill>
                  <a:srgbClr val="FF0000"/>
                </a:solidFill>
              </a:rPr>
              <a:t>Motivation </a:t>
            </a:r>
          </a:p>
          <a:p>
            <a:pPr marL="730250" lvl="1" indent="-273050">
              <a:spcBef>
                <a:spcPct val="20000"/>
              </a:spcBef>
              <a:buSzPct val="75000"/>
              <a:buFontTx/>
              <a:buBlip>
                <a:blip r:embed="rId3"/>
              </a:buBlip>
              <a:defRPr/>
            </a:pPr>
            <a:r>
              <a:rPr lang="en-US" sz="2000" kern="0" dirty="0"/>
              <a:t>Generate a two-dimensional focused ultrasound image while reducing the sampling rate in each active element far below the Nyquist rate</a:t>
            </a:r>
          </a:p>
          <a:p>
            <a:pPr marL="730250" lvl="1" indent="-273050">
              <a:spcBef>
                <a:spcPct val="20000"/>
              </a:spcBef>
              <a:buSzPct val="75000"/>
              <a:buFontTx/>
              <a:buBlip>
                <a:blip r:embed="rId3"/>
              </a:buBlip>
              <a:defRPr/>
            </a:pPr>
            <a:endParaRPr lang="en-US" sz="2000" kern="0" dirty="0"/>
          </a:p>
          <a:p>
            <a:pPr marL="730250" lvl="1" indent="-273050">
              <a:spcBef>
                <a:spcPct val="20000"/>
              </a:spcBef>
              <a:buSzPct val="75000"/>
              <a:buFontTx/>
              <a:buBlip>
                <a:blip r:embed="rId3"/>
              </a:buBlip>
              <a:defRPr/>
            </a:pPr>
            <a:r>
              <a:rPr lang="en-US" sz="2000" kern="0" dirty="0"/>
              <a:t>Sample rate reduction leads to significant reduction of data size, and implies potential reduction of machinery size and power  consumption, while maintaining image quality</a:t>
            </a:r>
          </a:p>
        </p:txBody>
      </p:sp>
      <p:sp>
        <p:nvSpPr>
          <p:cNvPr id="28675" name="Title 1"/>
          <p:cNvSpPr>
            <a:spLocks noGrp="1"/>
          </p:cNvSpPr>
          <p:nvPr>
            <p:ph type="title"/>
          </p:nvPr>
        </p:nvSpPr>
        <p:spPr/>
        <p:txBody>
          <a:bodyPr/>
          <a:lstStyle/>
          <a:p>
            <a:r>
              <a:rPr lang="en-US" smtClean="0"/>
              <a:t>Xampling in Ultrasound Imaging</a:t>
            </a:r>
            <a:endParaRPr lang="he-IL" smtClean="0"/>
          </a:p>
        </p:txBody>
      </p:sp>
      <p:grpSp>
        <p:nvGrpSpPr>
          <p:cNvPr id="28676" name="Group 40"/>
          <p:cNvGrpSpPr>
            <a:grpSpLocks/>
          </p:cNvGrpSpPr>
          <p:nvPr/>
        </p:nvGrpSpPr>
        <p:grpSpPr bwMode="auto">
          <a:xfrm>
            <a:off x="160338" y="4343400"/>
            <a:ext cx="8691562" cy="1981200"/>
            <a:chOff x="304800" y="4343400"/>
            <a:chExt cx="8691645" cy="1981200"/>
          </a:xfrm>
        </p:grpSpPr>
        <p:pic>
          <p:nvPicPr>
            <p:cNvPr id="28678" name="Picture 27" descr="ATL_HDI_5000.jp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6823" y="4343400"/>
              <a:ext cx="170962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Up Arrow 28"/>
            <p:cNvSpPr/>
            <p:nvPr/>
          </p:nvSpPr>
          <p:spPr>
            <a:xfrm rot="16200000">
              <a:off x="2526529" y="4691851"/>
              <a:ext cx="569913" cy="1219212"/>
            </a:xfrm>
            <a:prstGeom prst="upArrow">
              <a:avLst/>
            </a:prstGeom>
            <a:gradFill flip="none" rotWithShape="1">
              <a:gsLst>
                <a:gs pos="0">
                  <a:schemeClr val="bg1">
                    <a:lumMod val="85000"/>
                  </a:schemeClr>
                </a:gs>
                <a:gs pos="90000">
                  <a:schemeClr val="bg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9894" tIns="69947" rIns="139894" bIns="69947" anchor="ctr"/>
            <a:lstStyle/>
            <a:p>
              <a:pPr algn="ctr">
                <a:defRPr/>
              </a:pPr>
              <a:endParaRPr lang="en-US"/>
            </a:p>
          </p:txBody>
        </p:sp>
        <p:sp>
          <p:nvSpPr>
            <p:cNvPr id="30" name="Up Arrow 29"/>
            <p:cNvSpPr/>
            <p:nvPr/>
          </p:nvSpPr>
          <p:spPr>
            <a:xfrm rot="5400000">
              <a:off x="6336565" y="4641051"/>
              <a:ext cx="569913" cy="1320813"/>
            </a:xfrm>
            <a:prstGeom prst="upArrow">
              <a:avLst/>
            </a:prstGeom>
            <a:gradFill flip="none" rotWithShape="1">
              <a:gsLst>
                <a:gs pos="1000">
                  <a:schemeClr val="tx1">
                    <a:lumMod val="95000"/>
                    <a:lumOff val="5000"/>
                  </a:schemeClr>
                </a:gs>
                <a:gs pos="63000">
                  <a:schemeClr val="tx1">
                    <a:lumMod val="75000"/>
                    <a:lumOff val="2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9894" tIns="69947" rIns="139894" bIns="69947" anchor="ctr"/>
            <a:lstStyle/>
            <a:p>
              <a:pPr algn="ctr">
                <a:defRPr/>
              </a:pPr>
              <a:endParaRPr lang="en-US"/>
            </a:p>
          </p:txBody>
        </p:sp>
        <p:sp>
          <p:nvSpPr>
            <p:cNvPr id="31" name="Rectangle 30"/>
            <p:cNvSpPr/>
            <p:nvPr/>
          </p:nvSpPr>
          <p:spPr>
            <a:xfrm>
              <a:off x="3522693" y="5162550"/>
              <a:ext cx="1117611" cy="284163"/>
            </a:xfrm>
            <a:prstGeom prst="rect">
              <a:avLst/>
            </a:prstGeom>
            <a:gradFill>
              <a:gsLst>
                <a:gs pos="1000">
                  <a:schemeClr val="tx1">
                    <a:lumMod val="50000"/>
                    <a:lumOff val="50000"/>
                  </a:schemeClr>
                </a:gs>
                <a:gs pos="90000">
                  <a:schemeClr val="bg1">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39894" tIns="69947" rIns="139894" bIns="69947" anchor="ctr"/>
            <a:lstStyle/>
            <a:p>
              <a:pPr algn="ctr">
                <a:defRPr/>
              </a:pPr>
              <a:endParaRPr lang="en-US"/>
            </a:p>
          </p:txBody>
        </p:sp>
        <p:sp>
          <p:nvSpPr>
            <p:cNvPr id="32" name="Rectangle 31"/>
            <p:cNvSpPr/>
            <p:nvPr/>
          </p:nvSpPr>
          <p:spPr>
            <a:xfrm>
              <a:off x="4741904" y="5162550"/>
              <a:ext cx="1117611" cy="284163"/>
            </a:xfrm>
            <a:prstGeom prst="rect">
              <a:avLst/>
            </a:prstGeom>
            <a:gradFill flip="none" rotWithShape="1">
              <a:gsLst>
                <a:gs pos="1000">
                  <a:schemeClr val="tx1">
                    <a:lumMod val="75000"/>
                    <a:lumOff val="25000"/>
                  </a:schemeClr>
                </a:gs>
                <a:gs pos="80000">
                  <a:schemeClr val="tx1">
                    <a:lumMod val="50000"/>
                    <a:lumOff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9894" tIns="69947" rIns="139894" bIns="69947" anchor="ctr"/>
            <a:lstStyle/>
            <a:p>
              <a:pPr algn="ctr">
                <a:defRPr/>
              </a:pPr>
              <a:endParaRPr lang="en-US"/>
            </a:p>
          </p:txBody>
        </p:sp>
        <p:sp>
          <p:nvSpPr>
            <p:cNvPr id="28683" name="TextBox 32"/>
            <p:cNvSpPr txBox="1">
              <a:spLocks noChangeArrowheads="1"/>
            </p:cNvSpPr>
            <p:nvPr/>
          </p:nvSpPr>
          <p:spPr bwMode="auto">
            <a:xfrm>
              <a:off x="1430367" y="5480875"/>
              <a:ext cx="3149418" cy="63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r>
                <a:rPr lang="en-US" sz="1600" i="1">
                  <a:solidFill>
                    <a:srgbClr val="000000"/>
                  </a:solidFill>
                </a:rPr>
                <a:t>Portable </a:t>
              </a:r>
              <a:br>
                <a:rPr lang="en-US" sz="1600" i="1">
                  <a:solidFill>
                    <a:srgbClr val="000000"/>
                  </a:solidFill>
                </a:rPr>
              </a:br>
              <a:r>
                <a:rPr lang="en-US" sz="1600" i="1">
                  <a:solidFill>
                    <a:srgbClr val="000000"/>
                  </a:solidFill>
                </a:rPr>
                <a:t>Systems</a:t>
              </a:r>
            </a:p>
          </p:txBody>
        </p:sp>
        <p:sp>
          <p:nvSpPr>
            <p:cNvPr id="28684" name="TextBox 33"/>
            <p:cNvSpPr txBox="1">
              <a:spLocks noChangeArrowheads="1"/>
            </p:cNvSpPr>
            <p:nvPr/>
          </p:nvSpPr>
          <p:spPr bwMode="auto">
            <a:xfrm>
              <a:off x="2526939" y="5480875"/>
              <a:ext cx="3149418" cy="63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r>
                <a:rPr lang="en-US" sz="1600" i="1">
                  <a:solidFill>
                    <a:srgbClr val="000000"/>
                  </a:solidFill>
                </a:rPr>
                <a:t>Low-End</a:t>
              </a:r>
              <a:br>
                <a:rPr lang="en-US" sz="1600" i="1">
                  <a:solidFill>
                    <a:srgbClr val="000000"/>
                  </a:solidFill>
                </a:rPr>
              </a:br>
              <a:r>
                <a:rPr lang="en-US" sz="1600" i="1">
                  <a:solidFill>
                    <a:srgbClr val="000000"/>
                  </a:solidFill>
                </a:rPr>
                <a:t>Systems</a:t>
              </a:r>
            </a:p>
          </p:txBody>
        </p:sp>
        <p:sp>
          <p:nvSpPr>
            <p:cNvPr id="28685" name="TextBox 34"/>
            <p:cNvSpPr txBox="1">
              <a:spLocks noChangeArrowheads="1"/>
            </p:cNvSpPr>
            <p:nvPr/>
          </p:nvSpPr>
          <p:spPr bwMode="auto">
            <a:xfrm>
              <a:off x="3688014" y="5480875"/>
              <a:ext cx="3149418" cy="63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r>
                <a:rPr lang="en-US" sz="1600" i="1">
                  <a:solidFill>
                    <a:srgbClr val="000000"/>
                  </a:solidFill>
                </a:rPr>
                <a:t>Mid-Range</a:t>
              </a:r>
              <a:br>
                <a:rPr lang="en-US" sz="1600" i="1">
                  <a:solidFill>
                    <a:srgbClr val="000000"/>
                  </a:solidFill>
                </a:rPr>
              </a:br>
              <a:r>
                <a:rPr lang="en-US" sz="1600" i="1">
                  <a:solidFill>
                    <a:srgbClr val="000000"/>
                  </a:solidFill>
                </a:rPr>
                <a:t>Systems</a:t>
              </a:r>
            </a:p>
          </p:txBody>
        </p:sp>
        <p:sp>
          <p:nvSpPr>
            <p:cNvPr id="28686" name="TextBox 35"/>
            <p:cNvSpPr txBox="1">
              <a:spLocks noChangeArrowheads="1"/>
            </p:cNvSpPr>
            <p:nvPr/>
          </p:nvSpPr>
          <p:spPr bwMode="auto">
            <a:xfrm>
              <a:off x="4837802" y="5457036"/>
              <a:ext cx="3149418" cy="63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r>
                <a:rPr lang="en-US" sz="1600" i="1">
                  <a:solidFill>
                    <a:srgbClr val="000000"/>
                  </a:solidFill>
                </a:rPr>
                <a:t>High-End</a:t>
              </a:r>
              <a:br>
                <a:rPr lang="en-US" sz="1600" i="1">
                  <a:solidFill>
                    <a:srgbClr val="000000"/>
                  </a:solidFill>
                </a:rPr>
              </a:br>
              <a:r>
                <a:rPr lang="en-US" sz="1600" i="1">
                  <a:solidFill>
                    <a:srgbClr val="000000"/>
                  </a:solidFill>
                </a:rPr>
                <a:t>Systems</a:t>
              </a:r>
            </a:p>
          </p:txBody>
        </p:sp>
        <p:sp>
          <p:nvSpPr>
            <p:cNvPr id="28687" name="TextBox 36"/>
            <p:cNvSpPr txBox="1">
              <a:spLocks noChangeArrowheads="1"/>
            </p:cNvSpPr>
            <p:nvPr/>
          </p:nvSpPr>
          <p:spPr bwMode="auto">
            <a:xfrm>
              <a:off x="2029992" y="4511709"/>
              <a:ext cx="5611865" cy="633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r>
                <a:rPr lang="en-US" sz="1600" i="1">
                  <a:solidFill>
                    <a:srgbClr val="000000"/>
                  </a:solidFill>
                </a:rPr>
                <a:t>Reduction of sampling rate implies potential reduction of machinery size and power  consumption</a:t>
              </a:r>
            </a:p>
          </p:txBody>
        </p:sp>
        <p:pic>
          <p:nvPicPr>
            <p:cNvPr id="28688" name="Picture 39" descr="ge_logiqbook_crop2.gif"/>
            <p:cNvPicPr>
              <a:picLocks noChangeAspect="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4800" y="4495800"/>
              <a:ext cx="19050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 Box 5"/>
          <p:cNvSpPr txBox="1">
            <a:spLocks noChangeArrowheads="1"/>
          </p:cNvSpPr>
          <p:nvPr/>
        </p:nvSpPr>
        <p:spPr bwMode="auto">
          <a:xfrm>
            <a:off x="5711229" y="1326463"/>
            <a:ext cx="3434017"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smtClean="0">
                <a:solidFill>
                  <a:srgbClr val="CC0099"/>
                </a:solidFill>
              </a:rPr>
              <a:t>Wagner, </a:t>
            </a:r>
            <a:r>
              <a:rPr lang="en-US" sz="1200" b="1" dirty="0" err="1" smtClean="0">
                <a:solidFill>
                  <a:srgbClr val="CC0099"/>
                </a:solidFill>
              </a:rPr>
              <a:t>Eldar</a:t>
            </a:r>
            <a:r>
              <a:rPr lang="en-US" sz="1200" b="1" dirty="0" smtClean="0">
                <a:solidFill>
                  <a:srgbClr val="CC0099"/>
                </a:solidFill>
              </a:rPr>
              <a:t>, </a:t>
            </a:r>
            <a:r>
              <a:rPr lang="en-US" sz="1200" b="1" dirty="0" err="1" smtClean="0">
                <a:solidFill>
                  <a:srgbClr val="CC0099"/>
                </a:solidFill>
              </a:rPr>
              <a:t>Feuer</a:t>
            </a:r>
            <a:r>
              <a:rPr lang="en-US" sz="1200" b="1" dirty="0" smtClean="0">
                <a:solidFill>
                  <a:srgbClr val="CC0099"/>
                </a:solidFill>
              </a:rPr>
              <a:t>, </a:t>
            </a:r>
            <a:r>
              <a:rPr lang="en-US" sz="1200" b="1" dirty="0" err="1" smtClean="0">
                <a:solidFill>
                  <a:srgbClr val="CC0099"/>
                </a:solidFill>
              </a:rPr>
              <a:t>Danin</a:t>
            </a:r>
            <a:r>
              <a:rPr lang="en-US" sz="1200" b="1" dirty="0" smtClean="0">
                <a:solidFill>
                  <a:srgbClr val="CC0099"/>
                </a:solidFill>
              </a:rPr>
              <a:t> and Friedman, ’11</a:t>
            </a:r>
            <a:endParaRPr lang="en-US" sz="1200" b="1" dirty="0">
              <a:solidFill>
                <a:srgbClr val="CC0099"/>
              </a:solidFill>
            </a:endParaRPr>
          </a:p>
        </p:txBody>
      </p:sp>
    </p:spTree>
    <p:extLst>
      <p:ext uri="{BB962C8B-B14F-4D97-AF65-F5344CB8AC3E}">
        <p14:creationId xmlns:p14="http://schemas.microsoft.com/office/powerpoint/2010/main" val="402732977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ציין מיקום תוכן 2"/>
          <p:cNvSpPr txBox="1">
            <a:spLocks/>
          </p:cNvSpPr>
          <p:nvPr/>
        </p:nvSpPr>
        <p:spPr bwMode="auto">
          <a:xfrm>
            <a:off x="304800" y="1295400"/>
            <a:ext cx="8534400" cy="4937125"/>
          </a:xfrm>
          <a:prstGeom prst="rect">
            <a:avLst/>
          </a:prstGeom>
          <a:noFill/>
          <a:ln w="9525">
            <a:noFill/>
            <a:miter lim="800000"/>
            <a:headEnd/>
            <a:tailEnd/>
          </a:ln>
        </p:spPr>
        <p:txBody>
          <a:bodyPr/>
          <a:lstStyle/>
          <a:p>
            <a:pPr marL="273600" indent="-273600" eaLnBrk="0" hangingPunct="0">
              <a:spcBef>
                <a:spcPct val="20000"/>
              </a:spcBef>
              <a:buSzPct val="75000"/>
              <a:defRPr/>
            </a:pPr>
            <a:r>
              <a:rPr lang="en-US" sz="2400" b="1" kern="0" dirty="0">
                <a:solidFill>
                  <a:srgbClr val="FF0000"/>
                </a:solidFill>
              </a:rPr>
              <a:t>Main Results </a:t>
            </a:r>
          </a:p>
          <a:p>
            <a:pPr marL="730800" lvl="1" indent="-273600" eaLnBrk="0" hangingPunct="0">
              <a:spcBef>
                <a:spcPct val="20000"/>
              </a:spcBef>
              <a:buSzPct val="75000"/>
              <a:buFontTx/>
              <a:buBlip>
                <a:blip r:embed="rId3"/>
              </a:buBlip>
              <a:defRPr/>
            </a:pPr>
            <a:r>
              <a:rPr lang="en-US" sz="2000" kern="0" dirty="0"/>
              <a:t>A scheme which enables reconstruction of a two dimensional image, from samples obtained at a rate 10-15 times below Nyquist  </a:t>
            </a:r>
          </a:p>
          <a:p>
            <a:pPr marL="730800" lvl="1" indent="-273600" eaLnBrk="0" hangingPunct="0">
              <a:spcBef>
                <a:spcPct val="20000"/>
              </a:spcBef>
              <a:buSzPct val="75000"/>
              <a:buFontTx/>
              <a:buBlip>
                <a:blip r:embed="rId3"/>
              </a:buBlip>
              <a:defRPr/>
            </a:pPr>
            <a:r>
              <a:rPr lang="en-US" sz="2000" kern="0" dirty="0"/>
              <a:t>The resulting image depicts strong perturbations in the tissue</a:t>
            </a:r>
          </a:p>
          <a:p>
            <a:pPr marL="273050" indent="-273050">
              <a:spcBef>
                <a:spcPct val="20000"/>
              </a:spcBef>
              <a:defRPr/>
            </a:pPr>
            <a:endParaRPr lang="en-US" sz="3000" kern="0" dirty="0">
              <a:latin typeface="+mn-lt"/>
              <a:cs typeface="+mn-cs"/>
            </a:endParaRPr>
          </a:p>
        </p:txBody>
      </p:sp>
      <p:sp>
        <p:nvSpPr>
          <p:cNvPr id="29699" name="Title 1"/>
          <p:cNvSpPr>
            <a:spLocks noGrp="1"/>
          </p:cNvSpPr>
          <p:nvPr>
            <p:ph type="title"/>
          </p:nvPr>
        </p:nvSpPr>
        <p:spPr/>
        <p:txBody>
          <a:bodyPr/>
          <a:lstStyle/>
          <a:p>
            <a:r>
              <a:rPr lang="en-US" smtClean="0"/>
              <a:t>Xampling in Ultrasound Imaging</a:t>
            </a:r>
            <a:endParaRPr lang="he-IL" smtClean="0"/>
          </a:p>
        </p:txBody>
      </p:sp>
      <p:sp>
        <p:nvSpPr>
          <p:cNvPr id="29700" name="Rectangle 27"/>
          <p:cNvSpPr>
            <a:spLocks noChangeArrowheads="1"/>
          </p:cNvSpPr>
          <p:nvPr/>
        </p:nvSpPr>
        <p:spPr bwMode="auto">
          <a:xfrm>
            <a:off x="6989763" y="5181600"/>
            <a:ext cx="18494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p>
            <a:r>
              <a:rPr lang="en-US" sz="1200" i="1"/>
              <a:t>Xampled B-mode image, generated from samples obtained at 0.17 Nyquist Rate</a:t>
            </a:r>
            <a:endParaRPr lang="he-IL" sz="1200" i="1"/>
          </a:p>
        </p:txBody>
      </p:sp>
      <p:sp>
        <p:nvSpPr>
          <p:cNvPr id="29701" name="Rectangle 28"/>
          <p:cNvSpPr>
            <a:spLocks noChangeArrowheads="1"/>
          </p:cNvSpPr>
          <p:nvPr/>
        </p:nvSpPr>
        <p:spPr bwMode="auto">
          <a:xfrm>
            <a:off x="3560763" y="5181600"/>
            <a:ext cx="19050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p>
            <a:r>
              <a:rPr lang="en-US" sz="1200" i="1"/>
              <a:t>Standard B-mode image, generated from samples obtained at Nyquist Rate</a:t>
            </a:r>
            <a:endParaRPr lang="he-IL" sz="1200" i="1"/>
          </a:p>
        </p:txBody>
      </p:sp>
      <p:sp>
        <p:nvSpPr>
          <p:cNvPr id="30" name="Up Arrow 29"/>
          <p:cNvSpPr/>
          <p:nvPr/>
        </p:nvSpPr>
        <p:spPr>
          <a:xfrm rot="5400000">
            <a:off x="4371181" y="4371182"/>
            <a:ext cx="477837" cy="533400"/>
          </a:xfrm>
          <a:prstGeom prst="upArrow">
            <a:avLst/>
          </a:prstGeom>
          <a:gradFill flip="none" rotWithShape="1">
            <a:gsLst>
              <a:gs pos="0">
                <a:schemeClr val="bg1">
                  <a:lumMod val="75000"/>
                </a:schemeClr>
              </a:gs>
              <a:gs pos="90000">
                <a:schemeClr val="bg1">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39894" tIns="69947" rIns="139894" bIns="69947" anchor="ctr"/>
          <a:lstStyle/>
          <a:p>
            <a:pPr algn="ctr">
              <a:defRPr/>
            </a:pPr>
            <a:endParaRPr lang="en-US"/>
          </a:p>
        </p:txBody>
      </p:sp>
      <p:pic>
        <p:nvPicPr>
          <p:cNvPr id="29703" name="Picture 30" descr="Figure5_StandardImaging.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1225" y="3200400"/>
            <a:ext cx="12477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31" descr="Figure5_XampledImageDynFocus_30_3.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3200400"/>
            <a:ext cx="1247775"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5846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3949700" y="3162300"/>
            <a:ext cx="2498725" cy="1077913"/>
          </a:xfrm>
          <a:prstGeom prst="rect">
            <a:avLst/>
          </a:prstGeom>
        </p:spPr>
        <p:txBody>
          <a:bodyPr>
            <a:spAutoFit/>
          </a:bodyPr>
          <a:lstStyle/>
          <a:p>
            <a:pPr marL="0" lvl="1" eaLnBrk="0" hangingPunct="0">
              <a:spcBef>
                <a:spcPct val="20000"/>
              </a:spcBef>
              <a:buSzPct val="75000"/>
              <a:defRPr/>
            </a:pPr>
            <a:r>
              <a:rPr lang="en-US" sz="1600" dirty="0">
                <a:latin typeface="+mn-lt"/>
              </a:rPr>
              <a:t>          - Individual traces of reflected echoes, received by the multi-element transducer array</a:t>
            </a:r>
          </a:p>
        </p:txBody>
      </p:sp>
      <p:sp>
        <p:nvSpPr>
          <p:cNvPr id="1028" name="Title 1"/>
          <p:cNvSpPr>
            <a:spLocks noGrp="1"/>
          </p:cNvSpPr>
          <p:nvPr>
            <p:ph type="title" idx="4294967295"/>
          </p:nvPr>
        </p:nvSpPr>
        <p:spPr/>
        <p:txBody>
          <a:bodyPr/>
          <a:lstStyle/>
          <a:p>
            <a:r>
              <a:rPr lang="en-US" smtClean="0"/>
              <a:t>Ultrasound Imaging &amp; FRI</a:t>
            </a:r>
            <a:endParaRPr lang="he-IL" smtClean="0"/>
          </a:p>
        </p:txBody>
      </p:sp>
      <p:sp>
        <p:nvSpPr>
          <p:cNvPr id="54" name="Rounded Rectangle 53"/>
          <p:cNvSpPr/>
          <p:nvPr/>
        </p:nvSpPr>
        <p:spPr>
          <a:xfrm>
            <a:off x="696913" y="7966075"/>
            <a:ext cx="7561262" cy="87312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800">
                <a:solidFill>
                  <a:srgbClr val="000000"/>
                </a:solidFill>
              </a:rPr>
              <a:t>Can we stably reconstruct pulse streams from low-rate samples? </a:t>
            </a:r>
            <a:endParaRPr lang="he-IL" sz="2800">
              <a:solidFill>
                <a:srgbClr val="000000"/>
              </a:solidFill>
            </a:endParaRPr>
          </a:p>
        </p:txBody>
      </p:sp>
      <p:pic>
        <p:nvPicPr>
          <p:cNvPr id="10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8325" y="1714500"/>
            <a:ext cx="175260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2"/>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4600" y="1473200"/>
            <a:ext cx="784225"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50" descr="individual_traces.png"/>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5900" y="1485900"/>
            <a:ext cx="221297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13"/>
          <p:cNvGraphicFramePr>
            <a:graphicFrameLocks noChangeAspect="1"/>
          </p:cNvGraphicFramePr>
          <p:nvPr/>
        </p:nvGraphicFramePr>
        <p:xfrm>
          <a:off x="4029075" y="3162300"/>
          <a:ext cx="463550" cy="298450"/>
        </p:xfrm>
        <a:graphic>
          <a:graphicData uri="http://schemas.openxmlformats.org/presentationml/2006/ole">
            <mc:AlternateContent xmlns:mc="http://schemas.openxmlformats.org/markup-compatibility/2006">
              <mc:Choice xmlns:v="urn:schemas-microsoft-com:vml" Requires="v">
                <p:oleObj spid="_x0000_s316485" name="Equation" r:id="rId10" imgW="393529" imgH="253890" progId="">
                  <p:embed/>
                </p:oleObj>
              </mc:Choice>
              <mc:Fallback>
                <p:oleObj name="Equation" r:id="rId10" imgW="393529" imgH="253890" progId="">
                  <p:embed/>
                  <p:pic>
                    <p:nvPicPr>
                      <p:cNvPr id="0" name="Picture 4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29075" y="3162300"/>
                        <a:ext cx="463550" cy="298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Arc 55"/>
          <p:cNvSpPr/>
          <p:nvPr/>
        </p:nvSpPr>
        <p:spPr>
          <a:xfrm>
            <a:off x="520700" y="1257300"/>
            <a:ext cx="1981200" cy="1981200"/>
          </a:xfrm>
          <a:prstGeom prst="arc">
            <a:avLst>
              <a:gd name="adj1" fmla="val 21149363"/>
              <a:gd name="adj2" fmla="val 42070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7" name="Arc 56"/>
          <p:cNvSpPr/>
          <p:nvPr/>
        </p:nvSpPr>
        <p:spPr>
          <a:xfrm>
            <a:off x="596900" y="1333500"/>
            <a:ext cx="1828800" cy="1828800"/>
          </a:xfrm>
          <a:prstGeom prst="arc">
            <a:avLst>
              <a:gd name="adj1" fmla="val 21152608"/>
              <a:gd name="adj2" fmla="val 406424"/>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8" name="Arc 57"/>
          <p:cNvSpPr/>
          <p:nvPr/>
        </p:nvSpPr>
        <p:spPr>
          <a:xfrm>
            <a:off x="673100" y="1409700"/>
            <a:ext cx="1676400" cy="1676400"/>
          </a:xfrm>
          <a:prstGeom prst="arc">
            <a:avLst>
              <a:gd name="adj1" fmla="val 21159585"/>
              <a:gd name="adj2" fmla="val 3905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59" name="Arc 58"/>
          <p:cNvSpPr/>
          <p:nvPr/>
        </p:nvSpPr>
        <p:spPr>
          <a:xfrm>
            <a:off x="749300" y="1485900"/>
            <a:ext cx="1524000" cy="1524000"/>
          </a:xfrm>
          <a:prstGeom prst="arc">
            <a:avLst>
              <a:gd name="adj1" fmla="val 21154883"/>
              <a:gd name="adj2" fmla="val 40851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1" name="Arc 60"/>
          <p:cNvSpPr/>
          <p:nvPr/>
        </p:nvSpPr>
        <p:spPr>
          <a:xfrm>
            <a:off x="825500" y="1562100"/>
            <a:ext cx="1371600" cy="1371600"/>
          </a:xfrm>
          <a:prstGeom prst="arc">
            <a:avLst>
              <a:gd name="adj1" fmla="val 21160123"/>
              <a:gd name="adj2" fmla="val 38958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2" name="Arc 61"/>
          <p:cNvSpPr/>
          <p:nvPr/>
        </p:nvSpPr>
        <p:spPr>
          <a:xfrm>
            <a:off x="901700" y="1638300"/>
            <a:ext cx="1219200" cy="1219200"/>
          </a:xfrm>
          <a:prstGeom prst="arc">
            <a:avLst>
              <a:gd name="adj1" fmla="val 21163154"/>
              <a:gd name="adj2" fmla="val 375064"/>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8" name="Arc 67"/>
          <p:cNvSpPr/>
          <p:nvPr/>
        </p:nvSpPr>
        <p:spPr>
          <a:xfrm>
            <a:off x="977900" y="1714500"/>
            <a:ext cx="1066800" cy="1066800"/>
          </a:xfrm>
          <a:prstGeom prst="arc">
            <a:avLst>
              <a:gd name="adj1" fmla="val 21149866"/>
              <a:gd name="adj2" fmla="val 389648"/>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69" name="Arc 68"/>
          <p:cNvSpPr/>
          <p:nvPr/>
        </p:nvSpPr>
        <p:spPr>
          <a:xfrm>
            <a:off x="1054100" y="1790700"/>
            <a:ext cx="914400" cy="914400"/>
          </a:xfrm>
          <a:prstGeom prst="arc">
            <a:avLst>
              <a:gd name="adj1" fmla="val 21115609"/>
              <a:gd name="adj2" fmla="val 38473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0" name="Arc 69"/>
          <p:cNvSpPr/>
          <p:nvPr/>
        </p:nvSpPr>
        <p:spPr>
          <a:xfrm>
            <a:off x="1130300" y="1866900"/>
            <a:ext cx="762000" cy="762000"/>
          </a:xfrm>
          <a:prstGeom prst="arc">
            <a:avLst>
              <a:gd name="adj1" fmla="val 21088037"/>
              <a:gd name="adj2" fmla="val 42522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1" name="Arc 70"/>
          <p:cNvSpPr/>
          <p:nvPr/>
        </p:nvSpPr>
        <p:spPr>
          <a:xfrm>
            <a:off x="1206500" y="1943100"/>
            <a:ext cx="609600" cy="609600"/>
          </a:xfrm>
          <a:prstGeom prst="arc">
            <a:avLst>
              <a:gd name="adj1" fmla="val 21055466"/>
              <a:gd name="adj2" fmla="val 435998"/>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2" name="Arc 71"/>
          <p:cNvSpPr/>
          <p:nvPr/>
        </p:nvSpPr>
        <p:spPr>
          <a:xfrm>
            <a:off x="1282700" y="2019300"/>
            <a:ext cx="457200" cy="457200"/>
          </a:xfrm>
          <a:prstGeom prst="arc">
            <a:avLst>
              <a:gd name="adj1" fmla="val 20949139"/>
              <a:gd name="adj2" fmla="val 47666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4" name="Arc 73"/>
          <p:cNvSpPr/>
          <p:nvPr/>
        </p:nvSpPr>
        <p:spPr>
          <a:xfrm>
            <a:off x="1358900" y="2095500"/>
            <a:ext cx="304800" cy="304800"/>
          </a:xfrm>
          <a:prstGeom prst="arc">
            <a:avLst>
              <a:gd name="adj1" fmla="val 20881930"/>
              <a:gd name="adj2" fmla="val 519338"/>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5" name="Arc 74"/>
          <p:cNvSpPr/>
          <p:nvPr/>
        </p:nvSpPr>
        <p:spPr>
          <a:xfrm>
            <a:off x="1435100" y="2171700"/>
            <a:ext cx="152400" cy="152400"/>
          </a:xfrm>
          <a:prstGeom prst="arc">
            <a:avLst>
              <a:gd name="adj1" fmla="val 20789434"/>
              <a:gd name="adj2" fmla="val 67085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7" name="Arc 76"/>
          <p:cNvSpPr/>
          <p:nvPr/>
        </p:nvSpPr>
        <p:spPr>
          <a:xfrm rot="10800000">
            <a:off x="596900" y="1257300"/>
            <a:ext cx="1981200" cy="1981200"/>
          </a:xfrm>
          <a:prstGeom prst="arc">
            <a:avLst>
              <a:gd name="adj1" fmla="val 21149363"/>
              <a:gd name="adj2" fmla="val 42070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8" name="Arc 77"/>
          <p:cNvSpPr/>
          <p:nvPr/>
        </p:nvSpPr>
        <p:spPr>
          <a:xfrm rot="10800000">
            <a:off x="673100" y="1333500"/>
            <a:ext cx="1828800" cy="1828800"/>
          </a:xfrm>
          <a:prstGeom prst="arc">
            <a:avLst>
              <a:gd name="adj1" fmla="val 21152608"/>
              <a:gd name="adj2" fmla="val 406424"/>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1" name="Arc 80"/>
          <p:cNvSpPr/>
          <p:nvPr/>
        </p:nvSpPr>
        <p:spPr>
          <a:xfrm rot="10800000">
            <a:off x="749300" y="1409700"/>
            <a:ext cx="1676400" cy="1676400"/>
          </a:xfrm>
          <a:prstGeom prst="arc">
            <a:avLst>
              <a:gd name="adj1" fmla="val 21159585"/>
              <a:gd name="adj2" fmla="val 39053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2" name="Arc 81"/>
          <p:cNvSpPr/>
          <p:nvPr/>
        </p:nvSpPr>
        <p:spPr>
          <a:xfrm rot="10800000">
            <a:off x="825500" y="1485900"/>
            <a:ext cx="1524000" cy="1524000"/>
          </a:xfrm>
          <a:prstGeom prst="arc">
            <a:avLst>
              <a:gd name="adj1" fmla="val 21154883"/>
              <a:gd name="adj2" fmla="val 40851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3" name="Arc 82"/>
          <p:cNvSpPr/>
          <p:nvPr/>
        </p:nvSpPr>
        <p:spPr>
          <a:xfrm rot="10800000">
            <a:off x="901700" y="1562100"/>
            <a:ext cx="1371600" cy="1371600"/>
          </a:xfrm>
          <a:prstGeom prst="arc">
            <a:avLst>
              <a:gd name="adj1" fmla="val 21160123"/>
              <a:gd name="adj2" fmla="val 389580"/>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4" name="Arc 83"/>
          <p:cNvSpPr/>
          <p:nvPr/>
        </p:nvSpPr>
        <p:spPr>
          <a:xfrm rot="10800000">
            <a:off x="977900" y="1638300"/>
            <a:ext cx="1219200" cy="1219200"/>
          </a:xfrm>
          <a:prstGeom prst="arc">
            <a:avLst>
              <a:gd name="adj1" fmla="val 21163154"/>
              <a:gd name="adj2" fmla="val 375064"/>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5" name="Arc 84"/>
          <p:cNvSpPr/>
          <p:nvPr/>
        </p:nvSpPr>
        <p:spPr>
          <a:xfrm rot="10800000">
            <a:off x="1054100" y="1714500"/>
            <a:ext cx="1066800" cy="1066800"/>
          </a:xfrm>
          <a:prstGeom prst="arc">
            <a:avLst>
              <a:gd name="adj1" fmla="val 21149866"/>
              <a:gd name="adj2" fmla="val 389648"/>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7" name="Arc 86"/>
          <p:cNvSpPr/>
          <p:nvPr/>
        </p:nvSpPr>
        <p:spPr>
          <a:xfrm rot="10800000">
            <a:off x="1130300" y="1790700"/>
            <a:ext cx="914400" cy="914400"/>
          </a:xfrm>
          <a:prstGeom prst="arc">
            <a:avLst>
              <a:gd name="adj1" fmla="val 21115609"/>
              <a:gd name="adj2" fmla="val 384732"/>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8" name="Arc 87"/>
          <p:cNvSpPr/>
          <p:nvPr/>
        </p:nvSpPr>
        <p:spPr>
          <a:xfrm rot="10800000">
            <a:off x="1206500" y="1866900"/>
            <a:ext cx="762000" cy="762000"/>
          </a:xfrm>
          <a:prstGeom prst="arc">
            <a:avLst>
              <a:gd name="adj1" fmla="val 21066785"/>
              <a:gd name="adj2" fmla="val 42522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89" name="Arc 88"/>
          <p:cNvSpPr/>
          <p:nvPr/>
        </p:nvSpPr>
        <p:spPr>
          <a:xfrm rot="10800000">
            <a:off x="1282700" y="1943100"/>
            <a:ext cx="609600" cy="609600"/>
          </a:xfrm>
          <a:prstGeom prst="arc">
            <a:avLst>
              <a:gd name="adj1" fmla="val 21055466"/>
              <a:gd name="adj2" fmla="val 435998"/>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0" name="Arc 89"/>
          <p:cNvSpPr/>
          <p:nvPr/>
        </p:nvSpPr>
        <p:spPr>
          <a:xfrm rot="10800000">
            <a:off x="1358900" y="2019300"/>
            <a:ext cx="457200" cy="457200"/>
          </a:xfrm>
          <a:prstGeom prst="arc">
            <a:avLst>
              <a:gd name="adj1" fmla="val 20949139"/>
              <a:gd name="adj2" fmla="val 476663"/>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1" name="Arc 90"/>
          <p:cNvSpPr/>
          <p:nvPr/>
        </p:nvSpPr>
        <p:spPr>
          <a:xfrm rot="10800000">
            <a:off x="1435100" y="2095500"/>
            <a:ext cx="304800" cy="304800"/>
          </a:xfrm>
          <a:prstGeom prst="arc">
            <a:avLst>
              <a:gd name="adj1" fmla="val 20881930"/>
              <a:gd name="adj2" fmla="val 519338"/>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2" name="Arc 91"/>
          <p:cNvSpPr/>
          <p:nvPr/>
        </p:nvSpPr>
        <p:spPr>
          <a:xfrm rot="10800000">
            <a:off x="1511300" y="2171700"/>
            <a:ext cx="152400" cy="152400"/>
          </a:xfrm>
          <a:prstGeom prst="arc">
            <a:avLst>
              <a:gd name="adj1" fmla="val 20789434"/>
              <a:gd name="adj2" fmla="val 670855"/>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3" name="Arc 92"/>
          <p:cNvSpPr/>
          <p:nvPr/>
        </p:nvSpPr>
        <p:spPr>
          <a:xfrm>
            <a:off x="520700" y="1257300"/>
            <a:ext cx="1981200" cy="1981200"/>
          </a:xfrm>
          <a:prstGeom prst="arc">
            <a:avLst>
              <a:gd name="adj1" fmla="val 21149363"/>
              <a:gd name="adj2" fmla="val 420702"/>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4" name="Arc 93"/>
          <p:cNvSpPr/>
          <p:nvPr/>
        </p:nvSpPr>
        <p:spPr>
          <a:xfrm>
            <a:off x="596900" y="1333500"/>
            <a:ext cx="1828800" cy="1828800"/>
          </a:xfrm>
          <a:prstGeom prst="arc">
            <a:avLst>
              <a:gd name="adj1" fmla="val 21152608"/>
              <a:gd name="adj2" fmla="val 406424"/>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5" name="Arc 94"/>
          <p:cNvSpPr/>
          <p:nvPr/>
        </p:nvSpPr>
        <p:spPr>
          <a:xfrm>
            <a:off x="673100" y="1409700"/>
            <a:ext cx="1676400" cy="1676400"/>
          </a:xfrm>
          <a:prstGeom prst="arc">
            <a:avLst>
              <a:gd name="adj1" fmla="val 21159585"/>
              <a:gd name="adj2" fmla="val 390537"/>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6" name="Arc 95"/>
          <p:cNvSpPr/>
          <p:nvPr/>
        </p:nvSpPr>
        <p:spPr>
          <a:xfrm>
            <a:off x="749300" y="1485900"/>
            <a:ext cx="1524000" cy="1524000"/>
          </a:xfrm>
          <a:prstGeom prst="arc">
            <a:avLst>
              <a:gd name="adj1" fmla="val 21154883"/>
              <a:gd name="adj2" fmla="val 408512"/>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7" name="Arc 96"/>
          <p:cNvSpPr/>
          <p:nvPr/>
        </p:nvSpPr>
        <p:spPr>
          <a:xfrm>
            <a:off x="825500" y="1562100"/>
            <a:ext cx="1371600" cy="1371600"/>
          </a:xfrm>
          <a:prstGeom prst="arc">
            <a:avLst>
              <a:gd name="adj1" fmla="val 21160123"/>
              <a:gd name="adj2" fmla="val 38958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8" name="Arc 97"/>
          <p:cNvSpPr/>
          <p:nvPr/>
        </p:nvSpPr>
        <p:spPr>
          <a:xfrm>
            <a:off x="901700" y="1638300"/>
            <a:ext cx="1219200" cy="1219200"/>
          </a:xfrm>
          <a:prstGeom prst="arc">
            <a:avLst>
              <a:gd name="adj1" fmla="val 21163154"/>
              <a:gd name="adj2" fmla="val 375064"/>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99" name="Arc 98"/>
          <p:cNvSpPr/>
          <p:nvPr/>
        </p:nvSpPr>
        <p:spPr>
          <a:xfrm>
            <a:off x="977900" y="1714500"/>
            <a:ext cx="1066800" cy="1066800"/>
          </a:xfrm>
          <a:prstGeom prst="arc">
            <a:avLst>
              <a:gd name="adj1" fmla="val 21149866"/>
              <a:gd name="adj2" fmla="val 389648"/>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0" name="Arc 99"/>
          <p:cNvSpPr/>
          <p:nvPr/>
        </p:nvSpPr>
        <p:spPr>
          <a:xfrm>
            <a:off x="1054100" y="1790700"/>
            <a:ext cx="914400" cy="914400"/>
          </a:xfrm>
          <a:prstGeom prst="arc">
            <a:avLst>
              <a:gd name="adj1" fmla="val 21115609"/>
              <a:gd name="adj2" fmla="val 384732"/>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1" name="Arc 100"/>
          <p:cNvSpPr/>
          <p:nvPr/>
        </p:nvSpPr>
        <p:spPr>
          <a:xfrm>
            <a:off x="1130300" y="1866900"/>
            <a:ext cx="762000" cy="762000"/>
          </a:xfrm>
          <a:prstGeom prst="arc">
            <a:avLst>
              <a:gd name="adj1" fmla="val 21088037"/>
              <a:gd name="adj2" fmla="val 425225"/>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2" name="Arc 101"/>
          <p:cNvSpPr/>
          <p:nvPr/>
        </p:nvSpPr>
        <p:spPr>
          <a:xfrm>
            <a:off x="1206500" y="1943100"/>
            <a:ext cx="609600" cy="609600"/>
          </a:xfrm>
          <a:prstGeom prst="arc">
            <a:avLst>
              <a:gd name="adj1" fmla="val 21055466"/>
              <a:gd name="adj2" fmla="val 435998"/>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3" name="Arc 102"/>
          <p:cNvSpPr/>
          <p:nvPr/>
        </p:nvSpPr>
        <p:spPr>
          <a:xfrm>
            <a:off x="1282700" y="2019300"/>
            <a:ext cx="457200" cy="457200"/>
          </a:xfrm>
          <a:prstGeom prst="arc">
            <a:avLst>
              <a:gd name="adj1" fmla="val 20949139"/>
              <a:gd name="adj2" fmla="val 476663"/>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4" name="Arc 103"/>
          <p:cNvSpPr/>
          <p:nvPr/>
        </p:nvSpPr>
        <p:spPr>
          <a:xfrm>
            <a:off x="1358900" y="2095500"/>
            <a:ext cx="304800" cy="304800"/>
          </a:xfrm>
          <a:prstGeom prst="arc">
            <a:avLst>
              <a:gd name="adj1" fmla="val 20881930"/>
              <a:gd name="adj2" fmla="val 519338"/>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5" name="Arc 104"/>
          <p:cNvSpPr/>
          <p:nvPr/>
        </p:nvSpPr>
        <p:spPr>
          <a:xfrm>
            <a:off x="1435100" y="2171700"/>
            <a:ext cx="152400" cy="152400"/>
          </a:xfrm>
          <a:prstGeom prst="arc">
            <a:avLst>
              <a:gd name="adj1" fmla="val 20789434"/>
              <a:gd name="adj2" fmla="val 670855"/>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6" name="Arc 105"/>
          <p:cNvSpPr/>
          <p:nvPr/>
        </p:nvSpPr>
        <p:spPr>
          <a:xfrm>
            <a:off x="139700" y="1257300"/>
            <a:ext cx="1981200" cy="1981200"/>
          </a:xfrm>
          <a:prstGeom prst="arc">
            <a:avLst>
              <a:gd name="adj1" fmla="val 21149363"/>
              <a:gd name="adj2" fmla="val 420702"/>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7" name="Arc 106"/>
          <p:cNvSpPr/>
          <p:nvPr/>
        </p:nvSpPr>
        <p:spPr>
          <a:xfrm>
            <a:off x="215900" y="1333500"/>
            <a:ext cx="1828800" cy="1828800"/>
          </a:xfrm>
          <a:prstGeom prst="arc">
            <a:avLst>
              <a:gd name="adj1" fmla="val 21152608"/>
              <a:gd name="adj2" fmla="val 406424"/>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8" name="Arc 107"/>
          <p:cNvSpPr/>
          <p:nvPr/>
        </p:nvSpPr>
        <p:spPr>
          <a:xfrm>
            <a:off x="292100" y="1409700"/>
            <a:ext cx="1676400" cy="1676400"/>
          </a:xfrm>
          <a:prstGeom prst="arc">
            <a:avLst>
              <a:gd name="adj1" fmla="val 21159585"/>
              <a:gd name="adj2" fmla="val 390537"/>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09" name="Arc 108"/>
          <p:cNvSpPr/>
          <p:nvPr/>
        </p:nvSpPr>
        <p:spPr>
          <a:xfrm>
            <a:off x="215900" y="1485900"/>
            <a:ext cx="1524000" cy="1524000"/>
          </a:xfrm>
          <a:prstGeom prst="arc">
            <a:avLst>
              <a:gd name="adj1" fmla="val 21154883"/>
              <a:gd name="adj2" fmla="val 408512"/>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0" name="Arc 109"/>
          <p:cNvSpPr/>
          <p:nvPr/>
        </p:nvSpPr>
        <p:spPr>
          <a:xfrm>
            <a:off x="292100" y="1562100"/>
            <a:ext cx="1371600" cy="1371600"/>
          </a:xfrm>
          <a:prstGeom prst="arc">
            <a:avLst>
              <a:gd name="adj1" fmla="val 21160123"/>
              <a:gd name="adj2" fmla="val 389580"/>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1" name="Arc 110"/>
          <p:cNvSpPr/>
          <p:nvPr/>
        </p:nvSpPr>
        <p:spPr>
          <a:xfrm>
            <a:off x="368300" y="1638300"/>
            <a:ext cx="1219200" cy="1219200"/>
          </a:xfrm>
          <a:prstGeom prst="arc">
            <a:avLst>
              <a:gd name="adj1" fmla="val 21163154"/>
              <a:gd name="adj2" fmla="val 375064"/>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2" name="Arc 111"/>
          <p:cNvSpPr/>
          <p:nvPr/>
        </p:nvSpPr>
        <p:spPr>
          <a:xfrm>
            <a:off x="444500" y="1714500"/>
            <a:ext cx="1066800" cy="1066800"/>
          </a:xfrm>
          <a:prstGeom prst="arc">
            <a:avLst>
              <a:gd name="adj1" fmla="val 21149866"/>
              <a:gd name="adj2" fmla="val 389648"/>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3" name="Arc 112"/>
          <p:cNvSpPr/>
          <p:nvPr/>
        </p:nvSpPr>
        <p:spPr>
          <a:xfrm>
            <a:off x="520700" y="1790700"/>
            <a:ext cx="914400" cy="914400"/>
          </a:xfrm>
          <a:prstGeom prst="arc">
            <a:avLst>
              <a:gd name="adj1" fmla="val 21115609"/>
              <a:gd name="adj2" fmla="val 384732"/>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4" name="Arc 113"/>
          <p:cNvSpPr/>
          <p:nvPr/>
        </p:nvSpPr>
        <p:spPr>
          <a:xfrm>
            <a:off x="596900" y="1866900"/>
            <a:ext cx="762000" cy="762000"/>
          </a:xfrm>
          <a:prstGeom prst="arc">
            <a:avLst>
              <a:gd name="adj1" fmla="val 21088037"/>
              <a:gd name="adj2" fmla="val 425225"/>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5" name="Arc 114"/>
          <p:cNvSpPr/>
          <p:nvPr/>
        </p:nvSpPr>
        <p:spPr>
          <a:xfrm>
            <a:off x="673100" y="1943100"/>
            <a:ext cx="609600" cy="609600"/>
          </a:xfrm>
          <a:prstGeom prst="arc">
            <a:avLst>
              <a:gd name="adj1" fmla="val 21055466"/>
              <a:gd name="adj2" fmla="val 435998"/>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6" name="Arc 115"/>
          <p:cNvSpPr/>
          <p:nvPr/>
        </p:nvSpPr>
        <p:spPr>
          <a:xfrm>
            <a:off x="749300" y="2019300"/>
            <a:ext cx="457200" cy="457200"/>
          </a:xfrm>
          <a:prstGeom prst="arc">
            <a:avLst>
              <a:gd name="adj1" fmla="val 20949139"/>
              <a:gd name="adj2" fmla="val 476663"/>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7" name="Arc 116"/>
          <p:cNvSpPr/>
          <p:nvPr/>
        </p:nvSpPr>
        <p:spPr>
          <a:xfrm>
            <a:off x="825500" y="2095500"/>
            <a:ext cx="304800" cy="304800"/>
          </a:xfrm>
          <a:prstGeom prst="arc">
            <a:avLst>
              <a:gd name="adj1" fmla="val 20881930"/>
              <a:gd name="adj2" fmla="val 519338"/>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8" name="Arc 117"/>
          <p:cNvSpPr/>
          <p:nvPr/>
        </p:nvSpPr>
        <p:spPr>
          <a:xfrm>
            <a:off x="901700" y="2171700"/>
            <a:ext cx="152400" cy="152400"/>
          </a:xfrm>
          <a:prstGeom prst="arc">
            <a:avLst>
              <a:gd name="adj1" fmla="val 20789434"/>
              <a:gd name="adj2" fmla="val 670855"/>
            </a:avLst>
          </a:pr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9" name="Rectangle 118"/>
          <p:cNvSpPr/>
          <p:nvPr/>
        </p:nvSpPr>
        <p:spPr>
          <a:xfrm>
            <a:off x="2959100" y="3009900"/>
            <a:ext cx="304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0" name="Rectangle 119"/>
          <p:cNvSpPr/>
          <p:nvPr/>
        </p:nvSpPr>
        <p:spPr>
          <a:xfrm>
            <a:off x="4025900" y="2171700"/>
            <a:ext cx="304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1" name="Elbow Connector 120"/>
          <p:cNvCxnSpPr>
            <a:stCxn id="119" idx="3"/>
            <a:endCxn id="120" idx="1"/>
          </p:cNvCxnSpPr>
          <p:nvPr/>
        </p:nvCxnSpPr>
        <p:spPr>
          <a:xfrm flipV="1">
            <a:off x="3263900" y="2362200"/>
            <a:ext cx="762000" cy="838200"/>
          </a:xfrm>
          <a:prstGeom prst="bentConnector3">
            <a:avLst>
              <a:gd name="adj1" fmla="val 50000"/>
            </a:avLst>
          </a:prstGeom>
          <a:ln w="28575">
            <a:solidFill>
              <a:srgbClr val="2D2D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2" name="Elbow Connector 121"/>
          <p:cNvCxnSpPr>
            <a:stCxn id="123" idx="3"/>
          </p:cNvCxnSpPr>
          <p:nvPr/>
        </p:nvCxnSpPr>
        <p:spPr>
          <a:xfrm>
            <a:off x="6235700" y="2362200"/>
            <a:ext cx="673100" cy="1588"/>
          </a:xfrm>
          <a:prstGeom prst="bentConnector3">
            <a:avLst>
              <a:gd name="adj1" fmla="val 50000"/>
            </a:avLst>
          </a:prstGeom>
          <a:ln w="28575">
            <a:solidFill>
              <a:srgbClr val="2D2D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3" name="Rectangle 122"/>
          <p:cNvSpPr/>
          <p:nvPr/>
        </p:nvSpPr>
        <p:spPr>
          <a:xfrm>
            <a:off x="5930900" y="2171700"/>
            <a:ext cx="304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4" name="Rectangle 123"/>
          <p:cNvSpPr/>
          <p:nvPr/>
        </p:nvSpPr>
        <p:spPr>
          <a:xfrm>
            <a:off x="-381000" y="3162300"/>
            <a:ext cx="3746500" cy="1582738"/>
          </a:xfrm>
          <a:prstGeom prst="rect">
            <a:avLst/>
          </a:prstGeom>
        </p:spPr>
        <p:txBody>
          <a:bodyPr>
            <a:spAutoFit/>
          </a:bodyPr>
          <a:lstStyle/>
          <a:p>
            <a:pPr marL="444500" lvl="1" indent="12700" eaLnBrk="0" hangingPunct="0">
              <a:spcBef>
                <a:spcPct val="20000"/>
              </a:spcBef>
              <a:buSzPct val="75000"/>
              <a:defRPr/>
            </a:pPr>
            <a:r>
              <a:rPr lang="en-US" sz="1600" dirty="0">
                <a:latin typeface="+mn-lt"/>
              </a:rPr>
              <a:t>An ultrasonic pulse is transmitted </a:t>
            </a:r>
            <a:br>
              <a:rPr lang="en-US" sz="1600" dirty="0">
                <a:latin typeface="+mn-lt"/>
              </a:rPr>
            </a:br>
            <a:r>
              <a:rPr lang="en-US" sz="1600" dirty="0">
                <a:latin typeface="+mn-lt"/>
              </a:rPr>
              <a:t>into a tissue; echoes are scattered and reflected by density and propagation-velocity perturbations</a:t>
            </a:r>
          </a:p>
          <a:p>
            <a:pPr marL="444500" lvl="1" indent="12700" eaLnBrk="0" hangingPunct="0">
              <a:spcBef>
                <a:spcPct val="20000"/>
              </a:spcBef>
              <a:buSzPct val="75000"/>
              <a:defRPr/>
            </a:pPr>
            <a:r>
              <a:rPr lang="en-US" sz="1400" dirty="0">
                <a:solidFill>
                  <a:srgbClr val="000000"/>
                </a:solidFill>
                <a:cs typeface="Arial" pitchFamily="34" charset="0"/>
              </a:rPr>
              <a:t>  </a:t>
            </a:r>
          </a:p>
        </p:txBody>
      </p:sp>
      <p:pic>
        <p:nvPicPr>
          <p:cNvPr id="1091" name="Picture 124" descr="beamformed_trace.png"/>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1800" y="4051300"/>
            <a:ext cx="22034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7" name="Rounded Rectangle 126"/>
          <p:cNvSpPr/>
          <p:nvPr/>
        </p:nvSpPr>
        <p:spPr>
          <a:xfrm>
            <a:off x="6908800" y="1866900"/>
            <a:ext cx="1930400" cy="990600"/>
          </a:xfrm>
          <a:prstGeom prst="roundRect">
            <a:avLst/>
          </a:prstGeom>
          <a:solidFill>
            <a:schemeClr val="accent1">
              <a:lumMod val="60000"/>
              <a:lumOff val="40000"/>
            </a:schemeClr>
          </a:solidFill>
          <a:ln>
            <a:noFill/>
          </a:ln>
          <a:scene3d>
            <a:camera prst="orthographicFront"/>
            <a:lightRig rig="threePt" dir="t"/>
          </a:scene3d>
          <a:sp3d>
            <a:bevelT w="165100" prst="coolSlan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30" name="Rectangle 129"/>
          <p:cNvSpPr/>
          <p:nvPr/>
        </p:nvSpPr>
        <p:spPr>
          <a:xfrm>
            <a:off x="6858000" y="4838700"/>
            <a:ext cx="304800"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1" name="Elbow Connector 108"/>
          <p:cNvCxnSpPr/>
          <p:nvPr/>
        </p:nvCxnSpPr>
        <p:spPr>
          <a:xfrm flipH="1">
            <a:off x="6781800" y="2362200"/>
            <a:ext cx="2057400" cy="2538413"/>
          </a:xfrm>
          <a:prstGeom prst="bentConnector5">
            <a:avLst>
              <a:gd name="adj1" fmla="val -11111"/>
              <a:gd name="adj2" fmla="val 43020"/>
              <a:gd name="adj3" fmla="val 111111"/>
            </a:avLst>
          </a:prstGeom>
          <a:ln w="28575">
            <a:solidFill>
              <a:srgbClr val="2D2D8A"/>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6667500" y="5691188"/>
            <a:ext cx="2159000" cy="387350"/>
          </a:xfrm>
          <a:prstGeom prst="rect">
            <a:avLst/>
          </a:prstGeom>
        </p:spPr>
        <p:txBody>
          <a:bodyPr lIns="139894" tIns="69947" rIns="139894" bIns="69947">
            <a:spAutoFit/>
          </a:bodyPr>
          <a:lstStyle/>
          <a:p>
            <a:pPr algn="ctr">
              <a:defRPr/>
            </a:pPr>
            <a:r>
              <a:rPr lang="en-US" sz="1600" dirty="0" err="1">
                <a:latin typeface="+mn-lt"/>
              </a:rPr>
              <a:t>Beamformed</a:t>
            </a:r>
            <a:r>
              <a:rPr lang="en-US" sz="1600" dirty="0">
                <a:latin typeface="+mn-lt"/>
              </a:rPr>
              <a:t> Signal </a:t>
            </a:r>
            <a:endParaRPr lang="he-IL" sz="1600" dirty="0">
              <a:latin typeface="+mn-lt"/>
            </a:endParaRPr>
          </a:p>
        </p:txBody>
      </p:sp>
      <p:sp>
        <p:nvSpPr>
          <p:cNvPr id="134" name="Rectangle 133"/>
          <p:cNvSpPr/>
          <p:nvPr/>
        </p:nvSpPr>
        <p:spPr>
          <a:xfrm>
            <a:off x="7289800" y="2054225"/>
            <a:ext cx="1371600" cy="584200"/>
          </a:xfrm>
          <a:prstGeom prst="rect">
            <a:avLst/>
          </a:prstGeom>
        </p:spPr>
        <p:txBody>
          <a:bodyPr>
            <a:spAutoFit/>
          </a:bodyPr>
          <a:lstStyle/>
          <a:p>
            <a:pPr algn="ctr">
              <a:defRPr/>
            </a:pPr>
            <a:r>
              <a:rPr lang="en-US" sz="1600" dirty="0">
                <a:latin typeface="+mn-lt"/>
              </a:rPr>
              <a:t>Digital </a:t>
            </a:r>
            <a:r>
              <a:rPr lang="en-US" sz="1600" dirty="0" err="1">
                <a:latin typeface="+mn-lt"/>
              </a:rPr>
              <a:t>Beamformer</a:t>
            </a:r>
            <a:endParaRPr lang="he-IL" sz="1600" dirty="0">
              <a:latin typeface="+mn-lt"/>
            </a:endParaRPr>
          </a:p>
        </p:txBody>
      </p:sp>
      <p:pic>
        <p:nvPicPr>
          <p:cNvPr id="139" name="Picture 56" descr="addin_tmp.png"/>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489325" y="4603750"/>
            <a:ext cx="22701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 name="Content Placeholder 2"/>
          <p:cNvSpPr txBox="1">
            <a:spLocks/>
          </p:cNvSpPr>
          <p:nvPr/>
        </p:nvSpPr>
        <p:spPr>
          <a:xfrm>
            <a:off x="133350" y="4751388"/>
            <a:ext cx="3492500" cy="647700"/>
          </a:xfrm>
          <a:prstGeom prst="rect">
            <a:avLst/>
          </a:prstGeom>
        </p:spPr>
        <p:txBody>
          <a:bodyPr/>
          <a:lstStyle/>
          <a:p>
            <a:pPr marL="273050" indent="-273050" eaLnBrk="0" hangingPunct="0">
              <a:spcBef>
                <a:spcPts val="600"/>
              </a:spcBef>
              <a:buClr>
                <a:schemeClr val="accent1"/>
              </a:buClr>
              <a:buSzPct val="76000"/>
              <a:defRPr/>
            </a:pPr>
            <a:r>
              <a:rPr lang="en-US" sz="2000" dirty="0">
                <a:latin typeface="+mn-lt"/>
              </a:rPr>
              <a:t>Meets the finite FRI model:</a:t>
            </a:r>
            <a:endParaRPr lang="en-US" sz="2600" dirty="0">
              <a:latin typeface="+mn-lt"/>
              <a:cs typeface="Arial" pitchFamily="34" charset="0"/>
            </a:endParaRPr>
          </a:p>
        </p:txBody>
      </p:sp>
      <p:grpSp>
        <p:nvGrpSpPr>
          <p:cNvPr id="2" name="Group 143"/>
          <p:cNvGrpSpPr>
            <a:grpSpLocks/>
          </p:cNvGrpSpPr>
          <p:nvPr/>
        </p:nvGrpSpPr>
        <p:grpSpPr bwMode="auto">
          <a:xfrm>
            <a:off x="3455988" y="5461000"/>
            <a:ext cx="1382712" cy="661988"/>
            <a:chOff x="3455988" y="5461000"/>
            <a:chExt cx="1382712" cy="661988"/>
          </a:xfrm>
        </p:grpSpPr>
        <p:pic>
          <p:nvPicPr>
            <p:cNvPr id="1102" name="Picture 82" descr="addin_tmp.png"/>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546475" y="5940425"/>
              <a:ext cx="12922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3" name="Picture 84" descr="addin_tmp.png"/>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546475" y="5749925"/>
              <a:ext cx="782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Rectangle 6"/>
            <p:cNvSpPr>
              <a:spLocks noChangeArrowheads="1"/>
            </p:cNvSpPr>
            <p:nvPr/>
          </p:nvSpPr>
          <p:spPr bwMode="auto">
            <a:xfrm>
              <a:off x="3455988" y="5461000"/>
              <a:ext cx="1138237" cy="219075"/>
            </a:xfrm>
            <a:prstGeom prst="rect">
              <a:avLst/>
            </a:prstGeom>
            <a:solidFill>
              <a:schemeClr val="accent1"/>
            </a:solidFill>
            <a:ln w="9525">
              <a:solidFill>
                <a:schemeClr val="tx1"/>
              </a:solidFill>
              <a:miter lim="800000"/>
              <a:headEnd/>
              <a:tailEnd/>
            </a:ln>
          </p:spPr>
          <p:txBody>
            <a:bodyPr wrap="none" anchor="ctr"/>
            <a:lstStyle/>
            <a:p>
              <a:pPr algn="ctr">
                <a:defRPr/>
              </a:pPr>
              <a:r>
                <a:rPr lang="en-US" sz="1400" b="1" dirty="0">
                  <a:latin typeface="+mn-lt"/>
                  <a:cs typeface="Arial" pitchFamily="34" charset="0"/>
                </a:rPr>
                <a:t>Unknowns</a:t>
              </a:r>
              <a:endParaRPr lang="ru-RU" sz="1400" b="1" dirty="0">
                <a:latin typeface="+mn-lt"/>
                <a:cs typeface="Arial" pitchFamily="34" charset="0"/>
              </a:endParaRPr>
            </a:p>
          </p:txBody>
        </p:sp>
      </p:grpSp>
    </p:spTree>
    <p:extLst>
      <p:ext uri="{BB962C8B-B14F-4D97-AF65-F5344CB8AC3E}">
        <p14:creationId xmlns:p14="http://schemas.microsoft.com/office/powerpoint/2010/main" val="31808562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fill="hold" nodeType="afterGroup">
                            <p:stCondLst>
                              <p:cond delay="0"/>
                            </p:stCondLst>
                            <p:childTnLst>
                              <p:par>
                                <p:cTn id="8" presetID="10" presetClass="exit" presetSubtype="0" fill="hold" nodeType="afterEffect">
                                  <p:stCondLst>
                                    <p:cond delay="200"/>
                                  </p:stCondLst>
                                  <p:childTnLst>
                                    <p:animEffect transition="out" filter="fade">
                                      <p:cBhvr>
                                        <p:cTn id="9" dur="1000"/>
                                        <p:tgtEl>
                                          <p:spTgt spid="56"/>
                                        </p:tgtEl>
                                      </p:cBhvr>
                                    </p:animEffect>
                                    <p:set>
                                      <p:cBhvr>
                                        <p:cTn id="10" dur="1" fill="hold">
                                          <p:stCondLst>
                                            <p:cond delay="999"/>
                                          </p:stCondLst>
                                        </p:cTn>
                                        <p:tgtEl>
                                          <p:spTgt spid="56"/>
                                        </p:tgtEl>
                                        <p:attrNameLst>
                                          <p:attrName>style.visibility</p:attrName>
                                        </p:attrNameLst>
                                      </p:cBhvr>
                                      <p:to>
                                        <p:strVal val="hidden"/>
                                      </p:to>
                                    </p:set>
                                  </p:childTnLst>
                                </p:cTn>
                              </p:par>
                              <p:par>
                                <p:cTn id="11" presetID="10" presetClass="entr" presetSubtype="0" fill="hold" nodeType="withEffect">
                                  <p:stCondLst>
                                    <p:cond delay="200"/>
                                  </p:stCondLst>
                                  <p:childTnLst>
                                    <p:set>
                                      <p:cBhvr>
                                        <p:cTn id="12" dur="1" fill="hold">
                                          <p:stCondLst>
                                            <p:cond delay="0"/>
                                          </p:stCondLst>
                                        </p:cTn>
                                        <p:tgtEl>
                                          <p:spTgt spid="57"/>
                                        </p:tgtEl>
                                        <p:attrNameLst>
                                          <p:attrName>style.visibility</p:attrName>
                                        </p:attrNameLst>
                                      </p:cBhvr>
                                      <p:to>
                                        <p:strVal val="visible"/>
                                      </p:to>
                                    </p:set>
                                    <p:animEffect transition="in" filter="fade">
                                      <p:cBhvr>
                                        <p:cTn id="13" dur="500"/>
                                        <p:tgtEl>
                                          <p:spTgt spid="57"/>
                                        </p:tgtEl>
                                      </p:cBhvr>
                                    </p:animEffect>
                                  </p:childTnLst>
                                </p:cTn>
                              </p:par>
                            </p:childTnLst>
                          </p:cTn>
                        </p:par>
                        <p:par>
                          <p:cTn id="14" fill="hold" nodeType="afterGroup">
                            <p:stCondLst>
                              <p:cond delay="1200"/>
                            </p:stCondLst>
                            <p:childTnLst>
                              <p:par>
                                <p:cTn id="15" presetID="10" presetClass="exit" presetSubtype="0" fill="hold" nodeType="afterEffect">
                                  <p:stCondLst>
                                    <p:cond delay="200"/>
                                  </p:stCondLst>
                                  <p:childTnLst>
                                    <p:animEffect transition="out" filter="fade">
                                      <p:cBhvr>
                                        <p:cTn id="16" dur="1000"/>
                                        <p:tgtEl>
                                          <p:spTgt spid="57"/>
                                        </p:tgtEl>
                                      </p:cBhvr>
                                    </p:animEffect>
                                    <p:set>
                                      <p:cBhvr>
                                        <p:cTn id="17" dur="1" fill="hold">
                                          <p:stCondLst>
                                            <p:cond delay="999"/>
                                          </p:stCondLst>
                                        </p:cTn>
                                        <p:tgtEl>
                                          <p:spTgt spid="57"/>
                                        </p:tgtEl>
                                        <p:attrNameLst>
                                          <p:attrName>style.visibility</p:attrName>
                                        </p:attrNameLst>
                                      </p:cBhvr>
                                      <p:to>
                                        <p:strVal val="hidden"/>
                                      </p:to>
                                    </p:set>
                                  </p:childTnLst>
                                </p:cTn>
                              </p:par>
                              <p:par>
                                <p:cTn id="18" presetID="10" presetClass="entr" presetSubtype="0" fill="hold" nodeType="withEffect">
                                  <p:stCondLst>
                                    <p:cond delay="20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500"/>
                                        <p:tgtEl>
                                          <p:spTgt spid="58"/>
                                        </p:tgtEl>
                                      </p:cBhvr>
                                    </p:animEffect>
                                  </p:childTnLst>
                                </p:cTn>
                              </p:par>
                            </p:childTnLst>
                          </p:cTn>
                        </p:par>
                        <p:par>
                          <p:cTn id="21" fill="hold" nodeType="afterGroup">
                            <p:stCondLst>
                              <p:cond delay="2400"/>
                            </p:stCondLst>
                            <p:childTnLst>
                              <p:par>
                                <p:cTn id="22" presetID="10" presetClass="exit" presetSubtype="0" fill="hold" nodeType="afterEffect">
                                  <p:stCondLst>
                                    <p:cond delay="200"/>
                                  </p:stCondLst>
                                  <p:childTnLst>
                                    <p:animEffect transition="out" filter="fade">
                                      <p:cBhvr>
                                        <p:cTn id="23" dur="1000"/>
                                        <p:tgtEl>
                                          <p:spTgt spid="58"/>
                                        </p:tgtEl>
                                      </p:cBhvr>
                                    </p:animEffect>
                                    <p:set>
                                      <p:cBhvr>
                                        <p:cTn id="24" dur="1" fill="hold">
                                          <p:stCondLst>
                                            <p:cond delay="999"/>
                                          </p:stCondLst>
                                        </p:cTn>
                                        <p:tgtEl>
                                          <p:spTgt spid="58"/>
                                        </p:tgtEl>
                                        <p:attrNameLst>
                                          <p:attrName>style.visibility</p:attrName>
                                        </p:attrNameLst>
                                      </p:cBhvr>
                                      <p:to>
                                        <p:strVal val="hidden"/>
                                      </p:to>
                                    </p:set>
                                  </p:childTnLst>
                                </p:cTn>
                              </p:par>
                              <p:par>
                                <p:cTn id="25" presetID="10" presetClass="entr" presetSubtype="0" fill="hold" nodeType="withEffect">
                                  <p:stCondLst>
                                    <p:cond delay="20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childTnLst>
                          </p:cTn>
                        </p:par>
                        <p:par>
                          <p:cTn id="28" fill="hold" nodeType="afterGroup">
                            <p:stCondLst>
                              <p:cond delay="3600"/>
                            </p:stCondLst>
                            <p:childTnLst>
                              <p:par>
                                <p:cTn id="29" presetID="10" presetClass="exit" presetSubtype="0" fill="hold" nodeType="afterEffect">
                                  <p:stCondLst>
                                    <p:cond delay="200"/>
                                  </p:stCondLst>
                                  <p:childTnLst>
                                    <p:animEffect transition="out" filter="fade">
                                      <p:cBhvr>
                                        <p:cTn id="30" dur="1000"/>
                                        <p:tgtEl>
                                          <p:spTgt spid="59"/>
                                        </p:tgtEl>
                                      </p:cBhvr>
                                    </p:animEffect>
                                    <p:set>
                                      <p:cBhvr>
                                        <p:cTn id="31" dur="1" fill="hold">
                                          <p:stCondLst>
                                            <p:cond delay="999"/>
                                          </p:stCondLst>
                                        </p:cTn>
                                        <p:tgtEl>
                                          <p:spTgt spid="59"/>
                                        </p:tgtEl>
                                        <p:attrNameLst>
                                          <p:attrName>style.visibility</p:attrName>
                                        </p:attrNameLst>
                                      </p:cBhvr>
                                      <p:to>
                                        <p:strVal val="hidden"/>
                                      </p:to>
                                    </p:set>
                                  </p:childTnLst>
                                </p:cTn>
                              </p:par>
                              <p:par>
                                <p:cTn id="32" presetID="10" presetClass="entr" presetSubtype="0" fill="hold" nodeType="withEffect">
                                  <p:stCondLst>
                                    <p:cond delay="200"/>
                                  </p:stCondLst>
                                  <p:childTnLst>
                                    <p:set>
                                      <p:cBhvr>
                                        <p:cTn id="33" dur="1" fill="hold">
                                          <p:stCondLst>
                                            <p:cond delay="0"/>
                                          </p:stCondLst>
                                        </p:cTn>
                                        <p:tgtEl>
                                          <p:spTgt spid="61"/>
                                        </p:tgtEl>
                                        <p:attrNameLst>
                                          <p:attrName>style.visibility</p:attrName>
                                        </p:attrNameLst>
                                      </p:cBhvr>
                                      <p:to>
                                        <p:strVal val="visible"/>
                                      </p:to>
                                    </p:set>
                                    <p:animEffect transition="in" filter="fade">
                                      <p:cBhvr>
                                        <p:cTn id="34" dur="500"/>
                                        <p:tgtEl>
                                          <p:spTgt spid="61"/>
                                        </p:tgtEl>
                                      </p:cBhvr>
                                    </p:animEffect>
                                  </p:childTnLst>
                                </p:cTn>
                              </p:par>
                            </p:childTnLst>
                          </p:cTn>
                        </p:par>
                        <p:par>
                          <p:cTn id="35" fill="hold" nodeType="afterGroup">
                            <p:stCondLst>
                              <p:cond delay="4800"/>
                            </p:stCondLst>
                            <p:childTnLst>
                              <p:par>
                                <p:cTn id="36" presetID="10" presetClass="exit" presetSubtype="0" fill="hold" nodeType="afterEffect">
                                  <p:stCondLst>
                                    <p:cond delay="200"/>
                                  </p:stCondLst>
                                  <p:childTnLst>
                                    <p:animEffect transition="out" filter="fade">
                                      <p:cBhvr>
                                        <p:cTn id="37" dur="1000"/>
                                        <p:tgtEl>
                                          <p:spTgt spid="61"/>
                                        </p:tgtEl>
                                      </p:cBhvr>
                                    </p:animEffect>
                                    <p:set>
                                      <p:cBhvr>
                                        <p:cTn id="38" dur="1" fill="hold">
                                          <p:stCondLst>
                                            <p:cond delay="999"/>
                                          </p:stCondLst>
                                        </p:cTn>
                                        <p:tgtEl>
                                          <p:spTgt spid="61"/>
                                        </p:tgtEl>
                                        <p:attrNameLst>
                                          <p:attrName>style.visibility</p:attrName>
                                        </p:attrNameLst>
                                      </p:cBhvr>
                                      <p:to>
                                        <p:strVal val="hidden"/>
                                      </p:to>
                                    </p:set>
                                  </p:childTnLst>
                                </p:cTn>
                              </p:par>
                              <p:par>
                                <p:cTn id="39" presetID="10" presetClass="entr" presetSubtype="0" fill="hold" nodeType="withEffect">
                                  <p:stCondLst>
                                    <p:cond delay="20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childTnLst>
                          </p:cTn>
                        </p:par>
                        <p:par>
                          <p:cTn id="42" fill="hold" nodeType="afterGroup">
                            <p:stCondLst>
                              <p:cond delay="6000"/>
                            </p:stCondLst>
                            <p:childTnLst>
                              <p:par>
                                <p:cTn id="43" presetID="10" presetClass="exit" presetSubtype="0" fill="hold" nodeType="afterEffect">
                                  <p:stCondLst>
                                    <p:cond delay="200"/>
                                  </p:stCondLst>
                                  <p:childTnLst>
                                    <p:animEffect transition="out" filter="fade">
                                      <p:cBhvr>
                                        <p:cTn id="44" dur="1000"/>
                                        <p:tgtEl>
                                          <p:spTgt spid="62"/>
                                        </p:tgtEl>
                                      </p:cBhvr>
                                    </p:animEffect>
                                    <p:set>
                                      <p:cBhvr>
                                        <p:cTn id="45" dur="1" fill="hold">
                                          <p:stCondLst>
                                            <p:cond delay="999"/>
                                          </p:stCondLst>
                                        </p:cTn>
                                        <p:tgtEl>
                                          <p:spTgt spid="62"/>
                                        </p:tgtEl>
                                        <p:attrNameLst>
                                          <p:attrName>style.visibility</p:attrName>
                                        </p:attrNameLst>
                                      </p:cBhvr>
                                      <p:to>
                                        <p:strVal val="hidden"/>
                                      </p:to>
                                    </p:set>
                                  </p:childTnLst>
                                </p:cTn>
                              </p:par>
                              <p:par>
                                <p:cTn id="46" presetID="10" presetClass="entr" presetSubtype="0" fill="hold" nodeType="withEffect">
                                  <p:stCondLst>
                                    <p:cond delay="200"/>
                                  </p:stCondLst>
                                  <p:childTnLst>
                                    <p:set>
                                      <p:cBhvr>
                                        <p:cTn id="47" dur="1" fill="hold">
                                          <p:stCondLst>
                                            <p:cond delay="0"/>
                                          </p:stCondLst>
                                        </p:cTn>
                                        <p:tgtEl>
                                          <p:spTgt spid="68"/>
                                        </p:tgtEl>
                                        <p:attrNameLst>
                                          <p:attrName>style.visibility</p:attrName>
                                        </p:attrNameLst>
                                      </p:cBhvr>
                                      <p:to>
                                        <p:strVal val="visible"/>
                                      </p:to>
                                    </p:set>
                                    <p:animEffect transition="in" filter="fade">
                                      <p:cBhvr>
                                        <p:cTn id="48" dur="500"/>
                                        <p:tgtEl>
                                          <p:spTgt spid="68"/>
                                        </p:tgtEl>
                                      </p:cBhvr>
                                    </p:animEffect>
                                  </p:childTnLst>
                                </p:cTn>
                              </p:par>
                            </p:childTnLst>
                          </p:cTn>
                        </p:par>
                        <p:par>
                          <p:cTn id="49" fill="hold" nodeType="afterGroup">
                            <p:stCondLst>
                              <p:cond delay="7200"/>
                            </p:stCondLst>
                            <p:childTnLst>
                              <p:par>
                                <p:cTn id="50" presetID="10" presetClass="exit" presetSubtype="0" fill="hold" nodeType="afterEffect">
                                  <p:stCondLst>
                                    <p:cond delay="200"/>
                                  </p:stCondLst>
                                  <p:childTnLst>
                                    <p:animEffect transition="out" filter="fade">
                                      <p:cBhvr>
                                        <p:cTn id="51" dur="1000"/>
                                        <p:tgtEl>
                                          <p:spTgt spid="68"/>
                                        </p:tgtEl>
                                      </p:cBhvr>
                                    </p:animEffect>
                                    <p:set>
                                      <p:cBhvr>
                                        <p:cTn id="52" dur="1" fill="hold">
                                          <p:stCondLst>
                                            <p:cond delay="999"/>
                                          </p:stCondLst>
                                        </p:cTn>
                                        <p:tgtEl>
                                          <p:spTgt spid="68"/>
                                        </p:tgtEl>
                                        <p:attrNameLst>
                                          <p:attrName>style.visibility</p:attrName>
                                        </p:attrNameLst>
                                      </p:cBhvr>
                                      <p:to>
                                        <p:strVal val="hidden"/>
                                      </p:to>
                                    </p:set>
                                  </p:childTnLst>
                                </p:cTn>
                              </p:par>
                              <p:par>
                                <p:cTn id="53" presetID="10" presetClass="entr" presetSubtype="0" fill="hold" nodeType="withEffect">
                                  <p:stCondLst>
                                    <p:cond delay="20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childTnLst>
                          </p:cTn>
                        </p:par>
                        <p:par>
                          <p:cTn id="56" fill="hold" nodeType="afterGroup">
                            <p:stCondLst>
                              <p:cond delay="8400"/>
                            </p:stCondLst>
                            <p:childTnLst>
                              <p:par>
                                <p:cTn id="57" presetID="10" presetClass="exit" presetSubtype="0" fill="hold" nodeType="afterEffect">
                                  <p:stCondLst>
                                    <p:cond delay="200"/>
                                  </p:stCondLst>
                                  <p:childTnLst>
                                    <p:animEffect transition="out" filter="fade">
                                      <p:cBhvr>
                                        <p:cTn id="58" dur="1000"/>
                                        <p:tgtEl>
                                          <p:spTgt spid="69"/>
                                        </p:tgtEl>
                                      </p:cBhvr>
                                    </p:animEffect>
                                    <p:set>
                                      <p:cBhvr>
                                        <p:cTn id="59" dur="1" fill="hold">
                                          <p:stCondLst>
                                            <p:cond delay="999"/>
                                          </p:stCondLst>
                                        </p:cTn>
                                        <p:tgtEl>
                                          <p:spTgt spid="69"/>
                                        </p:tgtEl>
                                        <p:attrNameLst>
                                          <p:attrName>style.visibility</p:attrName>
                                        </p:attrNameLst>
                                      </p:cBhvr>
                                      <p:to>
                                        <p:strVal val="hidden"/>
                                      </p:to>
                                    </p:set>
                                  </p:childTnLst>
                                </p:cTn>
                              </p:par>
                              <p:par>
                                <p:cTn id="60" presetID="10" presetClass="entr" presetSubtype="0" fill="hold" nodeType="withEffect">
                                  <p:stCondLst>
                                    <p:cond delay="20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500"/>
                                        <p:tgtEl>
                                          <p:spTgt spid="70"/>
                                        </p:tgtEl>
                                      </p:cBhvr>
                                    </p:animEffect>
                                  </p:childTnLst>
                                </p:cTn>
                              </p:par>
                            </p:childTnLst>
                          </p:cTn>
                        </p:par>
                        <p:par>
                          <p:cTn id="63" fill="hold" nodeType="afterGroup">
                            <p:stCondLst>
                              <p:cond delay="9600"/>
                            </p:stCondLst>
                            <p:childTnLst>
                              <p:par>
                                <p:cTn id="64" presetID="10" presetClass="exit" presetSubtype="0" fill="hold" nodeType="afterEffect">
                                  <p:stCondLst>
                                    <p:cond delay="200"/>
                                  </p:stCondLst>
                                  <p:childTnLst>
                                    <p:animEffect transition="out" filter="fade">
                                      <p:cBhvr>
                                        <p:cTn id="65" dur="1000"/>
                                        <p:tgtEl>
                                          <p:spTgt spid="70"/>
                                        </p:tgtEl>
                                      </p:cBhvr>
                                    </p:animEffect>
                                    <p:set>
                                      <p:cBhvr>
                                        <p:cTn id="66" dur="1" fill="hold">
                                          <p:stCondLst>
                                            <p:cond delay="999"/>
                                          </p:stCondLst>
                                        </p:cTn>
                                        <p:tgtEl>
                                          <p:spTgt spid="70"/>
                                        </p:tgtEl>
                                        <p:attrNameLst>
                                          <p:attrName>style.visibility</p:attrName>
                                        </p:attrNameLst>
                                      </p:cBhvr>
                                      <p:to>
                                        <p:strVal val="hidden"/>
                                      </p:to>
                                    </p:set>
                                  </p:childTnLst>
                                </p:cTn>
                              </p:par>
                              <p:par>
                                <p:cTn id="67" presetID="10" presetClass="entr" presetSubtype="0" fill="hold" nodeType="withEffect">
                                  <p:stCondLst>
                                    <p:cond delay="20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500"/>
                                        <p:tgtEl>
                                          <p:spTgt spid="71"/>
                                        </p:tgtEl>
                                      </p:cBhvr>
                                    </p:animEffect>
                                  </p:childTnLst>
                                </p:cTn>
                              </p:par>
                            </p:childTnLst>
                          </p:cTn>
                        </p:par>
                        <p:par>
                          <p:cTn id="70" fill="hold" nodeType="afterGroup">
                            <p:stCondLst>
                              <p:cond delay="10800"/>
                            </p:stCondLst>
                            <p:childTnLst>
                              <p:par>
                                <p:cTn id="71" presetID="10" presetClass="exit" presetSubtype="0" fill="hold" nodeType="afterEffect">
                                  <p:stCondLst>
                                    <p:cond delay="200"/>
                                  </p:stCondLst>
                                  <p:childTnLst>
                                    <p:animEffect transition="out" filter="fade">
                                      <p:cBhvr>
                                        <p:cTn id="72" dur="1000"/>
                                        <p:tgtEl>
                                          <p:spTgt spid="71"/>
                                        </p:tgtEl>
                                      </p:cBhvr>
                                    </p:animEffect>
                                    <p:set>
                                      <p:cBhvr>
                                        <p:cTn id="73" dur="1" fill="hold">
                                          <p:stCondLst>
                                            <p:cond delay="999"/>
                                          </p:stCondLst>
                                        </p:cTn>
                                        <p:tgtEl>
                                          <p:spTgt spid="71"/>
                                        </p:tgtEl>
                                        <p:attrNameLst>
                                          <p:attrName>style.visibility</p:attrName>
                                        </p:attrNameLst>
                                      </p:cBhvr>
                                      <p:to>
                                        <p:strVal val="hidden"/>
                                      </p:to>
                                    </p:set>
                                  </p:childTnLst>
                                </p:cTn>
                              </p:par>
                              <p:par>
                                <p:cTn id="74" presetID="10" presetClass="entr" presetSubtype="0" fill="hold" nodeType="withEffect">
                                  <p:stCondLst>
                                    <p:cond delay="20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500"/>
                                        <p:tgtEl>
                                          <p:spTgt spid="72"/>
                                        </p:tgtEl>
                                      </p:cBhvr>
                                    </p:animEffect>
                                  </p:childTnLst>
                                </p:cTn>
                              </p:par>
                            </p:childTnLst>
                          </p:cTn>
                        </p:par>
                        <p:par>
                          <p:cTn id="77" fill="hold" nodeType="afterGroup">
                            <p:stCondLst>
                              <p:cond delay="12000"/>
                            </p:stCondLst>
                            <p:childTnLst>
                              <p:par>
                                <p:cTn id="78" presetID="10" presetClass="exit" presetSubtype="0" fill="hold" nodeType="afterEffect">
                                  <p:stCondLst>
                                    <p:cond delay="200"/>
                                  </p:stCondLst>
                                  <p:childTnLst>
                                    <p:animEffect transition="out" filter="fade">
                                      <p:cBhvr>
                                        <p:cTn id="79" dur="1000"/>
                                        <p:tgtEl>
                                          <p:spTgt spid="72"/>
                                        </p:tgtEl>
                                      </p:cBhvr>
                                    </p:animEffect>
                                    <p:set>
                                      <p:cBhvr>
                                        <p:cTn id="80" dur="1" fill="hold">
                                          <p:stCondLst>
                                            <p:cond delay="999"/>
                                          </p:stCondLst>
                                        </p:cTn>
                                        <p:tgtEl>
                                          <p:spTgt spid="72"/>
                                        </p:tgtEl>
                                        <p:attrNameLst>
                                          <p:attrName>style.visibility</p:attrName>
                                        </p:attrNameLst>
                                      </p:cBhvr>
                                      <p:to>
                                        <p:strVal val="hidden"/>
                                      </p:to>
                                    </p:set>
                                  </p:childTnLst>
                                </p:cTn>
                              </p:par>
                              <p:par>
                                <p:cTn id="81" presetID="10" presetClass="entr" presetSubtype="0" fill="hold" nodeType="withEffect">
                                  <p:stCondLst>
                                    <p:cond delay="200"/>
                                  </p:stCondLst>
                                  <p:childTnLst>
                                    <p:set>
                                      <p:cBhvr>
                                        <p:cTn id="82" dur="1" fill="hold">
                                          <p:stCondLst>
                                            <p:cond delay="0"/>
                                          </p:stCondLst>
                                        </p:cTn>
                                        <p:tgtEl>
                                          <p:spTgt spid="74"/>
                                        </p:tgtEl>
                                        <p:attrNameLst>
                                          <p:attrName>style.visibility</p:attrName>
                                        </p:attrNameLst>
                                      </p:cBhvr>
                                      <p:to>
                                        <p:strVal val="visible"/>
                                      </p:to>
                                    </p:set>
                                    <p:animEffect transition="in" filter="fade">
                                      <p:cBhvr>
                                        <p:cTn id="83" dur="500"/>
                                        <p:tgtEl>
                                          <p:spTgt spid="74"/>
                                        </p:tgtEl>
                                      </p:cBhvr>
                                    </p:animEffect>
                                  </p:childTnLst>
                                </p:cTn>
                              </p:par>
                            </p:childTnLst>
                          </p:cTn>
                        </p:par>
                        <p:par>
                          <p:cTn id="84" fill="hold" nodeType="afterGroup">
                            <p:stCondLst>
                              <p:cond delay="13200"/>
                            </p:stCondLst>
                            <p:childTnLst>
                              <p:par>
                                <p:cTn id="85" presetID="10" presetClass="exit" presetSubtype="0" fill="hold" nodeType="afterEffect">
                                  <p:stCondLst>
                                    <p:cond delay="200"/>
                                  </p:stCondLst>
                                  <p:childTnLst>
                                    <p:animEffect transition="out" filter="fade">
                                      <p:cBhvr>
                                        <p:cTn id="86" dur="1000"/>
                                        <p:tgtEl>
                                          <p:spTgt spid="74"/>
                                        </p:tgtEl>
                                      </p:cBhvr>
                                    </p:animEffect>
                                    <p:set>
                                      <p:cBhvr>
                                        <p:cTn id="87" dur="1" fill="hold">
                                          <p:stCondLst>
                                            <p:cond delay="999"/>
                                          </p:stCondLst>
                                        </p:cTn>
                                        <p:tgtEl>
                                          <p:spTgt spid="74"/>
                                        </p:tgtEl>
                                        <p:attrNameLst>
                                          <p:attrName>style.visibility</p:attrName>
                                        </p:attrNameLst>
                                      </p:cBhvr>
                                      <p:to>
                                        <p:strVal val="hidden"/>
                                      </p:to>
                                    </p:set>
                                  </p:childTnLst>
                                </p:cTn>
                              </p:par>
                              <p:par>
                                <p:cTn id="88" presetID="10" presetClass="entr" presetSubtype="0" fill="hold" nodeType="withEffect">
                                  <p:stCondLst>
                                    <p:cond delay="200"/>
                                  </p:stCondLst>
                                  <p:childTnLst>
                                    <p:set>
                                      <p:cBhvr>
                                        <p:cTn id="89" dur="1" fill="hold">
                                          <p:stCondLst>
                                            <p:cond delay="0"/>
                                          </p:stCondLst>
                                        </p:cTn>
                                        <p:tgtEl>
                                          <p:spTgt spid="75"/>
                                        </p:tgtEl>
                                        <p:attrNameLst>
                                          <p:attrName>style.visibility</p:attrName>
                                        </p:attrNameLst>
                                      </p:cBhvr>
                                      <p:to>
                                        <p:strVal val="visible"/>
                                      </p:to>
                                    </p:set>
                                    <p:animEffect transition="in" filter="fade">
                                      <p:cBhvr>
                                        <p:cTn id="90" dur="500"/>
                                        <p:tgtEl>
                                          <p:spTgt spid="75"/>
                                        </p:tgtEl>
                                      </p:cBhvr>
                                    </p:animEffect>
                                  </p:childTnLst>
                                </p:cTn>
                              </p:par>
                              <p:par>
                                <p:cTn id="91" presetID="10" presetClass="entr" presetSubtype="0" fill="hold" nodeType="withEffect">
                                  <p:stCondLst>
                                    <p:cond delay="200"/>
                                  </p:stCondLst>
                                  <p:childTnLst>
                                    <p:set>
                                      <p:cBhvr>
                                        <p:cTn id="92" dur="1" fill="hold">
                                          <p:stCondLst>
                                            <p:cond delay="0"/>
                                          </p:stCondLst>
                                        </p:cTn>
                                        <p:tgtEl>
                                          <p:spTgt spid="105"/>
                                        </p:tgtEl>
                                        <p:attrNameLst>
                                          <p:attrName>style.visibility</p:attrName>
                                        </p:attrNameLst>
                                      </p:cBhvr>
                                      <p:to>
                                        <p:strVal val="visible"/>
                                      </p:to>
                                    </p:set>
                                    <p:animEffect transition="in" filter="fade">
                                      <p:cBhvr>
                                        <p:cTn id="93" dur="500"/>
                                        <p:tgtEl>
                                          <p:spTgt spid="105"/>
                                        </p:tgtEl>
                                      </p:cBhvr>
                                    </p:animEffect>
                                  </p:childTnLst>
                                </p:cTn>
                              </p:par>
                            </p:childTnLst>
                          </p:cTn>
                        </p:par>
                        <p:par>
                          <p:cTn id="94" fill="hold" nodeType="afterGroup">
                            <p:stCondLst>
                              <p:cond delay="14400"/>
                            </p:stCondLst>
                            <p:childTnLst>
                              <p:par>
                                <p:cTn id="95" presetID="10" presetClass="exit" presetSubtype="0" fill="hold" nodeType="afterEffect">
                                  <p:stCondLst>
                                    <p:cond delay="200"/>
                                  </p:stCondLst>
                                  <p:childTnLst>
                                    <p:animEffect transition="out" filter="fade">
                                      <p:cBhvr>
                                        <p:cTn id="96" dur="1000"/>
                                        <p:tgtEl>
                                          <p:spTgt spid="75"/>
                                        </p:tgtEl>
                                      </p:cBhvr>
                                    </p:animEffect>
                                    <p:set>
                                      <p:cBhvr>
                                        <p:cTn id="97" dur="1" fill="hold">
                                          <p:stCondLst>
                                            <p:cond delay="999"/>
                                          </p:stCondLst>
                                        </p:cTn>
                                        <p:tgtEl>
                                          <p:spTgt spid="75"/>
                                        </p:tgtEl>
                                        <p:attrNameLst>
                                          <p:attrName>style.visibility</p:attrName>
                                        </p:attrNameLst>
                                      </p:cBhvr>
                                      <p:to>
                                        <p:strVal val="hidden"/>
                                      </p:to>
                                    </p:set>
                                  </p:childTnLst>
                                </p:cTn>
                              </p:par>
                              <p:par>
                                <p:cTn id="98" presetID="10" presetClass="exit" presetSubtype="0" fill="hold" nodeType="withEffect">
                                  <p:stCondLst>
                                    <p:cond delay="200"/>
                                  </p:stCondLst>
                                  <p:childTnLst>
                                    <p:animEffect transition="out" filter="fade">
                                      <p:cBhvr>
                                        <p:cTn id="99" dur="1000"/>
                                        <p:tgtEl>
                                          <p:spTgt spid="105"/>
                                        </p:tgtEl>
                                      </p:cBhvr>
                                    </p:animEffect>
                                    <p:set>
                                      <p:cBhvr>
                                        <p:cTn id="100" dur="1" fill="hold">
                                          <p:stCondLst>
                                            <p:cond delay="999"/>
                                          </p:stCondLst>
                                        </p:cTn>
                                        <p:tgtEl>
                                          <p:spTgt spid="105"/>
                                        </p:tgtEl>
                                        <p:attrNameLst>
                                          <p:attrName>style.visibility</p:attrName>
                                        </p:attrNameLst>
                                      </p:cBhvr>
                                      <p:to>
                                        <p:strVal val="hidden"/>
                                      </p:to>
                                    </p:set>
                                  </p:childTnLst>
                                </p:cTn>
                              </p:par>
                              <p:par>
                                <p:cTn id="101" presetID="10" presetClass="entr" presetSubtype="0" fill="hold" nodeType="withEffect">
                                  <p:stCondLst>
                                    <p:cond delay="200"/>
                                  </p:stCondLst>
                                  <p:childTnLst>
                                    <p:set>
                                      <p:cBhvr>
                                        <p:cTn id="102" dur="1" fill="hold">
                                          <p:stCondLst>
                                            <p:cond delay="0"/>
                                          </p:stCondLst>
                                        </p:cTn>
                                        <p:tgtEl>
                                          <p:spTgt spid="92"/>
                                        </p:tgtEl>
                                        <p:attrNameLst>
                                          <p:attrName>style.visibility</p:attrName>
                                        </p:attrNameLst>
                                      </p:cBhvr>
                                      <p:to>
                                        <p:strVal val="visible"/>
                                      </p:to>
                                    </p:set>
                                    <p:animEffect transition="in" filter="fade">
                                      <p:cBhvr>
                                        <p:cTn id="103" dur="500"/>
                                        <p:tgtEl>
                                          <p:spTgt spid="92"/>
                                        </p:tgtEl>
                                      </p:cBhvr>
                                    </p:animEffect>
                                  </p:childTnLst>
                                </p:cTn>
                              </p:par>
                              <p:par>
                                <p:cTn id="104" presetID="10" presetClass="entr" presetSubtype="0" fill="hold" nodeType="withEffect">
                                  <p:stCondLst>
                                    <p:cond delay="200"/>
                                  </p:stCondLst>
                                  <p:childTnLst>
                                    <p:set>
                                      <p:cBhvr>
                                        <p:cTn id="105" dur="1" fill="hold">
                                          <p:stCondLst>
                                            <p:cond delay="0"/>
                                          </p:stCondLst>
                                        </p:cTn>
                                        <p:tgtEl>
                                          <p:spTgt spid="104"/>
                                        </p:tgtEl>
                                        <p:attrNameLst>
                                          <p:attrName>style.visibility</p:attrName>
                                        </p:attrNameLst>
                                      </p:cBhvr>
                                      <p:to>
                                        <p:strVal val="visible"/>
                                      </p:to>
                                    </p:set>
                                    <p:animEffect transition="in" filter="fade">
                                      <p:cBhvr>
                                        <p:cTn id="106" dur="500"/>
                                        <p:tgtEl>
                                          <p:spTgt spid="104"/>
                                        </p:tgtEl>
                                      </p:cBhvr>
                                    </p:animEffect>
                                  </p:childTnLst>
                                </p:cTn>
                              </p:par>
                            </p:childTnLst>
                          </p:cTn>
                        </p:par>
                        <p:par>
                          <p:cTn id="107" fill="hold" nodeType="afterGroup">
                            <p:stCondLst>
                              <p:cond delay="15600"/>
                            </p:stCondLst>
                            <p:childTnLst>
                              <p:par>
                                <p:cTn id="108" presetID="10" presetClass="exit" presetSubtype="0" fill="hold" nodeType="afterEffect">
                                  <p:stCondLst>
                                    <p:cond delay="200"/>
                                  </p:stCondLst>
                                  <p:childTnLst>
                                    <p:animEffect transition="out" filter="fade">
                                      <p:cBhvr>
                                        <p:cTn id="109" dur="1000"/>
                                        <p:tgtEl>
                                          <p:spTgt spid="92"/>
                                        </p:tgtEl>
                                      </p:cBhvr>
                                    </p:animEffect>
                                    <p:set>
                                      <p:cBhvr>
                                        <p:cTn id="110" dur="1" fill="hold">
                                          <p:stCondLst>
                                            <p:cond delay="999"/>
                                          </p:stCondLst>
                                        </p:cTn>
                                        <p:tgtEl>
                                          <p:spTgt spid="92"/>
                                        </p:tgtEl>
                                        <p:attrNameLst>
                                          <p:attrName>style.visibility</p:attrName>
                                        </p:attrNameLst>
                                      </p:cBhvr>
                                      <p:to>
                                        <p:strVal val="hidden"/>
                                      </p:to>
                                    </p:set>
                                  </p:childTnLst>
                                </p:cTn>
                              </p:par>
                              <p:par>
                                <p:cTn id="111" presetID="10" presetClass="exit" presetSubtype="0" fill="hold" nodeType="withEffect">
                                  <p:stCondLst>
                                    <p:cond delay="200"/>
                                  </p:stCondLst>
                                  <p:childTnLst>
                                    <p:animEffect transition="out" filter="fade">
                                      <p:cBhvr>
                                        <p:cTn id="112" dur="1000"/>
                                        <p:tgtEl>
                                          <p:spTgt spid="104"/>
                                        </p:tgtEl>
                                      </p:cBhvr>
                                    </p:animEffect>
                                    <p:set>
                                      <p:cBhvr>
                                        <p:cTn id="113" dur="1" fill="hold">
                                          <p:stCondLst>
                                            <p:cond delay="999"/>
                                          </p:stCondLst>
                                        </p:cTn>
                                        <p:tgtEl>
                                          <p:spTgt spid="104"/>
                                        </p:tgtEl>
                                        <p:attrNameLst>
                                          <p:attrName>style.visibility</p:attrName>
                                        </p:attrNameLst>
                                      </p:cBhvr>
                                      <p:to>
                                        <p:strVal val="hidden"/>
                                      </p:to>
                                    </p:set>
                                  </p:childTnLst>
                                </p:cTn>
                              </p:par>
                              <p:par>
                                <p:cTn id="114" presetID="10" presetClass="entr" presetSubtype="0" fill="hold" nodeType="withEffect">
                                  <p:stCondLst>
                                    <p:cond delay="200"/>
                                  </p:stCondLst>
                                  <p:childTnLst>
                                    <p:set>
                                      <p:cBhvr>
                                        <p:cTn id="115" dur="1" fill="hold">
                                          <p:stCondLst>
                                            <p:cond delay="0"/>
                                          </p:stCondLst>
                                        </p:cTn>
                                        <p:tgtEl>
                                          <p:spTgt spid="91"/>
                                        </p:tgtEl>
                                        <p:attrNameLst>
                                          <p:attrName>style.visibility</p:attrName>
                                        </p:attrNameLst>
                                      </p:cBhvr>
                                      <p:to>
                                        <p:strVal val="visible"/>
                                      </p:to>
                                    </p:set>
                                    <p:animEffect transition="in" filter="fade">
                                      <p:cBhvr>
                                        <p:cTn id="116" dur="500"/>
                                        <p:tgtEl>
                                          <p:spTgt spid="91"/>
                                        </p:tgtEl>
                                      </p:cBhvr>
                                    </p:animEffect>
                                  </p:childTnLst>
                                </p:cTn>
                              </p:par>
                              <p:par>
                                <p:cTn id="117" presetID="10" presetClass="entr" presetSubtype="0" fill="hold" nodeType="withEffect">
                                  <p:stCondLst>
                                    <p:cond delay="200"/>
                                  </p:stCondLst>
                                  <p:childTnLst>
                                    <p:set>
                                      <p:cBhvr>
                                        <p:cTn id="118" dur="1" fill="hold">
                                          <p:stCondLst>
                                            <p:cond delay="0"/>
                                          </p:stCondLst>
                                        </p:cTn>
                                        <p:tgtEl>
                                          <p:spTgt spid="103"/>
                                        </p:tgtEl>
                                        <p:attrNameLst>
                                          <p:attrName>style.visibility</p:attrName>
                                        </p:attrNameLst>
                                      </p:cBhvr>
                                      <p:to>
                                        <p:strVal val="visible"/>
                                      </p:to>
                                    </p:set>
                                    <p:animEffect transition="in" filter="fade">
                                      <p:cBhvr>
                                        <p:cTn id="119" dur="500"/>
                                        <p:tgtEl>
                                          <p:spTgt spid="103"/>
                                        </p:tgtEl>
                                      </p:cBhvr>
                                    </p:animEffect>
                                  </p:childTnLst>
                                </p:cTn>
                              </p:par>
                            </p:childTnLst>
                          </p:cTn>
                        </p:par>
                        <p:par>
                          <p:cTn id="120" fill="hold" nodeType="afterGroup">
                            <p:stCondLst>
                              <p:cond delay="16800"/>
                            </p:stCondLst>
                            <p:childTnLst>
                              <p:par>
                                <p:cTn id="121" presetID="10" presetClass="exit" presetSubtype="0" fill="hold" nodeType="afterEffect">
                                  <p:stCondLst>
                                    <p:cond delay="200"/>
                                  </p:stCondLst>
                                  <p:childTnLst>
                                    <p:animEffect transition="out" filter="fade">
                                      <p:cBhvr>
                                        <p:cTn id="122" dur="1000"/>
                                        <p:tgtEl>
                                          <p:spTgt spid="91"/>
                                        </p:tgtEl>
                                      </p:cBhvr>
                                    </p:animEffect>
                                    <p:set>
                                      <p:cBhvr>
                                        <p:cTn id="123" dur="1" fill="hold">
                                          <p:stCondLst>
                                            <p:cond delay="999"/>
                                          </p:stCondLst>
                                        </p:cTn>
                                        <p:tgtEl>
                                          <p:spTgt spid="91"/>
                                        </p:tgtEl>
                                        <p:attrNameLst>
                                          <p:attrName>style.visibility</p:attrName>
                                        </p:attrNameLst>
                                      </p:cBhvr>
                                      <p:to>
                                        <p:strVal val="hidden"/>
                                      </p:to>
                                    </p:set>
                                  </p:childTnLst>
                                </p:cTn>
                              </p:par>
                              <p:par>
                                <p:cTn id="124" presetID="10" presetClass="exit" presetSubtype="0" fill="hold" nodeType="withEffect">
                                  <p:stCondLst>
                                    <p:cond delay="200"/>
                                  </p:stCondLst>
                                  <p:childTnLst>
                                    <p:animEffect transition="out" filter="fade">
                                      <p:cBhvr>
                                        <p:cTn id="125" dur="1000"/>
                                        <p:tgtEl>
                                          <p:spTgt spid="103"/>
                                        </p:tgtEl>
                                      </p:cBhvr>
                                    </p:animEffect>
                                    <p:set>
                                      <p:cBhvr>
                                        <p:cTn id="126" dur="1" fill="hold">
                                          <p:stCondLst>
                                            <p:cond delay="999"/>
                                          </p:stCondLst>
                                        </p:cTn>
                                        <p:tgtEl>
                                          <p:spTgt spid="103"/>
                                        </p:tgtEl>
                                        <p:attrNameLst>
                                          <p:attrName>style.visibility</p:attrName>
                                        </p:attrNameLst>
                                      </p:cBhvr>
                                      <p:to>
                                        <p:strVal val="hidden"/>
                                      </p:to>
                                    </p:set>
                                  </p:childTnLst>
                                </p:cTn>
                              </p:par>
                              <p:par>
                                <p:cTn id="127" presetID="10" presetClass="entr" presetSubtype="0" fill="hold" nodeType="withEffect">
                                  <p:stCondLst>
                                    <p:cond delay="200"/>
                                  </p:stCondLst>
                                  <p:childTnLst>
                                    <p:set>
                                      <p:cBhvr>
                                        <p:cTn id="128" dur="1" fill="hold">
                                          <p:stCondLst>
                                            <p:cond delay="0"/>
                                          </p:stCondLst>
                                        </p:cTn>
                                        <p:tgtEl>
                                          <p:spTgt spid="90"/>
                                        </p:tgtEl>
                                        <p:attrNameLst>
                                          <p:attrName>style.visibility</p:attrName>
                                        </p:attrNameLst>
                                      </p:cBhvr>
                                      <p:to>
                                        <p:strVal val="visible"/>
                                      </p:to>
                                    </p:set>
                                    <p:animEffect transition="in" filter="fade">
                                      <p:cBhvr>
                                        <p:cTn id="129" dur="500"/>
                                        <p:tgtEl>
                                          <p:spTgt spid="90"/>
                                        </p:tgtEl>
                                      </p:cBhvr>
                                    </p:animEffect>
                                  </p:childTnLst>
                                </p:cTn>
                              </p:par>
                              <p:par>
                                <p:cTn id="130" presetID="10" presetClass="entr" presetSubtype="0" fill="hold" nodeType="withEffect">
                                  <p:stCondLst>
                                    <p:cond delay="200"/>
                                  </p:stCondLst>
                                  <p:childTnLst>
                                    <p:set>
                                      <p:cBhvr>
                                        <p:cTn id="131" dur="1" fill="hold">
                                          <p:stCondLst>
                                            <p:cond delay="0"/>
                                          </p:stCondLst>
                                        </p:cTn>
                                        <p:tgtEl>
                                          <p:spTgt spid="102"/>
                                        </p:tgtEl>
                                        <p:attrNameLst>
                                          <p:attrName>style.visibility</p:attrName>
                                        </p:attrNameLst>
                                      </p:cBhvr>
                                      <p:to>
                                        <p:strVal val="visible"/>
                                      </p:to>
                                    </p:set>
                                    <p:animEffect transition="in" filter="fade">
                                      <p:cBhvr>
                                        <p:cTn id="132" dur="500"/>
                                        <p:tgtEl>
                                          <p:spTgt spid="102"/>
                                        </p:tgtEl>
                                      </p:cBhvr>
                                    </p:animEffect>
                                  </p:childTnLst>
                                </p:cTn>
                              </p:par>
                            </p:childTnLst>
                          </p:cTn>
                        </p:par>
                        <p:par>
                          <p:cTn id="133" fill="hold" nodeType="afterGroup">
                            <p:stCondLst>
                              <p:cond delay="18000"/>
                            </p:stCondLst>
                            <p:childTnLst>
                              <p:par>
                                <p:cTn id="134" presetID="10" presetClass="exit" presetSubtype="0" fill="hold" nodeType="afterEffect">
                                  <p:stCondLst>
                                    <p:cond delay="200"/>
                                  </p:stCondLst>
                                  <p:childTnLst>
                                    <p:animEffect transition="out" filter="fade">
                                      <p:cBhvr>
                                        <p:cTn id="135" dur="1000"/>
                                        <p:tgtEl>
                                          <p:spTgt spid="90"/>
                                        </p:tgtEl>
                                      </p:cBhvr>
                                    </p:animEffect>
                                    <p:set>
                                      <p:cBhvr>
                                        <p:cTn id="136" dur="1" fill="hold">
                                          <p:stCondLst>
                                            <p:cond delay="999"/>
                                          </p:stCondLst>
                                        </p:cTn>
                                        <p:tgtEl>
                                          <p:spTgt spid="90"/>
                                        </p:tgtEl>
                                        <p:attrNameLst>
                                          <p:attrName>style.visibility</p:attrName>
                                        </p:attrNameLst>
                                      </p:cBhvr>
                                      <p:to>
                                        <p:strVal val="hidden"/>
                                      </p:to>
                                    </p:set>
                                  </p:childTnLst>
                                </p:cTn>
                              </p:par>
                              <p:par>
                                <p:cTn id="137" presetID="10" presetClass="exit" presetSubtype="0" fill="hold" nodeType="withEffect">
                                  <p:stCondLst>
                                    <p:cond delay="200"/>
                                  </p:stCondLst>
                                  <p:childTnLst>
                                    <p:animEffect transition="out" filter="fade">
                                      <p:cBhvr>
                                        <p:cTn id="138" dur="1000"/>
                                        <p:tgtEl>
                                          <p:spTgt spid="102"/>
                                        </p:tgtEl>
                                      </p:cBhvr>
                                    </p:animEffect>
                                    <p:set>
                                      <p:cBhvr>
                                        <p:cTn id="139" dur="1" fill="hold">
                                          <p:stCondLst>
                                            <p:cond delay="999"/>
                                          </p:stCondLst>
                                        </p:cTn>
                                        <p:tgtEl>
                                          <p:spTgt spid="102"/>
                                        </p:tgtEl>
                                        <p:attrNameLst>
                                          <p:attrName>style.visibility</p:attrName>
                                        </p:attrNameLst>
                                      </p:cBhvr>
                                      <p:to>
                                        <p:strVal val="hidden"/>
                                      </p:to>
                                    </p:set>
                                  </p:childTnLst>
                                </p:cTn>
                              </p:par>
                              <p:par>
                                <p:cTn id="140" presetID="10" presetClass="entr" presetSubtype="0" fill="hold" nodeType="withEffect">
                                  <p:stCondLst>
                                    <p:cond delay="200"/>
                                  </p:stCondLst>
                                  <p:childTnLst>
                                    <p:set>
                                      <p:cBhvr>
                                        <p:cTn id="141" dur="1" fill="hold">
                                          <p:stCondLst>
                                            <p:cond delay="0"/>
                                          </p:stCondLst>
                                        </p:cTn>
                                        <p:tgtEl>
                                          <p:spTgt spid="89"/>
                                        </p:tgtEl>
                                        <p:attrNameLst>
                                          <p:attrName>style.visibility</p:attrName>
                                        </p:attrNameLst>
                                      </p:cBhvr>
                                      <p:to>
                                        <p:strVal val="visible"/>
                                      </p:to>
                                    </p:set>
                                    <p:animEffect transition="in" filter="fade">
                                      <p:cBhvr>
                                        <p:cTn id="142" dur="500"/>
                                        <p:tgtEl>
                                          <p:spTgt spid="89"/>
                                        </p:tgtEl>
                                      </p:cBhvr>
                                    </p:animEffect>
                                  </p:childTnLst>
                                </p:cTn>
                              </p:par>
                              <p:par>
                                <p:cTn id="143" presetID="10" presetClass="entr" presetSubtype="0" fill="hold" nodeType="withEffect">
                                  <p:stCondLst>
                                    <p:cond delay="200"/>
                                  </p:stCondLst>
                                  <p:childTnLst>
                                    <p:set>
                                      <p:cBhvr>
                                        <p:cTn id="144" dur="1" fill="hold">
                                          <p:stCondLst>
                                            <p:cond delay="0"/>
                                          </p:stCondLst>
                                        </p:cTn>
                                        <p:tgtEl>
                                          <p:spTgt spid="101"/>
                                        </p:tgtEl>
                                        <p:attrNameLst>
                                          <p:attrName>style.visibility</p:attrName>
                                        </p:attrNameLst>
                                      </p:cBhvr>
                                      <p:to>
                                        <p:strVal val="visible"/>
                                      </p:to>
                                    </p:set>
                                    <p:animEffect transition="in" filter="fade">
                                      <p:cBhvr>
                                        <p:cTn id="145" dur="500"/>
                                        <p:tgtEl>
                                          <p:spTgt spid="101"/>
                                        </p:tgtEl>
                                      </p:cBhvr>
                                    </p:animEffect>
                                  </p:childTnLst>
                                </p:cTn>
                              </p:par>
                            </p:childTnLst>
                          </p:cTn>
                        </p:par>
                        <p:par>
                          <p:cTn id="146" fill="hold" nodeType="afterGroup">
                            <p:stCondLst>
                              <p:cond delay="19200"/>
                            </p:stCondLst>
                            <p:childTnLst>
                              <p:par>
                                <p:cTn id="147" presetID="10" presetClass="exit" presetSubtype="0" fill="hold" nodeType="afterEffect">
                                  <p:stCondLst>
                                    <p:cond delay="200"/>
                                  </p:stCondLst>
                                  <p:childTnLst>
                                    <p:animEffect transition="out" filter="fade">
                                      <p:cBhvr>
                                        <p:cTn id="148" dur="1000"/>
                                        <p:tgtEl>
                                          <p:spTgt spid="89"/>
                                        </p:tgtEl>
                                      </p:cBhvr>
                                    </p:animEffect>
                                    <p:set>
                                      <p:cBhvr>
                                        <p:cTn id="149" dur="1" fill="hold">
                                          <p:stCondLst>
                                            <p:cond delay="999"/>
                                          </p:stCondLst>
                                        </p:cTn>
                                        <p:tgtEl>
                                          <p:spTgt spid="89"/>
                                        </p:tgtEl>
                                        <p:attrNameLst>
                                          <p:attrName>style.visibility</p:attrName>
                                        </p:attrNameLst>
                                      </p:cBhvr>
                                      <p:to>
                                        <p:strVal val="hidden"/>
                                      </p:to>
                                    </p:set>
                                  </p:childTnLst>
                                </p:cTn>
                              </p:par>
                              <p:par>
                                <p:cTn id="150" presetID="10" presetClass="exit" presetSubtype="0" fill="hold" nodeType="withEffect">
                                  <p:stCondLst>
                                    <p:cond delay="200"/>
                                  </p:stCondLst>
                                  <p:childTnLst>
                                    <p:animEffect transition="out" filter="fade">
                                      <p:cBhvr>
                                        <p:cTn id="151" dur="1000"/>
                                        <p:tgtEl>
                                          <p:spTgt spid="101"/>
                                        </p:tgtEl>
                                      </p:cBhvr>
                                    </p:animEffect>
                                    <p:set>
                                      <p:cBhvr>
                                        <p:cTn id="152" dur="1" fill="hold">
                                          <p:stCondLst>
                                            <p:cond delay="999"/>
                                          </p:stCondLst>
                                        </p:cTn>
                                        <p:tgtEl>
                                          <p:spTgt spid="101"/>
                                        </p:tgtEl>
                                        <p:attrNameLst>
                                          <p:attrName>style.visibility</p:attrName>
                                        </p:attrNameLst>
                                      </p:cBhvr>
                                      <p:to>
                                        <p:strVal val="hidden"/>
                                      </p:to>
                                    </p:set>
                                  </p:childTnLst>
                                </p:cTn>
                              </p:par>
                              <p:par>
                                <p:cTn id="153" presetID="10" presetClass="entr" presetSubtype="0" fill="hold" nodeType="withEffect">
                                  <p:stCondLst>
                                    <p:cond delay="200"/>
                                  </p:stCondLst>
                                  <p:childTnLst>
                                    <p:set>
                                      <p:cBhvr>
                                        <p:cTn id="154" dur="1" fill="hold">
                                          <p:stCondLst>
                                            <p:cond delay="0"/>
                                          </p:stCondLst>
                                        </p:cTn>
                                        <p:tgtEl>
                                          <p:spTgt spid="88"/>
                                        </p:tgtEl>
                                        <p:attrNameLst>
                                          <p:attrName>style.visibility</p:attrName>
                                        </p:attrNameLst>
                                      </p:cBhvr>
                                      <p:to>
                                        <p:strVal val="visible"/>
                                      </p:to>
                                    </p:set>
                                    <p:animEffect transition="in" filter="fade">
                                      <p:cBhvr>
                                        <p:cTn id="155" dur="500"/>
                                        <p:tgtEl>
                                          <p:spTgt spid="88"/>
                                        </p:tgtEl>
                                      </p:cBhvr>
                                    </p:animEffect>
                                  </p:childTnLst>
                                </p:cTn>
                              </p:par>
                              <p:par>
                                <p:cTn id="156" presetID="10" presetClass="entr" presetSubtype="0" fill="hold" nodeType="withEffect">
                                  <p:stCondLst>
                                    <p:cond delay="200"/>
                                  </p:stCondLst>
                                  <p:childTnLst>
                                    <p:set>
                                      <p:cBhvr>
                                        <p:cTn id="157" dur="1" fill="hold">
                                          <p:stCondLst>
                                            <p:cond delay="0"/>
                                          </p:stCondLst>
                                        </p:cTn>
                                        <p:tgtEl>
                                          <p:spTgt spid="100"/>
                                        </p:tgtEl>
                                        <p:attrNameLst>
                                          <p:attrName>style.visibility</p:attrName>
                                        </p:attrNameLst>
                                      </p:cBhvr>
                                      <p:to>
                                        <p:strVal val="visible"/>
                                      </p:to>
                                    </p:set>
                                    <p:animEffect transition="in" filter="fade">
                                      <p:cBhvr>
                                        <p:cTn id="158" dur="500"/>
                                        <p:tgtEl>
                                          <p:spTgt spid="100"/>
                                        </p:tgtEl>
                                      </p:cBhvr>
                                    </p:animEffect>
                                  </p:childTnLst>
                                </p:cTn>
                              </p:par>
                            </p:childTnLst>
                          </p:cTn>
                        </p:par>
                        <p:par>
                          <p:cTn id="159" fill="hold" nodeType="afterGroup">
                            <p:stCondLst>
                              <p:cond delay="20400"/>
                            </p:stCondLst>
                            <p:childTnLst>
                              <p:par>
                                <p:cTn id="160" presetID="10" presetClass="exit" presetSubtype="0" fill="hold" nodeType="afterEffect">
                                  <p:stCondLst>
                                    <p:cond delay="200"/>
                                  </p:stCondLst>
                                  <p:childTnLst>
                                    <p:animEffect transition="out" filter="fade">
                                      <p:cBhvr>
                                        <p:cTn id="161" dur="1000"/>
                                        <p:tgtEl>
                                          <p:spTgt spid="88"/>
                                        </p:tgtEl>
                                      </p:cBhvr>
                                    </p:animEffect>
                                    <p:set>
                                      <p:cBhvr>
                                        <p:cTn id="162" dur="1" fill="hold">
                                          <p:stCondLst>
                                            <p:cond delay="999"/>
                                          </p:stCondLst>
                                        </p:cTn>
                                        <p:tgtEl>
                                          <p:spTgt spid="88"/>
                                        </p:tgtEl>
                                        <p:attrNameLst>
                                          <p:attrName>style.visibility</p:attrName>
                                        </p:attrNameLst>
                                      </p:cBhvr>
                                      <p:to>
                                        <p:strVal val="hidden"/>
                                      </p:to>
                                    </p:set>
                                  </p:childTnLst>
                                </p:cTn>
                              </p:par>
                              <p:par>
                                <p:cTn id="163" presetID="10" presetClass="exit" presetSubtype="0" fill="hold" nodeType="withEffect">
                                  <p:stCondLst>
                                    <p:cond delay="200"/>
                                  </p:stCondLst>
                                  <p:childTnLst>
                                    <p:animEffect transition="out" filter="fade">
                                      <p:cBhvr>
                                        <p:cTn id="164" dur="1000"/>
                                        <p:tgtEl>
                                          <p:spTgt spid="100"/>
                                        </p:tgtEl>
                                      </p:cBhvr>
                                    </p:animEffect>
                                    <p:set>
                                      <p:cBhvr>
                                        <p:cTn id="165" dur="1" fill="hold">
                                          <p:stCondLst>
                                            <p:cond delay="999"/>
                                          </p:stCondLst>
                                        </p:cTn>
                                        <p:tgtEl>
                                          <p:spTgt spid="100"/>
                                        </p:tgtEl>
                                        <p:attrNameLst>
                                          <p:attrName>style.visibility</p:attrName>
                                        </p:attrNameLst>
                                      </p:cBhvr>
                                      <p:to>
                                        <p:strVal val="hidden"/>
                                      </p:to>
                                    </p:set>
                                  </p:childTnLst>
                                </p:cTn>
                              </p:par>
                              <p:par>
                                <p:cTn id="166" presetID="10" presetClass="entr" presetSubtype="0" fill="hold" nodeType="withEffect">
                                  <p:stCondLst>
                                    <p:cond delay="200"/>
                                  </p:stCondLst>
                                  <p:childTnLst>
                                    <p:set>
                                      <p:cBhvr>
                                        <p:cTn id="167" dur="1" fill="hold">
                                          <p:stCondLst>
                                            <p:cond delay="0"/>
                                          </p:stCondLst>
                                        </p:cTn>
                                        <p:tgtEl>
                                          <p:spTgt spid="87"/>
                                        </p:tgtEl>
                                        <p:attrNameLst>
                                          <p:attrName>style.visibility</p:attrName>
                                        </p:attrNameLst>
                                      </p:cBhvr>
                                      <p:to>
                                        <p:strVal val="visible"/>
                                      </p:to>
                                    </p:set>
                                    <p:animEffect transition="in" filter="fade">
                                      <p:cBhvr>
                                        <p:cTn id="168" dur="500"/>
                                        <p:tgtEl>
                                          <p:spTgt spid="87"/>
                                        </p:tgtEl>
                                      </p:cBhvr>
                                    </p:animEffect>
                                  </p:childTnLst>
                                </p:cTn>
                              </p:par>
                              <p:par>
                                <p:cTn id="169" presetID="10" presetClass="entr" presetSubtype="0" fill="hold" nodeType="withEffect">
                                  <p:stCondLst>
                                    <p:cond delay="200"/>
                                  </p:stCondLst>
                                  <p:childTnLst>
                                    <p:set>
                                      <p:cBhvr>
                                        <p:cTn id="170" dur="1" fill="hold">
                                          <p:stCondLst>
                                            <p:cond delay="0"/>
                                          </p:stCondLst>
                                        </p:cTn>
                                        <p:tgtEl>
                                          <p:spTgt spid="99"/>
                                        </p:tgtEl>
                                        <p:attrNameLst>
                                          <p:attrName>style.visibility</p:attrName>
                                        </p:attrNameLst>
                                      </p:cBhvr>
                                      <p:to>
                                        <p:strVal val="visible"/>
                                      </p:to>
                                    </p:set>
                                    <p:animEffect transition="in" filter="fade">
                                      <p:cBhvr>
                                        <p:cTn id="171" dur="500"/>
                                        <p:tgtEl>
                                          <p:spTgt spid="99"/>
                                        </p:tgtEl>
                                      </p:cBhvr>
                                    </p:animEffect>
                                  </p:childTnLst>
                                </p:cTn>
                              </p:par>
                            </p:childTnLst>
                          </p:cTn>
                        </p:par>
                        <p:par>
                          <p:cTn id="172" fill="hold" nodeType="afterGroup">
                            <p:stCondLst>
                              <p:cond delay="21600"/>
                            </p:stCondLst>
                            <p:childTnLst>
                              <p:par>
                                <p:cTn id="173" presetID="10" presetClass="exit" presetSubtype="0" fill="hold" nodeType="afterEffect">
                                  <p:stCondLst>
                                    <p:cond delay="200"/>
                                  </p:stCondLst>
                                  <p:childTnLst>
                                    <p:animEffect transition="out" filter="fade">
                                      <p:cBhvr>
                                        <p:cTn id="174" dur="1000"/>
                                        <p:tgtEl>
                                          <p:spTgt spid="87"/>
                                        </p:tgtEl>
                                      </p:cBhvr>
                                    </p:animEffect>
                                    <p:set>
                                      <p:cBhvr>
                                        <p:cTn id="175" dur="1" fill="hold">
                                          <p:stCondLst>
                                            <p:cond delay="999"/>
                                          </p:stCondLst>
                                        </p:cTn>
                                        <p:tgtEl>
                                          <p:spTgt spid="87"/>
                                        </p:tgtEl>
                                        <p:attrNameLst>
                                          <p:attrName>style.visibility</p:attrName>
                                        </p:attrNameLst>
                                      </p:cBhvr>
                                      <p:to>
                                        <p:strVal val="hidden"/>
                                      </p:to>
                                    </p:set>
                                  </p:childTnLst>
                                </p:cTn>
                              </p:par>
                              <p:par>
                                <p:cTn id="176" presetID="10" presetClass="exit" presetSubtype="0" fill="hold" nodeType="withEffect">
                                  <p:stCondLst>
                                    <p:cond delay="200"/>
                                  </p:stCondLst>
                                  <p:childTnLst>
                                    <p:animEffect transition="out" filter="fade">
                                      <p:cBhvr>
                                        <p:cTn id="177" dur="1000"/>
                                        <p:tgtEl>
                                          <p:spTgt spid="99"/>
                                        </p:tgtEl>
                                      </p:cBhvr>
                                    </p:animEffect>
                                    <p:set>
                                      <p:cBhvr>
                                        <p:cTn id="178" dur="1" fill="hold">
                                          <p:stCondLst>
                                            <p:cond delay="999"/>
                                          </p:stCondLst>
                                        </p:cTn>
                                        <p:tgtEl>
                                          <p:spTgt spid="99"/>
                                        </p:tgtEl>
                                        <p:attrNameLst>
                                          <p:attrName>style.visibility</p:attrName>
                                        </p:attrNameLst>
                                      </p:cBhvr>
                                      <p:to>
                                        <p:strVal val="hidden"/>
                                      </p:to>
                                    </p:set>
                                  </p:childTnLst>
                                </p:cTn>
                              </p:par>
                              <p:par>
                                <p:cTn id="179" presetID="10" presetClass="entr" presetSubtype="0" fill="hold" nodeType="withEffect">
                                  <p:stCondLst>
                                    <p:cond delay="200"/>
                                  </p:stCondLst>
                                  <p:childTnLst>
                                    <p:set>
                                      <p:cBhvr>
                                        <p:cTn id="180" dur="1" fill="hold">
                                          <p:stCondLst>
                                            <p:cond delay="0"/>
                                          </p:stCondLst>
                                        </p:cTn>
                                        <p:tgtEl>
                                          <p:spTgt spid="85"/>
                                        </p:tgtEl>
                                        <p:attrNameLst>
                                          <p:attrName>style.visibility</p:attrName>
                                        </p:attrNameLst>
                                      </p:cBhvr>
                                      <p:to>
                                        <p:strVal val="visible"/>
                                      </p:to>
                                    </p:set>
                                    <p:animEffect transition="in" filter="fade">
                                      <p:cBhvr>
                                        <p:cTn id="181" dur="500"/>
                                        <p:tgtEl>
                                          <p:spTgt spid="85"/>
                                        </p:tgtEl>
                                      </p:cBhvr>
                                    </p:animEffect>
                                  </p:childTnLst>
                                </p:cTn>
                              </p:par>
                              <p:par>
                                <p:cTn id="182" presetID="10" presetClass="entr" presetSubtype="0" fill="hold" nodeType="withEffect">
                                  <p:stCondLst>
                                    <p:cond delay="200"/>
                                  </p:stCondLst>
                                  <p:childTnLst>
                                    <p:set>
                                      <p:cBhvr>
                                        <p:cTn id="183" dur="1" fill="hold">
                                          <p:stCondLst>
                                            <p:cond delay="0"/>
                                          </p:stCondLst>
                                        </p:cTn>
                                        <p:tgtEl>
                                          <p:spTgt spid="98"/>
                                        </p:tgtEl>
                                        <p:attrNameLst>
                                          <p:attrName>style.visibility</p:attrName>
                                        </p:attrNameLst>
                                      </p:cBhvr>
                                      <p:to>
                                        <p:strVal val="visible"/>
                                      </p:to>
                                    </p:set>
                                    <p:animEffect transition="in" filter="fade">
                                      <p:cBhvr>
                                        <p:cTn id="184" dur="500"/>
                                        <p:tgtEl>
                                          <p:spTgt spid="98"/>
                                        </p:tgtEl>
                                      </p:cBhvr>
                                    </p:animEffect>
                                  </p:childTnLst>
                                </p:cTn>
                              </p:par>
                              <p:par>
                                <p:cTn id="185" presetID="10" presetClass="entr" presetSubtype="0" fill="hold" nodeType="withEffect">
                                  <p:stCondLst>
                                    <p:cond delay="200"/>
                                  </p:stCondLst>
                                  <p:childTnLst>
                                    <p:set>
                                      <p:cBhvr>
                                        <p:cTn id="186" dur="1" fill="hold">
                                          <p:stCondLst>
                                            <p:cond delay="0"/>
                                          </p:stCondLst>
                                        </p:cTn>
                                        <p:tgtEl>
                                          <p:spTgt spid="118"/>
                                        </p:tgtEl>
                                        <p:attrNameLst>
                                          <p:attrName>style.visibility</p:attrName>
                                        </p:attrNameLst>
                                      </p:cBhvr>
                                      <p:to>
                                        <p:strVal val="visible"/>
                                      </p:to>
                                    </p:set>
                                    <p:animEffect transition="in" filter="fade">
                                      <p:cBhvr>
                                        <p:cTn id="187" dur="500"/>
                                        <p:tgtEl>
                                          <p:spTgt spid="118"/>
                                        </p:tgtEl>
                                      </p:cBhvr>
                                    </p:animEffect>
                                  </p:childTnLst>
                                </p:cTn>
                              </p:par>
                            </p:childTnLst>
                          </p:cTn>
                        </p:par>
                        <p:par>
                          <p:cTn id="188" fill="hold" nodeType="afterGroup">
                            <p:stCondLst>
                              <p:cond delay="22800"/>
                            </p:stCondLst>
                            <p:childTnLst>
                              <p:par>
                                <p:cTn id="189" presetID="10" presetClass="exit" presetSubtype="0" fill="hold" nodeType="afterEffect">
                                  <p:stCondLst>
                                    <p:cond delay="200"/>
                                  </p:stCondLst>
                                  <p:childTnLst>
                                    <p:animEffect transition="out" filter="fade">
                                      <p:cBhvr>
                                        <p:cTn id="190" dur="1000"/>
                                        <p:tgtEl>
                                          <p:spTgt spid="85"/>
                                        </p:tgtEl>
                                      </p:cBhvr>
                                    </p:animEffect>
                                    <p:set>
                                      <p:cBhvr>
                                        <p:cTn id="191" dur="1" fill="hold">
                                          <p:stCondLst>
                                            <p:cond delay="999"/>
                                          </p:stCondLst>
                                        </p:cTn>
                                        <p:tgtEl>
                                          <p:spTgt spid="85"/>
                                        </p:tgtEl>
                                        <p:attrNameLst>
                                          <p:attrName>style.visibility</p:attrName>
                                        </p:attrNameLst>
                                      </p:cBhvr>
                                      <p:to>
                                        <p:strVal val="hidden"/>
                                      </p:to>
                                    </p:set>
                                  </p:childTnLst>
                                </p:cTn>
                              </p:par>
                              <p:par>
                                <p:cTn id="192" presetID="10" presetClass="exit" presetSubtype="0" fill="hold" nodeType="withEffect">
                                  <p:stCondLst>
                                    <p:cond delay="200"/>
                                  </p:stCondLst>
                                  <p:childTnLst>
                                    <p:animEffect transition="out" filter="fade">
                                      <p:cBhvr>
                                        <p:cTn id="193" dur="1000"/>
                                        <p:tgtEl>
                                          <p:spTgt spid="98"/>
                                        </p:tgtEl>
                                      </p:cBhvr>
                                    </p:animEffect>
                                    <p:set>
                                      <p:cBhvr>
                                        <p:cTn id="194" dur="1" fill="hold">
                                          <p:stCondLst>
                                            <p:cond delay="999"/>
                                          </p:stCondLst>
                                        </p:cTn>
                                        <p:tgtEl>
                                          <p:spTgt spid="98"/>
                                        </p:tgtEl>
                                        <p:attrNameLst>
                                          <p:attrName>style.visibility</p:attrName>
                                        </p:attrNameLst>
                                      </p:cBhvr>
                                      <p:to>
                                        <p:strVal val="hidden"/>
                                      </p:to>
                                    </p:set>
                                  </p:childTnLst>
                                </p:cTn>
                              </p:par>
                              <p:par>
                                <p:cTn id="195" presetID="10" presetClass="exit" presetSubtype="0" fill="hold" nodeType="withEffect">
                                  <p:stCondLst>
                                    <p:cond delay="200"/>
                                  </p:stCondLst>
                                  <p:childTnLst>
                                    <p:animEffect transition="out" filter="fade">
                                      <p:cBhvr>
                                        <p:cTn id="196" dur="1000"/>
                                        <p:tgtEl>
                                          <p:spTgt spid="118"/>
                                        </p:tgtEl>
                                      </p:cBhvr>
                                    </p:animEffect>
                                    <p:set>
                                      <p:cBhvr>
                                        <p:cTn id="197" dur="1" fill="hold">
                                          <p:stCondLst>
                                            <p:cond delay="999"/>
                                          </p:stCondLst>
                                        </p:cTn>
                                        <p:tgtEl>
                                          <p:spTgt spid="118"/>
                                        </p:tgtEl>
                                        <p:attrNameLst>
                                          <p:attrName>style.visibility</p:attrName>
                                        </p:attrNameLst>
                                      </p:cBhvr>
                                      <p:to>
                                        <p:strVal val="hidden"/>
                                      </p:to>
                                    </p:set>
                                  </p:childTnLst>
                                </p:cTn>
                              </p:par>
                              <p:par>
                                <p:cTn id="198" presetID="10" presetClass="entr" presetSubtype="0" fill="hold" nodeType="withEffect">
                                  <p:stCondLst>
                                    <p:cond delay="200"/>
                                  </p:stCondLst>
                                  <p:childTnLst>
                                    <p:set>
                                      <p:cBhvr>
                                        <p:cTn id="199" dur="1" fill="hold">
                                          <p:stCondLst>
                                            <p:cond delay="0"/>
                                          </p:stCondLst>
                                        </p:cTn>
                                        <p:tgtEl>
                                          <p:spTgt spid="84"/>
                                        </p:tgtEl>
                                        <p:attrNameLst>
                                          <p:attrName>style.visibility</p:attrName>
                                        </p:attrNameLst>
                                      </p:cBhvr>
                                      <p:to>
                                        <p:strVal val="visible"/>
                                      </p:to>
                                    </p:set>
                                    <p:animEffect transition="in" filter="fade">
                                      <p:cBhvr>
                                        <p:cTn id="200" dur="500"/>
                                        <p:tgtEl>
                                          <p:spTgt spid="84"/>
                                        </p:tgtEl>
                                      </p:cBhvr>
                                    </p:animEffect>
                                  </p:childTnLst>
                                </p:cTn>
                              </p:par>
                              <p:par>
                                <p:cTn id="201" presetID="10" presetClass="entr" presetSubtype="0" fill="hold" nodeType="withEffect">
                                  <p:stCondLst>
                                    <p:cond delay="200"/>
                                  </p:stCondLst>
                                  <p:childTnLst>
                                    <p:set>
                                      <p:cBhvr>
                                        <p:cTn id="202" dur="1" fill="hold">
                                          <p:stCondLst>
                                            <p:cond delay="0"/>
                                          </p:stCondLst>
                                        </p:cTn>
                                        <p:tgtEl>
                                          <p:spTgt spid="97"/>
                                        </p:tgtEl>
                                        <p:attrNameLst>
                                          <p:attrName>style.visibility</p:attrName>
                                        </p:attrNameLst>
                                      </p:cBhvr>
                                      <p:to>
                                        <p:strVal val="visible"/>
                                      </p:to>
                                    </p:set>
                                    <p:animEffect transition="in" filter="fade">
                                      <p:cBhvr>
                                        <p:cTn id="203" dur="500"/>
                                        <p:tgtEl>
                                          <p:spTgt spid="97"/>
                                        </p:tgtEl>
                                      </p:cBhvr>
                                    </p:animEffect>
                                  </p:childTnLst>
                                </p:cTn>
                              </p:par>
                              <p:par>
                                <p:cTn id="204" presetID="10" presetClass="entr" presetSubtype="0" fill="hold" nodeType="withEffect">
                                  <p:stCondLst>
                                    <p:cond delay="200"/>
                                  </p:stCondLst>
                                  <p:childTnLst>
                                    <p:set>
                                      <p:cBhvr>
                                        <p:cTn id="205" dur="1" fill="hold">
                                          <p:stCondLst>
                                            <p:cond delay="0"/>
                                          </p:stCondLst>
                                        </p:cTn>
                                        <p:tgtEl>
                                          <p:spTgt spid="117"/>
                                        </p:tgtEl>
                                        <p:attrNameLst>
                                          <p:attrName>style.visibility</p:attrName>
                                        </p:attrNameLst>
                                      </p:cBhvr>
                                      <p:to>
                                        <p:strVal val="visible"/>
                                      </p:to>
                                    </p:set>
                                    <p:animEffect transition="in" filter="fade">
                                      <p:cBhvr>
                                        <p:cTn id="206" dur="500"/>
                                        <p:tgtEl>
                                          <p:spTgt spid="117"/>
                                        </p:tgtEl>
                                      </p:cBhvr>
                                    </p:animEffect>
                                  </p:childTnLst>
                                </p:cTn>
                              </p:par>
                            </p:childTnLst>
                          </p:cTn>
                        </p:par>
                        <p:par>
                          <p:cTn id="207" fill="hold" nodeType="afterGroup">
                            <p:stCondLst>
                              <p:cond delay="24000"/>
                            </p:stCondLst>
                            <p:childTnLst>
                              <p:par>
                                <p:cTn id="208" presetID="10" presetClass="exit" presetSubtype="0" fill="hold" nodeType="afterEffect">
                                  <p:stCondLst>
                                    <p:cond delay="200"/>
                                  </p:stCondLst>
                                  <p:childTnLst>
                                    <p:animEffect transition="out" filter="fade">
                                      <p:cBhvr>
                                        <p:cTn id="209" dur="1000"/>
                                        <p:tgtEl>
                                          <p:spTgt spid="84"/>
                                        </p:tgtEl>
                                      </p:cBhvr>
                                    </p:animEffect>
                                    <p:set>
                                      <p:cBhvr>
                                        <p:cTn id="210" dur="1" fill="hold">
                                          <p:stCondLst>
                                            <p:cond delay="999"/>
                                          </p:stCondLst>
                                        </p:cTn>
                                        <p:tgtEl>
                                          <p:spTgt spid="84"/>
                                        </p:tgtEl>
                                        <p:attrNameLst>
                                          <p:attrName>style.visibility</p:attrName>
                                        </p:attrNameLst>
                                      </p:cBhvr>
                                      <p:to>
                                        <p:strVal val="hidden"/>
                                      </p:to>
                                    </p:set>
                                  </p:childTnLst>
                                </p:cTn>
                              </p:par>
                              <p:par>
                                <p:cTn id="211" presetID="10" presetClass="exit" presetSubtype="0" fill="hold" nodeType="withEffect">
                                  <p:stCondLst>
                                    <p:cond delay="200"/>
                                  </p:stCondLst>
                                  <p:childTnLst>
                                    <p:animEffect transition="out" filter="fade">
                                      <p:cBhvr>
                                        <p:cTn id="212" dur="1000"/>
                                        <p:tgtEl>
                                          <p:spTgt spid="97"/>
                                        </p:tgtEl>
                                      </p:cBhvr>
                                    </p:animEffect>
                                    <p:set>
                                      <p:cBhvr>
                                        <p:cTn id="213" dur="1" fill="hold">
                                          <p:stCondLst>
                                            <p:cond delay="999"/>
                                          </p:stCondLst>
                                        </p:cTn>
                                        <p:tgtEl>
                                          <p:spTgt spid="97"/>
                                        </p:tgtEl>
                                        <p:attrNameLst>
                                          <p:attrName>style.visibility</p:attrName>
                                        </p:attrNameLst>
                                      </p:cBhvr>
                                      <p:to>
                                        <p:strVal val="hidden"/>
                                      </p:to>
                                    </p:set>
                                  </p:childTnLst>
                                </p:cTn>
                              </p:par>
                              <p:par>
                                <p:cTn id="214" presetID="10" presetClass="exit" presetSubtype="0" fill="hold" nodeType="withEffect">
                                  <p:stCondLst>
                                    <p:cond delay="200"/>
                                  </p:stCondLst>
                                  <p:childTnLst>
                                    <p:animEffect transition="out" filter="fade">
                                      <p:cBhvr>
                                        <p:cTn id="215" dur="1000"/>
                                        <p:tgtEl>
                                          <p:spTgt spid="117"/>
                                        </p:tgtEl>
                                      </p:cBhvr>
                                    </p:animEffect>
                                    <p:set>
                                      <p:cBhvr>
                                        <p:cTn id="216" dur="1" fill="hold">
                                          <p:stCondLst>
                                            <p:cond delay="999"/>
                                          </p:stCondLst>
                                        </p:cTn>
                                        <p:tgtEl>
                                          <p:spTgt spid="117"/>
                                        </p:tgtEl>
                                        <p:attrNameLst>
                                          <p:attrName>style.visibility</p:attrName>
                                        </p:attrNameLst>
                                      </p:cBhvr>
                                      <p:to>
                                        <p:strVal val="hidden"/>
                                      </p:to>
                                    </p:set>
                                  </p:childTnLst>
                                </p:cTn>
                              </p:par>
                              <p:par>
                                <p:cTn id="217" presetID="10" presetClass="entr" presetSubtype="0" fill="hold" nodeType="withEffect">
                                  <p:stCondLst>
                                    <p:cond delay="200"/>
                                  </p:stCondLst>
                                  <p:childTnLst>
                                    <p:set>
                                      <p:cBhvr>
                                        <p:cTn id="218" dur="1" fill="hold">
                                          <p:stCondLst>
                                            <p:cond delay="0"/>
                                          </p:stCondLst>
                                        </p:cTn>
                                        <p:tgtEl>
                                          <p:spTgt spid="83"/>
                                        </p:tgtEl>
                                        <p:attrNameLst>
                                          <p:attrName>style.visibility</p:attrName>
                                        </p:attrNameLst>
                                      </p:cBhvr>
                                      <p:to>
                                        <p:strVal val="visible"/>
                                      </p:to>
                                    </p:set>
                                    <p:animEffect transition="in" filter="fade">
                                      <p:cBhvr>
                                        <p:cTn id="219" dur="500"/>
                                        <p:tgtEl>
                                          <p:spTgt spid="83"/>
                                        </p:tgtEl>
                                      </p:cBhvr>
                                    </p:animEffect>
                                  </p:childTnLst>
                                </p:cTn>
                              </p:par>
                              <p:par>
                                <p:cTn id="220" presetID="10" presetClass="entr" presetSubtype="0" fill="hold" nodeType="withEffect">
                                  <p:stCondLst>
                                    <p:cond delay="200"/>
                                  </p:stCondLst>
                                  <p:childTnLst>
                                    <p:set>
                                      <p:cBhvr>
                                        <p:cTn id="221" dur="1" fill="hold">
                                          <p:stCondLst>
                                            <p:cond delay="0"/>
                                          </p:stCondLst>
                                        </p:cTn>
                                        <p:tgtEl>
                                          <p:spTgt spid="96"/>
                                        </p:tgtEl>
                                        <p:attrNameLst>
                                          <p:attrName>style.visibility</p:attrName>
                                        </p:attrNameLst>
                                      </p:cBhvr>
                                      <p:to>
                                        <p:strVal val="visible"/>
                                      </p:to>
                                    </p:set>
                                    <p:animEffect transition="in" filter="fade">
                                      <p:cBhvr>
                                        <p:cTn id="222" dur="500"/>
                                        <p:tgtEl>
                                          <p:spTgt spid="96"/>
                                        </p:tgtEl>
                                      </p:cBhvr>
                                    </p:animEffect>
                                  </p:childTnLst>
                                </p:cTn>
                              </p:par>
                              <p:par>
                                <p:cTn id="223" presetID="10" presetClass="entr" presetSubtype="0" fill="hold" nodeType="withEffect">
                                  <p:stCondLst>
                                    <p:cond delay="200"/>
                                  </p:stCondLst>
                                  <p:childTnLst>
                                    <p:set>
                                      <p:cBhvr>
                                        <p:cTn id="224" dur="1" fill="hold">
                                          <p:stCondLst>
                                            <p:cond delay="0"/>
                                          </p:stCondLst>
                                        </p:cTn>
                                        <p:tgtEl>
                                          <p:spTgt spid="116"/>
                                        </p:tgtEl>
                                        <p:attrNameLst>
                                          <p:attrName>style.visibility</p:attrName>
                                        </p:attrNameLst>
                                      </p:cBhvr>
                                      <p:to>
                                        <p:strVal val="visible"/>
                                      </p:to>
                                    </p:set>
                                    <p:animEffect transition="in" filter="fade">
                                      <p:cBhvr>
                                        <p:cTn id="225" dur="500"/>
                                        <p:tgtEl>
                                          <p:spTgt spid="116"/>
                                        </p:tgtEl>
                                      </p:cBhvr>
                                    </p:animEffect>
                                  </p:childTnLst>
                                </p:cTn>
                              </p:par>
                            </p:childTnLst>
                          </p:cTn>
                        </p:par>
                        <p:par>
                          <p:cTn id="226" fill="hold" nodeType="afterGroup">
                            <p:stCondLst>
                              <p:cond delay="25200"/>
                            </p:stCondLst>
                            <p:childTnLst>
                              <p:par>
                                <p:cTn id="227" presetID="10" presetClass="exit" presetSubtype="0" fill="hold" nodeType="afterEffect">
                                  <p:stCondLst>
                                    <p:cond delay="200"/>
                                  </p:stCondLst>
                                  <p:childTnLst>
                                    <p:animEffect transition="out" filter="fade">
                                      <p:cBhvr>
                                        <p:cTn id="228" dur="1000"/>
                                        <p:tgtEl>
                                          <p:spTgt spid="83"/>
                                        </p:tgtEl>
                                      </p:cBhvr>
                                    </p:animEffect>
                                    <p:set>
                                      <p:cBhvr>
                                        <p:cTn id="229" dur="1" fill="hold">
                                          <p:stCondLst>
                                            <p:cond delay="999"/>
                                          </p:stCondLst>
                                        </p:cTn>
                                        <p:tgtEl>
                                          <p:spTgt spid="83"/>
                                        </p:tgtEl>
                                        <p:attrNameLst>
                                          <p:attrName>style.visibility</p:attrName>
                                        </p:attrNameLst>
                                      </p:cBhvr>
                                      <p:to>
                                        <p:strVal val="hidden"/>
                                      </p:to>
                                    </p:set>
                                  </p:childTnLst>
                                </p:cTn>
                              </p:par>
                              <p:par>
                                <p:cTn id="230" presetID="10" presetClass="exit" presetSubtype="0" fill="hold" nodeType="withEffect">
                                  <p:stCondLst>
                                    <p:cond delay="200"/>
                                  </p:stCondLst>
                                  <p:childTnLst>
                                    <p:animEffect transition="out" filter="fade">
                                      <p:cBhvr>
                                        <p:cTn id="231" dur="1000"/>
                                        <p:tgtEl>
                                          <p:spTgt spid="96"/>
                                        </p:tgtEl>
                                      </p:cBhvr>
                                    </p:animEffect>
                                    <p:set>
                                      <p:cBhvr>
                                        <p:cTn id="232" dur="1" fill="hold">
                                          <p:stCondLst>
                                            <p:cond delay="999"/>
                                          </p:stCondLst>
                                        </p:cTn>
                                        <p:tgtEl>
                                          <p:spTgt spid="96"/>
                                        </p:tgtEl>
                                        <p:attrNameLst>
                                          <p:attrName>style.visibility</p:attrName>
                                        </p:attrNameLst>
                                      </p:cBhvr>
                                      <p:to>
                                        <p:strVal val="hidden"/>
                                      </p:to>
                                    </p:set>
                                  </p:childTnLst>
                                </p:cTn>
                              </p:par>
                              <p:par>
                                <p:cTn id="233" presetID="10" presetClass="exit" presetSubtype="0" fill="hold" nodeType="withEffect">
                                  <p:stCondLst>
                                    <p:cond delay="200"/>
                                  </p:stCondLst>
                                  <p:childTnLst>
                                    <p:animEffect transition="out" filter="fade">
                                      <p:cBhvr>
                                        <p:cTn id="234" dur="1000"/>
                                        <p:tgtEl>
                                          <p:spTgt spid="116"/>
                                        </p:tgtEl>
                                      </p:cBhvr>
                                    </p:animEffect>
                                    <p:set>
                                      <p:cBhvr>
                                        <p:cTn id="235" dur="1" fill="hold">
                                          <p:stCondLst>
                                            <p:cond delay="999"/>
                                          </p:stCondLst>
                                        </p:cTn>
                                        <p:tgtEl>
                                          <p:spTgt spid="116"/>
                                        </p:tgtEl>
                                        <p:attrNameLst>
                                          <p:attrName>style.visibility</p:attrName>
                                        </p:attrNameLst>
                                      </p:cBhvr>
                                      <p:to>
                                        <p:strVal val="hidden"/>
                                      </p:to>
                                    </p:set>
                                  </p:childTnLst>
                                </p:cTn>
                              </p:par>
                              <p:par>
                                <p:cTn id="236" presetID="10" presetClass="entr" presetSubtype="0" fill="hold" nodeType="withEffect">
                                  <p:stCondLst>
                                    <p:cond delay="200"/>
                                  </p:stCondLst>
                                  <p:childTnLst>
                                    <p:set>
                                      <p:cBhvr>
                                        <p:cTn id="237" dur="1" fill="hold">
                                          <p:stCondLst>
                                            <p:cond delay="0"/>
                                          </p:stCondLst>
                                        </p:cTn>
                                        <p:tgtEl>
                                          <p:spTgt spid="82"/>
                                        </p:tgtEl>
                                        <p:attrNameLst>
                                          <p:attrName>style.visibility</p:attrName>
                                        </p:attrNameLst>
                                      </p:cBhvr>
                                      <p:to>
                                        <p:strVal val="visible"/>
                                      </p:to>
                                    </p:set>
                                    <p:animEffect transition="in" filter="fade">
                                      <p:cBhvr>
                                        <p:cTn id="238" dur="500"/>
                                        <p:tgtEl>
                                          <p:spTgt spid="82"/>
                                        </p:tgtEl>
                                      </p:cBhvr>
                                    </p:animEffect>
                                  </p:childTnLst>
                                </p:cTn>
                              </p:par>
                              <p:par>
                                <p:cTn id="239" presetID="10" presetClass="entr" presetSubtype="0" fill="hold" nodeType="withEffect">
                                  <p:stCondLst>
                                    <p:cond delay="200"/>
                                  </p:stCondLst>
                                  <p:childTnLst>
                                    <p:set>
                                      <p:cBhvr>
                                        <p:cTn id="240" dur="1" fill="hold">
                                          <p:stCondLst>
                                            <p:cond delay="0"/>
                                          </p:stCondLst>
                                        </p:cTn>
                                        <p:tgtEl>
                                          <p:spTgt spid="95"/>
                                        </p:tgtEl>
                                        <p:attrNameLst>
                                          <p:attrName>style.visibility</p:attrName>
                                        </p:attrNameLst>
                                      </p:cBhvr>
                                      <p:to>
                                        <p:strVal val="visible"/>
                                      </p:to>
                                    </p:set>
                                    <p:animEffect transition="in" filter="fade">
                                      <p:cBhvr>
                                        <p:cTn id="241" dur="500"/>
                                        <p:tgtEl>
                                          <p:spTgt spid="95"/>
                                        </p:tgtEl>
                                      </p:cBhvr>
                                    </p:animEffect>
                                  </p:childTnLst>
                                </p:cTn>
                              </p:par>
                              <p:par>
                                <p:cTn id="242" presetID="10" presetClass="entr" presetSubtype="0" fill="hold" nodeType="withEffect">
                                  <p:stCondLst>
                                    <p:cond delay="200"/>
                                  </p:stCondLst>
                                  <p:childTnLst>
                                    <p:set>
                                      <p:cBhvr>
                                        <p:cTn id="243" dur="1" fill="hold">
                                          <p:stCondLst>
                                            <p:cond delay="0"/>
                                          </p:stCondLst>
                                        </p:cTn>
                                        <p:tgtEl>
                                          <p:spTgt spid="115"/>
                                        </p:tgtEl>
                                        <p:attrNameLst>
                                          <p:attrName>style.visibility</p:attrName>
                                        </p:attrNameLst>
                                      </p:cBhvr>
                                      <p:to>
                                        <p:strVal val="visible"/>
                                      </p:to>
                                    </p:set>
                                    <p:animEffect transition="in" filter="fade">
                                      <p:cBhvr>
                                        <p:cTn id="244" dur="500"/>
                                        <p:tgtEl>
                                          <p:spTgt spid="115"/>
                                        </p:tgtEl>
                                      </p:cBhvr>
                                    </p:animEffect>
                                  </p:childTnLst>
                                </p:cTn>
                              </p:par>
                            </p:childTnLst>
                          </p:cTn>
                        </p:par>
                        <p:par>
                          <p:cTn id="245" fill="hold" nodeType="afterGroup">
                            <p:stCondLst>
                              <p:cond delay="26400"/>
                            </p:stCondLst>
                            <p:childTnLst>
                              <p:par>
                                <p:cTn id="246" presetID="10" presetClass="exit" presetSubtype="0" fill="hold" nodeType="afterEffect">
                                  <p:stCondLst>
                                    <p:cond delay="200"/>
                                  </p:stCondLst>
                                  <p:childTnLst>
                                    <p:animEffect transition="out" filter="fade">
                                      <p:cBhvr>
                                        <p:cTn id="247" dur="1000"/>
                                        <p:tgtEl>
                                          <p:spTgt spid="82"/>
                                        </p:tgtEl>
                                      </p:cBhvr>
                                    </p:animEffect>
                                    <p:set>
                                      <p:cBhvr>
                                        <p:cTn id="248" dur="1" fill="hold">
                                          <p:stCondLst>
                                            <p:cond delay="999"/>
                                          </p:stCondLst>
                                        </p:cTn>
                                        <p:tgtEl>
                                          <p:spTgt spid="82"/>
                                        </p:tgtEl>
                                        <p:attrNameLst>
                                          <p:attrName>style.visibility</p:attrName>
                                        </p:attrNameLst>
                                      </p:cBhvr>
                                      <p:to>
                                        <p:strVal val="hidden"/>
                                      </p:to>
                                    </p:set>
                                  </p:childTnLst>
                                </p:cTn>
                              </p:par>
                              <p:par>
                                <p:cTn id="249" presetID="10" presetClass="exit" presetSubtype="0" fill="hold" nodeType="withEffect">
                                  <p:stCondLst>
                                    <p:cond delay="200"/>
                                  </p:stCondLst>
                                  <p:childTnLst>
                                    <p:animEffect transition="out" filter="fade">
                                      <p:cBhvr>
                                        <p:cTn id="250" dur="1000"/>
                                        <p:tgtEl>
                                          <p:spTgt spid="95"/>
                                        </p:tgtEl>
                                      </p:cBhvr>
                                    </p:animEffect>
                                    <p:set>
                                      <p:cBhvr>
                                        <p:cTn id="251" dur="1" fill="hold">
                                          <p:stCondLst>
                                            <p:cond delay="999"/>
                                          </p:stCondLst>
                                        </p:cTn>
                                        <p:tgtEl>
                                          <p:spTgt spid="95"/>
                                        </p:tgtEl>
                                        <p:attrNameLst>
                                          <p:attrName>style.visibility</p:attrName>
                                        </p:attrNameLst>
                                      </p:cBhvr>
                                      <p:to>
                                        <p:strVal val="hidden"/>
                                      </p:to>
                                    </p:set>
                                  </p:childTnLst>
                                </p:cTn>
                              </p:par>
                              <p:par>
                                <p:cTn id="252" presetID="10" presetClass="exit" presetSubtype="0" fill="hold" nodeType="withEffect">
                                  <p:stCondLst>
                                    <p:cond delay="200"/>
                                  </p:stCondLst>
                                  <p:childTnLst>
                                    <p:animEffect transition="out" filter="fade">
                                      <p:cBhvr>
                                        <p:cTn id="253" dur="1000"/>
                                        <p:tgtEl>
                                          <p:spTgt spid="115"/>
                                        </p:tgtEl>
                                      </p:cBhvr>
                                    </p:animEffect>
                                    <p:set>
                                      <p:cBhvr>
                                        <p:cTn id="254" dur="1" fill="hold">
                                          <p:stCondLst>
                                            <p:cond delay="999"/>
                                          </p:stCondLst>
                                        </p:cTn>
                                        <p:tgtEl>
                                          <p:spTgt spid="115"/>
                                        </p:tgtEl>
                                        <p:attrNameLst>
                                          <p:attrName>style.visibility</p:attrName>
                                        </p:attrNameLst>
                                      </p:cBhvr>
                                      <p:to>
                                        <p:strVal val="hidden"/>
                                      </p:to>
                                    </p:set>
                                  </p:childTnLst>
                                </p:cTn>
                              </p:par>
                              <p:par>
                                <p:cTn id="255" presetID="10" presetClass="entr" presetSubtype="0" fill="hold" nodeType="withEffect">
                                  <p:stCondLst>
                                    <p:cond delay="200"/>
                                  </p:stCondLst>
                                  <p:childTnLst>
                                    <p:set>
                                      <p:cBhvr>
                                        <p:cTn id="256" dur="1" fill="hold">
                                          <p:stCondLst>
                                            <p:cond delay="0"/>
                                          </p:stCondLst>
                                        </p:cTn>
                                        <p:tgtEl>
                                          <p:spTgt spid="81"/>
                                        </p:tgtEl>
                                        <p:attrNameLst>
                                          <p:attrName>style.visibility</p:attrName>
                                        </p:attrNameLst>
                                      </p:cBhvr>
                                      <p:to>
                                        <p:strVal val="visible"/>
                                      </p:to>
                                    </p:set>
                                    <p:animEffect transition="in" filter="fade">
                                      <p:cBhvr>
                                        <p:cTn id="257" dur="500"/>
                                        <p:tgtEl>
                                          <p:spTgt spid="81"/>
                                        </p:tgtEl>
                                      </p:cBhvr>
                                    </p:animEffect>
                                  </p:childTnLst>
                                </p:cTn>
                              </p:par>
                              <p:par>
                                <p:cTn id="258" presetID="10" presetClass="entr" presetSubtype="0" fill="hold" nodeType="withEffect">
                                  <p:stCondLst>
                                    <p:cond delay="200"/>
                                  </p:stCondLst>
                                  <p:childTnLst>
                                    <p:set>
                                      <p:cBhvr>
                                        <p:cTn id="259" dur="1" fill="hold">
                                          <p:stCondLst>
                                            <p:cond delay="0"/>
                                          </p:stCondLst>
                                        </p:cTn>
                                        <p:tgtEl>
                                          <p:spTgt spid="94"/>
                                        </p:tgtEl>
                                        <p:attrNameLst>
                                          <p:attrName>style.visibility</p:attrName>
                                        </p:attrNameLst>
                                      </p:cBhvr>
                                      <p:to>
                                        <p:strVal val="visible"/>
                                      </p:to>
                                    </p:set>
                                    <p:animEffect transition="in" filter="fade">
                                      <p:cBhvr>
                                        <p:cTn id="260" dur="500"/>
                                        <p:tgtEl>
                                          <p:spTgt spid="94"/>
                                        </p:tgtEl>
                                      </p:cBhvr>
                                    </p:animEffect>
                                  </p:childTnLst>
                                </p:cTn>
                              </p:par>
                              <p:par>
                                <p:cTn id="261" presetID="10" presetClass="entr" presetSubtype="0" fill="hold" nodeType="withEffect">
                                  <p:stCondLst>
                                    <p:cond delay="200"/>
                                  </p:stCondLst>
                                  <p:childTnLst>
                                    <p:set>
                                      <p:cBhvr>
                                        <p:cTn id="262" dur="1" fill="hold">
                                          <p:stCondLst>
                                            <p:cond delay="0"/>
                                          </p:stCondLst>
                                        </p:cTn>
                                        <p:tgtEl>
                                          <p:spTgt spid="114"/>
                                        </p:tgtEl>
                                        <p:attrNameLst>
                                          <p:attrName>style.visibility</p:attrName>
                                        </p:attrNameLst>
                                      </p:cBhvr>
                                      <p:to>
                                        <p:strVal val="visible"/>
                                      </p:to>
                                    </p:set>
                                    <p:animEffect transition="in" filter="fade">
                                      <p:cBhvr>
                                        <p:cTn id="263" dur="500"/>
                                        <p:tgtEl>
                                          <p:spTgt spid="114"/>
                                        </p:tgtEl>
                                      </p:cBhvr>
                                    </p:animEffect>
                                  </p:childTnLst>
                                </p:cTn>
                              </p:par>
                            </p:childTnLst>
                          </p:cTn>
                        </p:par>
                        <p:par>
                          <p:cTn id="264" fill="hold" nodeType="afterGroup">
                            <p:stCondLst>
                              <p:cond delay="27600"/>
                            </p:stCondLst>
                            <p:childTnLst>
                              <p:par>
                                <p:cTn id="265" presetID="10" presetClass="exit" presetSubtype="0" fill="hold" nodeType="afterEffect">
                                  <p:stCondLst>
                                    <p:cond delay="200"/>
                                  </p:stCondLst>
                                  <p:childTnLst>
                                    <p:animEffect transition="out" filter="fade">
                                      <p:cBhvr>
                                        <p:cTn id="266" dur="1000"/>
                                        <p:tgtEl>
                                          <p:spTgt spid="81"/>
                                        </p:tgtEl>
                                      </p:cBhvr>
                                    </p:animEffect>
                                    <p:set>
                                      <p:cBhvr>
                                        <p:cTn id="267" dur="1" fill="hold">
                                          <p:stCondLst>
                                            <p:cond delay="999"/>
                                          </p:stCondLst>
                                        </p:cTn>
                                        <p:tgtEl>
                                          <p:spTgt spid="81"/>
                                        </p:tgtEl>
                                        <p:attrNameLst>
                                          <p:attrName>style.visibility</p:attrName>
                                        </p:attrNameLst>
                                      </p:cBhvr>
                                      <p:to>
                                        <p:strVal val="hidden"/>
                                      </p:to>
                                    </p:set>
                                  </p:childTnLst>
                                </p:cTn>
                              </p:par>
                              <p:par>
                                <p:cTn id="268" presetID="10" presetClass="exit" presetSubtype="0" fill="hold" nodeType="withEffect">
                                  <p:stCondLst>
                                    <p:cond delay="200"/>
                                  </p:stCondLst>
                                  <p:childTnLst>
                                    <p:animEffect transition="out" filter="fade">
                                      <p:cBhvr>
                                        <p:cTn id="269" dur="1000"/>
                                        <p:tgtEl>
                                          <p:spTgt spid="94"/>
                                        </p:tgtEl>
                                      </p:cBhvr>
                                    </p:animEffect>
                                    <p:set>
                                      <p:cBhvr>
                                        <p:cTn id="270" dur="1" fill="hold">
                                          <p:stCondLst>
                                            <p:cond delay="999"/>
                                          </p:stCondLst>
                                        </p:cTn>
                                        <p:tgtEl>
                                          <p:spTgt spid="94"/>
                                        </p:tgtEl>
                                        <p:attrNameLst>
                                          <p:attrName>style.visibility</p:attrName>
                                        </p:attrNameLst>
                                      </p:cBhvr>
                                      <p:to>
                                        <p:strVal val="hidden"/>
                                      </p:to>
                                    </p:set>
                                  </p:childTnLst>
                                </p:cTn>
                              </p:par>
                              <p:par>
                                <p:cTn id="271" presetID="10" presetClass="exit" presetSubtype="0" fill="hold" nodeType="withEffect">
                                  <p:stCondLst>
                                    <p:cond delay="200"/>
                                  </p:stCondLst>
                                  <p:childTnLst>
                                    <p:animEffect transition="out" filter="fade">
                                      <p:cBhvr>
                                        <p:cTn id="272" dur="1000"/>
                                        <p:tgtEl>
                                          <p:spTgt spid="114"/>
                                        </p:tgtEl>
                                      </p:cBhvr>
                                    </p:animEffect>
                                    <p:set>
                                      <p:cBhvr>
                                        <p:cTn id="273" dur="1" fill="hold">
                                          <p:stCondLst>
                                            <p:cond delay="999"/>
                                          </p:stCondLst>
                                        </p:cTn>
                                        <p:tgtEl>
                                          <p:spTgt spid="114"/>
                                        </p:tgtEl>
                                        <p:attrNameLst>
                                          <p:attrName>style.visibility</p:attrName>
                                        </p:attrNameLst>
                                      </p:cBhvr>
                                      <p:to>
                                        <p:strVal val="hidden"/>
                                      </p:to>
                                    </p:set>
                                  </p:childTnLst>
                                </p:cTn>
                              </p:par>
                              <p:par>
                                <p:cTn id="274" presetID="10" presetClass="entr" presetSubtype="0" fill="hold" nodeType="withEffect">
                                  <p:stCondLst>
                                    <p:cond delay="200"/>
                                  </p:stCondLst>
                                  <p:childTnLst>
                                    <p:set>
                                      <p:cBhvr>
                                        <p:cTn id="275" dur="1" fill="hold">
                                          <p:stCondLst>
                                            <p:cond delay="0"/>
                                          </p:stCondLst>
                                        </p:cTn>
                                        <p:tgtEl>
                                          <p:spTgt spid="78"/>
                                        </p:tgtEl>
                                        <p:attrNameLst>
                                          <p:attrName>style.visibility</p:attrName>
                                        </p:attrNameLst>
                                      </p:cBhvr>
                                      <p:to>
                                        <p:strVal val="visible"/>
                                      </p:to>
                                    </p:set>
                                    <p:animEffect transition="in" filter="fade">
                                      <p:cBhvr>
                                        <p:cTn id="276" dur="500"/>
                                        <p:tgtEl>
                                          <p:spTgt spid="78"/>
                                        </p:tgtEl>
                                      </p:cBhvr>
                                    </p:animEffect>
                                  </p:childTnLst>
                                </p:cTn>
                              </p:par>
                              <p:par>
                                <p:cTn id="277" presetID="10" presetClass="entr" presetSubtype="0" fill="hold" nodeType="withEffect">
                                  <p:stCondLst>
                                    <p:cond delay="200"/>
                                  </p:stCondLst>
                                  <p:childTnLst>
                                    <p:set>
                                      <p:cBhvr>
                                        <p:cTn id="278" dur="1" fill="hold">
                                          <p:stCondLst>
                                            <p:cond delay="0"/>
                                          </p:stCondLst>
                                        </p:cTn>
                                        <p:tgtEl>
                                          <p:spTgt spid="93"/>
                                        </p:tgtEl>
                                        <p:attrNameLst>
                                          <p:attrName>style.visibility</p:attrName>
                                        </p:attrNameLst>
                                      </p:cBhvr>
                                      <p:to>
                                        <p:strVal val="visible"/>
                                      </p:to>
                                    </p:set>
                                    <p:animEffect transition="in" filter="fade">
                                      <p:cBhvr>
                                        <p:cTn id="279" dur="500"/>
                                        <p:tgtEl>
                                          <p:spTgt spid="93"/>
                                        </p:tgtEl>
                                      </p:cBhvr>
                                    </p:animEffect>
                                  </p:childTnLst>
                                </p:cTn>
                              </p:par>
                              <p:par>
                                <p:cTn id="280" presetID="10" presetClass="entr" presetSubtype="0" fill="hold" nodeType="withEffect">
                                  <p:stCondLst>
                                    <p:cond delay="200"/>
                                  </p:stCondLst>
                                  <p:childTnLst>
                                    <p:set>
                                      <p:cBhvr>
                                        <p:cTn id="281" dur="1" fill="hold">
                                          <p:stCondLst>
                                            <p:cond delay="0"/>
                                          </p:stCondLst>
                                        </p:cTn>
                                        <p:tgtEl>
                                          <p:spTgt spid="113"/>
                                        </p:tgtEl>
                                        <p:attrNameLst>
                                          <p:attrName>style.visibility</p:attrName>
                                        </p:attrNameLst>
                                      </p:cBhvr>
                                      <p:to>
                                        <p:strVal val="visible"/>
                                      </p:to>
                                    </p:set>
                                    <p:animEffect transition="in" filter="fade">
                                      <p:cBhvr>
                                        <p:cTn id="282" dur="500"/>
                                        <p:tgtEl>
                                          <p:spTgt spid="113"/>
                                        </p:tgtEl>
                                      </p:cBhvr>
                                    </p:animEffect>
                                  </p:childTnLst>
                                </p:cTn>
                              </p:par>
                            </p:childTnLst>
                          </p:cTn>
                        </p:par>
                        <p:par>
                          <p:cTn id="283" fill="hold" nodeType="afterGroup">
                            <p:stCondLst>
                              <p:cond delay="28800"/>
                            </p:stCondLst>
                            <p:childTnLst>
                              <p:par>
                                <p:cTn id="284" presetID="10" presetClass="exit" presetSubtype="0" fill="hold" nodeType="afterEffect">
                                  <p:stCondLst>
                                    <p:cond delay="200"/>
                                  </p:stCondLst>
                                  <p:childTnLst>
                                    <p:animEffect transition="out" filter="fade">
                                      <p:cBhvr>
                                        <p:cTn id="285" dur="1000"/>
                                        <p:tgtEl>
                                          <p:spTgt spid="78"/>
                                        </p:tgtEl>
                                      </p:cBhvr>
                                    </p:animEffect>
                                    <p:set>
                                      <p:cBhvr>
                                        <p:cTn id="286" dur="1" fill="hold">
                                          <p:stCondLst>
                                            <p:cond delay="999"/>
                                          </p:stCondLst>
                                        </p:cTn>
                                        <p:tgtEl>
                                          <p:spTgt spid="78"/>
                                        </p:tgtEl>
                                        <p:attrNameLst>
                                          <p:attrName>style.visibility</p:attrName>
                                        </p:attrNameLst>
                                      </p:cBhvr>
                                      <p:to>
                                        <p:strVal val="hidden"/>
                                      </p:to>
                                    </p:set>
                                  </p:childTnLst>
                                </p:cTn>
                              </p:par>
                              <p:par>
                                <p:cTn id="287" presetID="10" presetClass="exit" presetSubtype="0" fill="hold" nodeType="withEffect">
                                  <p:stCondLst>
                                    <p:cond delay="200"/>
                                  </p:stCondLst>
                                  <p:childTnLst>
                                    <p:animEffect transition="out" filter="fade">
                                      <p:cBhvr>
                                        <p:cTn id="288" dur="1000"/>
                                        <p:tgtEl>
                                          <p:spTgt spid="93"/>
                                        </p:tgtEl>
                                      </p:cBhvr>
                                    </p:animEffect>
                                    <p:set>
                                      <p:cBhvr>
                                        <p:cTn id="289" dur="1" fill="hold">
                                          <p:stCondLst>
                                            <p:cond delay="999"/>
                                          </p:stCondLst>
                                        </p:cTn>
                                        <p:tgtEl>
                                          <p:spTgt spid="93"/>
                                        </p:tgtEl>
                                        <p:attrNameLst>
                                          <p:attrName>style.visibility</p:attrName>
                                        </p:attrNameLst>
                                      </p:cBhvr>
                                      <p:to>
                                        <p:strVal val="hidden"/>
                                      </p:to>
                                    </p:set>
                                  </p:childTnLst>
                                </p:cTn>
                              </p:par>
                              <p:par>
                                <p:cTn id="290" presetID="10" presetClass="exit" presetSubtype="0" fill="hold" nodeType="withEffect">
                                  <p:stCondLst>
                                    <p:cond delay="200"/>
                                  </p:stCondLst>
                                  <p:childTnLst>
                                    <p:animEffect transition="out" filter="fade">
                                      <p:cBhvr>
                                        <p:cTn id="291" dur="1000"/>
                                        <p:tgtEl>
                                          <p:spTgt spid="113"/>
                                        </p:tgtEl>
                                      </p:cBhvr>
                                    </p:animEffect>
                                    <p:set>
                                      <p:cBhvr>
                                        <p:cTn id="292" dur="1" fill="hold">
                                          <p:stCondLst>
                                            <p:cond delay="999"/>
                                          </p:stCondLst>
                                        </p:cTn>
                                        <p:tgtEl>
                                          <p:spTgt spid="113"/>
                                        </p:tgtEl>
                                        <p:attrNameLst>
                                          <p:attrName>style.visibility</p:attrName>
                                        </p:attrNameLst>
                                      </p:cBhvr>
                                      <p:to>
                                        <p:strVal val="hidden"/>
                                      </p:to>
                                    </p:set>
                                  </p:childTnLst>
                                </p:cTn>
                              </p:par>
                              <p:par>
                                <p:cTn id="293" presetID="10" presetClass="entr" presetSubtype="0" fill="hold" nodeType="withEffect">
                                  <p:stCondLst>
                                    <p:cond delay="200"/>
                                  </p:stCondLst>
                                  <p:childTnLst>
                                    <p:set>
                                      <p:cBhvr>
                                        <p:cTn id="294" dur="1" fill="hold">
                                          <p:stCondLst>
                                            <p:cond delay="0"/>
                                          </p:stCondLst>
                                        </p:cTn>
                                        <p:tgtEl>
                                          <p:spTgt spid="77"/>
                                        </p:tgtEl>
                                        <p:attrNameLst>
                                          <p:attrName>style.visibility</p:attrName>
                                        </p:attrNameLst>
                                      </p:cBhvr>
                                      <p:to>
                                        <p:strVal val="visible"/>
                                      </p:to>
                                    </p:set>
                                    <p:animEffect transition="in" filter="fade">
                                      <p:cBhvr>
                                        <p:cTn id="295" dur="500"/>
                                        <p:tgtEl>
                                          <p:spTgt spid="77"/>
                                        </p:tgtEl>
                                      </p:cBhvr>
                                    </p:animEffect>
                                  </p:childTnLst>
                                </p:cTn>
                              </p:par>
                              <p:par>
                                <p:cTn id="296" presetID="10" presetClass="entr" presetSubtype="0" fill="hold" nodeType="withEffect">
                                  <p:stCondLst>
                                    <p:cond delay="200"/>
                                  </p:stCondLst>
                                  <p:childTnLst>
                                    <p:set>
                                      <p:cBhvr>
                                        <p:cTn id="297" dur="1" fill="hold">
                                          <p:stCondLst>
                                            <p:cond delay="0"/>
                                          </p:stCondLst>
                                        </p:cTn>
                                        <p:tgtEl>
                                          <p:spTgt spid="112"/>
                                        </p:tgtEl>
                                        <p:attrNameLst>
                                          <p:attrName>style.visibility</p:attrName>
                                        </p:attrNameLst>
                                      </p:cBhvr>
                                      <p:to>
                                        <p:strVal val="visible"/>
                                      </p:to>
                                    </p:set>
                                    <p:animEffect transition="in" filter="fade">
                                      <p:cBhvr>
                                        <p:cTn id="298" dur="500"/>
                                        <p:tgtEl>
                                          <p:spTgt spid="112"/>
                                        </p:tgtEl>
                                      </p:cBhvr>
                                    </p:animEffect>
                                  </p:childTnLst>
                                </p:cTn>
                              </p:par>
                            </p:childTnLst>
                          </p:cTn>
                        </p:par>
                        <p:par>
                          <p:cTn id="299" fill="hold" nodeType="afterGroup">
                            <p:stCondLst>
                              <p:cond delay="30000"/>
                            </p:stCondLst>
                            <p:childTnLst>
                              <p:par>
                                <p:cTn id="300" presetID="10" presetClass="exit" presetSubtype="0" fill="hold" nodeType="afterEffect">
                                  <p:stCondLst>
                                    <p:cond delay="200"/>
                                  </p:stCondLst>
                                  <p:childTnLst>
                                    <p:animEffect transition="out" filter="fade">
                                      <p:cBhvr>
                                        <p:cTn id="301" dur="1000"/>
                                        <p:tgtEl>
                                          <p:spTgt spid="77"/>
                                        </p:tgtEl>
                                      </p:cBhvr>
                                    </p:animEffect>
                                    <p:set>
                                      <p:cBhvr>
                                        <p:cTn id="302" dur="1" fill="hold">
                                          <p:stCondLst>
                                            <p:cond delay="999"/>
                                          </p:stCondLst>
                                        </p:cTn>
                                        <p:tgtEl>
                                          <p:spTgt spid="77"/>
                                        </p:tgtEl>
                                        <p:attrNameLst>
                                          <p:attrName>style.visibility</p:attrName>
                                        </p:attrNameLst>
                                      </p:cBhvr>
                                      <p:to>
                                        <p:strVal val="hidden"/>
                                      </p:to>
                                    </p:set>
                                  </p:childTnLst>
                                </p:cTn>
                              </p:par>
                              <p:par>
                                <p:cTn id="303" presetID="10" presetClass="exit" presetSubtype="0" fill="hold" nodeType="withEffect">
                                  <p:stCondLst>
                                    <p:cond delay="200"/>
                                  </p:stCondLst>
                                  <p:childTnLst>
                                    <p:animEffect transition="out" filter="fade">
                                      <p:cBhvr>
                                        <p:cTn id="304" dur="1000"/>
                                        <p:tgtEl>
                                          <p:spTgt spid="112"/>
                                        </p:tgtEl>
                                      </p:cBhvr>
                                    </p:animEffect>
                                    <p:set>
                                      <p:cBhvr>
                                        <p:cTn id="305" dur="1" fill="hold">
                                          <p:stCondLst>
                                            <p:cond delay="999"/>
                                          </p:stCondLst>
                                        </p:cTn>
                                        <p:tgtEl>
                                          <p:spTgt spid="112"/>
                                        </p:tgtEl>
                                        <p:attrNameLst>
                                          <p:attrName>style.visibility</p:attrName>
                                        </p:attrNameLst>
                                      </p:cBhvr>
                                      <p:to>
                                        <p:strVal val="hidden"/>
                                      </p:to>
                                    </p:set>
                                  </p:childTnLst>
                                </p:cTn>
                              </p:par>
                              <p:par>
                                <p:cTn id="306" presetID="10" presetClass="entr" presetSubtype="0" fill="hold" nodeType="withEffect">
                                  <p:stCondLst>
                                    <p:cond delay="200"/>
                                  </p:stCondLst>
                                  <p:childTnLst>
                                    <p:set>
                                      <p:cBhvr>
                                        <p:cTn id="307" dur="1" fill="hold">
                                          <p:stCondLst>
                                            <p:cond delay="0"/>
                                          </p:stCondLst>
                                        </p:cTn>
                                        <p:tgtEl>
                                          <p:spTgt spid="111"/>
                                        </p:tgtEl>
                                        <p:attrNameLst>
                                          <p:attrName>style.visibility</p:attrName>
                                        </p:attrNameLst>
                                      </p:cBhvr>
                                      <p:to>
                                        <p:strVal val="visible"/>
                                      </p:to>
                                    </p:set>
                                    <p:animEffect transition="in" filter="fade">
                                      <p:cBhvr>
                                        <p:cTn id="308" dur="500"/>
                                        <p:tgtEl>
                                          <p:spTgt spid="111"/>
                                        </p:tgtEl>
                                      </p:cBhvr>
                                    </p:animEffect>
                                  </p:childTnLst>
                                </p:cTn>
                              </p:par>
                            </p:childTnLst>
                          </p:cTn>
                        </p:par>
                        <p:par>
                          <p:cTn id="309" fill="hold" nodeType="afterGroup">
                            <p:stCondLst>
                              <p:cond delay="31200"/>
                            </p:stCondLst>
                            <p:childTnLst>
                              <p:par>
                                <p:cTn id="310" presetID="10" presetClass="exit" presetSubtype="0" fill="hold" nodeType="afterEffect">
                                  <p:stCondLst>
                                    <p:cond delay="200"/>
                                  </p:stCondLst>
                                  <p:childTnLst>
                                    <p:animEffect transition="out" filter="fade">
                                      <p:cBhvr>
                                        <p:cTn id="311" dur="1000"/>
                                        <p:tgtEl>
                                          <p:spTgt spid="111"/>
                                        </p:tgtEl>
                                      </p:cBhvr>
                                    </p:animEffect>
                                    <p:set>
                                      <p:cBhvr>
                                        <p:cTn id="312" dur="1" fill="hold">
                                          <p:stCondLst>
                                            <p:cond delay="999"/>
                                          </p:stCondLst>
                                        </p:cTn>
                                        <p:tgtEl>
                                          <p:spTgt spid="111"/>
                                        </p:tgtEl>
                                        <p:attrNameLst>
                                          <p:attrName>style.visibility</p:attrName>
                                        </p:attrNameLst>
                                      </p:cBhvr>
                                      <p:to>
                                        <p:strVal val="hidden"/>
                                      </p:to>
                                    </p:set>
                                  </p:childTnLst>
                                </p:cTn>
                              </p:par>
                              <p:par>
                                <p:cTn id="313" presetID="10" presetClass="entr" presetSubtype="0" fill="hold" nodeType="withEffect">
                                  <p:stCondLst>
                                    <p:cond delay="200"/>
                                  </p:stCondLst>
                                  <p:childTnLst>
                                    <p:set>
                                      <p:cBhvr>
                                        <p:cTn id="314" dur="1" fill="hold">
                                          <p:stCondLst>
                                            <p:cond delay="0"/>
                                          </p:stCondLst>
                                        </p:cTn>
                                        <p:tgtEl>
                                          <p:spTgt spid="110"/>
                                        </p:tgtEl>
                                        <p:attrNameLst>
                                          <p:attrName>style.visibility</p:attrName>
                                        </p:attrNameLst>
                                      </p:cBhvr>
                                      <p:to>
                                        <p:strVal val="visible"/>
                                      </p:to>
                                    </p:set>
                                    <p:animEffect transition="in" filter="fade">
                                      <p:cBhvr>
                                        <p:cTn id="315" dur="500"/>
                                        <p:tgtEl>
                                          <p:spTgt spid="110"/>
                                        </p:tgtEl>
                                      </p:cBhvr>
                                    </p:animEffect>
                                  </p:childTnLst>
                                </p:cTn>
                              </p:par>
                            </p:childTnLst>
                          </p:cTn>
                        </p:par>
                        <p:par>
                          <p:cTn id="316" fill="hold" nodeType="afterGroup">
                            <p:stCondLst>
                              <p:cond delay="32400"/>
                            </p:stCondLst>
                            <p:childTnLst>
                              <p:par>
                                <p:cTn id="317" presetID="10" presetClass="exit" presetSubtype="0" fill="hold" nodeType="afterEffect">
                                  <p:stCondLst>
                                    <p:cond delay="200"/>
                                  </p:stCondLst>
                                  <p:childTnLst>
                                    <p:animEffect transition="out" filter="fade">
                                      <p:cBhvr>
                                        <p:cTn id="318" dur="1000"/>
                                        <p:tgtEl>
                                          <p:spTgt spid="110"/>
                                        </p:tgtEl>
                                      </p:cBhvr>
                                    </p:animEffect>
                                    <p:set>
                                      <p:cBhvr>
                                        <p:cTn id="319" dur="1" fill="hold">
                                          <p:stCondLst>
                                            <p:cond delay="999"/>
                                          </p:stCondLst>
                                        </p:cTn>
                                        <p:tgtEl>
                                          <p:spTgt spid="110"/>
                                        </p:tgtEl>
                                        <p:attrNameLst>
                                          <p:attrName>style.visibility</p:attrName>
                                        </p:attrNameLst>
                                      </p:cBhvr>
                                      <p:to>
                                        <p:strVal val="hidden"/>
                                      </p:to>
                                    </p:set>
                                  </p:childTnLst>
                                </p:cTn>
                              </p:par>
                              <p:par>
                                <p:cTn id="320" presetID="10" presetClass="entr" presetSubtype="0" fill="hold" nodeType="withEffect">
                                  <p:stCondLst>
                                    <p:cond delay="200"/>
                                  </p:stCondLst>
                                  <p:childTnLst>
                                    <p:set>
                                      <p:cBhvr>
                                        <p:cTn id="321" dur="1" fill="hold">
                                          <p:stCondLst>
                                            <p:cond delay="0"/>
                                          </p:stCondLst>
                                        </p:cTn>
                                        <p:tgtEl>
                                          <p:spTgt spid="109"/>
                                        </p:tgtEl>
                                        <p:attrNameLst>
                                          <p:attrName>style.visibility</p:attrName>
                                        </p:attrNameLst>
                                      </p:cBhvr>
                                      <p:to>
                                        <p:strVal val="visible"/>
                                      </p:to>
                                    </p:set>
                                    <p:animEffect transition="in" filter="fade">
                                      <p:cBhvr>
                                        <p:cTn id="322" dur="500"/>
                                        <p:tgtEl>
                                          <p:spTgt spid="109"/>
                                        </p:tgtEl>
                                      </p:cBhvr>
                                    </p:animEffect>
                                  </p:childTnLst>
                                </p:cTn>
                              </p:par>
                            </p:childTnLst>
                          </p:cTn>
                        </p:par>
                        <p:par>
                          <p:cTn id="323" fill="hold" nodeType="afterGroup">
                            <p:stCondLst>
                              <p:cond delay="33600"/>
                            </p:stCondLst>
                            <p:childTnLst>
                              <p:par>
                                <p:cTn id="324" presetID="10" presetClass="exit" presetSubtype="0" fill="hold" nodeType="afterEffect">
                                  <p:stCondLst>
                                    <p:cond delay="200"/>
                                  </p:stCondLst>
                                  <p:childTnLst>
                                    <p:animEffect transition="out" filter="fade">
                                      <p:cBhvr>
                                        <p:cTn id="325" dur="1000"/>
                                        <p:tgtEl>
                                          <p:spTgt spid="109"/>
                                        </p:tgtEl>
                                      </p:cBhvr>
                                    </p:animEffect>
                                    <p:set>
                                      <p:cBhvr>
                                        <p:cTn id="326" dur="1" fill="hold">
                                          <p:stCondLst>
                                            <p:cond delay="999"/>
                                          </p:stCondLst>
                                        </p:cTn>
                                        <p:tgtEl>
                                          <p:spTgt spid="109"/>
                                        </p:tgtEl>
                                        <p:attrNameLst>
                                          <p:attrName>style.visibility</p:attrName>
                                        </p:attrNameLst>
                                      </p:cBhvr>
                                      <p:to>
                                        <p:strVal val="hidden"/>
                                      </p:to>
                                    </p:set>
                                  </p:childTnLst>
                                </p:cTn>
                              </p:par>
                              <p:par>
                                <p:cTn id="327" presetID="10" presetClass="entr" presetSubtype="0" fill="hold" nodeType="withEffect">
                                  <p:stCondLst>
                                    <p:cond delay="200"/>
                                  </p:stCondLst>
                                  <p:childTnLst>
                                    <p:set>
                                      <p:cBhvr>
                                        <p:cTn id="328" dur="1" fill="hold">
                                          <p:stCondLst>
                                            <p:cond delay="0"/>
                                          </p:stCondLst>
                                        </p:cTn>
                                        <p:tgtEl>
                                          <p:spTgt spid="108"/>
                                        </p:tgtEl>
                                        <p:attrNameLst>
                                          <p:attrName>style.visibility</p:attrName>
                                        </p:attrNameLst>
                                      </p:cBhvr>
                                      <p:to>
                                        <p:strVal val="visible"/>
                                      </p:to>
                                    </p:set>
                                    <p:animEffect transition="in" filter="fade">
                                      <p:cBhvr>
                                        <p:cTn id="329" dur="500"/>
                                        <p:tgtEl>
                                          <p:spTgt spid="108"/>
                                        </p:tgtEl>
                                      </p:cBhvr>
                                    </p:animEffect>
                                  </p:childTnLst>
                                </p:cTn>
                              </p:par>
                            </p:childTnLst>
                          </p:cTn>
                        </p:par>
                        <p:par>
                          <p:cTn id="330" fill="hold" nodeType="afterGroup">
                            <p:stCondLst>
                              <p:cond delay="34800"/>
                            </p:stCondLst>
                            <p:childTnLst>
                              <p:par>
                                <p:cTn id="331" presetID="10" presetClass="exit" presetSubtype="0" fill="hold" nodeType="afterEffect">
                                  <p:stCondLst>
                                    <p:cond delay="200"/>
                                  </p:stCondLst>
                                  <p:childTnLst>
                                    <p:animEffect transition="out" filter="fade">
                                      <p:cBhvr>
                                        <p:cTn id="332" dur="1000"/>
                                        <p:tgtEl>
                                          <p:spTgt spid="108"/>
                                        </p:tgtEl>
                                      </p:cBhvr>
                                    </p:animEffect>
                                    <p:set>
                                      <p:cBhvr>
                                        <p:cTn id="333" dur="1" fill="hold">
                                          <p:stCondLst>
                                            <p:cond delay="999"/>
                                          </p:stCondLst>
                                        </p:cTn>
                                        <p:tgtEl>
                                          <p:spTgt spid="108"/>
                                        </p:tgtEl>
                                        <p:attrNameLst>
                                          <p:attrName>style.visibility</p:attrName>
                                        </p:attrNameLst>
                                      </p:cBhvr>
                                      <p:to>
                                        <p:strVal val="hidden"/>
                                      </p:to>
                                    </p:set>
                                  </p:childTnLst>
                                </p:cTn>
                              </p:par>
                              <p:par>
                                <p:cTn id="334" presetID="10" presetClass="entr" presetSubtype="0" fill="hold" nodeType="withEffect">
                                  <p:stCondLst>
                                    <p:cond delay="200"/>
                                  </p:stCondLst>
                                  <p:childTnLst>
                                    <p:set>
                                      <p:cBhvr>
                                        <p:cTn id="335" dur="1" fill="hold">
                                          <p:stCondLst>
                                            <p:cond delay="0"/>
                                          </p:stCondLst>
                                        </p:cTn>
                                        <p:tgtEl>
                                          <p:spTgt spid="107"/>
                                        </p:tgtEl>
                                        <p:attrNameLst>
                                          <p:attrName>style.visibility</p:attrName>
                                        </p:attrNameLst>
                                      </p:cBhvr>
                                      <p:to>
                                        <p:strVal val="visible"/>
                                      </p:to>
                                    </p:set>
                                    <p:animEffect transition="in" filter="fade">
                                      <p:cBhvr>
                                        <p:cTn id="336" dur="500"/>
                                        <p:tgtEl>
                                          <p:spTgt spid="107"/>
                                        </p:tgtEl>
                                      </p:cBhvr>
                                    </p:animEffect>
                                  </p:childTnLst>
                                </p:cTn>
                              </p:par>
                            </p:childTnLst>
                          </p:cTn>
                        </p:par>
                        <p:par>
                          <p:cTn id="337" fill="hold" nodeType="afterGroup">
                            <p:stCondLst>
                              <p:cond delay="36000"/>
                            </p:stCondLst>
                            <p:childTnLst>
                              <p:par>
                                <p:cTn id="338" presetID="10" presetClass="exit" presetSubtype="0" fill="hold" nodeType="afterEffect">
                                  <p:stCondLst>
                                    <p:cond delay="200"/>
                                  </p:stCondLst>
                                  <p:childTnLst>
                                    <p:animEffect transition="out" filter="fade">
                                      <p:cBhvr>
                                        <p:cTn id="339" dur="1000"/>
                                        <p:tgtEl>
                                          <p:spTgt spid="107"/>
                                        </p:tgtEl>
                                      </p:cBhvr>
                                    </p:animEffect>
                                    <p:set>
                                      <p:cBhvr>
                                        <p:cTn id="340" dur="1" fill="hold">
                                          <p:stCondLst>
                                            <p:cond delay="999"/>
                                          </p:stCondLst>
                                        </p:cTn>
                                        <p:tgtEl>
                                          <p:spTgt spid="107"/>
                                        </p:tgtEl>
                                        <p:attrNameLst>
                                          <p:attrName>style.visibility</p:attrName>
                                        </p:attrNameLst>
                                      </p:cBhvr>
                                      <p:to>
                                        <p:strVal val="hidden"/>
                                      </p:to>
                                    </p:set>
                                  </p:childTnLst>
                                </p:cTn>
                              </p:par>
                              <p:par>
                                <p:cTn id="341" presetID="10" presetClass="entr" presetSubtype="0" fill="hold" nodeType="withEffect">
                                  <p:stCondLst>
                                    <p:cond delay="200"/>
                                  </p:stCondLst>
                                  <p:childTnLst>
                                    <p:set>
                                      <p:cBhvr>
                                        <p:cTn id="342" dur="1" fill="hold">
                                          <p:stCondLst>
                                            <p:cond delay="0"/>
                                          </p:stCondLst>
                                        </p:cTn>
                                        <p:tgtEl>
                                          <p:spTgt spid="106"/>
                                        </p:tgtEl>
                                        <p:attrNameLst>
                                          <p:attrName>style.visibility</p:attrName>
                                        </p:attrNameLst>
                                      </p:cBhvr>
                                      <p:to>
                                        <p:strVal val="visible"/>
                                      </p:to>
                                    </p:set>
                                    <p:animEffect transition="in" filter="fade">
                                      <p:cBhvr>
                                        <p:cTn id="343" dur="500"/>
                                        <p:tgtEl>
                                          <p:spTgt spid="106"/>
                                        </p:tgtEl>
                                      </p:cBhvr>
                                    </p:animEffect>
                                  </p:childTnLst>
                                </p:cTn>
                              </p:par>
                            </p:childTnLst>
                          </p:cTn>
                        </p:par>
                        <p:par>
                          <p:cTn id="344" fill="hold" nodeType="afterGroup">
                            <p:stCondLst>
                              <p:cond delay="37200"/>
                            </p:stCondLst>
                            <p:childTnLst>
                              <p:par>
                                <p:cTn id="345" presetID="10" presetClass="exit" presetSubtype="0" fill="hold" nodeType="afterEffect">
                                  <p:stCondLst>
                                    <p:cond delay="200"/>
                                  </p:stCondLst>
                                  <p:childTnLst>
                                    <p:animEffect transition="out" filter="fade">
                                      <p:cBhvr>
                                        <p:cTn id="346" dur="1000"/>
                                        <p:tgtEl>
                                          <p:spTgt spid="106"/>
                                        </p:tgtEl>
                                      </p:cBhvr>
                                    </p:animEffect>
                                    <p:set>
                                      <p:cBhvr>
                                        <p:cTn id="347" dur="1" fill="hold">
                                          <p:stCondLst>
                                            <p:cond delay="999"/>
                                          </p:stCondLst>
                                        </p:cTn>
                                        <p:tgtEl>
                                          <p:spTgt spid="106"/>
                                        </p:tgtEl>
                                        <p:attrNameLst>
                                          <p:attrName>style.visibility</p:attrName>
                                        </p:attrNameLst>
                                      </p:cBhvr>
                                      <p:to>
                                        <p:strVal val="hidden"/>
                                      </p:to>
                                    </p:set>
                                  </p:childTnLst>
                                </p:cTn>
                              </p:par>
                            </p:childTnLst>
                          </p:cTn>
                        </p:par>
                      </p:childTnLst>
                    </p:cTn>
                  </p:par>
                  <p:par>
                    <p:cTn id="348" fill="hold" nodeType="clickPar">
                      <p:stCondLst>
                        <p:cond delay="indefinite"/>
                      </p:stCondLst>
                      <p:childTnLst>
                        <p:par>
                          <p:cTn id="349" fill="hold" nodeType="withGroup">
                            <p:stCondLst>
                              <p:cond delay="0"/>
                            </p:stCondLst>
                            <p:childTnLst>
                              <p:par>
                                <p:cTn id="350" presetID="10" presetClass="entr" presetSubtype="0" fill="hold" nodeType="clickEffect">
                                  <p:stCondLst>
                                    <p:cond delay="0"/>
                                  </p:stCondLst>
                                  <p:childTnLst>
                                    <p:set>
                                      <p:cBhvr>
                                        <p:cTn id="351" dur="1" fill="hold">
                                          <p:stCondLst>
                                            <p:cond delay="0"/>
                                          </p:stCondLst>
                                        </p:cTn>
                                        <p:tgtEl>
                                          <p:spTgt spid="140">
                                            <p:txEl>
                                              <p:pRg st="0" end="0"/>
                                            </p:txEl>
                                          </p:spTgt>
                                        </p:tgtEl>
                                        <p:attrNameLst>
                                          <p:attrName>style.visibility</p:attrName>
                                        </p:attrNameLst>
                                      </p:cBhvr>
                                      <p:to>
                                        <p:strVal val="visible"/>
                                      </p:to>
                                    </p:set>
                                    <p:animEffect transition="in" filter="fade">
                                      <p:cBhvr>
                                        <p:cTn id="352" dur="1000"/>
                                        <p:tgtEl>
                                          <p:spTgt spid="140">
                                            <p:txEl>
                                              <p:pRg st="0" end="0"/>
                                            </p:txEl>
                                          </p:spTgt>
                                        </p:tgtEl>
                                      </p:cBhvr>
                                    </p:animEffect>
                                  </p:childTnLst>
                                </p:cTn>
                              </p:par>
                              <p:par>
                                <p:cTn id="353" presetID="10" presetClass="entr" presetSubtype="0" fill="hold" nodeType="withEffect">
                                  <p:stCondLst>
                                    <p:cond delay="0"/>
                                  </p:stCondLst>
                                  <p:childTnLst>
                                    <p:set>
                                      <p:cBhvr>
                                        <p:cTn id="354" dur="1" fill="hold">
                                          <p:stCondLst>
                                            <p:cond delay="0"/>
                                          </p:stCondLst>
                                        </p:cTn>
                                        <p:tgtEl>
                                          <p:spTgt spid="139"/>
                                        </p:tgtEl>
                                        <p:attrNameLst>
                                          <p:attrName>style.visibility</p:attrName>
                                        </p:attrNameLst>
                                      </p:cBhvr>
                                      <p:to>
                                        <p:strVal val="visible"/>
                                      </p:to>
                                    </p:set>
                                    <p:animEffect transition="in" filter="fade">
                                      <p:cBhvr>
                                        <p:cTn id="355" dur="1000"/>
                                        <p:tgtEl>
                                          <p:spTgt spid="139"/>
                                        </p:tgtEl>
                                      </p:cBhvr>
                                    </p:animEffect>
                                  </p:childTnLst>
                                </p:cTn>
                              </p:par>
                            </p:childTnLst>
                          </p:cTn>
                        </p:par>
                      </p:childTnLst>
                    </p:cTn>
                  </p:par>
                  <p:par>
                    <p:cTn id="356" fill="hold" nodeType="clickPar">
                      <p:stCondLst>
                        <p:cond delay="indefinite"/>
                      </p:stCondLst>
                      <p:childTnLst>
                        <p:par>
                          <p:cTn id="357" fill="hold" nodeType="withGroup">
                            <p:stCondLst>
                              <p:cond delay="0"/>
                            </p:stCondLst>
                            <p:childTnLst>
                              <p:par>
                                <p:cTn id="358" presetID="10" presetClass="entr" presetSubtype="0" fill="hold" nodeType="clickEffect">
                                  <p:stCondLst>
                                    <p:cond delay="0"/>
                                  </p:stCondLst>
                                  <p:childTnLst>
                                    <p:set>
                                      <p:cBhvr>
                                        <p:cTn id="359" dur="1" fill="hold">
                                          <p:stCondLst>
                                            <p:cond delay="0"/>
                                          </p:stCondLst>
                                        </p:cTn>
                                        <p:tgtEl>
                                          <p:spTgt spid="2"/>
                                        </p:tgtEl>
                                        <p:attrNameLst>
                                          <p:attrName>style.visibility</p:attrName>
                                        </p:attrNameLst>
                                      </p:cBhvr>
                                      <p:to>
                                        <p:strVal val="visible"/>
                                      </p:to>
                                    </p:set>
                                    <p:animEffect transition="in" filter="fade">
                                      <p:cBhvr>
                                        <p:cTn id="36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Content Placeholder 4" descr="Ultrasound_Reconstruction.jpg"/>
          <p:cNvPicPr>
            <a:picLocks noGrp="1" noChangeAspect="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a:xfrm>
            <a:off x="1976438" y="2687638"/>
            <a:ext cx="4954587" cy="3716337"/>
          </a:xfrm>
        </p:spPr>
      </p:pic>
      <p:cxnSp>
        <p:nvCxnSpPr>
          <p:cNvPr id="16" name="Straight Connector 15"/>
          <p:cNvCxnSpPr/>
          <p:nvPr/>
        </p:nvCxnSpPr>
        <p:spPr>
          <a:xfrm rot="5400000" flipH="1" flipV="1">
            <a:off x="2463800" y="4622800"/>
            <a:ext cx="2590800" cy="0"/>
          </a:xfrm>
          <a:prstGeom prst="line">
            <a:avLst/>
          </a:prstGeom>
          <a:ln w="1270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flipV="1">
            <a:off x="2933700" y="4622800"/>
            <a:ext cx="2590800" cy="0"/>
          </a:xfrm>
          <a:prstGeom prst="line">
            <a:avLst/>
          </a:prstGeom>
          <a:ln w="1270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flipV="1">
            <a:off x="3200400" y="4406900"/>
            <a:ext cx="3022600" cy="0"/>
          </a:xfrm>
          <a:prstGeom prst="line">
            <a:avLst/>
          </a:prstGeom>
          <a:ln w="1270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flipH="1" flipV="1">
            <a:off x="3670300" y="4394200"/>
            <a:ext cx="3048000" cy="0"/>
          </a:xfrm>
          <a:prstGeom prst="line">
            <a:avLst/>
          </a:prstGeom>
          <a:ln w="12700">
            <a:solidFill>
              <a:srgbClr val="00B050"/>
            </a:solidFill>
            <a:prstDash val="dash"/>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5400000" flipH="1" flipV="1">
            <a:off x="4140200" y="4394200"/>
            <a:ext cx="3048000" cy="0"/>
          </a:xfrm>
          <a:prstGeom prst="line">
            <a:avLst/>
          </a:prstGeom>
          <a:ln w="12700">
            <a:solidFill>
              <a:srgbClr val="00B050"/>
            </a:solidFill>
            <a:prstDash val="dash"/>
          </a:ln>
        </p:spPr>
        <p:style>
          <a:lnRef idx="2">
            <a:schemeClr val="accent1"/>
          </a:lnRef>
          <a:fillRef idx="0">
            <a:schemeClr val="accent1"/>
          </a:fillRef>
          <a:effectRef idx="1">
            <a:schemeClr val="accent1"/>
          </a:effectRef>
          <a:fontRef idx="minor">
            <a:schemeClr val="tx1"/>
          </a:fontRef>
        </p:style>
      </p:cxnSp>
      <p:sp>
        <p:nvSpPr>
          <p:cNvPr id="21" name="מציין מיקום תוכן 2"/>
          <p:cNvSpPr txBox="1">
            <a:spLocks/>
          </p:cNvSpPr>
          <p:nvPr/>
        </p:nvSpPr>
        <p:spPr bwMode="auto">
          <a:xfrm>
            <a:off x="457200" y="1219200"/>
            <a:ext cx="8229600" cy="4937125"/>
          </a:xfrm>
          <a:prstGeom prst="rect">
            <a:avLst/>
          </a:prstGeom>
          <a:noFill/>
          <a:ln w="9525">
            <a:noFill/>
            <a:miter lim="800000"/>
            <a:headEnd/>
            <a:tailEnd/>
          </a:ln>
        </p:spPr>
        <p:txBody>
          <a:bodyPr/>
          <a:lstStyle/>
          <a:p>
            <a:pPr marL="273050" indent="-273050">
              <a:spcBef>
                <a:spcPct val="20000"/>
              </a:spcBef>
              <a:defRPr/>
            </a:pPr>
            <a:endParaRPr lang="en-US" sz="3000" kern="0" dirty="0">
              <a:latin typeface="+mn-lt"/>
              <a:cs typeface="+mn-cs"/>
            </a:endParaRPr>
          </a:p>
        </p:txBody>
      </p:sp>
      <p:sp>
        <p:nvSpPr>
          <p:cNvPr id="22" name="Rectangle 6"/>
          <p:cNvSpPr>
            <a:spLocks noChangeArrowheads="1"/>
          </p:cNvSpPr>
          <p:nvPr/>
        </p:nvSpPr>
        <p:spPr bwMode="auto">
          <a:xfrm>
            <a:off x="6821488" y="2978150"/>
            <a:ext cx="1814512" cy="119062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dirty="0"/>
              <a:t>Phantom comprising 5 equally spaced </a:t>
            </a:r>
            <a:r>
              <a:rPr lang="en-US" dirty="0" err="1"/>
              <a:t>scatterers</a:t>
            </a:r>
            <a:endParaRPr lang="ru-RU" dirty="0"/>
          </a:p>
        </p:txBody>
      </p:sp>
      <p:sp>
        <p:nvSpPr>
          <p:cNvPr id="23" name="Content Placeholder 2"/>
          <p:cNvSpPr txBox="1">
            <a:spLocks/>
          </p:cNvSpPr>
          <p:nvPr/>
        </p:nvSpPr>
        <p:spPr>
          <a:xfrm>
            <a:off x="330200" y="1168400"/>
            <a:ext cx="7975600" cy="2057400"/>
          </a:xfrm>
          <a:prstGeom prst="rect">
            <a:avLst/>
          </a:prstGeom>
        </p:spPr>
        <p:txBody>
          <a:bodyPr/>
          <a:lstStyle/>
          <a:p>
            <a:pPr marL="273050" indent="-273050" eaLnBrk="0" hangingPunct="0">
              <a:spcBef>
                <a:spcPts val="600"/>
              </a:spcBef>
              <a:buClr>
                <a:schemeClr val="accent1"/>
              </a:buClr>
              <a:buSzPct val="76000"/>
              <a:buFontTx/>
              <a:buBlip>
                <a:blip r:embed="rId4"/>
              </a:buBlip>
              <a:defRPr/>
            </a:pPr>
            <a:r>
              <a:rPr lang="en-US" sz="2000" dirty="0">
                <a:latin typeface="+mn-lt"/>
              </a:rPr>
              <a:t>Real data acquired by GE Healthcare’s Vivid-</a:t>
            </a:r>
            <a:r>
              <a:rPr lang="en-US" sz="2000" dirty="0" err="1">
                <a:latin typeface="+mn-lt"/>
              </a:rPr>
              <a:t>i</a:t>
            </a:r>
            <a:r>
              <a:rPr lang="en-US" sz="2000" dirty="0">
                <a:latin typeface="+mn-lt"/>
              </a:rPr>
              <a:t> imaging system</a:t>
            </a:r>
          </a:p>
          <a:p>
            <a:pPr marL="273050" indent="-273050" eaLnBrk="0" hangingPunct="0">
              <a:spcBef>
                <a:spcPts val="600"/>
              </a:spcBef>
              <a:buClr>
                <a:schemeClr val="accent1"/>
              </a:buClr>
              <a:buSzPct val="76000"/>
              <a:buFontTx/>
              <a:buBlip>
                <a:blip r:embed="rId4"/>
              </a:buBlip>
              <a:defRPr/>
            </a:pPr>
            <a:r>
              <a:rPr lang="en-US" sz="2000" dirty="0">
                <a:latin typeface="+mn-lt"/>
              </a:rPr>
              <a:t>Method applied on noisy signal</a:t>
            </a:r>
          </a:p>
          <a:p>
            <a:pPr marL="273050" indent="-273050" eaLnBrk="0" hangingPunct="0">
              <a:spcBef>
                <a:spcPts val="600"/>
              </a:spcBef>
              <a:buClr>
                <a:schemeClr val="accent1"/>
              </a:buClr>
              <a:buSzPct val="76000"/>
              <a:buFontTx/>
              <a:buBlip>
                <a:blip r:embed="rId4"/>
              </a:buBlip>
              <a:defRPr/>
            </a:pPr>
            <a:r>
              <a:rPr lang="en-US" sz="2000" dirty="0">
                <a:latin typeface="+mn-lt"/>
              </a:rPr>
              <a:t>Excellent reconstruction from sub-</a:t>
            </a:r>
            <a:r>
              <a:rPr lang="en-US" sz="2000" dirty="0" err="1">
                <a:latin typeface="+mn-lt"/>
              </a:rPr>
              <a:t>Nyquist</a:t>
            </a:r>
            <a:r>
              <a:rPr lang="en-US" sz="2000" dirty="0">
                <a:latin typeface="+mn-lt"/>
              </a:rPr>
              <a:t> samples</a:t>
            </a:r>
          </a:p>
          <a:p>
            <a:pPr marL="273050" indent="-273050" eaLnBrk="0" hangingPunct="0">
              <a:spcBef>
                <a:spcPts val="600"/>
              </a:spcBef>
              <a:buClr>
                <a:schemeClr val="accent1"/>
              </a:buClr>
              <a:buSzPct val="76000"/>
              <a:buFontTx/>
              <a:buBlip>
                <a:blip r:embed="rId4"/>
              </a:buBlip>
              <a:defRPr/>
            </a:pPr>
            <a:r>
              <a:rPr lang="en-US" sz="2000" dirty="0">
                <a:latin typeface="+mn-lt"/>
              </a:rPr>
              <a:t>Poor SNR motivates integration of the data from multiple receivers</a:t>
            </a:r>
          </a:p>
          <a:p>
            <a:pPr marL="273050" indent="-273050" eaLnBrk="0" hangingPunct="0">
              <a:spcBef>
                <a:spcPts val="600"/>
              </a:spcBef>
              <a:buClr>
                <a:schemeClr val="accent1"/>
              </a:buClr>
              <a:buSzPct val="76000"/>
              <a:buFontTx/>
              <a:buBlip>
                <a:blip r:embed="rId4"/>
              </a:buBlip>
              <a:defRPr/>
            </a:pPr>
            <a:endParaRPr lang="en-US" sz="2600" dirty="0">
              <a:latin typeface="+mn-lt"/>
              <a:cs typeface="Arial" pitchFamily="34" charset="0"/>
            </a:endParaRPr>
          </a:p>
        </p:txBody>
      </p:sp>
      <p:sp>
        <p:nvSpPr>
          <p:cNvPr id="29" name="Text Box 4"/>
          <p:cNvSpPr txBox="1">
            <a:spLocks noChangeArrowheads="1"/>
          </p:cNvSpPr>
          <p:nvPr/>
        </p:nvSpPr>
        <p:spPr bwMode="auto">
          <a:xfrm>
            <a:off x="828675" y="4537075"/>
            <a:ext cx="7642225" cy="831850"/>
          </a:xfrm>
          <a:prstGeom prst="rect">
            <a:avLst/>
          </a:prstGeom>
          <a:solidFill>
            <a:srgbClr val="FF0000"/>
          </a:solidFill>
          <a:ln w="9525">
            <a:solidFill>
              <a:schemeClr val="bg1"/>
            </a:solidFill>
            <a:miter lim="800000"/>
            <a:headEnd/>
            <a:tailEnd/>
          </a:ln>
        </p:spPr>
        <p:txBody>
          <a:bodyPr>
            <a:spAutoFit/>
          </a:bodyPr>
          <a:lstStyle/>
          <a:p>
            <a:pPr marL="0" lvl="1">
              <a:defRPr/>
            </a:pPr>
            <a:r>
              <a:rPr lang="en-US" sz="2400" dirty="0">
                <a:solidFill>
                  <a:schemeClr val="bg1"/>
                </a:solidFill>
                <a:latin typeface="+mn-lt"/>
              </a:rPr>
              <a:t>How should we combine the information from all channels in the compressed domain?</a:t>
            </a:r>
          </a:p>
        </p:txBody>
      </p:sp>
      <p:sp>
        <p:nvSpPr>
          <p:cNvPr id="24" name="Title 1"/>
          <p:cNvSpPr txBox="1">
            <a:spLocks/>
          </p:cNvSpPr>
          <p:nvPr/>
        </p:nvSpPr>
        <p:spPr bwMode="auto">
          <a:xfrm>
            <a:off x="457200" y="120650"/>
            <a:ext cx="8229600" cy="922338"/>
          </a:xfrm>
          <a:prstGeom prst="rect">
            <a:avLst/>
          </a:prstGeom>
          <a:noFill/>
          <a:ln w="9525">
            <a:noFill/>
            <a:miter lim="800000"/>
            <a:headEnd/>
            <a:tailEnd/>
          </a:ln>
        </p:spPr>
        <p:txBody>
          <a:bodyPr anchor="ctr"/>
          <a:lstStyle/>
          <a:p>
            <a:pPr algn="ctr" eaLnBrk="0" hangingPunct="0">
              <a:defRPr/>
            </a:pPr>
            <a:r>
              <a:rPr lang="en-US" sz="4400" b="1" kern="0" dirty="0">
                <a:solidFill>
                  <a:schemeClr val="bg1"/>
                </a:solidFill>
                <a:latin typeface="+mj-lt"/>
                <a:ea typeface="+mj-ea"/>
                <a:cs typeface="+mj-cs"/>
              </a:rPr>
              <a:t>Ultrasound Experiment</a:t>
            </a:r>
            <a:endParaRPr lang="he-IL" sz="4400" b="1" kern="0" dirty="0">
              <a:solidFill>
                <a:schemeClr val="bg1"/>
              </a:solidFill>
              <a:latin typeface="+mj-lt"/>
              <a:ea typeface="+mj-ea"/>
              <a:cs typeface="+mj-cs"/>
            </a:endParaRPr>
          </a:p>
        </p:txBody>
      </p:sp>
    </p:spTree>
    <p:extLst>
      <p:ext uri="{BB962C8B-B14F-4D97-AF65-F5344CB8AC3E}">
        <p14:creationId xmlns:p14="http://schemas.microsoft.com/office/powerpoint/2010/main" val="3847095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xEl>
                                              <p:pRg st="1" end="1"/>
                                            </p:txEl>
                                          </p:spTgt>
                                        </p:tgtEl>
                                        <p:attrNameLst>
                                          <p:attrName>style.visibility</p:attrName>
                                        </p:attrNameLst>
                                      </p:cBhvr>
                                      <p:to>
                                        <p:strVal val="visible"/>
                                      </p:to>
                                    </p:set>
                                    <p:animEffect transition="in" filter="fade">
                                      <p:cBhvr>
                                        <p:cTn id="10" dur="1000"/>
                                        <p:tgtEl>
                                          <p:spTgt spid="2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xEl>
                                              <p:pRg st="2" end="2"/>
                                            </p:txEl>
                                          </p:spTgt>
                                        </p:tgtEl>
                                        <p:attrNameLst>
                                          <p:attrName>style.visibility</p:attrName>
                                        </p:attrNameLst>
                                      </p:cBhvr>
                                      <p:to>
                                        <p:strVal val="visible"/>
                                      </p:to>
                                    </p:set>
                                    <p:animEffect transition="in" filter="fade">
                                      <p:cBhvr>
                                        <p:cTn id="13" dur="1000"/>
                                        <p:tgtEl>
                                          <p:spTgt spid="2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xEl>
                                              <p:pRg st="3" end="3"/>
                                            </p:txEl>
                                          </p:spTgt>
                                        </p:tgtEl>
                                        <p:attrNameLst>
                                          <p:attrName>style.visibility</p:attrName>
                                        </p:attrNameLst>
                                      </p:cBhvr>
                                      <p:to>
                                        <p:strVal val="visible"/>
                                      </p:to>
                                    </p:set>
                                    <p:animEffect transition="in" filter="fade">
                                      <p:cBhvr>
                                        <p:cTn id="16" dur="1000"/>
                                        <p:tgtEl>
                                          <p:spTgt spid="23">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מציין מיקום של מספר שקופית 22"/>
          <p:cNvSpPr>
            <a:spLocks noGrp="1"/>
          </p:cNvSpPr>
          <p:nvPr>
            <p:ph type="sldNum" sz="quarter" idx="4294967295"/>
          </p:nvPr>
        </p:nvSpPr>
        <p:spPr bwMode="auto">
          <a:xfrm>
            <a:off x="612775" y="7334250"/>
            <a:ext cx="1981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85901CE8-7DB9-4B88-A6AC-801978744F1F}" type="slidenum">
              <a:rPr lang="he-IL" smtClean="0"/>
              <a:pPr eaLnBrk="1" hangingPunct="1"/>
              <a:t>124</a:t>
            </a:fld>
            <a:endParaRPr lang="en-US" smtClean="0"/>
          </a:p>
        </p:txBody>
      </p:sp>
      <p:sp>
        <p:nvSpPr>
          <p:cNvPr id="2053" name="Rectangle 2"/>
          <p:cNvSpPr>
            <a:spLocks noGrp="1"/>
          </p:cNvSpPr>
          <p:nvPr>
            <p:ph type="title"/>
          </p:nvPr>
        </p:nvSpPr>
        <p:spPr>
          <a:xfrm>
            <a:off x="457200" y="152400"/>
            <a:ext cx="8686800" cy="990600"/>
          </a:xfrm>
        </p:spPr>
        <p:txBody>
          <a:bodyPr/>
          <a:lstStyle/>
          <a:p>
            <a:r>
              <a:rPr lang="en-US" smtClean="0"/>
              <a:t>Beamforming in the Compressed Domain</a:t>
            </a:r>
          </a:p>
        </p:txBody>
      </p:sp>
      <p:sp>
        <p:nvSpPr>
          <p:cNvPr id="17" name="Oval 16"/>
          <p:cNvSpPr/>
          <p:nvPr/>
        </p:nvSpPr>
        <p:spPr>
          <a:xfrm>
            <a:off x="4186407" y="2651668"/>
            <a:ext cx="295285" cy="299209"/>
          </a:xfrm>
          <a:prstGeom prst="ellipse">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dirty="0"/>
          </a:p>
        </p:txBody>
      </p:sp>
      <p:sp>
        <p:nvSpPr>
          <p:cNvPr id="18" name="Rectangle 17"/>
          <p:cNvSpPr/>
          <p:nvPr/>
        </p:nvSpPr>
        <p:spPr>
          <a:xfrm>
            <a:off x="5010150" y="2598037"/>
            <a:ext cx="655066" cy="403245"/>
          </a:xfrm>
          <a:prstGeom prst="rect">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a:p>
        </p:txBody>
      </p:sp>
      <p:graphicFrame>
        <p:nvGraphicFramePr>
          <p:cNvPr id="2050" name="Object 2"/>
          <p:cNvGraphicFramePr>
            <a:graphicFrameLocks noChangeAspect="1"/>
          </p:cNvGraphicFramePr>
          <p:nvPr/>
        </p:nvGraphicFramePr>
        <p:xfrm>
          <a:off x="4289425" y="2749550"/>
          <a:ext cx="92075" cy="101600"/>
        </p:xfrm>
        <a:graphic>
          <a:graphicData uri="http://schemas.openxmlformats.org/presentationml/2006/ole">
            <mc:AlternateContent xmlns:mc="http://schemas.openxmlformats.org/markup-compatibility/2006">
              <mc:Choice xmlns:v="urn:schemas-microsoft-com:vml" Requires="v">
                <p:oleObj spid="_x0000_s317578" name="Equation" r:id="rId4" imgW="114102" imgH="126780" progId="">
                  <p:embed/>
                </p:oleObj>
              </mc:Choice>
              <mc:Fallback>
                <p:oleObj name="Equation" r:id="rId4" imgW="114102" imgH="126780" progId="">
                  <p:embed/>
                  <p:pic>
                    <p:nvPicPr>
                      <p:cNvPr id="0" name="Picture 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425" y="2749550"/>
                        <a:ext cx="92075" cy="10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Arrow Connector 20"/>
          <p:cNvCxnSpPr>
            <a:stCxn id="17" idx="6"/>
            <a:endCxn id="18" idx="1"/>
          </p:cNvCxnSpPr>
          <p:nvPr/>
        </p:nvCxnSpPr>
        <p:spPr>
          <a:xfrm flipV="1">
            <a:off x="4481513" y="2800350"/>
            <a:ext cx="528637" cy="158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2" idx="6"/>
            <a:endCxn id="142" idx="1"/>
          </p:cNvCxnSpPr>
          <p:nvPr/>
        </p:nvCxnSpPr>
        <p:spPr>
          <a:xfrm>
            <a:off x="4481513" y="4008438"/>
            <a:ext cx="519112" cy="158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95"/>
          <p:cNvGrpSpPr/>
          <p:nvPr/>
        </p:nvGrpSpPr>
        <p:grpSpPr>
          <a:xfrm rot="5400000">
            <a:off x="5327165" y="3367162"/>
            <a:ext cx="285630" cy="57885"/>
            <a:chOff x="7071741" y="2883413"/>
            <a:chExt cx="360040" cy="72008"/>
          </a:xfrm>
          <a:solidFill>
            <a:schemeClr val="tx1"/>
          </a:solidFill>
        </p:grpSpPr>
        <p:sp>
          <p:nvSpPr>
            <p:cNvPr id="67" name="Oval 66"/>
            <p:cNvSpPr/>
            <p:nvPr/>
          </p:nvSpPr>
          <p:spPr>
            <a:xfrm>
              <a:off x="70717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8" name="Oval 67"/>
            <p:cNvSpPr/>
            <p:nvPr/>
          </p:nvSpPr>
          <p:spPr>
            <a:xfrm>
              <a:off x="72241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9" name="Oval 68"/>
            <p:cNvSpPr/>
            <p:nvPr/>
          </p:nvSpPr>
          <p:spPr>
            <a:xfrm>
              <a:off x="7359773"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cxnSp>
        <p:nvCxnSpPr>
          <p:cNvPr id="25" name="Straight Arrow Connector 24"/>
          <p:cNvCxnSpPr/>
          <p:nvPr/>
        </p:nvCxnSpPr>
        <p:spPr>
          <a:xfrm>
            <a:off x="5665788" y="2800350"/>
            <a:ext cx="38417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670550" y="4003675"/>
            <a:ext cx="390525"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46"/>
          <p:cNvCxnSpPr/>
          <p:nvPr/>
        </p:nvCxnSpPr>
        <p:spPr>
          <a:xfrm rot="5400000" flipH="1" flipV="1">
            <a:off x="3416300" y="3057526"/>
            <a:ext cx="1025525" cy="51435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186407" y="3858610"/>
            <a:ext cx="295285" cy="299209"/>
          </a:xfrm>
          <a:prstGeom prst="ellipse">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dirty="0"/>
          </a:p>
        </p:txBody>
      </p:sp>
      <p:graphicFrame>
        <p:nvGraphicFramePr>
          <p:cNvPr id="2051" name="Object 3"/>
          <p:cNvGraphicFramePr>
            <a:graphicFrameLocks noChangeAspect="1"/>
          </p:cNvGraphicFramePr>
          <p:nvPr/>
        </p:nvGraphicFramePr>
        <p:xfrm>
          <a:off x="4289425" y="3954463"/>
          <a:ext cx="92075" cy="101600"/>
        </p:xfrm>
        <a:graphic>
          <a:graphicData uri="http://schemas.openxmlformats.org/presentationml/2006/ole">
            <mc:AlternateContent xmlns:mc="http://schemas.openxmlformats.org/markup-compatibility/2006">
              <mc:Choice xmlns:v="urn:schemas-microsoft-com:vml" Requires="v">
                <p:oleObj spid="_x0000_s317579" name="Equation" r:id="rId6" imgW="114102" imgH="126780" progId="">
                  <p:embed/>
                </p:oleObj>
              </mc:Choice>
              <mc:Fallback>
                <p:oleObj name="Equation" r:id="rId6" imgW="114102" imgH="126780" progId="">
                  <p:embed/>
                  <p:pic>
                    <p:nvPicPr>
                      <p:cNvPr id="0" name="Picture 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9425" y="3954463"/>
                        <a:ext cx="92075" cy="10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4" name="Straight Arrow Connector 33"/>
          <p:cNvCxnSpPr/>
          <p:nvPr/>
        </p:nvCxnSpPr>
        <p:spPr>
          <a:xfrm rot="5400000" flipH="1" flipV="1">
            <a:off x="4061619" y="3204369"/>
            <a:ext cx="5254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46"/>
          <p:cNvCxnSpPr/>
          <p:nvPr/>
        </p:nvCxnSpPr>
        <p:spPr>
          <a:xfrm rot="16200000" flipH="1">
            <a:off x="3435350" y="3257551"/>
            <a:ext cx="987425" cy="51435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5" idx="6"/>
            <a:endCxn id="55" idx="2"/>
          </p:cNvCxnSpPr>
          <p:nvPr/>
        </p:nvCxnSpPr>
        <p:spPr>
          <a:xfrm>
            <a:off x="2703513" y="3441700"/>
            <a:ext cx="957262" cy="158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a:spLocks noChangeArrowheads="1"/>
          </p:cNvSpPr>
          <p:nvPr/>
        </p:nvSpPr>
        <p:spPr bwMode="auto">
          <a:xfrm>
            <a:off x="2616200" y="2973388"/>
            <a:ext cx="196532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p>
            <a:r>
              <a:rPr lang="en-US" sz="1200">
                <a:solidFill>
                  <a:srgbClr val="000000"/>
                </a:solidFill>
              </a:rPr>
              <a:t>Beamformed </a:t>
            </a:r>
            <a:br>
              <a:rPr lang="en-US" sz="1200">
                <a:solidFill>
                  <a:srgbClr val="000000"/>
                </a:solidFill>
              </a:rPr>
            </a:br>
            <a:r>
              <a:rPr lang="en-US" sz="1200">
                <a:solidFill>
                  <a:srgbClr val="000000"/>
                </a:solidFill>
              </a:rPr>
              <a:t>signal</a:t>
            </a:r>
            <a:endParaRPr lang="he-IL" sz="1200">
              <a:solidFill>
                <a:srgbClr val="000000"/>
              </a:solidFill>
            </a:endParaRPr>
          </a:p>
        </p:txBody>
      </p:sp>
      <p:cxnSp>
        <p:nvCxnSpPr>
          <p:cNvPr id="43" name="Straight Arrow Connector 42"/>
          <p:cNvCxnSpPr>
            <a:endCxn id="2120" idx="1"/>
          </p:cNvCxnSpPr>
          <p:nvPr/>
        </p:nvCxnSpPr>
        <p:spPr>
          <a:xfrm>
            <a:off x="25400" y="3440113"/>
            <a:ext cx="560388" cy="0"/>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120" idx="3"/>
          </p:cNvCxnSpPr>
          <p:nvPr/>
        </p:nvCxnSpPr>
        <p:spPr>
          <a:xfrm>
            <a:off x="1644650" y="3440113"/>
            <a:ext cx="755650" cy="1587"/>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660472" y="3303715"/>
            <a:ext cx="302434" cy="277231"/>
          </a:xfrm>
          <a:prstGeom prst="ellipse">
            <a:avLst/>
          </a:prstGeom>
          <a:no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grpSp>
        <p:nvGrpSpPr>
          <p:cNvPr id="3" name="Group 119"/>
          <p:cNvGrpSpPr>
            <a:grpSpLocks/>
          </p:cNvGrpSpPr>
          <p:nvPr/>
        </p:nvGrpSpPr>
        <p:grpSpPr bwMode="auto">
          <a:xfrm>
            <a:off x="528638" y="3286125"/>
            <a:ext cx="1150937" cy="307975"/>
            <a:chOff x="528125" y="3286513"/>
            <a:chExt cx="1152127" cy="307777"/>
          </a:xfrm>
        </p:grpSpPr>
        <p:sp>
          <p:nvSpPr>
            <p:cNvPr id="2120" name="Flowchart: Process 49"/>
            <p:cNvSpPr>
              <a:spLocks noChangeArrowheads="1"/>
            </p:cNvSpPr>
            <p:nvPr/>
          </p:nvSpPr>
          <p:spPr bwMode="auto">
            <a:xfrm>
              <a:off x="585730" y="3286513"/>
              <a:ext cx="1058518" cy="307777"/>
            </a:xfrm>
            <a:prstGeom prst="flowChartProcess">
              <a:avLst/>
            </a:prstGeom>
            <a:solidFill>
              <a:schemeClr val="bg1"/>
            </a:solidFill>
            <a:ln w="9525" algn="ctr">
              <a:solidFill>
                <a:srgbClr val="C00000"/>
              </a:solidFill>
              <a:miter lim="800000"/>
              <a:headEnd/>
              <a:tailEnd/>
            </a:ln>
          </p:spPr>
          <p:txBody>
            <a:bodyPr anchor="ctr">
              <a:spAutoFit/>
            </a:bodyPr>
            <a:lstStyle/>
            <a:p>
              <a:pPr algn="ctr"/>
              <a:endParaRPr lang="he-IL" sz="1400"/>
            </a:p>
          </p:txBody>
        </p:sp>
        <p:sp>
          <p:nvSpPr>
            <p:cNvPr id="2121" name="TextBox 57"/>
            <p:cNvSpPr txBox="1">
              <a:spLocks noChangeArrowheads="1"/>
            </p:cNvSpPr>
            <p:nvPr/>
          </p:nvSpPr>
          <p:spPr bwMode="auto">
            <a:xfrm>
              <a:off x="528125" y="3301604"/>
              <a:ext cx="11521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1200"/>
                <a:t>Distortion, m</a:t>
              </a:r>
              <a:endParaRPr lang="he-IL" sz="1200"/>
            </a:p>
          </p:txBody>
        </p:sp>
      </p:grpSp>
      <p:sp>
        <p:nvSpPr>
          <p:cNvPr id="11" name="Rectangle 10"/>
          <p:cNvSpPr>
            <a:spLocks noChangeArrowheads="1"/>
          </p:cNvSpPr>
          <p:nvPr/>
        </p:nvSpPr>
        <p:spPr bwMode="auto">
          <a:xfrm>
            <a:off x="317500" y="2019300"/>
            <a:ext cx="2220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Conceptual beamforming</a:t>
            </a:r>
            <a:endParaRPr lang="he-IL" sz="1400"/>
          </a:p>
        </p:txBody>
      </p:sp>
      <p:sp>
        <p:nvSpPr>
          <p:cNvPr id="12" name="Right Brace 11"/>
          <p:cNvSpPr/>
          <p:nvPr/>
        </p:nvSpPr>
        <p:spPr>
          <a:xfrm rot="5400000" flipH="1">
            <a:off x="1248569" y="1175544"/>
            <a:ext cx="287338" cy="2590800"/>
          </a:xfrm>
          <a:prstGeom prst="rightBrace">
            <a:avLst>
              <a:gd name="adj1" fmla="val 25970"/>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13" name="Right Brace 12"/>
          <p:cNvSpPr/>
          <p:nvPr/>
        </p:nvSpPr>
        <p:spPr>
          <a:xfrm rot="5400000" flipH="1">
            <a:off x="4164807" y="923131"/>
            <a:ext cx="287338" cy="3095625"/>
          </a:xfrm>
          <a:prstGeom prst="rightBrace">
            <a:avLst>
              <a:gd name="adj1" fmla="val 25970"/>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2082" name="Rectangle 13"/>
          <p:cNvSpPr>
            <a:spLocks noChangeArrowheads="1"/>
          </p:cNvSpPr>
          <p:nvPr/>
        </p:nvSpPr>
        <p:spPr bwMode="auto">
          <a:xfrm>
            <a:off x="3681413" y="2022475"/>
            <a:ext cx="1244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1D Xampling</a:t>
            </a:r>
            <a:endParaRPr lang="he-IL" sz="1400"/>
          </a:p>
        </p:txBody>
      </p:sp>
      <p:cxnSp>
        <p:nvCxnSpPr>
          <p:cNvPr id="122" name="Straight Arrow Connector 121"/>
          <p:cNvCxnSpPr/>
          <p:nvPr/>
        </p:nvCxnSpPr>
        <p:spPr>
          <a:xfrm rot="5400000" flipH="1" flipV="1">
            <a:off x="4071144" y="4423569"/>
            <a:ext cx="5254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122"/>
          <p:cNvGrpSpPr>
            <a:grpSpLocks/>
          </p:cNvGrpSpPr>
          <p:nvPr/>
        </p:nvGrpSpPr>
        <p:grpSpPr bwMode="auto">
          <a:xfrm>
            <a:off x="3729038" y="3067050"/>
            <a:ext cx="1150937" cy="307975"/>
            <a:chOff x="528125" y="3286513"/>
            <a:chExt cx="1152127" cy="307777"/>
          </a:xfrm>
        </p:grpSpPr>
        <p:sp>
          <p:nvSpPr>
            <p:cNvPr id="2118" name="Flowchart: Process 123"/>
            <p:cNvSpPr>
              <a:spLocks noChangeArrowheads="1"/>
            </p:cNvSpPr>
            <p:nvPr/>
          </p:nvSpPr>
          <p:spPr bwMode="auto">
            <a:xfrm>
              <a:off x="585730" y="3286513"/>
              <a:ext cx="1058518" cy="307777"/>
            </a:xfrm>
            <a:prstGeom prst="flowChartProcess">
              <a:avLst/>
            </a:prstGeom>
            <a:solidFill>
              <a:schemeClr val="bg1"/>
            </a:solidFill>
            <a:ln w="9525" algn="ctr">
              <a:solidFill>
                <a:srgbClr val="C00000"/>
              </a:solidFill>
              <a:miter lim="800000"/>
              <a:headEnd/>
              <a:tailEnd/>
            </a:ln>
          </p:spPr>
          <p:txBody>
            <a:bodyPr anchor="ctr">
              <a:spAutoFit/>
            </a:bodyPr>
            <a:lstStyle/>
            <a:p>
              <a:pPr algn="ctr"/>
              <a:endParaRPr lang="he-IL" sz="1400"/>
            </a:p>
          </p:txBody>
        </p:sp>
        <p:sp>
          <p:nvSpPr>
            <p:cNvPr id="2119" name="TextBox 124"/>
            <p:cNvSpPr txBox="1">
              <a:spLocks noChangeArrowheads="1"/>
            </p:cNvSpPr>
            <p:nvPr/>
          </p:nvSpPr>
          <p:spPr bwMode="auto">
            <a:xfrm>
              <a:off x="528125" y="3301604"/>
              <a:ext cx="11521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1200"/>
                <a:t>Distortion, m</a:t>
              </a:r>
              <a:endParaRPr lang="he-IL" sz="1200"/>
            </a:p>
          </p:txBody>
        </p:sp>
      </p:grpSp>
      <p:pic>
        <p:nvPicPr>
          <p:cNvPr id="2085" name="Picture 34"/>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75" y="3224213"/>
            <a:ext cx="61436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8" name="Picture 3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04963" y="3224213"/>
            <a:ext cx="65087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7" name="Picture 39"/>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0" y="3352800"/>
            <a:ext cx="17605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Picture 4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7100" y="4643438"/>
            <a:ext cx="1906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 name="Picture 4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6338" y="2605088"/>
            <a:ext cx="712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41"/>
          <p:cNvSpPr/>
          <p:nvPr/>
        </p:nvSpPr>
        <p:spPr>
          <a:xfrm>
            <a:off x="5000625" y="3807712"/>
            <a:ext cx="655066" cy="403245"/>
          </a:xfrm>
          <a:prstGeom prst="rect">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a:p>
        </p:txBody>
      </p:sp>
      <p:pic>
        <p:nvPicPr>
          <p:cNvPr id="2093" name="Picture 41"/>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7763" y="3833813"/>
            <a:ext cx="712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2" name="Picture 4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r="32979" b="58621"/>
          <a:stretch>
            <a:fillRect/>
          </a:stretch>
        </p:blipFill>
        <p:spPr bwMode="auto">
          <a:xfrm>
            <a:off x="5995988" y="2724150"/>
            <a:ext cx="3000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Picture 4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48276" r="22340"/>
          <a:stretch>
            <a:fillRect/>
          </a:stretch>
        </p:blipFill>
        <p:spPr bwMode="auto">
          <a:xfrm>
            <a:off x="6015038" y="3924300"/>
            <a:ext cx="3476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49"/>
          <p:cNvGrpSpPr>
            <a:grpSpLocks/>
          </p:cNvGrpSpPr>
          <p:nvPr/>
        </p:nvGrpSpPr>
        <p:grpSpPr bwMode="auto">
          <a:xfrm>
            <a:off x="-95250" y="2505075"/>
            <a:ext cx="2798763" cy="1747838"/>
            <a:chOff x="-95249" y="2505075"/>
            <a:chExt cx="2798016" cy="1747957"/>
          </a:xfrm>
        </p:grpSpPr>
        <p:sp>
          <p:nvSpPr>
            <p:cNvPr id="15" name="Oval 14"/>
            <p:cNvSpPr/>
            <p:nvPr/>
          </p:nvSpPr>
          <p:spPr>
            <a:xfrm>
              <a:off x="2400333" y="3303715"/>
              <a:ext cx="302434" cy="277231"/>
            </a:xfrm>
            <a:prstGeom prst="ellipse">
              <a:avLst/>
            </a:prstGeom>
            <a:noFill/>
            <a:ln w="127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sz="1200" dirty="0">
                <a:solidFill>
                  <a:schemeClr val="tx1"/>
                </a:solidFill>
              </a:endParaRPr>
            </a:p>
          </p:txBody>
        </p:sp>
        <p:cxnSp>
          <p:nvCxnSpPr>
            <p:cNvPr id="37" name="Straight Arrow Connector 36"/>
            <p:cNvCxnSpPr>
              <a:endCxn id="2108" idx="1"/>
            </p:cNvCxnSpPr>
            <p:nvPr/>
          </p:nvCxnSpPr>
          <p:spPr>
            <a:xfrm>
              <a:off x="25369" y="2782907"/>
              <a:ext cx="560238"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108" idx="3"/>
            </p:cNvCxnSpPr>
            <p:nvPr/>
          </p:nvCxnSpPr>
          <p:spPr>
            <a:xfrm>
              <a:off x="1637838" y="2782907"/>
              <a:ext cx="761797" cy="65885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2109" idx="1"/>
            </p:cNvCxnSpPr>
            <p:nvPr/>
          </p:nvCxnSpPr>
          <p:spPr>
            <a:xfrm>
              <a:off x="25369" y="4099034"/>
              <a:ext cx="560238" cy="158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 name="Group 95"/>
            <p:cNvGrpSpPr/>
            <p:nvPr/>
          </p:nvGrpSpPr>
          <p:grpSpPr>
            <a:xfrm rot="5400000">
              <a:off x="673489" y="3736804"/>
              <a:ext cx="285630" cy="57885"/>
              <a:chOff x="7071741" y="2883413"/>
              <a:chExt cx="360040" cy="72008"/>
            </a:xfrm>
            <a:solidFill>
              <a:schemeClr val="tx1"/>
            </a:solidFill>
          </p:grpSpPr>
          <p:sp>
            <p:nvSpPr>
              <p:cNvPr id="64" name="Oval 63"/>
              <p:cNvSpPr/>
              <p:nvPr/>
            </p:nvSpPr>
            <p:spPr>
              <a:xfrm>
                <a:off x="70717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5" name="Oval 64"/>
              <p:cNvSpPr/>
              <p:nvPr/>
            </p:nvSpPr>
            <p:spPr>
              <a:xfrm>
                <a:off x="72241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6" name="Oval 65"/>
              <p:cNvSpPr/>
              <p:nvPr/>
            </p:nvSpPr>
            <p:spPr>
              <a:xfrm>
                <a:off x="7359773"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cxnSp>
          <p:nvCxnSpPr>
            <p:cNvPr id="49" name="Straight Arrow Connector 48"/>
            <p:cNvCxnSpPr>
              <a:stCxn id="2109" idx="3"/>
            </p:cNvCxnSpPr>
            <p:nvPr/>
          </p:nvCxnSpPr>
          <p:spPr>
            <a:xfrm flipV="1">
              <a:off x="1637838" y="3441764"/>
              <a:ext cx="761797" cy="65727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08" name="Flowchart: Process 50"/>
            <p:cNvSpPr>
              <a:spLocks noChangeArrowheads="1"/>
            </p:cNvSpPr>
            <p:nvPr/>
          </p:nvSpPr>
          <p:spPr bwMode="auto">
            <a:xfrm>
              <a:off x="585730" y="2628460"/>
              <a:ext cx="1052648" cy="307777"/>
            </a:xfrm>
            <a:prstGeom prst="flowChartProcess">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he-IL" sz="1400"/>
            </a:p>
          </p:txBody>
        </p:sp>
        <p:sp>
          <p:nvSpPr>
            <p:cNvPr id="2109" name="Flowchart: Process 51"/>
            <p:cNvSpPr>
              <a:spLocks noChangeArrowheads="1"/>
            </p:cNvSpPr>
            <p:nvPr/>
          </p:nvSpPr>
          <p:spPr bwMode="auto">
            <a:xfrm>
              <a:off x="585730" y="3945255"/>
              <a:ext cx="1052648" cy="307777"/>
            </a:xfrm>
            <a:prstGeom prst="flowChartProcess">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pPr algn="ctr"/>
              <a:endParaRPr lang="he-IL" sz="1400"/>
            </a:p>
          </p:txBody>
        </p:sp>
        <p:grpSp>
          <p:nvGrpSpPr>
            <p:cNvPr id="7" name="Group 95"/>
            <p:cNvGrpSpPr/>
            <p:nvPr/>
          </p:nvGrpSpPr>
          <p:grpSpPr>
            <a:xfrm rot="5400000">
              <a:off x="673489" y="3081531"/>
              <a:ext cx="285630" cy="57885"/>
              <a:chOff x="7071741" y="2883413"/>
              <a:chExt cx="360040" cy="72008"/>
            </a:xfrm>
            <a:solidFill>
              <a:schemeClr val="tx1"/>
            </a:solidFill>
          </p:grpSpPr>
          <p:sp>
            <p:nvSpPr>
              <p:cNvPr id="61" name="Oval 60"/>
              <p:cNvSpPr/>
              <p:nvPr/>
            </p:nvSpPr>
            <p:spPr>
              <a:xfrm>
                <a:off x="70717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2" name="Oval 61"/>
              <p:cNvSpPr/>
              <p:nvPr/>
            </p:nvSpPr>
            <p:spPr>
              <a:xfrm>
                <a:off x="72241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3" name="Oval 62"/>
              <p:cNvSpPr/>
              <p:nvPr/>
            </p:nvSpPr>
            <p:spPr>
              <a:xfrm>
                <a:off x="7359773"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sp>
          <p:nvSpPr>
            <p:cNvPr id="2111" name="TextBox 56"/>
            <p:cNvSpPr txBox="1">
              <a:spLocks noChangeArrowheads="1"/>
            </p:cNvSpPr>
            <p:nvPr/>
          </p:nvSpPr>
          <p:spPr bwMode="auto">
            <a:xfrm>
              <a:off x="528125" y="2645912"/>
              <a:ext cx="11521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1200"/>
                <a:t>Distortion, -M</a:t>
              </a:r>
              <a:endParaRPr lang="he-IL" sz="1200"/>
            </a:p>
          </p:txBody>
        </p:sp>
        <p:sp>
          <p:nvSpPr>
            <p:cNvPr id="2112" name="TextBox 58"/>
            <p:cNvSpPr txBox="1">
              <a:spLocks noChangeArrowheads="1"/>
            </p:cNvSpPr>
            <p:nvPr/>
          </p:nvSpPr>
          <p:spPr bwMode="auto">
            <a:xfrm>
              <a:off x="528125" y="3960725"/>
              <a:ext cx="11521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1200"/>
                <a:t>Distortion, M</a:t>
              </a:r>
              <a:endParaRPr lang="he-IL" sz="1200"/>
            </a:p>
          </p:txBody>
        </p:sp>
        <p:pic>
          <p:nvPicPr>
            <p:cNvPr id="2113" name="Picture 33"/>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249" y="2505075"/>
              <a:ext cx="72866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4" name="Picture 35"/>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62" y="3886201"/>
              <a:ext cx="607219"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5" name="Picture 36"/>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3563" y="2767013"/>
              <a:ext cx="607219" cy="22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6" name="Picture 37"/>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43076" y="3876675"/>
              <a:ext cx="7143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7" name="Picture 4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2458" t="5226" r="49551" b="7666"/>
            <a:stretch>
              <a:fillRect/>
            </a:stretch>
          </p:blipFill>
          <p:spPr bwMode="auto">
            <a:xfrm>
              <a:off x="2447925" y="3295650"/>
              <a:ext cx="152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5" name="Picture 4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t="43651" r="4286"/>
          <a:stretch>
            <a:fillRect/>
          </a:stretch>
        </p:blipFill>
        <p:spPr bwMode="auto">
          <a:xfrm>
            <a:off x="5545138" y="3700463"/>
            <a:ext cx="6381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 name="Picture 4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r="5374" b="49295"/>
          <a:stretch>
            <a:fillRect/>
          </a:stretch>
        </p:blipFill>
        <p:spPr bwMode="auto">
          <a:xfrm>
            <a:off x="5551488" y="2844800"/>
            <a:ext cx="631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 Box 5"/>
          <p:cNvSpPr txBox="1">
            <a:spLocks noChangeArrowheads="1"/>
          </p:cNvSpPr>
          <p:nvPr/>
        </p:nvSpPr>
        <p:spPr bwMode="auto">
          <a:xfrm>
            <a:off x="5711229" y="1326463"/>
            <a:ext cx="3434017"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smtClean="0">
                <a:solidFill>
                  <a:srgbClr val="CC0099"/>
                </a:solidFill>
              </a:rPr>
              <a:t>Wagner, </a:t>
            </a:r>
            <a:r>
              <a:rPr lang="en-US" sz="1200" b="1" dirty="0" err="1" smtClean="0">
                <a:solidFill>
                  <a:srgbClr val="CC0099"/>
                </a:solidFill>
              </a:rPr>
              <a:t>Eldar</a:t>
            </a:r>
            <a:r>
              <a:rPr lang="en-US" sz="1200" b="1" dirty="0" smtClean="0">
                <a:solidFill>
                  <a:srgbClr val="CC0099"/>
                </a:solidFill>
              </a:rPr>
              <a:t>, </a:t>
            </a:r>
            <a:r>
              <a:rPr lang="en-US" sz="1200" b="1" dirty="0" err="1" smtClean="0">
                <a:solidFill>
                  <a:srgbClr val="CC0099"/>
                </a:solidFill>
              </a:rPr>
              <a:t>Feuer</a:t>
            </a:r>
            <a:r>
              <a:rPr lang="en-US" sz="1200" b="1" dirty="0" smtClean="0">
                <a:solidFill>
                  <a:srgbClr val="CC0099"/>
                </a:solidFill>
              </a:rPr>
              <a:t>, </a:t>
            </a:r>
            <a:r>
              <a:rPr lang="en-US" sz="1200" b="1" dirty="0" err="1" smtClean="0">
                <a:solidFill>
                  <a:srgbClr val="CC0099"/>
                </a:solidFill>
              </a:rPr>
              <a:t>Danin</a:t>
            </a:r>
            <a:r>
              <a:rPr lang="en-US" sz="1200" b="1" dirty="0" smtClean="0">
                <a:solidFill>
                  <a:srgbClr val="CC0099"/>
                </a:solidFill>
              </a:rPr>
              <a:t> and Friedman, ’11</a:t>
            </a:r>
            <a:endParaRPr lang="en-US" sz="1200" b="1" dirty="0">
              <a:solidFill>
                <a:srgbClr val="CC0099"/>
              </a:solidFill>
            </a:endParaRPr>
          </a:p>
        </p:txBody>
      </p:sp>
    </p:spTree>
    <p:extLst>
      <p:ext uri="{BB962C8B-B14F-4D97-AF65-F5344CB8AC3E}">
        <p14:creationId xmlns:p14="http://schemas.microsoft.com/office/powerpoint/2010/main" val="3513235827"/>
      </p:ext>
    </p:extLst>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2.77778E-7 0.00857 C 0.04601 0.05347 0.09201 0.09884 0.15035 0.09213 C 0.20868 0.08565 0.27934 0.02732 0.35 -0.03056 " pathEditMode="relative" rAng="0" ptsTypes="aaA">
                                      <p:cBhvr>
                                        <p:cTn id="6" dur="2000" fill="hold"/>
                                        <p:tgtEl>
                                          <p:spTgt spid="3"/>
                                        </p:tgtEl>
                                        <p:attrNameLst>
                                          <p:attrName>ppt_x</p:attrName>
                                          <p:attrName>ppt_y</p:attrName>
                                        </p:attrNameLst>
                                      </p:cBhvr>
                                      <p:rCtr x="17500" y="2500"/>
                                    </p:animMotion>
                                  </p:childTnLst>
                                </p:cTn>
                              </p:par>
                            </p:childTnLst>
                          </p:cTn>
                        </p:par>
                        <p:par>
                          <p:cTn id="7" fill="hold" nodeType="afterGroup">
                            <p:stCondLst>
                              <p:cond delay="200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nodeType="afterGroup">
                            <p:stCondLst>
                              <p:cond delay="2000"/>
                            </p:stCondLst>
                            <p:childTnLst>
                              <p:par>
                                <p:cTn id="11" presetID="0" presetClass="path" presetSubtype="0" accel="50000" decel="50000" fill="hold" nodeType="afterEffect">
                                  <p:stCondLst>
                                    <p:cond delay="0"/>
                                  </p:stCondLst>
                                  <p:childTnLst>
                                    <p:animMotion origin="layout" path="M -5.27778E-6 3.7037E-7 L -5.27778E-6 0.17638 " pathEditMode="relative" ptsTypes="AA">
                                      <p:cBhvr>
                                        <p:cTn id="12" dur="2000" fill="hold"/>
                                        <p:tgtEl>
                                          <p:spTgt spid="4"/>
                                        </p:tgtEl>
                                        <p:attrNameLst>
                                          <p:attrName>ppt_x</p:attrName>
                                          <p:attrName>ppt_y</p:attrName>
                                        </p:attrNameLst>
                                      </p:cBhvr>
                                    </p:animMotion>
                                  </p:childTnLst>
                                </p:cTn>
                              </p:par>
                            </p:childTnLst>
                          </p:cTn>
                        </p:par>
                        <p:par>
                          <p:cTn id="13" fill="hold" nodeType="afterGroup">
                            <p:stCondLst>
                              <p:cond delay="4000"/>
                            </p:stCondLst>
                            <p:childTnLst>
                              <p:par>
                                <p:cTn id="14" presetID="10" presetClass="exit" presetSubtype="0" fill="hold" nodeType="afterEffect">
                                  <p:stCondLst>
                                    <p:cond delay="0"/>
                                  </p:stCondLst>
                                  <p:childTnLst>
                                    <p:animEffect transition="out" filter="fade">
                                      <p:cBhvr>
                                        <p:cTn id="15" dur="2000"/>
                                        <p:tgtEl>
                                          <p:spTgt spid="5"/>
                                        </p:tgtEl>
                                      </p:cBhvr>
                                    </p:animEffect>
                                    <p:set>
                                      <p:cBhvr>
                                        <p:cTn id="16" dur="1" fill="hold">
                                          <p:stCondLst>
                                            <p:cond delay="1999"/>
                                          </p:stCondLst>
                                        </p:cTn>
                                        <p:tgtEl>
                                          <p:spTgt spid="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42"/>
                                        </p:tgtEl>
                                      </p:cBhvr>
                                    </p:animEffect>
                                    <p:set>
                                      <p:cBhvr>
                                        <p:cTn id="19" dur="1" fill="hold">
                                          <p:stCondLst>
                                            <p:cond delay="1999"/>
                                          </p:stCondLst>
                                        </p:cTn>
                                        <p:tgtEl>
                                          <p:spTgt spid="4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48"/>
                                        </p:tgtEl>
                                      </p:cBhvr>
                                    </p:animEffect>
                                    <p:set>
                                      <p:cBhvr>
                                        <p:cTn id="22" dur="1" fill="hold">
                                          <p:stCondLst>
                                            <p:cond delay="1999"/>
                                          </p:stCondLst>
                                        </p:cTn>
                                        <p:tgtEl>
                                          <p:spTgt spid="4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71718"/>
                                        </p:tgtEl>
                                      </p:cBhvr>
                                    </p:animEffect>
                                    <p:set>
                                      <p:cBhvr>
                                        <p:cTn id="25" dur="1" fill="hold">
                                          <p:stCondLst>
                                            <p:cond delay="1999"/>
                                          </p:stCondLst>
                                        </p:cTn>
                                        <p:tgtEl>
                                          <p:spTgt spid="71718"/>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11"/>
                                        </p:tgtEl>
                                      </p:cBhvr>
                                    </p:animEffect>
                                    <p:set>
                                      <p:cBhvr>
                                        <p:cTn id="28" dur="1" fill="hold">
                                          <p:stCondLst>
                                            <p:cond delay="1999"/>
                                          </p:stCondLst>
                                        </p:cTn>
                                        <p:tgtEl>
                                          <p:spTgt spid="1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12"/>
                                        </p:tgtEl>
                                      </p:cBhvr>
                                    </p:animEffect>
                                    <p:set>
                                      <p:cBhvr>
                                        <p:cTn id="31" dur="1" fill="hold">
                                          <p:stCondLst>
                                            <p:cond delay="1999"/>
                                          </p:stCondLst>
                                        </p:cTn>
                                        <p:tgtEl>
                                          <p:spTgt spid="12"/>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71722"/>
                                        </p:tgtEl>
                                      </p:cBhvr>
                                    </p:animEffect>
                                    <p:set>
                                      <p:cBhvr>
                                        <p:cTn id="34" dur="1" fill="hold">
                                          <p:stCondLst>
                                            <p:cond delay="1999"/>
                                          </p:stCondLst>
                                        </p:cTn>
                                        <p:tgtEl>
                                          <p:spTgt spid="7172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147"/>
                                        </p:tgtEl>
                                      </p:cBhvr>
                                    </p:animEffect>
                                    <p:set>
                                      <p:cBhvr>
                                        <p:cTn id="37" dur="1" fill="hold">
                                          <p:stCondLst>
                                            <p:cond delay="1999"/>
                                          </p:stCondLst>
                                        </p:cTn>
                                        <p:tgtEl>
                                          <p:spTgt spid="147"/>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155"/>
                                        </p:tgtEl>
                                        <p:attrNameLst>
                                          <p:attrName>style.visibility</p:attrName>
                                        </p:attrNameLst>
                                      </p:cBhvr>
                                      <p:to>
                                        <p:strVal val="visible"/>
                                      </p:to>
                                    </p:set>
                                    <p:animEffect transition="in" filter="fade">
                                      <p:cBhvr>
                                        <p:cTn id="40" dur="2000"/>
                                        <p:tgtEl>
                                          <p:spTgt spid="155"/>
                                        </p:tgtEl>
                                      </p:cBhvr>
                                    </p:animEffect>
                                  </p:childTnLst>
                                </p:cTn>
                              </p:par>
                              <p:par>
                                <p:cTn id="41" presetID="10" presetClass="entr" presetSubtype="0" fill="hold" nodeType="withEffect">
                                  <p:stCondLst>
                                    <p:cond delay="0"/>
                                  </p:stCondLst>
                                  <p:childTnLst>
                                    <p:set>
                                      <p:cBhvr>
                                        <p:cTn id="42" dur="1" fill="hold">
                                          <p:stCondLst>
                                            <p:cond delay="0"/>
                                          </p:stCondLst>
                                        </p:cTn>
                                        <p:tgtEl>
                                          <p:spTgt spid="156"/>
                                        </p:tgtEl>
                                        <p:attrNameLst>
                                          <p:attrName>style.visibility</p:attrName>
                                        </p:attrNameLst>
                                      </p:cBhvr>
                                      <p:to>
                                        <p:strVal val="visible"/>
                                      </p:to>
                                    </p:set>
                                    <p:animEffect transition="in" filter="fade">
                                      <p:cBhvr>
                                        <p:cTn id="43" dur="20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1" grpId="0"/>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מציין מיקום של מספר שקופית 22"/>
          <p:cNvSpPr>
            <a:spLocks noGrp="1"/>
          </p:cNvSpPr>
          <p:nvPr>
            <p:ph type="sldNum" sz="quarter" idx="4294967295"/>
          </p:nvPr>
        </p:nvSpPr>
        <p:spPr bwMode="auto">
          <a:xfrm>
            <a:off x="612775" y="7334250"/>
            <a:ext cx="1981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fld id="{5CE15DFF-3291-4A15-8EF8-763DBDCDF18F}" type="slidenum">
              <a:rPr lang="he-IL" smtClean="0"/>
              <a:pPr eaLnBrk="1" hangingPunct="1"/>
              <a:t>125</a:t>
            </a:fld>
            <a:endParaRPr lang="en-US" smtClean="0"/>
          </a:p>
        </p:txBody>
      </p:sp>
      <p:cxnSp>
        <p:nvCxnSpPr>
          <p:cNvPr id="43" name="Straight Arrow Connector 42"/>
          <p:cNvCxnSpPr/>
          <p:nvPr/>
        </p:nvCxnSpPr>
        <p:spPr>
          <a:xfrm>
            <a:off x="25400" y="3440113"/>
            <a:ext cx="560388" cy="0"/>
          </a:xfrm>
          <a:prstGeom prst="straightConnector1">
            <a:avLst/>
          </a:prstGeom>
          <a:ln w="952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078" name="Picture 3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775" y="3224213"/>
            <a:ext cx="61436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4"/>
          <p:cNvGrpSpPr>
            <a:grpSpLocks/>
          </p:cNvGrpSpPr>
          <p:nvPr/>
        </p:nvGrpSpPr>
        <p:grpSpPr bwMode="auto">
          <a:xfrm>
            <a:off x="2703513" y="2022475"/>
            <a:ext cx="3479800" cy="2894013"/>
            <a:chOff x="2702767" y="2022277"/>
            <a:chExt cx="3480326" cy="2894529"/>
          </a:xfrm>
        </p:grpSpPr>
        <p:grpSp>
          <p:nvGrpSpPr>
            <p:cNvPr id="3106" name="Group 76"/>
            <p:cNvGrpSpPr>
              <a:grpSpLocks/>
            </p:cNvGrpSpPr>
            <p:nvPr/>
          </p:nvGrpSpPr>
          <p:grpSpPr bwMode="auto">
            <a:xfrm>
              <a:off x="2702767" y="2022277"/>
              <a:ext cx="3357649" cy="2894529"/>
              <a:chOff x="2702767" y="2022277"/>
              <a:chExt cx="3357649" cy="2894529"/>
            </a:xfrm>
          </p:grpSpPr>
          <p:sp>
            <p:nvSpPr>
              <p:cNvPr id="17" name="Oval 16"/>
              <p:cNvSpPr/>
              <p:nvPr/>
            </p:nvSpPr>
            <p:spPr>
              <a:xfrm>
                <a:off x="4186407" y="2651668"/>
                <a:ext cx="295285" cy="299209"/>
              </a:xfrm>
              <a:prstGeom prst="ellipse">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dirty="0"/>
              </a:p>
            </p:txBody>
          </p:sp>
          <p:sp>
            <p:nvSpPr>
              <p:cNvPr id="18" name="Rectangle 17"/>
              <p:cNvSpPr/>
              <p:nvPr/>
            </p:nvSpPr>
            <p:spPr>
              <a:xfrm>
                <a:off x="5010150" y="2598037"/>
                <a:ext cx="655066" cy="403245"/>
              </a:xfrm>
              <a:prstGeom prst="rect">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a:p>
            </p:txBody>
          </p:sp>
          <p:graphicFrame>
            <p:nvGraphicFramePr>
              <p:cNvPr id="3074" name="Object 4"/>
              <p:cNvGraphicFramePr>
                <a:graphicFrameLocks noChangeAspect="1"/>
              </p:cNvGraphicFramePr>
              <p:nvPr/>
            </p:nvGraphicFramePr>
            <p:xfrm>
              <a:off x="4290204" y="2749255"/>
              <a:ext cx="90677" cy="102091"/>
            </p:xfrm>
            <a:graphic>
              <a:graphicData uri="http://schemas.openxmlformats.org/presentationml/2006/ole">
                <mc:AlternateContent xmlns:mc="http://schemas.openxmlformats.org/markup-compatibility/2006">
                  <mc:Choice xmlns:v="urn:schemas-microsoft-com:vml" Requires="v">
                    <p:oleObj spid="_x0000_s318602" name="Equation" r:id="rId5" imgW="114102" imgH="126780" progId="">
                      <p:embed/>
                    </p:oleObj>
                  </mc:Choice>
                  <mc:Fallback>
                    <p:oleObj name="Equation" r:id="rId5" imgW="114102" imgH="126780" progId="">
                      <p:embed/>
                      <p:pic>
                        <p:nvPicPr>
                          <p:cNvPr id="0" name="Picture 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0204" y="2749255"/>
                            <a:ext cx="90677" cy="1020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Arrow Connector 20"/>
              <p:cNvCxnSpPr>
                <a:stCxn id="17" idx="6"/>
                <a:endCxn id="18" idx="1"/>
              </p:cNvCxnSpPr>
              <p:nvPr/>
            </p:nvCxnSpPr>
            <p:spPr>
              <a:xfrm flipV="1">
                <a:off x="4482623" y="2800291"/>
                <a:ext cx="527130" cy="158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32" idx="6"/>
                <a:endCxn id="142" idx="1"/>
              </p:cNvCxnSpPr>
              <p:nvPr/>
            </p:nvCxnSpPr>
            <p:spPr>
              <a:xfrm>
                <a:off x="4482623" y="4008594"/>
                <a:ext cx="517603"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95"/>
              <p:cNvGrpSpPr/>
              <p:nvPr/>
            </p:nvGrpSpPr>
            <p:grpSpPr>
              <a:xfrm rot="5400000">
                <a:off x="5327165" y="3367162"/>
                <a:ext cx="285630" cy="57885"/>
                <a:chOff x="7071741" y="2883413"/>
                <a:chExt cx="360040" cy="72008"/>
              </a:xfrm>
              <a:solidFill>
                <a:schemeClr val="tx1"/>
              </a:solidFill>
            </p:grpSpPr>
            <p:sp>
              <p:nvSpPr>
                <p:cNvPr id="67" name="Oval 66"/>
                <p:cNvSpPr/>
                <p:nvPr/>
              </p:nvSpPr>
              <p:spPr>
                <a:xfrm>
                  <a:off x="70717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8" name="Oval 67"/>
                <p:cNvSpPr/>
                <p:nvPr/>
              </p:nvSpPr>
              <p:spPr>
                <a:xfrm>
                  <a:off x="7224141"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9" name="Oval 68"/>
                <p:cNvSpPr/>
                <p:nvPr/>
              </p:nvSpPr>
              <p:spPr>
                <a:xfrm>
                  <a:off x="7359773" y="2883413"/>
                  <a:ext cx="72008" cy="72008"/>
                </a:xfrm>
                <a:prstGeom prst="ellipse">
                  <a:avLst/>
                </a:pr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grpSp>
          <p:cxnSp>
            <p:nvCxnSpPr>
              <p:cNvPr id="25" name="Straight Arrow Connector 24"/>
              <p:cNvCxnSpPr/>
              <p:nvPr/>
            </p:nvCxnSpPr>
            <p:spPr>
              <a:xfrm>
                <a:off x="5665489" y="2800291"/>
                <a:ext cx="38582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671840" y="4003830"/>
                <a:ext cx="388996"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46"/>
              <p:cNvCxnSpPr/>
              <p:nvPr/>
            </p:nvCxnSpPr>
            <p:spPr>
              <a:xfrm rot="5400000" flipH="1" flipV="1">
                <a:off x="3416442" y="3056725"/>
                <a:ext cx="1025708" cy="51601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4186407" y="3858610"/>
                <a:ext cx="295285" cy="299209"/>
              </a:xfrm>
              <a:prstGeom prst="ellipse">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dirty="0"/>
              </a:p>
            </p:txBody>
          </p:sp>
          <p:graphicFrame>
            <p:nvGraphicFramePr>
              <p:cNvPr id="3075" name="Object 9"/>
              <p:cNvGraphicFramePr>
                <a:graphicFrameLocks noChangeAspect="1"/>
              </p:cNvGraphicFramePr>
              <p:nvPr/>
            </p:nvGraphicFramePr>
            <p:xfrm>
              <a:off x="4290204" y="3953893"/>
              <a:ext cx="90677" cy="102091"/>
            </p:xfrm>
            <a:graphic>
              <a:graphicData uri="http://schemas.openxmlformats.org/presentationml/2006/ole">
                <mc:AlternateContent xmlns:mc="http://schemas.openxmlformats.org/markup-compatibility/2006">
                  <mc:Choice xmlns:v="urn:schemas-microsoft-com:vml" Requires="v">
                    <p:oleObj spid="_x0000_s318603" name="Equation" r:id="rId7" imgW="114102" imgH="126780" progId="">
                      <p:embed/>
                    </p:oleObj>
                  </mc:Choice>
                  <mc:Fallback>
                    <p:oleObj name="Equation" r:id="rId7" imgW="114102" imgH="126780" progId="">
                      <p:embed/>
                      <p:pic>
                        <p:nvPicPr>
                          <p:cNvPr id="0" name="Picture 8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0204" y="3953893"/>
                            <a:ext cx="90677" cy="1020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4" name="Straight Arrow Connector 33"/>
              <p:cNvCxnSpPr/>
              <p:nvPr/>
            </p:nvCxnSpPr>
            <p:spPr>
              <a:xfrm rot="5400000" flipH="1" flipV="1">
                <a:off x="4062659" y="3204382"/>
                <a:ext cx="5255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46"/>
              <p:cNvCxnSpPr/>
              <p:nvPr/>
            </p:nvCxnSpPr>
            <p:spPr>
              <a:xfrm rot="16200000" flipH="1">
                <a:off x="3435495" y="3256786"/>
                <a:ext cx="987601" cy="516015"/>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5" idx="6"/>
              </p:cNvCxnSpPr>
              <p:nvPr/>
            </p:nvCxnSpPr>
            <p:spPr>
              <a:xfrm>
                <a:off x="2702767" y="3441755"/>
                <a:ext cx="957407" cy="158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3660472" y="3303715"/>
                <a:ext cx="302434" cy="277231"/>
              </a:xfrm>
              <a:prstGeom prst="ellipse">
                <a:avLst/>
              </a:prstGeom>
              <a:no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sp>
            <p:nvSpPr>
              <p:cNvPr id="13" name="Right Brace 12"/>
              <p:cNvSpPr/>
              <p:nvPr/>
            </p:nvSpPr>
            <p:spPr>
              <a:xfrm rot="5400000" flipH="1">
                <a:off x="4165071" y="921986"/>
                <a:ext cx="287389" cy="3097680"/>
              </a:xfrm>
              <a:prstGeom prst="rightBrace">
                <a:avLst>
                  <a:gd name="adj1" fmla="val 25970"/>
                  <a:gd name="adj2"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3131" name="Rectangle 13"/>
              <p:cNvSpPr>
                <a:spLocks noChangeArrowheads="1"/>
              </p:cNvSpPr>
              <p:nvPr/>
            </p:nvSpPr>
            <p:spPr bwMode="auto">
              <a:xfrm>
                <a:off x="3681669" y="2022277"/>
                <a:ext cx="12442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t>1D Xampling</a:t>
                </a:r>
                <a:endParaRPr lang="he-IL" sz="1400"/>
              </a:p>
            </p:txBody>
          </p:sp>
          <p:cxnSp>
            <p:nvCxnSpPr>
              <p:cNvPr id="122" name="Straight Arrow Connector 121"/>
              <p:cNvCxnSpPr/>
              <p:nvPr/>
            </p:nvCxnSpPr>
            <p:spPr>
              <a:xfrm rot="5400000" flipH="1" flipV="1">
                <a:off x="4072186" y="4423799"/>
                <a:ext cx="52555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133" name="Group 122"/>
              <p:cNvGrpSpPr>
                <a:grpSpLocks/>
              </p:cNvGrpSpPr>
              <p:nvPr/>
            </p:nvGrpSpPr>
            <p:grpSpPr bwMode="auto">
              <a:xfrm>
                <a:off x="3728525" y="3067438"/>
                <a:ext cx="1152127" cy="307777"/>
                <a:chOff x="528125" y="3286513"/>
                <a:chExt cx="1152127" cy="307777"/>
              </a:xfrm>
            </p:grpSpPr>
            <p:sp>
              <p:nvSpPr>
                <p:cNvPr id="3144" name="Flowchart: Process 123"/>
                <p:cNvSpPr>
                  <a:spLocks noChangeArrowheads="1"/>
                </p:cNvSpPr>
                <p:nvPr/>
              </p:nvSpPr>
              <p:spPr bwMode="auto">
                <a:xfrm>
                  <a:off x="585730" y="3286513"/>
                  <a:ext cx="1058518" cy="307777"/>
                </a:xfrm>
                <a:prstGeom prst="flowChartProcess">
                  <a:avLst/>
                </a:prstGeom>
                <a:solidFill>
                  <a:schemeClr val="bg1"/>
                </a:solidFill>
                <a:ln w="9525" algn="ctr">
                  <a:solidFill>
                    <a:srgbClr val="C00000"/>
                  </a:solidFill>
                  <a:miter lim="800000"/>
                  <a:headEnd/>
                  <a:tailEnd/>
                </a:ln>
              </p:spPr>
              <p:txBody>
                <a:bodyPr anchor="ctr">
                  <a:spAutoFit/>
                </a:bodyPr>
                <a:lstStyle/>
                <a:p>
                  <a:pPr algn="ctr"/>
                  <a:endParaRPr lang="he-IL" sz="1400"/>
                </a:p>
              </p:txBody>
            </p:sp>
            <p:sp>
              <p:nvSpPr>
                <p:cNvPr id="3145" name="TextBox 124"/>
                <p:cNvSpPr txBox="1">
                  <a:spLocks noChangeArrowheads="1"/>
                </p:cNvSpPr>
                <p:nvPr/>
              </p:nvSpPr>
              <p:spPr bwMode="auto">
                <a:xfrm>
                  <a:off x="528125" y="3301604"/>
                  <a:ext cx="11521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1200"/>
                    <a:t>Distortion, m</a:t>
                  </a:r>
                  <a:endParaRPr lang="he-IL" sz="1200"/>
                </a:p>
              </p:txBody>
            </p:sp>
          </p:grpSp>
          <p:pic>
            <p:nvPicPr>
              <p:cNvPr id="3134" name="Picture 39"/>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4750" y="3352801"/>
                <a:ext cx="176022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5" name="Picture 4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67101" y="4643438"/>
                <a:ext cx="1906905" cy="27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6" name="Picture 4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6338" y="2605088"/>
                <a:ext cx="713423" cy="34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ectangle 141"/>
              <p:cNvSpPr/>
              <p:nvPr/>
            </p:nvSpPr>
            <p:spPr>
              <a:xfrm>
                <a:off x="5000625" y="3807712"/>
                <a:ext cx="655066" cy="403245"/>
              </a:xfrm>
              <a:prstGeom prst="rect">
                <a:avLst/>
              </a:prstGeom>
              <a:noFill/>
              <a:ln w="9525">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181042" tIns="90521" rIns="181042" bIns="90521" rtlCol="1" anchor="ctr"/>
              <a:lstStyle/>
              <a:p>
                <a:pPr algn="ctr">
                  <a:defRPr/>
                </a:pPr>
                <a:endParaRPr lang="he-IL"/>
              </a:p>
            </p:txBody>
          </p:sp>
          <p:pic>
            <p:nvPicPr>
              <p:cNvPr id="3140" name="Picture 41"/>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7763" y="3833813"/>
                <a:ext cx="713423" cy="340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41" name="Group 122"/>
              <p:cNvGrpSpPr>
                <a:grpSpLocks/>
              </p:cNvGrpSpPr>
              <p:nvPr/>
            </p:nvGrpSpPr>
            <p:grpSpPr bwMode="auto">
              <a:xfrm>
                <a:off x="3728525" y="4286638"/>
                <a:ext cx="1152127" cy="307777"/>
                <a:chOff x="528125" y="3286513"/>
                <a:chExt cx="1152127" cy="307777"/>
              </a:xfrm>
            </p:grpSpPr>
            <p:sp>
              <p:nvSpPr>
                <p:cNvPr id="3142" name="Flowchart: Process 74"/>
                <p:cNvSpPr>
                  <a:spLocks noChangeArrowheads="1"/>
                </p:cNvSpPr>
                <p:nvPr/>
              </p:nvSpPr>
              <p:spPr bwMode="auto">
                <a:xfrm>
                  <a:off x="585730" y="3286513"/>
                  <a:ext cx="1058518" cy="307777"/>
                </a:xfrm>
                <a:prstGeom prst="flowChartProcess">
                  <a:avLst/>
                </a:prstGeom>
                <a:solidFill>
                  <a:schemeClr val="bg1"/>
                </a:solidFill>
                <a:ln w="9525" algn="ctr">
                  <a:solidFill>
                    <a:srgbClr val="C00000"/>
                  </a:solidFill>
                  <a:miter lim="800000"/>
                  <a:headEnd/>
                  <a:tailEnd/>
                </a:ln>
              </p:spPr>
              <p:txBody>
                <a:bodyPr anchor="ctr">
                  <a:spAutoFit/>
                </a:bodyPr>
                <a:lstStyle/>
                <a:p>
                  <a:pPr algn="ctr"/>
                  <a:endParaRPr lang="he-IL" sz="1400"/>
                </a:p>
              </p:txBody>
            </p:sp>
            <p:sp>
              <p:nvSpPr>
                <p:cNvPr id="3143" name="TextBox 75"/>
                <p:cNvSpPr txBox="1">
                  <a:spLocks noChangeArrowheads="1"/>
                </p:cNvSpPr>
                <p:nvPr/>
              </p:nvSpPr>
              <p:spPr bwMode="auto">
                <a:xfrm>
                  <a:off x="528125" y="3301604"/>
                  <a:ext cx="11521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1200"/>
                    <a:t>Distortion, m</a:t>
                  </a:r>
                  <a:endParaRPr lang="he-IL" sz="1200"/>
                </a:p>
              </p:txBody>
            </p:sp>
          </p:grpSp>
        </p:grpSp>
        <p:pic>
          <p:nvPicPr>
            <p:cNvPr id="3107" name="Picture 4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43651" r="4286"/>
            <a:stretch>
              <a:fillRect/>
            </a:stretch>
          </p:blipFill>
          <p:spPr bwMode="auto">
            <a:xfrm>
              <a:off x="5544919" y="3701146"/>
              <a:ext cx="638174" cy="28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8" name="Picture 43"/>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r="5374" b="49295"/>
            <a:stretch>
              <a:fillRect/>
            </a:stretch>
          </p:blipFill>
          <p:spPr bwMode="auto">
            <a:xfrm>
              <a:off x="5552175" y="2845252"/>
              <a:ext cx="630918" cy="26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15"/>
          <p:cNvGrpSpPr>
            <a:grpSpLocks/>
          </p:cNvGrpSpPr>
          <p:nvPr/>
        </p:nvGrpSpPr>
        <p:grpSpPr bwMode="auto">
          <a:xfrm>
            <a:off x="2940050" y="1609725"/>
            <a:ext cx="1979613" cy="3532188"/>
            <a:chOff x="2939552" y="1609662"/>
            <a:chExt cx="1979755" cy="3532028"/>
          </a:xfrm>
        </p:grpSpPr>
        <p:cxnSp>
          <p:nvCxnSpPr>
            <p:cNvPr id="86" name="Straight Arrow Connector 85"/>
            <p:cNvCxnSpPr/>
            <p:nvPr/>
          </p:nvCxnSpPr>
          <p:spPr>
            <a:xfrm rot="5400000" flipH="1" flipV="1">
              <a:off x="3147551" y="4157470"/>
              <a:ext cx="353996" cy="25243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6200000" flipH="1">
              <a:off x="3134852" y="2395428"/>
              <a:ext cx="411144" cy="1984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96" name="Rectangle 91"/>
            <p:cNvSpPr>
              <a:spLocks noChangeArrowheads="1"/>
            </p:cNvSpPr>
            <p:nvPr/>
          </p:nvSpPr>
          <p:spPr bwMode="auto">
            <a:xfrm>
              <a:off x="2939552" y="1609662"/>
              <a:ext cx="1965818" cy="78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p>
              <a:r>
                <a:rPr lang="en-US" sz="1400">
                  <a:solidFill>
                    <a:srgbClr val="000000"/>
                  </a:solidFill>
                </a:rPr>
                <a:t>Samples from </a:t>
              </a:r>
              <a:br>
                <a:rPr lang="en-US" sz="1400">
                  <a:solidFill>
                    <a:srgbClr val="000000"/>
                  </a:solidFill>
                </a:rPr>
              </a:br>
              <a:r>
                <a:rPr lang="en-US" sz="1400">
                  <a:solidFill>
                    <a:srgbClr val="000000"/>
                  </a:solidFill>
                </a:rPr>
                <a:t>the rest of the </a:t>
              </a:r>
              <a:br>
                <a:rPr lang="en-US" sz="1400">
                  <a:solidFill>
                    <a:srgbClr val="000000"/>
                  </a:solidFill>
                </a:rPr>
              </a:br>
              <a:r>
                <a:rPr lang="en-US" sz="1400">
                  <a:solidFill>
                    <a:srgbClr val="000000"/>
                  </a:solidFill>
                </a:rPr>
                <a:t>active elements</a:t>
              </a:r>
              <a:endParaRPr lang="he-IL" sz="1400">
                <a:solidFill>
                  <a:srgbClr val="000000"/>
                </a:solidFill>
              </a:endParaRPr>
            </a:p>
          </p:txBody>
        </p:sp>
        <p:sp>
          <p:nvSpPr>
            <p:cNvPr id="3097" name="Rectangle 92"/>
            <p:cNvSpPr>
              <a:spLocks noChangeArrowheads="1"/>
            </p:cNvSpPr>
            <p:nvPr/>
          </p:nvSpPr>
          <p:spPr bwMode="auto">
            <a:xfrm>
              <a:off x="2953489" y="4354099"/>
              <a:ext cx="1965818" cy="787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p>
              <a:r>
                <a:rPr lang="en-US" sz="1400">
                  <a:solidFill>
                    <a:srgbClr val="000000"/>
                  </a:solidFill>
                </a:rPr>
                <a:t>Samples from </a:t>
              </a:r>
              <a:br>
                <a:rPr lang="en-US" sz="1400">
                  <a:solidFill>
                    <a:srgbClr val="000000"/>
                  </a:solidFill>
                </a:rPr>
              </a:br>
              <a:r>
                <a:rPr lang="en-US" sz="1400">
                  <a:solidFill>
                    <a:srgbClr val="000000"/>
                  </a:solidFill>
                </a:rPr>
                <a:t>the rest of the </a:t>
              </a:r>
              <a:br>
                <a:rPr lang="en-US" sz="1400">
                  <a:solidFill>
                    <a:srgbClr val="000000"/>
                  </a:solidFill>
                </a:rPr>
              </a:br>
              <a:r>
                <a:rPr lang="en-US" sz="1400">
                  <a:solidFill>
                    <a:srgbClr val="000000"/>
                  </a:solidFill>
                </a:rPr>
                <a:t>active elements</a:t>
              </a:r>
              <a:endParaRPr lang="he-IL" sz="1400">
                <a:solidFill>
                  <a:srgbClr val="000000"/>
                </a:solidFill>
              </a:endParaRPr>
            </a:p>
          </p:txBody>
        </p:sp>
        <p:sp>
          <p:nvSpPr>
            <p:cNvPr id="108" name="Oval 107"/>
            <p:cNvSpPr/>
            <p:nvPr/>
          </p:nvSpPr>
          <p:spPr>
            <a:xfrm>
              <a:off x="3377791" y="2676036"/>
              <a:ext cx="302434" cy="277231"/>
            </a:xfrm>
            <a:prstGeom prst="ellipse">
              <a:avLst/>
            </a:prstGeom>
            <a:noFill/>
            <a:ln w="127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endParaRPr lang="he-IL" sz="1200" dirty="0">
                <a:solidFill>
                  <a:schemeClr val="tx1"/>
                </a:solidFill>
              </a:endParaRPr>
            </a:p>
          </p:txBody>
        </p:sp>
        <p:pic>
          <p:nvPicPr>
            <p:cNvPr id="3101" name="Picture 4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2458" t="5226" r="49551" b="7666"/>
            <a:stretch>
              <a:fillRect/>
            </a:stretch>
          </p:blipFill>
          <p:spPr bwMode="auto">
            <a:xfrm>
              <a:off x="3420409" y="2671523"/>
              <a:ext cx="152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Oval 111"/>
            <p:cNvSpPr/>
            <p:nvPr/>
          </p:nvSpPr>
          <p:spPr>
            <a:xfrm>
              <a:off x="3377791" y="3851670"/>
              <a:ext cx="302434" cy="277231"/>
            </a:xfrm>
            <a:prstGeom prst="ellipse">
              <a:avLst/>
            </a:prstGeom>
            <a:noFill/>
            <a:ln w="127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defRPr/>
              </a:pPr>
              <a:endParaRPr lang="he-IL" sz="1200" dirty="0">
                <a:solidFill>
                  <a:schemeClr val="tx1"/>
                </a:solidFill>
              </a:endParaRPr>
            </a:p>
          </p:txBody>
        </p:sp>
        <p:pic>
          <p:nvPicPr>
            <p:cNvPr id="3105" name="Picture 40"/>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2458" t="5226" r="49551" b="7666"/>
            <a:stretch>
              <a:fillRect/>
            </a:stretch>
          </p:blipFill>
          <p:spPr bwMode="auto">
            <a:xfrm>
              <a:off x="3420409" y="3847157"/>
              <a:ext cx="1524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 name="Group 118"/>
          <p:cNvGrpSpPr>
            <a:grpSpLocks/>
          </p:cNvGrpSpPr>
          <p:nvPr/>
        </p:nvGrpSpPr>
        <p:grpSpPr bwMode="auto">
          <a:xfrm>
            <a:off x="3690938" y="2695575"/>
            <a:ext cx="1293812" cy="1485900"/>
            <a:chOff x="3691685" y="2695122"/>
            <a:chExt cx="1292638" cy="1485900"/>
          </a:xfrm>
        </p:grpSpPr>
        <p:cxnSp>
          <p:nvCxnSpPr>
            <p:cNvPr id="80" name="Straight Arrow Connector 79"/>
            <p:cNvCxnSpPr/>
            <p:nvPr/>
          </p:nvCxnSpPr>
          <p:spPr>
            <a:xfrm>
              <a:off x="3693271" y="2799897"/>
              <a:ext cx="889780" cy="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flipV="1">
              <a:off x="3691685" y="3996872"/>
              <a:ext cx="889779" cy="3175"/>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92" name="Picture 4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r="32979" b="58621"/>
            <a:stretch>
              <a:fillRect/>
            </a:stretch>
          </p:blipFill>
          <p:spPr bwMode="auto">
            <a:xfrm>
              <a:off x="4617158" y="2695122"/>
              <a:ext cx="3000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3" name="Picture 4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48276" r="22340"/>
            <a:stretch>
              <a:fillRect/>
            </a:stretch>
          </p:blipFill>
          <p:spPr bwMode="auto">
            <a:xfrm>
              <a:off x="4636661" y="3895272"/>
              <a:ext cx="34766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19"/>
          <p:cNvGrpSpPr>
            <a:grpSpLocks/>
          </p:cNvGrpSpPr>
          <p:nvPr/>
        </p:nvGrpSpPr>
        <p:grpSpPr bwMode="auto">
          <a:xfrm>
            <a:off x="5191125" y="1992313"/>
            <a:ext cx="4214813" cy="4097337"/>
            <a:chOff x="10663646" y="2079770"/>
            <a:chExt cx="4214104" cy="4096512"/>
          </a:xfrm>
        </p:grpSpPr>
        <p:pic>
          <p:nvPicPr>
            <p:cNvPr id="3086" name="Picture 5" descr="Figure5_StandardImaging.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17930" y="2079770"/>
              <a:ext cx="1746218" cy="409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Rectangle 6"/>
            <p:cNvSpPr>
              <a:spLocks noChangeArrowheads="1"/>
            </p:cNvSpPr>
            <p:nvPr/>
          </p:nvSpPr>
          <p:spPr bwMode="auto">
            <a:xfrm>
              <a:off x="10663646" y="2104802"/>
              <a:ext cx="2175987" cy="451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p>
              <a:r>
                <a:rPr lang="en-US" sz="1200">
                  <a:solidFill>
                    <a:schemeClr val="bg1"/>
                  </a:solidFill>
                </a:rPr>
                <a:t>Standard Imaging</a:t>
              </a:r>
              <a:endParaRPr lang="he-IL" sz="1200">
                <a:solidFill>
                  <a:schemeClr val="bg1"/>
                </a:solidFill>
              </a:endParaRPr>
            </a:p>
          </p:txBody>
        </p:sp>
        <p:pic>
          <p:nvPicPr>
            <p:cNvPr id="3088" name="Picture 4" descr="Figure5_XampledImageDynFocus_30_3.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622931" y="2079770"/>
              <a:ext cx="1746218" cy="409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Rectangle 7"/>
            <p:cNvSpPr>
              <a:spLocks noChangeArrowheads="1"/>
            </p:cNvSpPr>
            <p:nvPr/>
          </p:nvSpPr>
          <p:spPr bwMode="auto">
            <a:xfrm>
              <a:off x="12581658" y="2091939"/>
              <a:ext cx="2296092" cy="6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9894" tIns="69947" rIns="139894" bIns="69947">
              <a:spAutoFit/>
            </a:bodyPr>
            <a:lstStyle/>
            <a:p>
              <a:r>
                <a:rPr lang="en-US" sz="1200">
                  <a:solidFill>
                    <a:schemeClr val="bg1"/>
                  </a:solidFill>
                </a:rPr>
                <a:t>Xampled Image, </a:t>
              </a:r>
              <a:br>
                <a:rPr lang="en-US" sz="1200">
                  <a:solidFill>
                    <a:schemeClr val="bg1"/>
                  </a:solidFill>
                </a:rPr>
              </a:br>
              <a:r>
                <a:rPr lang="en-US" sz="1200">
                  <a:solidFill>
                    <a:schemeClr val="bg1"/>
                  </a:solidFill>
                </a:rPr>
                <a:t>Dynamic Focusing with</a:t>
              </a:r>
            </a:p>
            <a:p>
              <a:r>
                <a:rPr lang="en-US" sz="1200">
                  <a:solidFill>
                    <a:schemeClr val="bg1"/>
                  </a:solidFill>
                </a:rPr>
                <a:t>L = 30;  </a:t>
              </a:r>
              <a:r>
                <a:rPr lang="el-GR" sz="1200">
                  <a:solidFill>
                    <a:schemeClr val="bg1"/>
                  </a:solidFill>
                </a:rPr>
                <a:t>ρ</a:t>
              </a:r>
              <a:r>
                <a:rPr lang="en-US" sz="1200">
                  <a:solidFill>
                    <a:schemeClr val="bg1"/>
                  </a:solidFill>
                </a:rPr>
                <a:t> = 3. </a:t>
              </a:r>
            </a:p>
          </p:txBody>
        </p:sp>
      </p:grpSp>
      <p:sp>
        <p:nvSpPr>
          <p:cNvPr id="121" name="Rectangle 120"/>
          <p:cNvSpPr>
            <a:spLocks noChangeArrowheads="1"/>
          </p:cNvSpPr>
          <p:nvPr/>
        </p:nvSpPr>
        <p:spPr bwMode="auto">
          <a:xfrm>
            <a:off x="2684463" y="5356225"/>
            <a:ext cx="2925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a:t>RF ultrasound data provided by </a:t>
            </a:r>
            <a:br>
              <a:rPr lang="en-US" sz="1200"/>
            </a:br>
            <a:r>
              <a:rPr lang="en-US" sz="1200"/>
              <a:t>Dr. Omer Oralkan and Prof. Pierre Khuri-Yakub of the E. L. Ginzton Laboratory at Stanford University.</a:t>
            </a:r>
            <a:endParaRPr lang="he-IL" sz="1200"/>
          </a:p>
        </p:txBody>
      </p:sp>
      <p:sp>
        <p:nvSpPr>
          <p:cNvPr id="3084" name="Rectangle 2"/>
          <p:cNvSpPr>
            <a:spLocks noGrp="1"/>
          </p:cNvSpPr>
          <p:nvPr>
            <p:ph type="title"/>
          </p:nvPr>
        </p:nvSpPr>
        <p:spPr>
          <a:xfrm>
            <a:off x="457200" y="152400"/>
            <a:ext cx="8686800" cy="990600"/>
          </a:xfrm>
        </p:spPr>
        <p:txBody>
          <a:bodyPr/>
          <a:lstStyle/>
          <a:p>
            <a:r>
              <a:rPr lang="en-US" smtClean="0"/>
              <a:t>Beamforming in the Compressed Domain</a:t>
            </a:r>
          </a:p>
        </p:txBody>
      </p:sp>
      <p:sp>
        <p:nvSpPr>
          <p:cNvPr id="64" name="Text Box 5"/>
          <p:cNvSpPr txBox="1">
            <a:spLocks noChangeArrowheads="1"/>
          </p:cNvSpPr>
          <p:nvPr/>
        </p:nvSpPr>
        <p:spPr bwMode="auto">
          <a:xfrm>
            <a:off x="5711229" y="1326463"/>
            <a:ext cx="3434017"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smtClean="0">
                <a:solidFill>
                  <a:srgbClr val="CC0099"/>
                </a:solidFill>
              </a:rPr>
              <a:t>Wagner, </a:t>
            </a:r>
            <a:r>
              <a:rPr lang="en-US" sz="1200" b="1" dirty="0" err="1" smtClean="0">
                <a:solidFill>
                  <a:srgbClr val="CC0099"/>
                </a:solidFill>
              </a:rPr>
              <a:t>Eldar</a:t>
            </a:r>
            <a:r>
              <a:rPr lang="en-US" sz="1200" b="1" dirty="0" smtClean="0">
                <a:solidFill>
                  <a:srgbClr val="CC0099"/>
                </a:solidFill>
              </a:rPr>
              <a:t>, </a:t>
            </a:r>
            <a:r>
              <a:rPr lang="en-US" sz="1200" b="1" dirty="0" err="1" smtClean="0">
                <a:solidFill>
                  <a:srgbClr val="CC0099"/>
                </a:solidFill>
              </a:rPr>
              <a:t>Feuer</a:t>
            </a:r>
            <a:r>
              <a:rPr lang="en-US" sz="1200" b="1" dirty="0" smtClean="0">
                <a:solidFill>
                  <a:srgbClr val="CC0099"/>
                </a:solidFill>
              </a:rPr>
              <a:t>, </a:t>
            </a:r>
            <a:r>
              <a:rPr lang="en-US" sz="1200" b="1" dirty="0" err="1" smtClean="0">
                <a:solidFill>
                  <a:srgbClr val="CC0099"/>
                </a:solidFill>
              </a:rPr>
              <a:t>Danin</a:t>
            </a:r>
            <a:r>
              <a:rPr lang="en-US" sz="1200" b="1" dirty="0" smtClean="0">
                <a:solidFill>
                  <a:srgbClr val="CC0099"/>
                </a:solidFill>
              </a:rPr>
              <a:t> and Friedman, ’11</a:t>
            </a:r>
            <a:endParaRPr lang="en-US" sz="1200" b="1" dirty="0">
              <a:solidFill>
                <a:srgbClr val="CC0099"/>
              </a:solidFill>
            </a:endParaRPr>
          </a:p>
        </p:txBody>
      </p:sp>
    </p:spTree>
    <p:extLst>
      <p:ext uri="{BB962C8B-B14F-4D97-AF65-F5344CB8AC3E}">
        <p14:creationId xmlns:p14="http://schemas.microsoft.com/office/powerpoint/2010/main" val="1708937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0"/>
                                  </p:stCondLst>
                                  <p:childTnLst>
                                    <p:animEffect transition="out" filter="fade">
                                      <p:cBhvr>
                                        <p:cTn id="6" dur="1000"/>
                                        <p:tgtEl>
                                          <p:spTgt spid="43"/>
                                        </p:tgtEl>
                                      </p:cBhvr>
                                    </p:animEffect>
                                    <p:set>
                                      <p:cBhvr>
                                        <p:cTn id="7" dur="1" fill="hold">
                                          <p:stCondLst>
                                            <p:cond delay="999"/>
                                          </p:stCondLst>
                                        </p:cTn>
                                        <p:tgtEl>
                                          <p:spTgt spid="43"/>
                                        </p:tgtEl>
                                        <p:attrNameLst>
                                          <p:attrName>style.visibility</p:attrName>
                                        </p:attrNameLst>
                                      </p:cBhvr>
                                      <p:to>
                                        <p:strVal val="hidden"/>
                                      </p:to>
                                    </p:set>
                                  </p:childTnLst>
                                </p:cTn>
                              </p:par>
                              <p:par>
                                <p:cTn id="8" presetID="35" presetClass="path" presetSubtype="0" accel="50000" decel="50000" fill="hold" nodeType="withEffect">
                                  <p:stCondLst>
                                    <p:cond delay="0"/>
                                  </p:stCondLst>
                                  <p:childTnLst>
                                    <p:animMotion origin="layout" path="M -4.16667E-6 -2.31214E-6 L -0.29444 -0.00208 " pathEditMode="relative" rAng="0" ptsTypes="AA">
                                      <p:cBhvr>
                                        <p:cTn id="9" dur="2000" fill="hold"/>
                                        <p:tgtEl>
                                          <p:spTgt spid="2"/>
                                        </p:tgtEl>
                                        <p:attrNameLst>
                                          <p:attrName>ppt_x</p:attrName>
                                          <p:attrName>ppt_y</p:attrName>
                                        </p:attrNameLst>
                                      </p:cBhvr>
                                      <p:rCtr x="-14700" y="-100"/>
                                    </p:animMotion>
                                  </p:childTnLst>
                                </p:cTn>
                              </p:par>
                            </p:childTnLst>
                          </p:cTn>
                        </p:par>
                        <p:par>
                          <p:cTn id="10" fill="hold" nodeType="afterGroup">
                            <p:stCondLst>
                              <p:cond delay="2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par>
                          <p:cTn id="17" fill="hold" nodeType="afterGroup">
                            <p:stCondLst>
                              <p:cond delay="4000"/>
                            </p:stCondLst>
                            <p:childTnLst>
                              <p:par>
                                <p:cTn id="18" presetID="10"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2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ציין מיקום תוכן 2"/>
          <p:cNvSpPr txBox="1">
            <a:spLocks/>
          </p:cNvSpPr>
          <p:nvPr/>
        </p:nvSpPr>
        <p:spPr bwMode="auto">
          <a:xfrm>
            <a:off x="-239713" y="1196975"/>
            <a:ext cx="9123363" cy="4937125"/>
          </a:xfrm>
          <a:prstGeom prst="rect">
            <a:avLst/>
          </a:prstGeom>
          <a:noFill/>
          <a:ln w="9525">
            <a:noFill/>
            <a:miter lim="800000"/>
            <a:headEnd/>
            <a:tailEnd/>
          </a:ln>
        </p:spPr>
        <p:txBody>
          <a:bodyPr/>
          <a:lstStyle/>
          <a:p>
            <a:pPr marL="273600" indent="-273600" eaLnBrk="0" hangingPunct="0">
              <a:spcBef>
                <a:spcPct val="20000"/>
              </a:spcBef>
              <a:buSzPct val="75000"/>
              <a:defRPr/>
            </a:pPr>
            <a:r>
              <a:rPr lang="en-US" sz="2400" b="1" kern="0" dirty="0">
                <a:solidFill>
                  <a:srgbClr val="FF0000"/>
                </a:solidFill>
              </a:rPr>
              <a:t> </a:t>
            </a:r>
          </a:p>
          <a:p>
            <a:pPr marL="730800" lvl="1" indent="-273600" eaLnBrk="0" hangingPunct="0">
              <a:spcBef>
                <a:spcPct val="20000"/>
              </a:spcBef>
              <a:buSzPct val="75000"/>
              <a:buFontTx/>
              <a:buBlip>
                <a:blip r:embed="rId6"/>
              </a:buBlip>
              <a:defRPr/>
            </a:pPr>
            <a:r>
              <a:rPr lang="en-US" sz="2000" kern="0" dirty="0"/>
              <a:t>Goal: reducing complexity in GPS acquisition by using fewer </a:t>
            </a:r>
            <a:r>
              <a:rPr lang="en-US" sz="2000" kern="0" dirty="0" err="1"/>
              <a:t>correlators</a:t>
            </a:r>
            <a:endParaRPr lang="en-US" sz="2000" kern="0" dirty="0"/>
          </a:p>
          <a:p>
            <a:pPr marL="730800" lvl="1" indent="-273600" eaLnBrk="0" hangingPunct="0">
              <a:spcBef>
                <a:spcPct val="20000"/>
              </a:spcBef>
              <a:buSzPct val="75000"/>
              <a:buFontTx/>
              <a:buBlip>
                <a:blip r:embed="rId6"/>
              </a:buBlip>
              <a:defRPr/>
            </a:pPr>
            <a:r>
              <a:rPr lang="en-US" sz="2000" kern="0" dirty="0"/>
              <a:t>Signal model:</a:t>
            </a:r>
          </a:p>
          <a:p>
            <a:pPr marL="730800" lvl="1" indent="-273600" eaLnBrk="0" hangingPunct="0">
              <a:spcBef>
                <a:spcPct val="20000"/>
              </a:spcBef>
              <a:buSzPct val="75000"/>
              <a:buFontTx/>
              <a:buBlip>
                <a:blip r:embed="rId6"/>
              </a:buBlip>
              <a:defRPr/>
            </a:pPr>
            <a:endParaRPr lang="en-US" sz="2000" kern="0" dirty="0"/>
          </a:p>
          <a:p>
            <a:pPr marL="730800" lvl="1" indent="-273600" eaLnBrk="0" hangingPunct="0">
              <a:spcBef>
                <a:spcPct val="20000"/>
              </a:spcBef>
              <a:buSzPct val="75000"/>
              <a:buFontTx/>
              <a:buBlip>
                <a:blip r:embed="rId6"/>
              </a:buBlip>
              <a:defRPr/>
            </a:pPr>
            <a:endParaRPr lang="en-US" sz="2000" kern="0" dirty="0"/>
          </a:p>
          <a:p>
            <a:pPr marL="730800" lvl="1" indent="-273600" eaLnBrk="0" hangingPunct="0">
              <a:spcBef>
                <a:spcPct val="20000"/>
              </a:spcBef>
              <a:buSzPct val="75000"/>
              <a:buFontTx/>
              <a:buBlip>
                <a:blip r:embed="rId6"/>
              </a:buBlip>
              <a:defRPr/>
            </a:pPr>
            <a:endParaRPr lang="en-US" sz="2000" kern="0" dirty="0"/>
          </a:p>
          <a:p>
            <a:pPr marL="730800" lvl="1" indent="-273600" eaLnBrk="0" hangingPunct="0">
              <a:spcBef>
                <a:spcPct val="20000"/>
              </a:spcBef>
              <a:buSzPct val="75000"/>
              <a:buFontTx/>
              <a:buBlip>
                <a:blip r:embed="rId6"/>
              </a:buBlip>
              <a:defRPr/>
            </a:pPr>
            <a:endParaRPr lang="en-US" sz="2000" kern="0" dirty="0"/>
          </a:p>
          <a:p>
            <a:pPr marL="730800" lvl="1" indent="-273600" eaLnBrk="0" hangingPunct="0">
              <a:spcBef>
                <a:spcPct val="20000"/>
              </a:spcBef>
              <a:buSzPct val="75000"/>
              <a:buFontTx/>
              <a:buBlip>
                <a:blip r:embed="rId6"/>
              </a:buBlip>
              <a:defRPr/>
            </a:pPr>
            <a:endParaRPr lang="en-US" sz="2000" kern="0" dirty="0"/>
          </a:p>
          <a:p>
            <a:pPr marL="730800" lvl="1" indent="-273600" eaLnBrk="0" hangingPunct="0">
              <a:spcBef>
                <a:spcPct val="20000"/>
              </a:spcBef>
              <a:buSzPct val="75000"/>
              <a:buFontTx/>
              <a:buBlip>
                <a:blip r:embed="rId6"/>
              </a:buBlip>
              <a:defRPr/>
            </a:pPr>
            <a:endParaRPr lang="en-US" sz="2000" kern="0" dirty="0"/>
          </a:p>
          <a:p>
            <a:pPr marL="730800" lvl="1" indent="-273600" eaLnBrk="0" hangingPunct="0">
              <a:spcBef>
                <a:spcPct val="20000"/>
              </a:spcBef>
              <a:buSzPct val="75000"/>
              <a:buFontTx/>
              <a:buBlip>
                <a:blip r:embed="rId6"/>
              </a:buBlip>
              <a:defRPr/>
            </a:pPr>
            <a:endParaRPr lang="en-US" sz="2000" kern="0" dirty="0"/>
          </a:p>
          <a:p>
            <a:pPr lvl="1" eaLnBrk="0" hangingPunct="0">
              <a:spcBef>
                <a:spcPct val="20000"/>
              </a:spcBef>
              <a:buSzPct val="75000"/>
              <a:defRPr/>
            </a:pPr>
            <a:endParaRPr lang="en-US" sz="2000" kern="0" dirty="0"/>
          </a:p>
          <a:p>
            <a:pPr marL="730800" lvl="1" indent="-273600" eaLnBrk="0" hangingPunct="0">
              <a:spcBef>
                <a:spcPct val="20000"/>
              </a:spcBef>
              <a:buSzPct val="75000"/>
              <a:buFontTx/>
              <a:buBlip>
                <a:blip r:embed="rId6"/>
              </a:buBlip>
              <a:defRPr/>
            </a:pPr>
            <a:endParaRPr lang="en-US" sz="2000" kern="0" dirty="0"/>
          </a:p>
          <a:p>
            <a:pPr marL="730800" lvl="1" indent="-273600" eaLnBrk="0" hangingPunct="0">
              <a:spcBef>
                <a:spcPct val="20000"/>
              </a:spcBef>
              <a:buSzPct val="75000"/>
              <a:buFontTx/>
              <a:buBlip>
                <a:blip r:embed="rId6"/>
              </a:buBlip>
              <a:defRPr/>
            </a:pPr>
            <a:r>
              <a:rPr lang="en-US" sz="2000" kern="0" dirty="0"/>
              <a:t> </a:t>
            </a:r>
            <a:endParaRPr lang="en-US" sz="2000" kern="0" dirty="0">
              <a:latin typeface="+mn-lt"/>
              <a:cs typeface="+mn-cs"/>
            </a:endParaRPr>
          </a:p>
          <a:p>
            <a:pPr marL="730800" lvl="1" indent="-273600" eaLnBrk="0" hangingPunct="0">
              <a:spcBef>
                <a:spcPct val="20000"/>
              </a:spcBef>
              <a:buSzPct val="75000"/>
              <a:buFontTx/>
              <a:buBlip>
                <a:blip r:embed="rId6"/>
              </a:buBlip>
              <a:defRPr/>
            </a:pPr>
            <a:r>
              <a:rPr lang="en-US" sz="2000" kern="0" dirty="0">
                <a:latin typeface="+mn-lt"/>
                <a:cs typeface="+mn-cs"/>
              </a:rPr>
              <a:t>  </a:t>
            </a:r>
          </a:p>
          <a:p>
            <a:pPr marL="730800" lvl="1" indent="-273600" eaLnBrk="0" hangingPunct="0">
              <a:spcBef>
                <a:spcPct val="20000"/>
              </a:spcBef>
              <a:buSzPct val="75000"/>
              <a:buFontTx/>
              <a:buBlip>
                <a:blip r:embed="rId6"/>
              </a:buBlip>
              <a:defRPr/>
            </a:pPr>
            <a:endParaRPr lang="en-US" sz="2000" kern="0" dirty="0">
              <a:latin typeface="+mn-lt"/>
              <a:cs typeface="+mn-cs"/>
            </a:endParaRPr>
          </a:p>
          <a:p>
            <a:pPr marL="730800" lvl="1" indent="-273600" eaLnBrk="0" hangingPunct="0">
              <a:spcBef>
                <a:spcPct val="20000"/>
              </a:spcBef>
              <a:buSzPct val="75000"/>
              <a:buFontTx/>
              <a:buBlip>
                <a:blip r:embed="rId6"/>
              </a:buBlip>
              <a:defRPr/>
            </a:pPr>
            <a:endParaRPr lang="en-US" sz="2000" kern="0" dirty="0">
              <a:latin typeface="+mn-lt"/>
              <a:cs typeface="+mn-cs"/>
            </a:endParaRPr>
          </a:p>
          <a:p>
            <a:pPr marL="730800" lvl="1" indent="-273600" eaLnBrk="0" hangingPunct="0">
              <a:spcBef>
                <a:spcPct val="20000"/>
              </a:spcBef>
              <a:buSzPct val="75000"/>
              <a:buFontTx/>
              <a:buBlip>
                <a:blip r:embed="rId6"/>
              </a:buBlip>
              <a:defRPr/>
            </a:pPr>
            <a:endParaRPr lang="en-US" sz="2000" kern="0" dirty="0">
              <a:latin typeface="+mn-lt"/>
              <a:cs typeface="+mn-cs"/>
            </a:endParaRPr>
          </a:p>
          <a:p>
            <a:pPr marL="730800" lvl="1" indent="-273600" eaLnBrk="0" hangingPunct="0">
              <a:spcBef>
                <a:spcPct val="20000"/>
              </a:spcBef>
              <a:buSzPct val="75000"/>
              <a:buFontTx/>
              <a:buBlip>
                <a:blip r:embed="rId6"/>
              </a:buBlip>
              <a:defRPr/>
            </a:pPr>
            <a:endParaRPr lang="en-US" sz="2000" kern="0" dirty="0">
              <a:latin typeface="+mn-lt"/>
              <a:cs typeface="+mn-cs"/>
            </a:endParaRPr>
          </a:p>
          <a:p>
            <a:pPr marL="730800" lvl="1" indent="-273600" eaLnBrk="0" hangingPunct="0">
              <a:spcBef>
                <a:spcPct val="20000"/>
              </a:spcBef>
              <a:buSzPct val="75000"/>
              <a:buFontTx/>
              <a:buBlip>
                <a:blip r:embed="rId6"/>
              </a:buBlip>
              <a:defRPr/>
            </a:pPr>
            <a:endParaRPr lang="en-US" sz="2000" kern="0" dirty="0">
              <a:latin typeface="+mn-lt"/>
              <a:cs typeface="+mn-cs"/>
            </a:endParaRPr>
          </a:p>
          <a:p>
            <a:pPr marL="730800" lvl="1" indent="-273600" eaLnBrk="0" hangingPunct="0">
              <a:spcBef>
                <a:spcPct val="20000"/>
              </a:spcBef>
              <a:buSzPct val="75000"/>
              <a:buFontTx/>
              <a:buBlip>
                <a:blip r:embed="rId6"/>
              </a:buBlip>
              <a:defRPr/>
            </a:pPr>
            <a:endParaRPr lang="en-US" sz="3000" kern="0" dirty="0">
              <a:latin typeface="+mn-lt"/>
              <a:cs typeface="+mn-cs"/>
            </a:endParaRPr>
          </a:p>
        </p:txBody>
      </p:sp>
      <p:sp>
        <p:nvSpPr>
          <p:cNvPr id="59395" name="Title 1"/>
          <p:cNvSpPr>
            <a:spLocks noGrp="1"/>
          </p:cNvSpPr>
          <p:nvPr>
            <p:ph type="title"/>
          </p:nvPr>
        </p:nvSpPr>
        <p:spPr/>
        <p:txBody>
          <a:bodyPr/>
          <a:lstStyle/>
          <a:p>
            <a:r>
              <a:rPr lang="en-US" smtClean="0"/>
              <a:t>Application to GPS Acquisition</a:t>
            </a:r>
            <a:endParaRPr lang="he-IL" smtClean="0"/>
          </a:p>
        </p:txBody>
      </p:sp>
      <p:sp>
        <p:nvSpPr>
          <p:cNvPr id="59396" name="Text Box 5"/>
          <p:cNvSpPr txBox="1">
            <a:spLocks noChangeArrowheads="1"/>
          </p:cNvSpPr>
          <p:nvPr/>
        </p:nvSpPr>
        <p:spPr bwMode="auto">
          <a:xfrm>
            <a:off x="5981700" y="1290638"/>
            <a:ext cx="28543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algn="r">
              <a:lnSpc>
                <a:spcPct val="120000"/>
              </a:lnSpc>
              <a:buSzPct val="75000"/>
            </a:pPr>
            <a:r>
              <a:rPr lang="en-US" sz="1200" b="1">
                <a:solidFill>
                  <a:srgbClr val="CC0099"/>
                </a:solidFill>
              </a:rPr>
              <a:t>Li, Rueetschi, Eldar and Scaglione, ’11</a:t>
            </a:r>
          </a:p>
        </p:txBody>
      </p:sp>
      <p:pic>
        <p:nvPicPr>
          <p:cNvPr id="59397" name="Picture 5"/>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44513" y="2478088"/>
            <a:ext cx="69945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659313" y="4562475"/>
            <a:ext cx="663575" cy="481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4060825" y="5284788"/>
            <a:ext cx="1509713" cy="369887"/>
          </a:xfrm>
          <a:prstGeom prst="rect">
            <a:avLst/>
          </a:prstGeom>
        </p:spPr>
        <p:txBody>
          <a:bodyPr wrap="none">
            <a:spAutoFit/>
          </a:bodyPr>
          <a:lstStyle/>
          <a:p>
            <a:pPr>
              <a:defRPr/>
            </a:pPr>
            <a:r>
              <a:rPr lang="en-US" kern="0" dirty="0"/>
              <a:t>satellite code</a:t>
            </a:r>
            <a:endParaRPr lang="en-US" dirty="0"/>
          </a:p>
        </p:txBody>
      </p:sp>
      <p:cxnSp>
        <p:nvCxnSpPr>
          <p:cNvPr id="11" name="Straight Arrow Connector 10"/>
          <p:cNvCxnSpPr/>
          <p:nvPr/>
        </p:nvCxnSpPr>
        <p:spPr>
          <a:xfrm flipV="1">
            <a:off x="5000625" y="5091113"/>
            <a:ext cx="0" cy="22225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9401" name="Picture 1"/>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52450" y="5738813"/>
            <a:ext cx="59245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22288" y="6107113"/>
            <a:ext cx="54054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2784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מציין מיקום תוכן 2"/>
          <p:cNvSpPr txBox="1">
            <a:spLocks/>
          </p:cNvSpPr>
          <p:nvPr/>
        </p:nvSpPr>
        <p:spPr bwMode="auto">
          <a:xfrm>
            <a:off x="-268288" y="1228725"/>
            <a:ext cx="8815388" cy="4937125"/>
          </a:xfrm>
          <a:prstGeom prst="rect">
            <a:avLst/>
          </a:prstGeom>
          <a:noFill/>
          <a:ln w="9525">
            <a:noFill/>
            <a:miter lim="800000"/>
            <a:headEnd/>
            <a:tailEnd/>
          </a:ln>
        </p:spPr>
        <p:txBody>
          <a:bodyPr/>
          <a:lstStyle/>
          <a:p>
            <a:pPr marL="273600" indent="-273600" eaLnBrk="0" hangingPunct="0">
              <a:spcBef>
                <a:spcPct val="20000"/>
              </a:spcBef>
              <a:buSzPct val="75000"/>
              <a:defRPr/>
            </a:pPr>
            <a:r>
              <a:rPr lang="en-US" sz="2400" b="1" kern="0" dirty="0">
                <a:solidFill>
                  <a:srgbClr val="FF0000"/>
                </a:solidFill>
              </a:rPr>
              <a:t> </a:t>
            </a:r>
          </a:p>
          <a:p>
            <a:pPr marL="730800" lvl="1" indent="-273600" eaLnBrk="0" hangingPunct="0">
              <a:spcBef>
                <a:spcPct val="20000"/>
              </a:spcBef>
              <a:buSzPct val="75000"/>
              <a:buFontTx/>
              <a:buBlip>
                <a:blip r:embed="rId7"/>
              </a:buBlip>
              <a:defRPr/>
            </a:pPr>
            <a:r>
              <a:rPr lang="en-US" sz="2000" kern="0" dirty="0"/>
              <a:t> </a:t>
            </a:r>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r>
              <a:rPr lang="en-US" sz="2000" kern="0" dirty="0"/>
              <a:t>  </a:t>
            </a:r>
          </a:p>
          <a:p>
            <a:pPr marL="730800" lvl="1" indent="-273600" eaLnBrk="0" hangingPunct="0">
              <a:spcBef>
                <a:spcPct val="20000"/>
              </a:spcBef>
              <a:buSzPct val="75000"/>
              <a:buFontTx/>
              <a:buBlip>
                <a:blip r:embed="rId7"/>
              </a:buBlip>
              <a:defRPr/>
            </a:pPr>
            <a:r>
              <a:rPr lang="en-US" sz="2000" kern="0" dirty="0"/>
              <a:t> </a:t>
            </a:r>
          </a:p>
          <a:p>
            <a:pPr marL="730800" lvl="1" indent="-273600" eaLnBrk="0" hangingPunct="0">
              <a:spcBef>
                <a:spcPct val="20000"/>
              </a:spcBef>
              <a:buSzPct val="75000"/>
              <a:buFontTx/>
              <a:buBlip>
                <a:blip r:embed="rId7"/>
              </a:buBlip>
              <a:defRPr/>
            </a:pPr>
            <a:r>
              <a:rPr lang="en-US" sz="2000" kern="0" dirty="0"/>
              <a:t>For triangulation we only need about 4 of the strongest satellite codes</a:t>
            </a:r>
          </a:p>
          <a:p>
            <a:pPr marL="730800" lvl="1" indent="-273600" eaLnBrk="0" hangingPunct="0">
              <a:spcBef>
                <a:spcPct val="20000"/>
              </a:spcBef>
              <a:buSzPct val="75000"/>
              <a:buFontTx/>
              <a:buBlip>
                <a:blip r:embed="rId7"/>
              </a:buBlip>
              <a:defRPr/>
            </a:pPr>
            <a:r>
              <a:rPr lang="en-US" sz="2000" kern="0" dirty="0"/>
              <a:t>To reduce the number of correlators we MF against a linear combination of all possibilities:</a:t>
            </a:r>
          </a:p>
          <a:p>
            <a:pPr marL="730800" lvl="1" indent="-273600" eaLnBrk="0" hangingPunct="0">
              <a:spcBef>
                <a:spcPct val="20000"/>
              </a:spcBef>
              <a:buSzPct val="75000"/>
              <a:buFontTx/>
              <a:buBlip>
                <a:blip r:embed="rId7"/>
              </a:buBlip>
              <a:defRPr/>
            </a:pPr>
            <a:endParaRPr lang="en-US" sz="2000" kern="0" dirty="0"/>
          </a:p>
          <a:p>
            <a:pPr lvl="1" eaLnBrk="0" hangingPunct="0">
              <a:spcBef>
                <a:spcPct val="20000"/>
              </a:spcBef>
              <a:buSzPct val="75000"/>
              <a:defRPr/>
            </a:pPr>
            <a:endParaRPr lang="en-US" sz="2000" kern="0" dirty="0"/>
          </a:p>
          <a:p>
            <a:pPr marL="730800" lvl="1" indent="-273600" eaLnBrk="0" hangingPunct="0">
              <a:spcBef>
                <a:spcPct val="20000"/>
              </a:spcBef>
              <a:buSzPct val="75000"/>
              <a:buFontTx/>
              <a:buBlip>
                <a:blip r:embed="rId7"/>
              </a:buBlip>
              <a:defRPr/>
            </a:pPr>
            <a:r>
              <a:rPr lang="en-US" sz="2000" kern="0" dirty="0"/>
              <a:t>Repeat several times with different combinations</a:t>
            </a:r>
          </a:p>
          <a:p>
            <a:pPr lvl="1" eaLnBrk="0" hangingPunct="0">
              <a:spcBef>
                <a:spcPct val="20000"/>
              </a:spcBef>
              <a:buSzPct val="75000"/>
              <a:defRPr/>
            </a:pPr>
            <a:endParaRPr lang="en-US" sz="2000" kern="0" dirty="0"/>
          </a:p>
          <a:p>
            <a:pPr lvl="1" eaLnBrk="0" hangingPunct="0">
              <a:spcBef>
                <a:spcPct val="20000"/>
              </a:spcBef>
              <a:buSzPct val="75000"/>
              <a:defRPr/>
            </a:pPr>
            <a:r>
              <a:rPr lang="en-US" sz="2000" kern="0" dirty="0"/>
              <a:t> </a:t>
            </a:r>
          </a:p>
          <a:p>
            <a:pPr lvl="1" eaLnBrk="0" hangingPunct="0">
              <a:spcBef>
                <a:spcPct val="20000"/>
              </a:spcBef>
              <a:buSzPct val="75000"/>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endParaRPr lang="en-US" sz="2000" kern="0" dirty="0"/>
          </a:p>
          <a:p>
            <a:pPr marL="730800" lvl="1" indent="-273600" eaLnBrk="0" hangingPunct="0">
              <a:spcBef>
                <a:spcPct val="20000"/>
              </a:spcBef>
              <a:buSzPct val="75000"/>
              <a:buFontTx/>
              <a:buBlip>
                <a:blip r:embed="rId7"/>
              </a:buBlip>
              <a:defRPr/>
            </a:pPr>
            <a:r>
              <a:rPr lang="en-US" sz="2000" kern="0" dirty="0"/>
              <a:t> </a:t>
            </a:r>
            <a:endParaRPr lang="en-US" sz="2000" kern="0" dirty="0">
              <a:latin typeface="+mn-lt"/>
              <a:cs typeface="+mn-cs"/>
            </a:endParaRPr>
          </a:p>
          <a:p>
            <a:pPr marL="730800" lvl="1" indent="-273600" eaLnBrk="0" hangingPunct="0">
              <a:spcBef>
                <a:spcPct val="20000"/>
              </a:spcBef>
              <a:buSzPct val="75000"/>
              <a:buFontTx/>
              <a:buBlip>
                <a:blip r:embed="rId7"/>
              </a:buBlip>
              <a:defRPr/>
            </a:pPr>
            <a:endParaRPr lang="en-US" sz="2000" kern="0" dirty="0">
              <a:latin typeface="+mn-lt"/>
              <a:cs typeface="+mn-cs"/>
            </a:endParaRPr>
          </a:p>
          <a:p>
            <a:pPr marL="730800" lvl="1" indent="-273600" eaLnBrk="0" hangingPunct="0">
              <a:spcBef>
                <a:spcPct val="20000"/>
              </a:spcBef>
              <a:buSzPct val="75000"/>
              <a:buFontTx/>
              <a:buBlip>
                <a:blip r:embed="rId7"/>
              </a:buBlip>
              <a:defRPr/>
            </a:pPr>
            <a:endParaRPr lang="en-US" sz="2000" kern="0" dirty="0">
              <a:latin typeface="+mn-lt"/>
              <a:cs typeface="+mn-cs"/>
            </a:endParaRPr>
          </a:p>
          <a:p>
            <a:pPr marL="730800" lvl="1" indent="-273600" eaLnBrk="0" hangingPunct="0">
              <a:spcBef>
                <a:spcPct val="20000"/>
              </a:spcBef>
              <a:buSzPct val="75000"/>
              <a:buFontTx/>
              <a:buBlip>
                <a:blip r:embed="rId7"/>
              </a:buBlip>
              <a:defRPr/>
            </a:pPr>
            <a:endParaRPr lang="en-US" sz="2000" kern="0" dirty="0">
              <a:latin typeface="+mn-lt"/>
              <a:cs typeface="+mn-cs"/>
            </a:endParaRPr>
          </a:p>
          <a:p>
            <a:pPr marL="730800" lvl="1" indent="-273600" eaLnBrk="0" hangingPunct="0">
              <a:spcBef>
                <a:spcPct val="20000"/>
              </a:spcBef>
              <a:buSzPct val="75000"/>
              <a:buFontTx/>
              <a:buBlip>
                <a:blip r:embed="rId7"/>
              </a:buBlip>
              <a:defRPr/>
            </a:pPr>
            <a:endParaRPr lang="en-US" sz="2000" kern="0" dirty="0">
              <a:latin typeface="+mn-lt"/>
              <a:cs typeface="+mn-cs"/>
            </a:endParaRPr>
          </a:p>
          <a:p>
            <a:pPr marL="730800" lvl="1" indent="-273600" eaLnBrk="0" hangingPunct="0">
              <a:spcBef>
                <a:spcPct val="20000"/>
              </a:spcBef>
              <a:buSzPct val="75000"/>
              <a:buFontTx/>
              <a:buBlip>
                <a:blip r:embed="rId7"/>
              </a:buBlip>
              <a:defRPr/>
            </a:pPr>
            <a:endParaRPr lang="en-US" sz="2000" kern="0" dirty="0">
              <a:latin typeface="+mn-lt"/>
              <a:cs typeface="+mn-cs"/>
            </a:endParaRPr>
          </a:p>
          <a:p>
            <a:pPr marL="730800" lvl="1" indent="-273600" eaLnBrk="0" hangingPunct="0">
              <a:spcBef>
                <a:spcPct val="20000"/>
              </a:spcBef>
              <a:buSzPct val="75000"/>
              <a:buFontTx/>
              <a:buBlip>
                <a:blip r:embed="rId7"/>
              </a:buBlip>
              <a:defRPr/>
            </a:pPr>
            <a:endParaRPr lang="en-US" sz="2000" kern="0" dirty="0">
              <a:latin typeface="+mn-lt"/>
              <a:cs typeface="+mn-cs"/>
            </a:endParaRPr>
          </a:p>
          <a:p>
            <a:pPr marL="730800" lvl="1" indent="-273600" eaLnBrk="0" hangingPunct="0">
              <a:spcBef>
                <a:spcPct val="20000"/>
              </a:spcBef>
              <a:buSzPct val="75000"/>
              <a:buFontTx/>
              <a:buBlip>
                <a:blip r:embed="rId7"/>
              </a:buBlip>
              <a:defRPr/>
            </a:pPr>
            <a:endParaRPr lang="en-US" sz="3000" kern="0" dirty="0">
              <a:latin typeface="+mn-lt"/>
              <a:cs typeface="+mn-cs"/>
            </a:endParaRPr>
          </a:p>
        </p:txBody>
      </p:sp>
      <p:sp>
        <p:nvSpPr>
          <p:cNvPr id="60419" name="Title 1"/>
          <p:cNvSpPr>
            <a:spLocks noGrp="1"/>
          </p:cNvSpPr>
          <p:nvPr>
            <p:ph type="title"/>
          </p:nvPr>
        </p:nvSpPr>
        <p:spPr/>
        <p:txBody>
          <a:bodyPr/>
          <a:lstStyle/>
          <a:p>
            <a:r>
              <a:rPr lang="en-US" smtClean="0"/>
              <a:t>Received Signal</a:t>
            </a:r>
            <a:endParaRPr lang="he-IL" smtClean="0"/>
          </a:p>
        </p:txBody>
      </p:sp>
      <p:sp>
        <p:nvSpPr>
          <p:cNvPr id="60420" name="Text Box 5"/>
          <p:cNvSpPr txBox="1">
            <a:spLocks noChangeArrowheads="1"/>
          </p:cNvSpPr>
          <p:nvPr/>
        </p:nvSpPr>
        <p:spPr bwMode="auto">
          <a:xfrm>
            <a:off x="5981700" y="1290638"/>
            <a:ext cx="28543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algn="r">
              <a:lnSpc>
                <a:spcPct val="120000"/>
              </a:lnSpc>
              <a:buSzPct val="75000"/>
            </a:pPr>
            <a:r>
              <a:rPr lang="en-US" sz="1200" b="1">
                <a:solidFill>
                  <a:srgbClr val="CC0099"/>
                </a:solidFill>
              </a:rPr>
              <a:t>Li, Rueetschi, Eldar and Scaglione, ’11</a:t>
            </a:r>
          </a:p>
        </p:txBody>
      </p:sp>
      <p:pic>
        <p:nvPicPr>
          <p:cNvPr id="60421" name="Picture 1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1758950"/>
            <a:ext cx="62325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1"/>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33400" y="2863850"/>
            <a:ext cx="44751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27"/>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50863" y="3162300"/>
            <a:ext cx="79279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6"/>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917825" y="4716463"/>
            <a:ext cx="3128963"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12056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Results</a:t>
            </a:r>
            <a:endParaRPr lang="he-IL" smtClean="0"/>
          </a:p>
        </p:txBody>
      </p:sp>
      <p:pic>
        <p:nvPicPr>
          <p:cNvPr id="614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6738" y="1397000"/>
            <a:ext cx="5937250" cy="484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9575" y="2154238"/>
            <a:ext cx="3571875" cy="3502497"/>
          </a:xfrm>
          <a:prstGeom prst="rect">
            <a:avLst/>
          </a:prstGeom>
        </p:spPr>
        <p:txBody>
          <a:bodyPr wrap="square">
            <a:spAutoFit/>
          </a:bodyPr>
          <a:lstStyle/>
          <a:p>
            <a:pPr lvl="1" eaLnBrk="0" hangingPunct="0">
              <a:spcBef>
                <a:spcPct val="20000"/>
              </a:spcBef>
              <a:buSzPct val="75000"/>
              <a:defRPr/>
            </a:pPr>
            <a:r>
              <a:rPr lang="en-US" sz="2000" kern="0" dirty="0"/>
              <a:t>MF requires 10,000 correlators</a:t>
            </a:r>
          </a:p>
          <a:p>
            <a:pPr lvl="1" eaLnBrk="0" hangingPunct="0">
              <a:spcBef>
                <a:spcPct val="20000"/>
              </a:spcBef>
              <a:buSzPct val="75000"/>
              <a:defRPr/>
            </a:pPr>
            <a:endParaRPr lang="en-US" sz="2000" kern="0" dirty="0"/>
          </a:p>
          <a:p>
            <a:pPr lvl="1" eaLnBrk="0" hangingPunct="0">
              <a:spcBef>
                <a:spcPct val="20000"/>
              </a:spcBef>
              <a:buSzPct val="75000"/>
              <a:defRPr/>
            </a:pPr>
            <a:r>
              <a:rPr lang="en-US" sz="2000" kern="0" dirty="0"/>
              <a:t>Can meet performance with far fewer </a:t>
            </a:r>
            <a:r>
              <a:rPr lang="en-US" sz="2000" kern="0" dirty="0" err="1" smtClean="0"/>
              <a:t>correlators</a:t>
            </a:r>
            <a:endParaRPr lang="en-US" sz="2000" kern="0" dirty="0" smtClean="0"/>
          </a:p>
          <a:p>
            <a:pPr lvl="1" eaLnBrk="0" hangingPunct="0">
              <a:spcBef>
                <a:spcPct val="20000"/>
              </a:spcBef>
              <a:buSzPct val="75000"/>
              <a:defRPr/>
            </a:pPr>
            <a:endParaRPr lang="en-US" sz="2000" kern="0" dirty="0"/>
          </a:p>
          <a:p>
            <a:pPr lvl="1" eaLnBrk="0" hangingPunct="0">
              <a:spcBef>
                <a:spcPct val="20000"/>
              </a:spcBef>
              <a:buSzPct val="75000"/>
              <a:defRPr/>
            </a:pPr>
            <a:r>
              <a:rPr lang="en-US" sz="2000" kern="0" dirty="0" smtClean="0"/>
              <a:t>Same idea applies to multi-user detection</a:t>
            </a:r>
          </a:p>
          <a:p>
            <a:pPr lvl="1" eaLnBrk="0" hangingPunct="0">
              <a:spcBef>
                <a:spcPct val="20000"/>
              </a:spcBef>
              <a:buSzPct val="75000"/>
              <a:defRPr/>
            </a:pPr>
            <a:r>
              <a:rPr lang="en-US" i="1" kern="0" dirty="0" smtClean="0"/>
              <a:t>(</a:t>
            </a:r>
            <a:r>
              <a:rPr lang="en-US" i="1" kern="0" dirty="0" err="1" smtClean="0"/>
              <a:t>Xie</a:t>
            </a:r>
            <a:r>
              <a:rPr lang="en-US" i="1" kern="0" dirty="0" smtClean="0"/>
              <a:t>, Eldar and Goldsmith, 10)</a:t>
            </a:r>
            <a:endParaRPr lang="en-US" i="1" kern="0" dirty="0"/>
          </a:p>
          <a:p>
            <a:pPr lvl="1" eaLnBrk="0" hangingPunct="0">
              <a:spcBef>
                <a:spcPct val="20000"/>
              </a:spcBef>
              <a:buSzPct val="75000"/>
              <a:defRPr/>
            </a:pPr>
            <a:endParaRPr lang="en-US" sz="2000" kern="0" dirty="0"/>
          </a:p>
        </p:txBody>
      </p:sp>
    </p:spTree>
    <p:extLst>
      <p:ext uri="{BB962C8B-B14F-4D97-AF65-F5344CB8AC3E}">
        <p14:creationId xmlns:p14="http://schemas.microsoft.com/office/powerpoint/2010/main" val="276433036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itle 1"/>
          <p:cNvSpPr>
            <a:spLocks/>
          </p:cNvSpPr>
          <p:nvPr/>
        </p:nvSpPr>
        <p:spPr bwMode="auto">
          <a:xfrm>
            <a:off x="457200" y="331788"/>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dirty="0" err="1">
                <a:solidFill>
                  <a:schemeClr val="bg1"/>
                </a:solidFill>
              </a:rPr>
              <a:t>Xampling</a:t>
            </a:r>
            <a:r>
              <a:rPr lang="en-US" sz="3800" b="1" dirty="0">
                <a:solidFill>
                  <a:schemeClr val="bg1"/>
                </a:solidFill>
              </a:rPr>
              <a:t> Systems</a:t>
            </a:r>
            <a:endParaRPr lang="he-IL" sz="3800" b="1" dirty="0">
              <a:solidFill>
                <a:schemeClr val="bg1"/>
              </a:solidFill>
            </a:endParaRPr>
          </a:p>
        </p:txBody>
      </p:sp>
      <p:sp>
        <p:nvSpPr>
          <p:cNvPr id="14" name="Rectangle 8"/>
          <p:cNvSpPr>
            <a:spLocks noChangeArrowheads="1"/>
          </p:cNvSpPr>
          <p:nvPr/>
        </p:nvSpPr>
        <p:spPr bwMode="auto">
          <a:xfrm>
            <a:off x="231775" y="4892674"/>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5" name="Rectangle 8"/>
          <p:cNvSpPr>
            <a:spLocks noChangeArrowheads="1"/>
          </p:cNvSpPr>
          <p:nvPr/>
        </p:nvSpPr>
        <p:spPr bwMode="auto">
          <a:xfrm>
            <a:off x="231775" y="4027487"/>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7" name="Text Box 5"/>
          <p:cNvSpPr txBox="1">
            <a:spLocks noChangeArrowheads="1"/>
          </p:cNvSpPr>
          <p:nvPr/>
        </p:nvSpPr>
        <p:spPr bwMode="auto">
          <a:xfrm>
            <a:off x="8135937" y="3176588"/>
            <a:ext cx="8255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Eldar, ‘09</a:t>
            </a:r>
          </a:p>
        </p:txBody>
      </p:sp>
      <p:sp>
        <p:nvSpPr>
          <p:cNvPr id="18" name="Text Box 5"/>
          <p:cNvSpPr txBox="1">
            <a:spLocks noChangeArrowheads="1"/>
          </p:cNvSpPr>
          <p:nvPr/>
        </p:nvSpPr>
        <p:spPr bwMode="auto">
          <a:xfrm>
            <a:off x="7308850" y="3768726"/>
            <a:ext cx="16525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’02-’07</a:t>
            </a:r>
          </a:p>
        </p:txBody>
      </p:sp>
      <p:sp>
        <p:nvSpPr>
          <p:cNvPr id="19" name="Text Box 5"/>
          <p:cNvSpPr txBox="1">
            <a:spLocks noChangeArrowheads="1"/>
          </p:cNvSpPr>
          <p:nvPr/>
        </p:nvSpPr>
        <p:spPr bwMode="auto">
          <a:xfrm>
            <a:off x="7286625" y="4098926"/>
            <a:ext cx="16748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Dragotti </a:t>
            </a:r>
            <a:r>
              <a:rPr lang="en-US" sz="1200" b="1" i="1">
                <a:solidFill>
                  <a:srgbClr val="CC0099"/>
                </a:solidFill>
              </a:rPr>
              <a:t>et al</a:t>
            </a:r>
            <a:r>
              <a:rPr lang="en-US" sz="1200" b="1">
                <a:solidFill>
                  <a:srgbClr val="CC0099"/>
                </a:solidFill>
              </a:rPr>
              <a:t>., ’02-’07</a:t>
            </a:r>
          </a:p>
        </p:txBody>
      </p:sp>
      <p:sp>
        <p:nvSpPr>
          <p:cNvPr id="20" name="Text Box 5"/>
          <p:cNvSpPr txBox="1">
            <a:spLocks noChangeArrowheads="1"/>
          </p:cNvSpPr>
          <p:nvPr/>
        </p:nvSpPr>
        <p:spPr bwMode="auto">
          <a:xfrm>
            <a:off x="6451600" y="4416426"/>
            <a:ext cx="25098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Gedalyahu, Tur and Eldar, ’10-’11</a:t>
            </a:r>
          </a:p>
        </p:txBody>
      </p:sp>
      <p:sp>
        <p:nvSpPr>
          <p:cNvPr id="21" name="Text Box 5"/>
          <p:cNvSpPr txBox="1">
            <a:spLocks noChangeArrowheads="1"/>
          </p:cNvSpPr>
          <p:nvPr/>
        </p:nvSpPr>
        <p:spPr bwMode="auto">
          <a:xfrm>
            <a:off x="7697787" y="4878388"/>
            <a:ext cx="12636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Tropp</a:t>
            </a:r>
            <a:r>
              <a:rPr lang="en-US" sz="1200" b="1" dirty="0">
                <a:solidFill>
                  <a:srgbClr val="CC0099"/>
                </a:solidFill>
              </a:rPr>
              <a:t> </a:t>
            </a:r>
            <a:r>
              <a:rPr lang="en-US" sz="1200" b="1" i="1" dirty="0">
                <a:solidFill>
                  <a:srgbClr val="CC0099"/>
                </a:solidFill>
              </a:rPr>
              <a:t>et al</a:t>
            </a:r>
            <a:r>
              <a:rPr lang="en-US" sz="1200" b="1" dirty="0">
                <a:solidFill>
                  <a:srgbClr val="CC0099"/>
                </a:solidFill>
              </a:rPr>
              <a:t>., ’09</a:t>
            </a:r>
          </a:p>
        </p:txBody>
      </p:sp>
      <p:sp>
        <p:nvSpPr>
          <p:cNvPr id="23" name="Rectangle 5"/>
          <p:cNvSpPr txBox="1">
            <a:spLocks noChangeArrowheads="1"/>
          </p:cNvSpPr>
          <p:nvPr/>
        </p:nvSpPr>
        <p:spPr bwMode="auto">
          <a:xfrm>
            <a:off x="282575" y="1755775"/>
            <a:ext cx="82296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800100" indent="-34290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r>
              <a:rPr lang="en-US" sz="2400" dirty="0"/>
              <a:t>Modulated wideband converter </a:t>
            </a:r>
          </a:p>
          <a:p>
            <a:pPr>
              <a:spcBef>
                <a:spcPct val="20000"/>
              </a:spcBef>
              <a:buSzPct val="75000"/>
              <a:buFontTx/>
              <a:buBlip>
                <a:blip r:embed="rId3"/>
              </a:buBlip>
            </a:pPr>
            <a:r>
              <a:rPr lang="en-US" sz="2400" dirty="0"/>
              <a:t>Periodic </a:t>
            </a:r>
            <a:r>
              <a:rPr lang="en-US" sz="2400" dirty="0" err="1"/>
              <a:t>nonuniform</a:t>
            </a:r>
            <a:r>
              <a:rPr lang="en-US" sz="2400" dirty="0"/>
              <a:t> sampling (fully-blind)</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Sparse shift-invariant framework</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Finite rate of innovation </a:t>
            </a:r>
            <a:r>
              <a:rPr lang="en-US" sz="2400" dirty="0" smtClean="0"/>
              <a:t>sampling</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Random </a:t>
            </a:r>
            <a:r>
              <a:rPr lang="en-US" sz="2400" dirty="0" smtClean="0"/>
              <a:t>demodulation</a:t>
            </a:r>
          </a:p>
          <a:p>
            <a:pPr marL="0" indent="0">
              <a:spcBef>
                <a:spcPct val="20000"/>
              </a:spcBef>
              <a:buSzPct val="75000"/>
            </a:pPr>
            <a:endParaRPr lang="en-US" sz="2400" dirty="0"/>
          </a:p>
        </p:txBody>
      </p:sp>
      <p:sp>
        <p:nvSpPr>
          <p:cNvPr id="24" name="Text Box 5"/>
          <p:cNvSpPr txBox="1">
            <a:spLocks noChangeArrowheads="1"/>
          </p:cNvSpPr>
          <p:nvPr/>
        </p:nvSpPr>
        <p:spPr bwMode="auto">
          <a:xfrm>
            <a:off x="6919912" y="2262188"/>
            <a:ext cx="20415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
        <p:nvSpPr>
          <p:cNvPr id="25" name="Text Box 5"/>
          <p:cNvSpPr txBox="1">
            <a:spLocks noChangeArrowheads="1"/>
          </p:cNvSpPr>
          <p:nvPr/>
        </p:nvSpPr>
        <p:spPr bwMode="auto">
          <a:xfrm>
            <a:off x="6919912" y="1879600"/>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Tree>
    <p:extLst>
      <p:ext uri="{BB962C8B-B14F-4D97-AF65-F5344CB8AC3E}">
        <p14:creationId xmlns:p14="http://schemas.microsoft.com/office/powerpoint/2010/main" val="38183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grpId="0" nodeType="withEffect">
                                  <p:stCondLst>
                                    <p:cond delay="0"/>
                                  </p:stCondLst>
                                  <p:childTnLst>
                                    <p:animEffect transition="out" filter="wipe(lef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Content Placeholder 4" descr="BabyUltrasound.jpg"/>
          <p:cNvPicPr>
            <a:picLocks noGrp="1" noChangeAspect="1"/>
          </p:cNvPicPr>
          <p:nvPr>
            <p:ph idx="1"/>
          </p:nvPr>
        </p:nvPicPr>
        <p:blipFill>
          <a:blip r:embed="rId14" cstate="print">
            <a:extLst>
              <a:ext uri="{28A0092B-C50C-407E-A947-70E740481C1C}">
                <a14:useLocalDpi xmlns:a14="http://schemas.microsoft.com/office/drawing/2010/main" val="0"/>
              </a:ext>
            </a:extLst>
          </a:blip>
          <a:srcRect/>
          <a:stretch>
            <a:fillRect/>
          </a:stretch>
        </p:blipFill>
        <p:spPr>
          <a:xfrm>
            <a:off x="5338763" y="3438525"/>
            <a:ext cx="3579812" cy="2976563"/>
          </a:xfrm>
        </p:spPr>
      </p:pic>
      <p:sp>
        <p:nvSpPr>
          <p:cNvPr id="38915" name="Rectangle 2"/>
          <p:cNvSpPr>
            <a:spLocks noGrp="1" noChangeArrowheads="1"/>
          </p:cNvSpPr>
          <p:nvPr>
            <p:ph type="title" idx="4294967295"/>
          </p:nvPr>
        </p:nvSpPr>
        <p:spPr/>
        <p:txBody>
          <a:bodyPr/>
          <a:lstStyle/>
          <a:p>
            <a:r>
              <a:rPr lang="en-US" sz="4000" smtClean="0"/>
              <a:t>Ultrasound</a:t>
            </a:r>
          </a:p>
        </p:txBody>
      </p:sp>
      <p:pic>
        <p:nvPicPr>
          <p:cNvPr id="38916" name="Picture 5" descr="prob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16688" y="1538288"/>
            <a:ext cx="950912"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Line 41"/>
          <p:cNvSpPr>
            <a:spLocks noChangeShapeType="1"/>
          </p:cNvSpPr>
          <p:nvPr/>
        </p:nvSpPr>
        <p:spPr bwMode="auto">
          <a:xfrm>
            <a:off x="4416425" y="2614613"/>
            <a:ext cx="10509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38918" name="Picture 42" descr="addin_tmp"/>
          <p:cNvPicPr>
            <a:picLocks noChangeAspect="1" noChangeArrowheads="1"/>
          </p:cNvPicPr>
          <p:nvPr>
            <p:custDataLst>
              <p:tags r:id="rId1"/>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584825" y="2524125"/>
            <a:ext cx="7778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Freeform 43"/>
          <p:cNvSpPr>
            <a:spLocks/>
          </p:cNvSpPr>
          <p:nvPr/>
        </p:nvSpPr>
        <p:spPr bwMode="auto">
          <a:xfrm>
            <a:off x="4500563" y="2084388"/>
            <a:ext cx="360362" cy="52863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38920" name="Picture 87" descr="addin_tmp"/>
          <p:cNvPicPr>
            <a:picLocks noChangeAspect="1" noChangeArrowheads="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641850" y="2732088"/>
            <a:ext cx="952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1" name="Line 47"/>
          <p:cNvSpPr>
            <a:spLocks noChangeShapeType="1"/>
          </p:cNvSpPr>
          <p:nvPr/>
        </p:nvSpPr>
        <p:spPr bwMode="auto">
          <a:xfrm>
            <a:off x="4687888" y="261461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38922" name="Picture 88" descr="addin_tmp"/>
          <p:cNvPicPr>
            <a:picLocks noChangeAspect="1" noChangeArrowheads="1"/>
          </p:cNvPicPr>
          <p:nvPr>
            <p:custDataLst>
              <p:tags r:id="rId3"/>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668838" y="1870075"/>
            <a:ext cx="76200"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109" descr="addin_tmp"/>
          <p:cNvPicPr>
            <a:picLocks noChangeAspect="1" noChangeArrowheads="1"/>
          </p:cNvPicPr>
          <p:nvPr>
            <p:custDataLst>
              <p:tags r:id="rId4"/>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105400" y="1585913"/>
            <a:ext cx="3905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Line 110"/>
          <p:cNvSpPr>
            <a:spLocks noChangeShapeType="1"/>
          </p:cNvSpPr>
          <p:nvPr/>
        </p:nvSpPr>
        <p:spPr bwMode="auto">
          <a:xfrm flipH="1">
            <a:off x="4832350" y="1874838"/>
            <a:ext cx="220663" cy="3476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4" name="Arc 13"/>
          <p:cNvSpPr/>
          <p:nvPr/>
        </p:nvSpPr>
        <p:spPr>
          <a:xfrm rot="4220167">
            <a:off x="7000081" y="3378995"/>
            <a:ext cx="987425" cy="334962"/>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sp>
        <p:nvSpPr>
          <p:cNvPr id="15" name="Arc 14"/>
          <p:cNvSpPr/>
          <p:nvPr/>
        </p:nvSpPr>
        <p:spPr>
          <a:xfrm rot="4220167">
            <a:off x="7397750" y="4371975"/>
            <a:ext cx="989013" cy="334963"/>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sp>
        <p:nvSpPr>
          <p:cNvPr id="16" name="Arc 15"/>
          <p:cNvSpPr/>
          <p:nvPr/>
        </p:nvSpPr>
        <p:spPr>
          <a:xfrm rot="4220167">
            <a:off x="7250113" y="4999038"/>
            <a:ext cx="1681162" cy="265112"/>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sp>
        <p:nvSpPr>
          <p:cNvPr id="17" name="Arc 16"/>
          <p:cNvSpPr/>
          <p:nvPr/>
        </p:nvSpPr>
        <p:spPr>
          <a:xfrm rot="4220167">
            <a:off x="7204075" y="3879850"/>
            <a:ext cx="989013" cy="334963"/>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cxnSp>
        <p:nvCxnSpPr>
          <p:cNvPr id="18" name="Straight Arrow Connector 17"/>
          <p:cNvCxnSpPr>
            <a:endCxn id="19" idx="2"/>
          </p:cNvCxnSpPr>
          <p:nvPr/>
        </p:nvCxnSpPr>
        <p:spPr>
          <a:xfrm rot="16200000" flipH="1">
            <a:off x="7029450" y="3279775"/>
            <a:ext cx="531813" cy="220663"/>
          </a:xfrm>
          <a:prstGeom prst="straightConnector1">
            <a:avLst/>
          </a:prstGeom>
          <a:ln>
            <a:solidFill>
              <a:srgbClr val="00B050"/>
            </a:solidFill>
            <a:headEnd type="none" w="med" len="med"/>
            <a:tailEnd type="arrow" w="med" len="med"/>
          </a:ln>
        </p:spPr>
        <p:style>
          <a:lnRef idx="2">
            <a:schemeClr val="accent2"/>
          </a:lnRef>
          <a:fillRef idx="0">
            <a:schemeClr val="accent2"/>
          </a:fillRef>
          <a:effectRef idx="1">
            <a:schemeClr val="accent2"/>
          </a:effectRef>
          <a:fontRef idx="minor">
            <a:schemeClr val="tx1"/>
          </a:fontRef>
        </p:style>
      </p:cxnSp>
      <p:sp>
        <p:nvSpPr>
          <p:cNvPr id="19" name="Arc 18"/>
          <p:cNvSpPr/>
          <p:nvPr/>
        </p:nvSpPr>
        <p:spPr>
          <a:xfrm rot="4220167">
            <a:off x="7029450" y="3171826"/>
            <a:ext cx="706437" cy="334962"/>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cxnSp>
        <p:nvCxnSpPr>
          <p:cNvPr id="20" name="Straight Arrow Connector 19"/>
          <p:cNvCxnSpPr>
            <a:stCxn id="19" idx="2"/>
          </p:cNvCxnSpPr>
          <p:nvPr/>
        </p:nvCxnSpPr>
        <p:spPr>
          <a:xfrm rot="10800000" flipH="1" flipV="1">
            <a:off x="7405688" y="3656013"/>
            <a:ext cx="141287" cy="346075"/>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p:cNvCxnSpPr/>
          <p:nvPr/>
        </p:nvCxnSpPr>
        <p:spPr>
          <a:xfrm rot="16200000" flipH="1">
            <a:off x="7404100" y="4167188"/>
            <a:ext cx="500063" cy="198437"/>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cxnSp>
        <p:nvCxnSpPr>
          <p:cNvPr id="22" name="Straight Arrow Connector 21"/>
          <p:cNvCxnSpPr/>
          <p:nvPr/>
        </p:nvCxnSpPr>
        <p:spPr>
          <a:xfrm rot="16200000" flipH="1">
            <a:off x="7604125" y="4681538"/>
            <a:ext cx="500063" cy="198437"/>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cxnSp>
        <p:nvCxnSpPr>
          <p:cNvPr id="23" name="Straight Arrow Connector 22"/>
          <p:cNvCxnSpPr/>
          <p:nvPr/>
        </p:nvCxnSpPr>
        <p:spPr>
          <a:xfrm rot="16200000" flipH="1">
            <a:off x="7676356" y="5293519"/>
            <a:ext cx="904875" cy="357188"/>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pic>
        <p:nvPicPr>
          <p:cNvPr id="24" name="Picture 2" descr="C:\Documents and Settings\ronentur\Local Settings\Temporary Internet Files\Content.IE5\ISTLMEXP\MCDD00942_0000[1].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77100" y="354488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Documents and Settings\ronentur\Local Settings\Temporary Internet Files\Content.IE5\ISTLMEXP\MCDD00942_0000[1].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10450" y="388778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Documents and Settings\ronentur\Local Settings\Temporary Internet Files\Content.IE5\ISTLMEXP\MCDD00942_0000[1].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607300" y="438943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descr="C:\Documents and Settings\ronentur\Local Settings\Temporary Internet Files\Content.IE5\ISTLMEXP\MCDD00942_0000[1].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816850" y="491013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C:\Documents and Settings\ronentur\Local Settings\Temporary Internet Files\Content.IE5\ISTLMEXP\MCDD00942_0000[1].wm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72450" y="581818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16" name="Line 41"/>
          <p:cNvSpPr>
            <a:spLocks noChangeShapeType="1"/>
          </p:cNvSpPr>
          <p:nvPr/>
        </p:nvSpPr>
        <p:spPr bwMode="auto">
          <a:xfrm>
            <a:off x="949325" y="4964113"/>
            <a:ext cx="29114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32817" name="Picture 42" descr="addin_tmp"/>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898900" y="4873625"/>
            <a:ext cx="7778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18" name="Picture 87" descr="addin_tmp"/>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174750" y="5081588"/>
            <a:ext cx="952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19" name="Line 47"/>
          <p:cNvSpPr>
            <a:spLocks noChangeShapeType="1"/>
          </p:cNvSpPr>
          <p:nvPr/>
        </p:nvSpPr>
        <p:spPr bwMode="auto">
          <a:xfrm>
            <a:off x="1220788" y="496411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cxnSp>
        <p:nvCxnSpPr>
          <p:cNvPr id="34" name="Straight Arrow Connector 33"/>
          <p:cNvCxnSpPr/>
          <p:nvPr/>
        </p:nvCxnSpPr>
        <p:spPr>
          <a:xfrm>
            <a:off x="4545013" y="4589463"/>
            <a:ext cx="600075" cy="1587"/>
          </a:xfrm>
          <a:prstGeom prst="straightConnector1">
            <a:avLst/>
          </a:prstGeom>
          <a:ln>
            <a:headEnd type="arrow"/>
            <a:tailEnd type="none"/>
          </a:ln>
        </p:spPr>
        <p:style>
          <a:lnRef idx="2">
            <a:schemeClr val="accent2"/>
          </a:lnRef>
          <a:fillRef idx="0">
            <a:schemeClr val="accent2"/>
          </a:fillRef>
          <a:effectRef idx="1">
            <a:schemeClr val="accent2"/>
          </a:effectRef>
          <a:fontRef idx="minor">
            <a:schemeClr val="tx1"/>
          </a:fontRef>
        </p:style>
      </p:cxnSp>
      <p:sp>
        <p:nvSpPr>
          <p:cNvPr id="35" name="Freeform 43"/>
          <p:cNvSpPr>
            <a:spLocks/>
          </p:cNvSpPr>
          <p:nvPr/>
        </p:nvSpPr>
        <p:spPr bwMode="auto">
          <a:xfrm>
            <a:off x="1338263" y="4313238"/>
            <a:ext cx="360362" cy="64928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36" name="Freeform 43"/>
          <p:cNvSpPr>
            <a:spLocks/>
          </p:cNvSpPr>
          <p:nvPr/>
        </p:nvSpPr>
        <p:spPr bwMode="auto">
          <a:xfrm>
            <a:off x="1595438" y="4551363"/>
            <a:ext cx="360362" cy="41116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37" name="Freeform 43"/>
          <p:cNvSpPr>
            <a:spLocks/>
          </p:cNvSpPr>
          <p:nvPr/>
        </p:nvSpPr>
        <p:spPr bwMode="auto">
          <a:xfrm>
            <a:off x="1957388" y="3913188"/>
            <a:ext cx="360362" cy="104933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38" name="Freeform 43"/>
          <p:cNvSpPr>
            <a:spLocks/>
          </p:cNvSpPr>
          <p:nvPr/>
        </p:nvSpPr>
        <p:spPr bwMode="auto">
          <a:xfrm>
            <a:off x="2386013" y="4113213"/>
            <a:ext cx="360362" cy="84931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39" name="Freeform 43"/>
          <p:cNvSpPr>
            <a:spLocks/>
          </p:cNvSpPr>
          <p:nvPr/>
        </p:nvSpPr>
        <p:spPr bwMode="auto">
          <a:xfrm>
            <a:off x="3052763" y="4684713"/>
            <a:ext cx="360362" cy="27781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38950" name="Text Box 20"/>
          <p:cNvSpPr txBox="1">
            <a:spLocks noChangeArrowheads="1"/>
          </p:cNvSpPr>
          <p:nvPr/>
        </p:nvSpPr>
        <p:spPr bwMode="auto">
          <a:xfrm>
            <a:off x="4191000" y="1168400"/>
            <a:ext cx="1155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cs typeface="Tahoma" pitchFamily="34" charset="0"/>
              </a:rPr>
              <a:t>Tx pulse</a:t>
            </a:r>
          </a:p>
        </p:txBody>
      </p:sp>
      <p:sp>
        <p:nvSpPr>
          <p:cNvPr id="38951" name="Text Box 20"/>
          <p:cNvSpPr txBox="1">
            <a:spLocks noChangeArrowheads="1"/>
          </p:cNvSpPr>
          <p:nvPr/>
        </p:nvSpPr>
        <p:spPr bwMode="auto">
          <a:xfrm>
            <a:off x="5953125" y="1168400"/>
            <a:ext cx="208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cs typeface="Tahoma" pitchFamily="34" charset="0"/>
              </a:rPr>
              <a:t>Ultrasonic probe</a:t>
            </a:r>
          </a:p>
        </p:txBody>
      </p:sp>
      <p:sp>
        <p:nvSpPr>
          <p:cNvPr id="42" name="Text Box 20"/>
          <p:cNvSpPr txBox="1">
            <a:spLocks noChangeArrowheads="1"/>
          </p:cNvSpPr>
          <p:nvPr/>
        </p:nvSpPr>
        <p:spPr bwMode="auto">
          <a:xfrm>
            <a:off x="1495425" y="3517900"/>
            <a:ext cx="123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cs typeface="Tahoma" pitchFamily="34" charset="0"/>
              </a:rPr>
              <a:t>Rx signal</a:t>
            </a:r>
          </a:p>
        </p:txBody>
      </p:sp>
      <p:cxnSp>
        <p:nvCxnSpPr>
          <p:cNvPr id="43" name="Straight Arrow Connector 42"/>
          <p:cNvCxnSpPr/>
          <p:nvPr/>
        </p:nvCxnSpPr>
        <p:spPr>
          <a:xfrm>
            <a:off x="5756275" y="2217738"/>
            <a:ext cx="600075" cy="158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47" name="Freeform 287"/>
          <p:cNvSpPr>
            <a:spLocks/>
          </p:cNvSpPr>
          <p:nvPr/>
        </p:nvSpPr>
        <p:spPr bwMode="auto">
          <a:xfrm rot="1530131">
            <a:off x="2665413" y="3943350"/>
            <a:ext cx="508000" cy="266700"/>
          </a:xfrm>
          <a:custGeom>
            <a:avLst/>
            <a:gdLst>
              <a:gd name="T0" fmla="*/ 0 w 264"/>
              <a:gd name="T1" fmla="*/ 2147483647 h 149"/>
              <a:gd name="T2" fmla="*/ 2147483647 w 264"/>
              <a:gd name="T3" fmla="*/ 2147483647 h 149"/>
              <a:gd name="T4" fmla="*/ 2147483647 w 264"/>
              <a:gd name="T5" fmla="*/ 2147483647 h 149"/>
              <a:gd name="T6" fmla="*/ 2147483647 w 264"/>
              <a:gd name="T7" fmla="*/ 0 h 149"/>
              <a:gd name="T8" fmla="*/ 0 60000 65536"/>
              <a:gd name="T9" fmla="*/ 0 60000 65536"/>
              <a:gd name="T10" fmla="*/ 0 60000 65536"/>
              <a:gd name="T11" fmla="*/ 0 60000 65536"/>
              <a:gd name="T12" fmla="*/ 0 w 264"/>
              <a:gd name="T13" fmla="*/ 0 h 149"/>
              <a:gd name="T14" fmla="*/ 264 w 264"/>
              <a:gd name="T15" fmla="*/ 149 h 149"/>
            </a:gdLst>
            <a:ahLst/>
            <a:cxnLst>
              <a:cxn ang="T8">
                <a:pos x="T0" y="T1"/>
              </a:cxn>
              <a:cxn ang="T9">
                <a:pos x="T2" y="T3"/>
              </a:cxn>
              <a:cxn ang="T10">
                <a:pos x="T4" y="T5"/>
              </a:cxn>
              <a:cxn ang="T11">
                <a:pos x="T6" y="T7"/>
              </a:cxn>
            </a:cxnLst>
            <a:rect l="T12" t="T13" r="T14" b="T15"/>
            <a:pathLst>
              <a:path w="264" h="149">
                <a:moveTo>
                  <a:pt x="0" y="149"/>
                </a:moveTo>
                <a:cubicBezTo>
                  <a:pt x="47" y="101"/>
                  <a:pt x="94" y="53"/>
                  <a:pt x="120" y="43"/>
                </a:cubicBezTo>
                <a:cubicBezTo>
                  <a:pt x="146" y="33"/>
                  <a:pt x="129" y="98"/>
                  <a:pt x="153" y="91"/>
                </a:cubicBezTo>
                <a:cubicBezTo>
                  <a:pt x="177" y="84"/>
                  <a:pt x="220" y="42"/>
                  <a:pt x="264"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48" name="Picture 47" descr="addin_tmp.png"/>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292475" y="4087813"/>
            <a:ext cx="1292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addin_tmp.png"/>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3292475" y="3897313"/>
            <a:ext cx="782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Left Brace 49"/>
          <p:cNvSpPr/>
          <p:nvPr/>
        </p:nvSpPr>
        <p:spPr>
          <a:xfrm>
            <a:off x="3230563" y="3859213"/>
            <a:ext cx="46037" cy="393700"/>
          </a:xfrm>
          <a:prstGeom prst="leftBrace">
            <a:avLst/>
          </a:prstGeom>
        </p:spPr>
        <p:style>
          <a:lnRef idx="1">
            <a:schemeClr val="accent2"/>
          </a:lnRef>
          <a:fillRef idx="0">
            <a:schemeClr val="accent2"/>
          </a:fillRef>
          <a:effectRef idx="0">
            <a:schemeClr val="accent2"/>
          </a:effectRef>
          <a:fontRef idx="minor">
            <a:schemeClr val="tx1"/>
          </a:fontRef>
        </p:style>
        <p:txBody>
          <a:bodyPr rtlCol="1" anchor="ctr"/>
          <a:lstStyle/>
          <a:p>
            <a:pPr algn="ctr">
              <a:defRPr/>
            </a:pPr>
            <a:endParaRPr lang="he-IL"/>
          </a:p>
        </p:txBody>
      </p:sp>
      <p:sp>
        <p:nvSpPr>
          <p:cNvPr id="51" name="Rectangle 6"/>
          <p:cNvSpPr>
            <a:spLocks noChangeArrowheads="1"/>
          </p:cNvSpPr>
          <p:nvPr/>
        </p:nvSpPr>
        <p:spPr bwMode="auto">
          <a:xfrm>
            <a:off x="3201988" y="3608388"/>
            <a:ext cx="1138237" cy="219075"/>
          </a:xfrm>
          <a:prstGeom prst="rect">
            <a:avLst/>
          </a:prstGeom>
          <a:solidFill>
            <a:schemeClr val="accent1"/>
          </a:solidFill>
          <a:ln w="9525">
            <a:solidFill>
              <a:schemeClr val="tx1"/>
            </a:solidFill>
            <a:miter lim="800000"/>
            <a:headEnd/>
            <a:tailEnd/>
          </a:ln>
        </p:spPr>
        <p:txBody>
          <a:bodyPr wrap="none" anchor="ctr"/>
          <a:lstStyle/>
          <a:p>
            <a:pPr algn="ctr"/>
            <a:r>
              <a:rPr lang="en-US" sz="1400" b="1"/>
              <a:t>Unknowns</a:t>
            </a:r>
            <a:endParaRPr lang="ru-RU" sz="1400" b="1"/>
          </a:p>
        </p:txBody>
      </p:sp>
      <p:pic>
        <p:nvPicPr>
          <p:cNvPr id="3" name="Picture 2"/>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416425" y="4757738"/>
            <a:ext cx="75406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60" name="Picture 3"/>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4075113" y="2995613"/>
            <a:ext cx="1690687"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100388" y="5081588"/>
            <a:ext cx="798512" cy="15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Line 47"/>
          <p:cNvSpPr>
            <a:spLocks noChangeShapeType="1"/>
          </p:cNvSpPr>
          <p:nvPr/>
        </p:nvSpPr>
        <p:spPr bwMode="auto">
          <a:xfrm>
            <a:off x="3467100" y="496411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 name="Rectangle 52"/>
          <p:cNvSpPr>
            <a:spLocks noChangeArrowheads="1"/>
          </p:cNvSpPr>
          <p:nvPr/>
        </p:nvSpPr>
        <p:spPr bwMode="auto">
          <a:xfrm>
            <a:off x="111125" y="5356225"/>
            <a:ext cx="50419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spcBef>
                <a:spcPct val="20000"/>
              </a:spcBef>
              <a:buSzPct val="75000"/>
              <a:buFontTx/>
              <a:buBlip>
                <a:blip r:embed="rId26"/>
              </a:buBlip>
            </a:pPr>
            <a:r>
              <a:rPr lang="en-US" dirty="0">
                <a:solidFill>
                  <a:srgbClr val="000000"/>
                </a:solidFill>
              </a:rPr>
              <a:t>Echoes result from scattering in the tissue</a:t>
            </a:r>
          </a:p>
          <a:p>
            <a:pPr marL="342900" indent="-342900" eaLnBrk="0" hangingPunct="0">
              <a:spcBef>
                <a:spcPct val="20000"/>
              </a:spcBef>
              <a:buSzPct val="75000"/>
              <a:buFontTx/>
              <a:buBlip>
                <a:blip r:embed="rId26"/>
              </a:buBlip>
            </a:pPr>
            <a:r>
              <a:rPr lang="en-US" dirty="0">
                <a:solidFill>
                  <a:srgbClr val="000000"/>
                </a:solidFill>
              </a:rPr>
              <a:t>The image is formed by identifying the </a:t>
            </a:r>
            <a:r>
              <a:rPr lang="en-US" dirty="0" err="1">
                <a:solidFill>
                  <a:srgbClr val="000000"/>
                </a:solidFill>
              </a:rPr>
              <a:t>scatterers</a:t>
            </a:r>
            <a:endParaRPr lang="en-US" dirty="0">
              <a:solidFill>
                <a:srgbClr val="000000"/>
              </a:solidFill>
            </a:endParaRPr>
          </a:p>
        </p:txBody>
      </p:sp>
      <p:sp>
        <p:nvSpPr>
          <p:cNvPr id="59" name="Rectangle 5"/>
          <p:cNvSpPr txBox="1">
            <a:spLocks noChangeArrowheads="1"/>
          </p:cNvSpPr>
          <p:nvPr/>
        </p:nvSpPr>
        <p:spPr bwMode="auto">
          <a:xfrm>
            <a:off x="222250" y="830263"/>
            <a:ext cx="3852863"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6"/>
              </a:buBlip>
            </a:pPr>
            <a:endParaRPr lang="en-US" sz="2400" dirty="0"/>
          </a:p>
          <a:p>
            <a:pPr>
              <a:spcBef>
                <a:spcPct val="20000"/>
              </a:spcBef>
              <a:buSzPct val="75000"/>
              <a:buFontTx/>
              <a:buBlip>
                <a:blip r:embed="rId26"/>
              </a:buBlip>
            </a:pPr>
            <a:r>
              <a:rPr lang="en-US" sz="2000" dirty="0"/>
              <a:t>High sampling rates</a:t>
            </a:r>
          </a:p>
          <a:p>
            <a:pPr>
              <a:spcBef>
                <a:spcPct val="20000"/>
              </a:spcBef>
              <a:buSzPct val="75000"/>
              <a:buFontTx/>
              <a:buBlip>
                <a:blip r:embed="rId26"/>
              </a:buBlip>
            </a:pPr>
            <a:r>
              <a:rPr lang="en-US" sz="2000" dirty="0"/>
              <a:t>High digital processing rates</a:t>
            </a:r>
          </a:p>
          <a:p>
            <a:pPr>
              <a:spcBef>
                <a:spcPct val="20000"/>
              </a:spcBef>
              <a:buSzPct val="75000"/>
            </a:pP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28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8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8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8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childTnLst>
                          </p:cTn>
                        </p:par>
                        <p:par>
                          <p:cTn id="17" fill="hold" nodeType="afterGroup">
                            <p:stCondLst>
                              <p:cond delay="0"/>
                            </p:stCondLst>
                            <p:childTnLst>
                              <p:par>
                                <p:cTn id="18" presetID="22" presetClass="entr" presetSubtype="1"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par>
                          <p:cTn id="27" fill="hold" nodeType="afterGroup">
                            <p:stCondLst>
                              <p:cond delay="500"/>
                            </p:stCondLst>
                            <p:childTnLst>
                              <p:par>
                                <p:cTn id="28" presetID="1" presetClass="entr" presetSubtype="0"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par>
                          <p:cTn id="30" fill="hold" nodeType="afterGroup">
                            <p:stCondLst>
                              <p:cond delay="500"/>
                            </p:stCondLst>
                            <p:childTnLst>
                              <p:par>
                                <p:cTn id="31" presetID="10" presetClass="exit" presetSubtype="0" fill="hold" nodeType="afterEffect">
                                  <p:stCondLst>
                                    <p:cond delay="0"/>
                                  </p:stCondLst>
                                  <p:childTnLst>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par>
                                <p:cTn id="40" presetID="22" presetClass="entr" presetSubtype="1"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par>
                          <p:cTn id="43" fill="hold" nodeType="afterGroup">
                            <p:stCondLst>
                              <p:cond delay="1000"/>
                            </p:stCondLst>
                            <p:childTnLst>
                              <p:par>
                                <p:cTn id="44" presetID="1"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nodeType="afterGroup">
                            <p:stCondLst>
                              <p:cond delay="1000"/>
                            </p:stCondLst>
                            <p:childTnLst>
                              <p:par>
                                <p:cTn id="47" presetID="10" presetClass="exit" presetSubtype="0" fill="hold" nodeType="after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childTnLst>
                          </p:cTn>
                        </p:par>
                        <p:par>
                          <p:cTn id="56" fill="hold" nodeType="afterGroup">
                            <p:stCondLst>
                              <p:cond delay="1500"/>
                            </p:stCondLst>
                            <p:childTnLst>
                              <p:par>
                                <p:cTn id="57" presetID="22" presetClass="entr" presetSubtype="1"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childTnLst>
                          </p:cTn>
                        </p:par>
                        <p:par>
                          <p:cTn id="60" fill="hold" nodeType="afterGroup">
                            <p:stCondLst>
                              <p:cond delay="2000"/>
                            </p:stCondLst>
                            <p:childTnLst>
                              <p:par>
                                <p:cTn id="61" presetID="1" presetClass="entr" presetSubtype="0"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nodeType="afterGroup">
                            <p:stCondLst>
                              <p:cond delay="2000"/>
                            </p:stCondLst>
                            <p:childTnLst>
                              <p:par>
                                <p:cTn id="64" presetID="10" presetClass="exit" presetSubtype="0" fill="hold" nodeType="after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22" presetClass="entr" presetSubtype="4"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childTnLst>
                          </p:cTn>
                        </p:par>
                        <p:par>
                          <p:cTn id="73" fill="hold" nodeType="afterGroup">
                            <p:stCondLst>
                              <p:cond delay="2500"/>
                            </p:stCondLst>
                            <p:childTnLst>
                              <p:par>
                                <p:cTn id="74" presetID="22" presetClass="entr" presetSubtype="1"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wipe(up)">
                                      <p:cBhvr>
                                        <p:cTn id="76" dur="500"/>
                                        <p:tgtEl>
                                          <p:spTgt spid="22"/>
                                        </p:tgtEl>
                                      </p:cBhvr>
                                    </p:animEffect>
                                  </p:childTnLst>
                                </p:cTn>
                              </p:par>
                            </p:childTnLst>
                          </p:cTn>
                        </p:par>
                        <p:par>
                          <p:cTn id="77" fill="hold" nodeType="afterGroup">
                            <p:stCondLst>
                              <p:cond delay="3000"/>
                            </p:stCondLst>
                            <p:childTnLst>
                              <p:par>
                                <p:cTn id="78" presetID="1" presetClass="entr" presetSubtype="0" fill="hold" nodeType="after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childTnLst>
                          </p:cTn>
                        </p:par>
                        <p:par>
                          <p:cTn id="80" fill="hold" nodeType="afterGroup">
                            <p:stCondLst>
                              <p:cond delay="3000"/>
                            </p:stCondLst>
                            <p:childTnLst>
                              <p:par>
                                <p:cTn id="81" presetID="10" presetClass="exit" presetSubtype="0" fill="hold" nodeType="afterEffect">
                                  <p:stCondLst>
                                    <p:cond delay="0"/>
                                  </p:stCondLst>
                                  <p:childTnLst>
                                    <p:animEffect transition="out" filter="fade">
                                      <p:cBhvr>
                                        <p:cTn id="82" dur="500"/>
                                        <p:tgtEl>
                                          <p:spTgt spid="27"/>
                                        </p:tgtEl>
                                      </p:cBhvr>
                                    </p:animEffect>
                                    <p:set>
                                      <p:cBhvr>
                                        <p:cTn id="83" dur="1" fill="hold">
                                          <p:stCondLst>
                                            <p:cond delay="499"/>
                                          </p:stCondLst>
                                        </p:cTn>
                                        <p:tgtEl>
                                          <p:spTgt spid="27"/>
                                        </p:tgtEl>
                                        <p:attrNameLst>
                                          <p:attrName>style.visibility</p:attrName>
                                        </p:attrNameLst>
                                      </p:cBhvr>
                                      <p:to>
                                        <p:strVal val="hidden"/>
                                      </p:to>
                                    </p:set>
                                  </p:childTnLst>
                                </p:cTn>
                              </p:par>
                              <p:par>
                                <p:cTn id="84" presetID="22" presetClass="entr" presetSubtype="4" fill="hold"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wipe(left)">
                                      <p:cBhvr>
                                        <p:cTn id="89" dur="500"/>
                                        <p:tgtEl>
                                          <p:spTgt spid="3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Effect transition="in" filter="fade">
                                      <p:cBhvr>
                                        <p:cTn id="92" dur="500"/>
                                        <p:tgtEl>
                                          <p:spTgt spid="51"/>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fade">
                                      <p:cBhvr>
                                        <p:cTn id="95" dur="500"/>
                                        <p:tgtEl>
                                          <p:spTgt spid="47"/>
                                        </p:tgtEl>
                                      </p:cBhvr>
                                    </p:animEffect>
                                  </p:childTnLst>
                                </p:cTn>
                              </p:par>
                              <p:par>
                                <p:cTn id="96" presetID="10" presetClass="entr" presetSubtype="0" fill="hold"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fade">
                                      <p:cBhvr>
                                        <p:cTn id="98" dur="500"/>
                                        <p:tgtEl>
                                          <p:spTgt spid="48"/>
                                        </p:tgtEl>
                                      </p:cBhvr>
                                    </p:animEffect>
                                  </p:childTnLst>
                                </p:cTn>
                              </p:par>
                              <p:par>
                                <p:cTn id="99" presetID="10" presetClass="entr" presetSubtype="0" fill="hold" nodeType="with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500"/>
                                        <p:tgtEl>
                                          <p:spTgt spid="4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50"/>
                                        </p:tgtEl>
                                        <p:attrNameLst>
                                          <p:attrName>style.visibility</p:attrName>
                                        </p:attrNameLst>
                                      </p:cBhvr>
                                      <p:to>
                                        <p:strVal val="visible"/>
                                      </p:to>
                                    </p:set>
                                    <p:animEffect transition="in" filter="fade">
                                      <p:cBhvr>
                                        <p:cTn id="104" dur="500"/>
                                        <p:tgtEl>
                                          <p:spTgt spid="50"/>
                                        </p:tgtEl>
                                      </p:cBhvr>
                                    </p:animEffect>
                                  </p:childTnLst>
                                </p:cTn>
                              </p:par>
                            </p:childTnLst>
                          </p:cTn>
                        </p:par>
                        <p:par>
                          <p:cTn id="105" fill="hold" nodeType="afterGroup">
                            <p:stCondLst>
                              <p:cond delay="3500"/>
                            </p:stCondLst>
                            <p:childTnLst>
                              <p:par>
                                <p:cTn id="106" presetID="22" presetClass="entr" presetSubtype="1"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up)">
                                      <p:cBhvr>
                                        <p:cTn id="108" dur="500"/>
                                        <p:tgtEl>
                                          <p:spTgt spid="23"/>
                                        </p:tgtEl>
                                      </p:cBhvr>
                                    </p:animEffect>
                                  </p:childTnLst>
                                </p:cTn>
                              </p:par>
                            </p:childTnLst>
                          </p:cTn>
                        </p:par>
                        <p:par>
                          <p:cTn id="109" fill="hold" nodeType="afterGroup">
                            <p:stCondLst>
                              <p:cond delay="4000"/>
                            </p:stCondLst>
                            <p:childTnLst>
                              <p:par>
                                <p:cTn id="110" presetID="1" presetClass="entr" presetSubtype="0" fill="hold" nodeType="afterEffect">
                                  <p:stCondLst>
                                    <p:cond delay="0"/>
                                  </p:stCondLst>
                                  <p:childTnLst>
                                    <p:set>
                                      <p:cBhvr>
                                        <p:cTn id="111" dur="1" fill="hold">
                                          <p:stCondLst>
                                            <p:cond delay="0"/>
                                          </p:stCondLst>
                                        </p:cTn>
                                        <p:tgtEl>
                                          <p:spTgt spid="28"/>
                                        </p:tgtEl>
                                        <p:attrNameLst>
                                          <p:attrName>style.visibility</p:attrName>
                                        </p:attrNameLst>
                                      </p:cBhvr>
                                      <p:to>
                                        <p:strVal val="visible"/>
                                      </p:to>
                                    </p:set>
                                  </p:childTnLst>
                                </p:cTn>
                              </p:par>
                            </p:childTnLst>
                          </p:cTn>
                        </p:par>
                        <p:par>
                          <p:cTn id="112" fill="hold" nodeType="afterGroup">
                            <p:stCondLst>
                              <p:cond delay="4000"/>
                            </p:stCondLst>
                            <p:childTnLst>
                              <p:par>
                                <p:cTn id="113" presetID="10" presetClass="exit" presetSubtype="0" fill="hold" nodeType="afterEffect">
                                  <p:stCondLst>
                                    <p:cond delay="0"/>
                                  </p:stCondLst>
                                  <p:childTnLst>
                                    <p:animEffect transition="out" filter="fade">
                                      <p:cBhvr>
                                        <p:cTn id="114" dur="500"/>
                                        <p:tgtEl>
                                          <p:spTgt spid="28"/>
                                        </p:tgtEl>
                                      </p:cBhvr>
                                    </p:animEffect>
                                    <p:set>
                                      <p:cBhvr>
                                        <p:cTn id="115" dur="1" fill="hold">
                                          <p:stCondLst>
                                            <p:cond delay="499"/>
                                          </p:stCondLst>
                                        </p:cTn>
                                        <p:tgtEl>
                                          <p:spTgt spid="28"/>
                                        </p:tgtEl>
                                        <p:attrNameLst>
                                          <p:attrName>style.visibility</p:attrName>
                                        </p:attrNameLst>
                                      </p:cBhvr>
                                      <p:to>
                                        <p:strVal val="hidden"/>
                                      </p:to>
                                    </p:set>
                                  </p:childTnLst>
                                </p:cTn>
                              </p:par>
                              <p:par>
                                <p:cTn id="116" presetID="22" presetClass="entr" presetSubtype="4" fill="hold" nodeType="withEffect">
                                  <p:stCondLst>
                                    <p:cond delay="0"/>
                                  </p:stCondLst>
                                  <p:childTnLst>
                                    <p:set>
                                      <p:cBhvr>
                                        <p:cTn id="117" dur="1" fill="hold">
                                          <p:stCondLst>
                                            <p:cond delay="0"/>
                                          </p:stCondLst>
                                        </p:cTn>
                                        <p:tgtEl>
                                          <p:spTgt spid="16"/>
                                        </p:tgtEl>
                                        <p:attrNameLst>
                                          <p:attrName>style.visibility</p:attrName>
                                        </p:attrNameLst>
                                      </p:cBhvr>
                                      <p:to>
                                        <p:strVal val="visible"/>
                                      </p:to>
                                    </p:set>
                                    <p:animEffect transition="in" filter="wipe(down)">
                                      <p:cBhvr>
                                        <p:cTn id="118" dur="500"/>
                                        <p:tgtEl>
                                          <p:spTgt spid="16"/>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Effect transition="in" filter="wipe(left)">
                                      <p:cBhvr>
                                        <p:cTn id="121" dur="500"/>
                                        <p:tgtEl>
                                          <p:spTgt spid="39"/>
                                        </p:tgtEl>
                                      </p:cBhvr>
                                    </p:animEffect>
                                  </p:childTnLst>
                                </p:cTn>
                              </p:par>
                              <p:par>
                                <p:cTn id="122" presetID="10" presetClass="entr" presetSubtype="0" fill="hold" nodeType="withEffect">
                                  <p:stCondLst>
                                    <p:cond delay="0"/>
                                  </p:stCondLst>
                                  <p:childTnLst>
                                    <p:set>
                                      <p:cBhvr>
                                        <p:cTn id="123" dur="1" fill="hold">
                                          <p:stCondLst>
                                            <p:cond delay="0"/>
                                          </p:stCondLst>
                                        </p:cTn>
                                        <p:tgtEl>
                                          <p:spTgt spid="3"/>
                                        </p:tgtEl>
                                        <p:attrNameLst>
                                          <p:attrName>style.visibility</p:attrName>
                                        </p:attrNameLst>
                                      </p:cBhvr>
                                      <p:to>
                                        <p:strVal val="visible"/>
                                      </p:to>
                                    </p:set>
                                    <p:animEffect transition="in" filter="fade">
                                      <p:cBhvr>
                                        <p:cTn id="124" dur="500"/>
                                        <p:tgtEl>
                                          <p:spTgt spid="3"/>
                                        </p:tgtEl>
                                      </p:cBhvr>
                                    </p:animEffect>
                                  </p:childTnLst>
                                </p:cTn>
                              </p:par>
                              <p:par>
                                <p:cTn id="125" presetID="3" presetClass="entr" presetSubtype="10" fill="hold" grpId="0" nodeType="with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blinds(horizontal)">
                                      <p:cBhvr>
                                        <p:cTn id="12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16" grpId="0" animBg="1"/>
      <p:bldP spid="32819" grpId="0" animBg="1"/>
      <p:bldP spid="35" grpId="0" animBg="1"/>
      <p:bldP spid="36" grpId="0" animBg="1"/>
      <p:bldP spid="37" grpId="0" animBg="1"/>
      <p:bldP spid="38" grpId="0" animBg="1"/>
      <p:bldP spid="39" grpId="0" animBg="1"/>
      <p:bldP spid="42" grpId="0"/>
      <p:bldP spid="47" grpId="0" animBg="1"/>
      <p:bldP spid="50" grpId="0" animBg="1"/>
      <p:bldP spid="51" grpId="0" animBg="1"/>
      <p:bldP spid="58" grpId="0" animBg="1"/>
      <p:bldP spid="5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r>
              <a:rPr lang="en-US" smtClean="0"/>
              <a:t>Random Demodulation</a:t>
            </a:r>
            <a:endParaRPr lang="he-IL" smtClean="0"/>
          </a:p>
        </p:txBody>
      </p:sp>
      <p:sp>
        <p:nvSpPr>
          <p:cNvPr id="142339" name="Text Box 5"/>
          <p:cNvSpPr txBox="1">
            <a:spLocks noChangeArrowheads="1"/>
          </p:cNvSpPr>
          <p:nvPr/>
        </p:nvSpPr>
        <p:spPr bwMode="auto">
          <a:xfrm>
            <a:off x="7918450" y="2897188"/>
            <a:ext cx="12636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Tropp </a:t>
            </a:r>
            <a:r>
              <a:rPr lang="en-US" sz="1200" b="1" i="1">
                <a:solidFill>
                  <a:srgbClr val="CC0099"/>
                </a:solidFill>
              </a:rPr>
              <a:t>et al</a:t>
            </a:r>
            <a:r>
              <a:rPr lang="en-US" sz="1200" b="1">
                <a:solidFill>
                  <a:srgbClr val="CC0099"/>
                </a:solidFill>
              </a:rPr>
              <a:t>., ‘09</a:t>
            </a:r>
          </a:p>
        </p:txBody>
      </p:sp>
      <p:sp>
        <p:nvSpPr>
          <p:cNvPr id="142340" name="Text Box 20"/>
          <p:cNvSpPr txBox="1">
            <a:spLocks noChangeArrowheads="1"/>
          </p:cNvSpPr>
          <p:nvPr/>
        </p:nvSpPr>
        <p:spPr bwMode="auto">
          <a:xfrm>
            <a:off x="266700" y="1327150"/>
            <a:ext cx="4725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4"/>
              </a:buBlip>
            </a:pPr>
            <a:r>
              <a:rPr lang="en-US" sz="2000">
                <a:cs typeface="Tahoma" pitchFamily="34" charset="0"/>
              </a:rPr>
              <a:t> </a:t>
            </a:r>
            <a:r>
              <a:rPr lang="en-US" sz="2000" b="1">
                <a:solidFill>
                  <a:srgbClr val="FF0000"/>
                </a:solidFill>
                <a:cs typeface="Tahoma" pitchFamily="34" charset="0"/>
              </a:rPr>
              <a:t>Model:</a:t>
            </a:r>
            <a:r>
              <a:rPr lang="en-US" sz="2000">
                <a:cs typeface="Tahoma" pitchFamily="34" charset="0"/>
              </a:rPr>
              <a:t>  sparse sum of harmonic tones</a:t>
            </a:r>
          </a:p>
        </p:txBody>
      </p:sp>
      <p:sp>
        <p:nvSpPr>
          <p:cNvPr id="6" name="Text Box 20"/>
          <p:cNvSpPr txBox="1">
            <a:spLocks noChangeArrowheads="1"/>
          </p:cNvSpPr>
          <p:nvPr/>
        </p:nvSpPr>
        <p:spPr bwMode="auto">
          <a:xfrm>
            <a:off x="266700" y="3286125"/>
            <a:ext cx="158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4"/>
              </a:buBlip>
            </a:pPr>
            <a:r>
              <a:rPr lang="en-US" sz="2000" b="1">
                <a:solidFill>
                  <a:srgbClr val="FF0000"/>
                </a:solidFill>
                <a:cs typeface="Tahoma" pitchFamily="34" charset="0"/>
              </a:rPr>
              <a:t> Sampling:</a:t>
            </a:r>
            <a:endParaRPr lang="en-US" sz="2000">
              <a:cs typeface="Tahoma" pitchFamily="34" charset="0"/>
            </a:endParaRPr>
          </a:p>
        </p:txBody>
      </p:sp>
      <p:pic>
        <p:nvPicPr>
          <p:cNvPr id="142342" name="Picture 11"/>
          <p:cNvPicPr>
            <a:picLocks noChangeAspect="1"/>
          </p:cNvPicPr>
          <p:nvPr>
            <p:custDataLst>
              <p:tags r:id="rId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841375" y="1887538"/>
            <a:ext cx="2141538"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13"/>
          <p:cNvPicPr>
            <a:picLocks noChangeAspect="1"/>
          </p:cNvPicPr>
          <p:nvPr>
            <p:custDataLst>
              <p:tags r:id="rId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720725" y="2693988"/>
            <a:ext cx="2657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Line 4"/>
          <p:cNvSpPr>
            <a:spLocks noChangeShapeType="1"/>
          </p:cNvSpPr>
          <p:nvPr/>
        </p:nvSpPr>
        <p:spPr bwMode="auto">
          <a:xfrm>
            <a:off x="4014788" y="2441575"/>
            <a:ext cx="36004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42345" name="Line 5"/>
          <p:cNvSpPr>
            <a:spLocks noChangeShapeType="1"/>
          </p:cNvSpPr>
          <p:nvPr/>
        </p:nvSpPr>
        <p:spPr bwMode="auto">
          <a:xfrm>
            <a:off x="5635625"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2346" name="Picture 220"/>
          <p:cNvPicPr>
            <a:picLocks noChangeAspect="1"/>
          </p:cNvPicPr>
          <p:nvPr>
            <p:custDataLst>
              <p:tags r:id="rId3"/>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7958138" y="2305050"/>
            <a:ext cx="46513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226"/>
          <p:cNvPicPr>
            <a:picLocks noChangeAspect="1"/>
          </p:cNvPicPr>
          <p:nvPr>
            <p:custDataLst>
              <p:tags r:id="rId4"/>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5591175" y="2693988"/>
            <a:ext cx="87313"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8" name="Line 5"/>
          <p:cNvSpPr>
            <a:spLocks noChangeShapeType="1"/>
          </p:cNvSpPr>
          <p:nvPr/>
        </p:nvSpPr>
        <p:spPr bwMode="auto">
          <a:xfrm>
            <a:off x="4254500"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2349" name="Picture 222"/>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7248525" y="2655888"/>
            <a:ext cx="1762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50" name="Group 232"/>
          <p:cNvGrpSpPr>
            <a:grpSpLocks/>
          </p:cNvGrpSpPr>
          <p:nvPr/>
        </p:nvGrpSpPr>
        <p:grpSpPr bwMode="auto">
          <a:xfrm>
            <a:off x="5611813" y="1938338"/>
            <a:ext cx="42862" cy="498475"/>
            <a:chOff x="1228" y="2739"/>
            <a:chExt cx="27" cy="314"/>
          </a:xfrm>
        </p:grpSpPr>
        <p:sp>
          <p:nvSpPr>
            <p:cNvPr id="142421" name="Line 233"/>
            <p:cNvSpPr>
              <a:spLocks noChangeShapeType="1"/>
            </p:cNvSpPr>
            <p:nvPr/>
          </p:nvSpPr>
          <p:spPr bwMode="auto">
            <a:xfrm flipV="1">
              <a:off x="1242" y="2747"/>
              <a:ext cx="0" cy="30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422" name="Oval 234"/>
            <p:cNvSpPr>
              <a:spLocks noChangeArrowheads="1"/>
            </p:cNvSpPr>
            <p:nvPr/>
          </p:nvSpPr>
          <p:spPr bwMode="auto">
            <a:xfrm>
              <a:off x="1228" y="2739"/>
              <a:ext cx="27" cy="27"/>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grpSp>
      <p:pic>
        <p:nvPicPr>
          <p:cNvPr id="142351" name="Picture 225"/>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6818313" y="2655888"/>
            <a:ext cx="38258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2" name="Line 5"/>
          <p:cNvSpPr>
            <a:spLocks noChangeShapeType="1"/>
          </p:cNvSpPr>
          <p:nvPr/>
        </p:nvSpPr>
        <p:spPr bwMode="auto">
          <a:xfrm>
            <a:off x="5959475"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2353" name="Picture 229"/>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5926138" y="2693988"/>
            <a:ext cx="682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4" name="Line 5"/>
          <p:cNvSpPr>
            <a:spLocks noChangeShapeType="1"/>
          </p:cNvSpPr>
          <p:nvPr/>
        </p:nvSpPr>
        <p:spPr bwMode="auto">
          <a:xfrm>
            <a:off x="5310188"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2355" name="Picture 232"/>
          <p:cNvPicPr>
            <a:picLocks noChangeAspect="1"/>
          </p:cNvPicPr>
          <p:nvPr>
            <p:custDataLst>
              <p:tags r:id="rId8"/>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5197475" y="2693988"/>
            <a:ext cx="2254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56" name="Picture 234"/>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3927475" y="2655888"/>
            <a:ext cx="5461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7" name="Line 5"/>
          <p:cNvSpPr>
            <a:spLocks noChangeShapeType="1"/>
          </p:cNvSpPr>
          <p:nvPr/>
        </p:nvSpPr>
        <p:spPr bwMode="auto">
          <a:xfrm>
            <a:off x="7010400"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358" name="Line 5"/>
          <p:cNvSpPr>
            <a:spLocks noChangeShapeType="1"/>
          </p:cNvSpPr>
          <p:nvPr/>
        </p:nvSpPr>
        <p:spPr bwMode="auto">
          <a:xfrm>
            <a:off x="7335838"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142359" name="Group 249"/>
          <p:cNvGrpSpPr>
            <a:grpSpLocks/>
          </p:cNvGrpSpPr>
          <p:nvPr/>
        </p:nvGrpSpPr>
        <p:grpSpPr bwMode="auto">
          <a:xfrm>
            <a:off x="6456363" y="2235200"/>
            <a:ext cx="347662" cy="55563"/>
            <a:chOff x="4471988" y="3696263"/>
            <a:chExt cx="347934" cy="54769"/>
          </a:xfrm>
        </p:grpSpPr>
        <p:sp>
          <p:nvSpPr>
            <p:cNvPr id="142418" name="Oval 70"/>
            <p:cNvSpPr>
              <a:spLocks noChangeArrowheads="1"/>
            </p:cNvSpPr>
            <p:nvPr/>
          </p:nvSpPr>
          <p:spPr bwMode="auto">
            <a:xfrm>
              <a:off x="4471988" y="3696263"/>
              <a:ext cx="54769" cy="54769"/>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142419" name="Oval 70"/>
            <p:cNvSpPr>
              <a:spLocks noChangeArrowheads="1"/>
            </p:cNvSpPr>
            <p:nvPr/>
          </p:nvSpPr>
          <p:spPr bwMode="auto">
            <a:xfrm>
              <a:off x="4618571" y="3696263"/>
              <a:ext cx="54769" cy="54769"/>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142420" name="Oval 70"/>
            <p:cNvSpPr>
              <a:spLocks noChangeArrowheads="1"/>
            </p:cNvSpPr>
            <p:nvPr/>
          </p:nvSpPr>
          <p:spPr bwMode="auto">
            <a:xfrm>
              <a:off x="4765153" y="3696263"/>
              <a:ext cx="54769" cy="54769"/>
            </a:xfrm>
            <a:prstGeom prst="ellipse">
              <a:avLst/>
            </a:prstGeom>
            <a:solidFill>
              <a:schemeClr val="tx1"/>
            </a:solidFill>
            <a:ln w="9525">
              <a:solidFill>
                <a:schemeClr val="tx1"/>
              </a:solidFill>
              <a:round/>
              <a:headEnd/>
              <a:tailEnd/>
            </a:ln>
          </p:spPr>
          <p:txBody>
            <a:bodyPr wrap="none" anchor="ctr"/>
            <a:lstStyle/>
            <a:p>
              <a:pPr algn="ctr"/>
              <a:endParaRPr lang="ru-RU" u="sng"/>
            </a:p>
          </p:txBody>
        </p:sp>
      </p:grpSp>
      <p:sp>
        <p:nvSpPr>
          <p:cNvPr id="142360" name="Line 5"/>
          <p:cNvSpPr>
            <a:spLocks noChangeShapeType="1"/>
          </p:cNvSpPr>
          <p:nvPr/>
        </p:nvSpPr>
        <p:spPr bwMode="auto">
          <a:xfrm>
            <a:off x="6284913"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361" name="Line 5"/>
          <p:cNvSpPr>
            <a:spLocks noChangeShapeType="1"/>
          </p:cNvSpPr>
          <p:nvPr/>
        </p:nvSpPr>
        <p:spPr bwMode="auto">
          <a:xfrm>
            <a:off x="4986338" y="2441575"/>
            <a:ext cx="0" cy="1444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142362" name="Group 232"/>
          <p:cNvGrpSpPr>
            <a:grpSpLocks/>
          </p:cNvGrpSpPr>
          <p:nvPr/>
        </p:nvGrpSpPr>
        <p:grpSpPr bwMode="auto">
          <a:xfrm>
            <a:off x="5938838" y="2147888"/>
            <a:ext cx="42862" cy="300037"/>
            <a:chOff x="1228" y="2739"/>
            <a:chExt cx="27" cy="189"/>
          </a:xfrm>
        </p:grpSpPr>
        <p:sp>
          <p:nvSpPr>
            <p:cNvPr id="142416" name="Line 233"/>
            <p:cNvSpPr>
              <a:spLocks noChangeShapeType="1"/>
            </p:cNvSpPr>
            <p:nvPr/>
          </p:nvSpPr>
          <p:spPr bwMode="auto">
            <a:xfrm flipV="1">
              <a:off x="1242" y="2747"/>
              <a:ext cx="0" cy="1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417" name="Oval 234"/>
            <p:cNvSpPr>
              <a:spLocks noChangeArrowheads="1"/>
            </p:cNvSpPr>
            <p:nvPr/>
          </p:nvSpPr>
          <p:spPr bwMode="auto">
            <a:xfrm>
              <a:off x="1228" y="2739"/>
              <a:ext cx="27" cy="27"/>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grpSp>
      <p:grpSp>
        <p:nvGrpSpPr>
          <p:cNvPr id="142363" name="Group 232"/>
          <p:cNvGrpSpPr>
            <a:grpSpLocks/>
          </p:cNvGrpSpPr>
          <p:nvPr/>
        </p:nvGrpSpPr>
        <p:grpSpPr bwMode="auto">
          <a:xfrm>
            <a:off x="6988175" y="2286000"/>
            <a:ext cx="42863" cy="158750"/>
            <a:chOff x="1228" y="2739"/>
            <a:chExt cx="27" cy="100"/>
          </a:xfrm>
        </p:grpSpPr>
        <p:sp>
          <p:nvSpPr>
            <p:cNvPr id="142414" name="Line 233"/>
            <p:cNvSpPr>
              <a:spLocks noChangeShapeType="1"/>
            </p:cNvSpPr>
            <p:nvPr/>
          </p:nvSpPr>
          <p:spPr bwMode="auto">
            <a:xfrm flipV="1">
              <a:off x="1242" y="2747"/>
              <a:ext cx="0" cy="9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415" name="Oval 234"/>
            <p:cNvSpPr>
              <a:spLocks noChangeArrowheads="1"/>
            </p:cNvSpPr>
            <p:nvPr/>
          </p:nvSpPr>
          <p:spPr bwMode="auto">
            <a:xfrm>
              <a:off x="1228" y="2739"/>
              <a:ext cx="27" cy="27"/>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grpSp>
      <p:sp>
        <p:nvSpPr>
          <p:cNvPr id="142364" name="Oval 234"/>
          <p:cNvSpPr>
            <a:spLocks noChangeArrowheads="1"/>
          </p:cNvSpPr>
          <p:nvPr/>
        </p:nvSpPr>
        <p:spPr bwMode="auto">
          <a:xfrm>
            <a:off x="5287963" y="2400300"/>
            <a:ext cx="42862" cy="42863"/>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grpSp>
        <p:nvGrpSpPr>
          <p:cNvPr id="142365" name="Group 232"/>
          <p:cNvGrpSpPr>
            <a:grpSpLocks/>
          </p:cNvGrpSpPr>
          <p:nvPr/>
        </p:nvGrpSpPr>
        <p:grpSpPr bwMode="auto">
          <a:xfrm>
            <a:off x="4964113" y="2155825"/>
            <a:ext cx="42862" cy="285750"/>
            <a:chOff x="1228" y="2739"/>
            <a:chExt cx="27" cy="180"/>
          </a:xfrm>
        </p:grpSpPr>
        <p:sp>
          <p:nvSpPr>
            <p:cNvPr id="142412" name="Line 233"/>
            <p:cNvSpPr>
              <a:spLocks noChangeShapeType="1"/>
            </p:cNvSpPr>
            <p:nvPr/>
          </p:nvSpPr>
          <p:spPr bwMode="auto">
            <a:xfrm flipV="1">
              <a:off x="1242" y="2747"/>
              <a:ext cx="0" cy="17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413" name="Oval 234"/>
            <p:cNvSpPr>
              <a:spLocks noChangeArrowheads="1"/>
            </p:cNvSpPr>
            <p:nvPr/>
          </p:nvSpPr>
          <p:spPr bwMode="auto">
            <a:xfrm>
              <a:off x="1228" y="2739"/>
              <a:ext cx="27" cy="27"/>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grpSp>
      <p:sp>
        <p:nvSpPr>
          <p:cNvPr id="142366" name="Oval 234"/>
          <p:cNvSpPr>
            <a:spLocks noChangeArrowheads="1"/>
          </p:cNvSpPr>
          <p:nvPr/>
        </p:nvSpPr>
        <p:spPr bwMode="auto">
          <a:xfrm>
            <a:off x="6262688" y="2400300"/>
            <a:ext cx="42862" cy="42863"/>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sp>
        <p:nvSpPr>
          <p:cNvPr id="142367" name="Oval 234"/>
          <p:cNvSpPr>
            <a:spLocks noChangeArrowheads="1"/>
          </p:cNvSpPr>
          <p:nvPr/>
        </p:nvSpPr>
        <p:spPr bwMode="auto">
          <a:xfrm>
            <a:off x="4235450" y="2400300"/>
            <a:ext cx="42863" cy="42863"/>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grpSp>
        <p:nvGrpSpPr>
          <p:cNvPr id="142368" name="Group 232"/>
          <p:cNvGrpSpPr>
            <a:grpSpLocks/>
          </p:cNvGrpSpPr>
          <p:nvPr/>
        </p:nvGrpSpPr>
        <p:grpSpPr bwMode="auto">
          <a:xfrm>
            <a:off x="7313613" y="2049463"/>
            <a:ext cx="42862" cy="387350"/>
            <a:chOff x="1228" y="2739"/>
            <a:chExt cx="27" cy="244"/>
          </a:xfrm>
        </p:grpSpPr>
        <p:sp>
          <p:nvSpPr>
            <p:cNvPr id="142410" name="Line 233"/>
            <p:cNvSpPr>
              <a:spLocks noChangeShapeType="1"/>
            </p:cNvSpPr>
            <p:nvPr/>
          </p:nvSpPr>
          <p:spPr bwMode="auto">
            <a:xfrm flipV="1">
              <a:off x="1242" y="2747"/>
              <a:ext cx="0" cy="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411" name="Oval 234"/>
            <p:cNvSpPr>
              <a:spLocks noChangeArrowheads="1"/>
            </p:cNvSpPr>
            <p:nvPr/>
          </p:nvSpPr>
          <p:spPr bwMode="auto">
            <a:xfrm>
              <a:off x="1228" y="2739"/>
              <a:ext cx="27" cy="27"/>
            </a:xfrm>
            <a:prstGeom prst="ellipse">
              <a:avLst/>
            </a:prstGeom>
            <a:solidFill>
              <a:srgbClr val="FF0000"/>
            </a:solidFill>
            <a:ln w="9525">
              <a:solidFill>
                <a:srgbClr val="FF0000"/>
              </a:solidFill>
              <a:round/>
              <a:headEnd/>
              <a:tailEnd/>
            </a:ln>
          </p:spPr>
          <p:txBody>
            <a:bodyPr wrap="none" anchor="ctr"/>
            <a:lstStyle/>
            <a:p>
              <a:endParaRPr lang="ru-RU">
                <a:latin typeface="Arial" pitchFamily="34" charset="0"/>
              </a:endParaRPr>
            </a:p>
          </p:txBody>
        </p:sp>
      </p:grpSp>
      <p:grpSp>
        <p:nvGrpSpPr>
          <p:cNvPr id="142369" name="Group 272"/>
          <p:cNvGrpSpPr>
            <a:grpSpLocks/>
          </p:cNvGrpSpPr>
          <p:nvPr/>
        </p:nvGrpSpPr>
        <p:grpSpPr bwMode="auto">
          <a:xfrm>
            <a:off x="4400550" y="2235200"/>
            <a:ext cx="347663" cy="55563"/>
            <a:chOff x="4471988" y="3696263"/>
            <a:chExt cx="347934" cy="54769"/>
          </a:xfrm>
        </p:grpSpPr>
        <p:sp>
          <p:nvSpPr>
            <p:cNvPr id="142407" name="Oval 70"/>
            <p:cNvSpPr>
              <a:spLocks noChangeArrowheads="1"/>
            </p:cNvSpPr>
            <p:nvPr/>
          </p:nvSpPr>
          <p:spPr bwMode="auto">
            <a:xfrm>
              <a:off x="4471988" y="3696263"/>
              <a:ext cx="54769" cy="54769"/>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142408" name="Oval 70"/>
            <p:cNvSpPr>
              <a:spLocks noChangeArrowheads="1"/>
            </p:cNvSpPr>
            <p:nvPr/>
          </p:nvSpPr>
          <p:spPr bwMode="auto">
            <a:xfrm>
              <a:off x="4618571" y="3696263"/>
              <a:ext cx="54769" cy="54769"/>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142409" name="Oval 70"/>
            <p:cNvSpPr>
              <a:spLocks noChangeArrowheads="1"/>
            </p:cNvSpPr>
            <p:nvPr/>
          </p:nvSpPr>
          <p:spPr bwMode="auto">
            <a:xfrm>
              <a:off x="4765153" y="3696263"/>
              <a:ext cx="54769" cy="54769"/>
            </a:xfrm>
            <a:prstGeom prst="ellipse">
              <a:avLst/>
            </a:prstGeom>
            <a:solidFill>
              <a:schemeClr val="tx1"/>
            </a:solidFill>
            <a:ln w="9525">
              <a:solidFill>
                <a:schemeClr val="tx1"/>
              </a:solidFill>
              <a:round/>
              <a:headEnd/>
              <a:tailEnd/>
            </a:ln>
          </p:spPr>
          <p:txBody>
            <a:bodyPr wrap="none" anchor="ctr"/>
            <a:lstStyle/>
            <a:p>
              <a:pPr algn="ctr"/>
              <a:endParaRPr lang="ru-RU" u="sng"/>
            </a:p>
          </p:txBody>
        </p:sp>
      </p:grpSp>
      <p:sp>
        <p:nvSpPr>
          <p:cNvPr id="142370" name="Line 5"/>
          <p:cNvSpPr>
            <a:spLocks noChangeShapeType="1"/>
          </p:cNvSpPr>
          <p:nvPr/>
        </p:nvSpPr>
        <p:spPr bwMode="auto">
          <a:xfrm rot="5400000">
            <a:off x="5798344" y="1599406"/>
            <a:ext cx="0" cy="325438"/>
          </a:xfrm>
          <a:prstGeom prst="line">
            <a:avLst/>
          </a:prstGeom>
          <a:noFill/>
          <a:ln w="19050">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e-IL"/>
          </a:p>
        </p:txBody>
      </p:sp>
      <p:pic>
        <p:nvPicPr>
          <p:cNvPr id="142371" name="Picture 277"/>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5764213" y="1528763"/>
            <a:ext cx="68262"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 name="Picture 361"/>
          <p:cNvPicPr>
            <a:picLocks noChangeAspect="1"/>
          </p:cNvPicPr>
          <p:nvPr>
            <p:custDataLst>
              <p:tags r:id="rId11"/>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7562850" y="4567238"/>
            <a:ext cx="1257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91"/>
          <p:cNvGrpSpPr>
            <a:grpSpLocks/>
          </p:cNvGrpSpPr>
          <p:nvPr/>
        </p:nvGrpSpPr>
        <p:grpSpPr bwMode="auto">
          <a:xfrm>
            <a:off x="3603625" y="3927475"/>
            <a:ext cx="292100" cy="292100"/>
            <a:chOff x="4680" y="1460"/>
            <a:chExt cx="184" cy="184"/>
          </a:xfrm>
        </p:grpSpPr>
        <p:sp>
          <p:nvSpPr>
            <p:cNvPr id="142404" name="Oval 2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42405"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2406"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284" name="Line 296"/>
          <p:cNvSpPr>
            <a:spLocks noChangeShapeType="1"/>
          </p:cNvSpPr>
          <p:nvPr/>
        </p:nvSpPr>
        <p:spPr bwMode="auto">
          <a:xfrm flipH="1">
            <a:off x="3192463" y="4073525"/>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285" name="Line 297"/>
          <p:cNvSpPr>
            <a:spLocks noChangeShapeType="1"/>
          </p:cNvSpPr>
          <p:nvPr/>
        </p:nvSpPr>
        <p:spPr bwMode="auto">
          <a:xfrm flipH="1">
            <a:off x="3913188" y="4073525"/>
            <a:ext cx="3714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340" name="Picture 339"/>
          <p:cNvPicPr>
            <a:picLocks noChangeAspect="1"/>
          </p:cNvPicPr>
          <p:nvPr>
            <p:custDataLst>
              <p:tags r:id="rId12"/>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3548063" y="4633913"/>
            <a:ext cx="4032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 name="Line 299"/>
          <p:cNvSpPr>
            <a:spLocks noChangeShapeType="1"/>
          </p:cNvSpPr>
          <p:nvPr/>
        </p:nvSpPr>
        <p:spPr bwMode="auto">
          <a:xfrm>
            <a:off x="3749675" y="4230688"/>
            <a:ext cx="0" cy="3365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288" name="Line 300"/>
          <p:cNvSpPr>
            <a:spLocks noChangeShapeType="1"/>
          </p:cNvSpPr>
          <p:nvPr/>
        </p:nvSpPr>
        <p:spPr bwMode="auto">
          <a:xfrm flipH="1">
            <a:off x="5046663" y="4073525"/>
            <a:ext cx="3079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89" name="Line 301"/>
          <p:cNvSpPr>
            <a:spLocks noChangeShapeType="1"/>
          </p:cNvSpPr>
          <p:nvPr/>
        </p:nvSpPr>
        <p:spPr bwMode="auto">
          <a:xfrm flipV="1">
            <a:off x="5346700" y="3883025"/>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337" name="Picture 336"/>
          <p:cNvPicPr>
            <a:picLocks noChangeAspect="1"/>
          </p:cNvPicPr>
          <p:nvPr>
            <p:custDataLst>
              <p:tags r:id="rId13"/>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5265738" y="3563938"/>
            <a:ext cx="4857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 name="Picture 337"/>
          <p:cNvPicPr>
            <a:picLocks noChangeAspect="1"/>
          </p:cNvPicPr>
          <p:nvPr>
            <p:custDataLst>
              <p:tags r:id="rId14"/>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6072188" y="3971925"/>
            <a:ext cx="3143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 name="Rectangle 320"/>
          <p:cNvSpPr>
            <a:spLocks noChangeArrowheads="1"/>
          </p:cNvSpPr>
          <p:nvPr/>
        </p:nvSpPr>
        <p:spPr bwMode="auto">
          <a:xfrm>
            <a:off x="4291013" y="3717925"/>
            <a:ext cx="746125" cy="630238"/>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342" name="Picture 341"/>
          <p:cNvPicPr>
            <a:picLocks noChangeAspect="1"/>
          </p:cNvPicPr>
          <p:nvPr>
            <p:custDataLst>
              <p:tags r:id="rId15"/>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2757488" y="3971925"/>
            <a:ext cx="3238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9" name="Picture 338"/>
          <p:cNvPicPr>
            <a:picLocks noChangeAspect="1"/>
          </p:cNvPicPr>
          <p:nvPr>
            <p:custDataLst>
              <p:tags r:id="rId16"/>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4454525" y="3757613"/>
            <a:ext cx="4191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 name="Freeform 12"/>
          <p:cNvSpPr>
            <a:spLocks/>
          </p:cNvSpPr>
          <p:nvPr/>
        </p:nvSpPr>
        <p:spPr bwMode="auto">
          <a:xfrm>
            <a:off x="5265738" y="3852863"/>
            <a:ext cx="279400" cy="222250"/>
          </a:xfrm>
          <a:custGeom>
            <a:avLst/>
            <a:gdLst>
              <a:gd name="T0" fmla="*/ 0 w 194"/>
              <a:gd name="T1" fmla="*/ 2147483647 h 106"/>
              <a:gd name="T2" fmla="*/ 2078218 w 194"/>
              <a:gd name="T3" fmla="*/ 1495616792 h 106"/>
              <a:gd name="T4" fmla="*/ 2078218 w 194"/>
              <a:gd name="T5" fmla="*/ 2147483647 h 106"/>
              <a:gd name="T6" fmla="*/ 2078218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341" name="Picture 340"/>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3152775" y="4962525"/>
            <a:ext cx="11938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 name="Line 296"/>
          <p:cNvSpPr>
            <a:spLocks noChangeShapeType="1"/>
          </p:cNvSpPr>
          <p:nvPr/>
        </p:nvSpPr>
        <p:spPr bwMode="auto">
          <a:xfrm flipH="1">
            <a:off x="5607050" y="4073525"/>
            <a:ext cx="39846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361" name="Curved Left Arrow 360"/>
          <p:cNvSpPr/>
          <p:nvPr/>
        </p:nvSpPr>
        <p:spPr>
          <a:xfrm>
            <a:off x="6597650" y="4154488"/>
            <a:ext cx="812800" cy="1449387"/>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solidFill>
                <a:schemeClr val="tx1"/>
              </a:solidFill>
            </a:endParaRPr>
          </a:p>
        </p:txBody>
      </p:sp>
      <p:grpSp>
        <p:nvGrpSpPr>
          <p:cNvPr id="11" name="Group 365"/>
          <p:cNvGrpSpPr>
            <a:grpSpLocks/>
          </p:cNvGrpSpPr>
          <p:nvPr/>
        </p:nvGrpSpPr>
        <p:grpSpPr bwMode="auto">
          <a:xfrm>
            <a:off x="1738313" y="5495925"/>
            <a:ext cx="5667375" cy="1019175"/>
            <a:chOff x="1551792" y="5496422"/>
            <a:chExt cx="5667242" cy="1019139"/>
          </a:xfrm>
        </p:grpSpPr>
        <p:sp>
          <p:nvSpPr>
            <p:cNvPr id="142390" name="Rectangle 320"/>
            <p:cNvSpPr>
              <a:spLocks noChangeArrowheads="1"/>
            </p:cNvSpPr>
            <p:nvPr/>
          </p:nvSpPr>
          <p:spPr bwMode="auto">
            <a:xfrm>
              <a:off x="4475895" y="5651397"/>
              <a:ext cx="1975394" cy="630160"/>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42391" name="Picture 356"/>
            <p:cNvPicPr>
              <a:picLocks noChangeAspect="1"/>
            </p:cNvPicPr>
            <p:nvPr>
              <p:custDataLst>
                <p:tags r:id="rId18"/>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4609633" y="5782293"/>
              <a:ext cx="1741932" cy="42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92" name="Line 296"/>
            <p:cNvSpPr>
              <a:spLocks noChangeShapeType="1"/>
            </p:cNvSpPr>
            <p:nvPr/>
          </p:nvSpPr>
          <p:spPr bwMode="auto">
            <a:xfrm flipH="1">
              <a:off x="1986662" y="6006636"/>
              <a:ext cx="398449"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2393" name="Line 301"/>
            <p:cNvSpPr>
              <a:spLocks noChangeShapeType="1"/>
            </p:cNvSpPr>
            <p:nvPr/>
          </p:nvSpPr>
          <p:spPr bwMode="auto">
            <a:xfrm flipV="1">
              <a:off x="3591266" y="5817017"/>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2394" name="Picture 355"/>
            <p:cNvPicPr>
              <a:picLocks noChangeAspect="1"/>
            </p:cNvPicPr>
            <p:nvPr>
              <p:custDataLst>
                <p:tags r:id="rId19"/>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3508773" y="5496422"/>
              <a:ext cx="537972" cy="21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95" name="Rectangle 320"/>
            <p:cNvSpPr>
              <a:spLocks noChangeArrowheads="1"/>
            </p:cNvSpPr>
            <p:nvPr/>
          </p:nvSpPr>
          <p:spPr bwMode="auto">
            <a:xfrm>
              <a:off x="2385111" y="5651397"/>
              <a:ext cx="745671" cy="630160"/>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42396" name="Picture 348"/>
            <p:cNvPicPr>
              <a:picLocks noChangeAspect="1"/>
            </p:cNvPicPr>
            <p:nvPr>
              <p:custDataLst>
                <p:tags r:id="rId20"/>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1551792" y="5904528"/>
              <a:ext cx="32308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97" name="Picture 352"/>
            <p:cNvPicPr>
              <a:picLocks noChangeAspect="1"/>
            </p:cNvPicPr>
            <p:nvPr>
              <p:custDataLst>
                <p:tags r:id="rId21"/>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2527060" y="5691395"/>
              <a:ext cx="461772" cy="55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98" name="Freeform 12"/>
            <p:cNvSpPr>
              <a:spLocks/>
            </p:cNvSpPr>
            <p:nvPr/>
          </p:nvSpPr>
          <p:spPr bwMode="auto">
            <a:xfrm>
              <a:off x="3508773" y="5786061"/>
              <a:ext cx="279991" cy="223044"/>
            </a:xfrm>
            <a:custGeom>
              <a:avLst/>
              <a:gdLst>
                <a:gd name="T0" fmla="*/ 0 w 194"/>
                <a:gd name="T1" fmla="*/ 2147483647 h 106"/>
                <a:gd name="T2" fmla="*/ 2082614 w 194"/>
                <a:gd name="T3" fmla="*/ 1500959963 h 106"/>
                <a:gd name="T4" fmla="*/ 2082614 w 194"/>
                <a:gd name="T5" fmla="*/ 2147483647 h 106"/>
                <a:gd name="T6" fmla="*/ 2082614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42399" name="Line 296"/>
            <p:cNvSpPr>
              <a:spLocks noChangeShapeType="1"/>
            </p:cNvSpPr>
            <p:nvPr/>
          </p:nvSpPr>
          <p:spPr bwMode="auto">
            <a:xfrm flipH="1">
              <a:off x="3927101" y="6012440"/>
              <a:ext cx="54605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2400" name="Line 300"/>
            <p:cNvSpPr>
              <a:spLocks noChangeShapeType="1"/>
            </p:cNvSpPr>
            <p:nvPr/>
          </p:nvSpPr>
          <p:spPr bwMode="auto">
            <a:xfrm flipH="1">
              <a:off x="3144753" y="6006636"/>
              <a:ext cx="45850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2401" name="Picture 357"/>
            <p:cNvPicPr>
              <a:picLocks noChangeAspect="1"/>
            </p:cNvPicPr>
            <p:nvPr>
              <p:custDataLst>
                <p:tags r:id="rId22"/>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6905090" y="5910332"/>
              <a:ext cx="313944"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402" name="Line 296"/>
            <p:cNvSpPr>
              <a:spLocks noChangeShapeType="1"/>
            </p:cNvSpPr>
            <p:nvPr/>
          </p:nvSpPr>
          <p:spPr bwMode="auto">
            <a:xfrm flipH="1">
              <a:off x="6440771" y="6012440"/>
              <a:ext cx="398449"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2403" name="Text Box 20"/>
            <p:cNvSpPr txBox="1">
              <a:spLocks noChangeArrowheads="1"/>
            </p:cNvSpPr>
            <p:nvPr/>
          </p:nvSpPr>
          <p:spPr bwMode="auto">
            <a:xfrm>
              <a:off x="3225841" y="6207784"/>
              <a:ext cx="1196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1400">
                  <a:solidFill>
                    <a:srgbClr val="FF0000"/>
                  </a:solidFill>
                  <a:cs typeface="Tahoma" pitchFamily="34" charset="0"/>
                </a:rPr>
                <a:t>Nyquist-rate</a:t>
              </a:r>
              <a:endParaRPr lang="en-US" sz="1400">
                <a:cs typeface="Tahom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61"/>
                                        </p:tgtEl>
                                        <p:attrNameLst>
                                          <p:attrName>style.visibility</p:attrName>
                                        </p:attrNameLst>
                                      </p:cBhvr>
                                      <p:to>
                                        <p:strVal val="visible"/>
                                      </p:to>
                                    </p:set>
                                    <p:animEffect transition="in" filter="wipe(up)">
                                      <p:cBhvr>
                                        <p:cTn id="41" dur="500"/>
                                        <p:tgtEl>
                                          <p:spTgt spid="361"/>
                                        </p:tgtEl>
                                      </p:cBhvr>
                                    </p:animEffect>
                                  </p:childTnLst>
                                </p:cTn>
                              </p:par>
                              <p:par>
                                <p:cTn id="42" presetID="22" presetClass="entr" presetSubtype="1" fill="hold" nodeType="withEffect">
                                  <p:stCondLst>
                                    <p:cond delay="0"/>
                                  </p:stCondLst>
                                  <p:childTnLst>
                                    <p:set>
                                      <p:cBhvr>
                                        <p:cTn id="43" dur="1" fill="hold">
                                          <p:stCondLst>
                                            <p:cond delay="0"/>
                                          </p:stCondLst>
                                        </p:cTn>
                                        <p:tgtEl>
                                          <p:spTgt spid="362"/>
                                        </p:tgtEl>
                                        <p:attrNameLst>
                                          <p:attrName>style.visibility</p:attrName>
                                        </p:attrNameLst>
                                      </p:cBhvr>
                                      <p:to>
                                        <p:strVal val="visible"/>
                                      </p:to>
                                    </p:set>
                                    <p:animEffect transition="in" filter="wipe(up)">
                                      <p:cBhvr>
                                        <p:cTn id="44" dur="500"/>
                                        <p:tgtEl>
                                          <p:spTgt spid="362"/>
                                        </p:tgtEl>
                                      </p:cBhvr>
                                    </p:animEffect>
                                  </p:childTnLst>
                                </p:cTn>
                              </p:par>
                            </p:childTnLst>
                          </p:cTn>
                        </p:par>
                        <p:par>
                          <p:cTn id="45" fill="hold" nodeType="afterGroup">
                            <p:stCondLst>
                              <p:cond delay="500"/>
                            </p:stCondLst>
                            <p:childTnLst>
                              <p:par>
                                <p:cTn id="46" presetID="22" presetClass="entr" presetSubtype="1"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84" grpId="0" animBg="1"/>
      <p:bldP spid="285" grpId="0" animBg="1"/>
      <p:bldP spid="287" grpId="0" animBg="1"/>
      <p:bldP spid="288" grpId="0" animBg="1"/>
      <p:bldP spid="289" grpId="0" animBg="1"/>
      <p:bldP spid="293" grpId="0" animBg="1"/>
      <p:bldP spid="305" grpId="0" animBg="1"/>
      <p:bldP spid="343" grpId="0" animBg="1"/>
      <p:bldP spid="361"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r>
              <a:rPr lang="en-US" smtClean="0"/>
              <a:t>Random Demodulation</a:t>
            </a:r>
            <a:endParaRPr lang="he-IL" smtClean="0"/>
          </a:p>
        </p:txBody>
      </p:sp>
      <p:sp>
        <p:nvSpPr>
          <p:cNvPr id="143363" name="Text Box 20"/>
          <p:cNvSpPr txBox="1">
            <a:spLocks noChangeArrowheads="1"/>
          </p:cNvSpPr>
          <p:nvPr/>
        </p:nvSpPr>
        <p:spPr bwMode="auto">
          <a:xfrm>
            <a:off x="266700" y="1455738"/>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1"/>
              </a:buBlip>
            </a:pPr>
            <a:r>
              <a:rPr lang="en-US" sz="2000" b="1">
                <a:solidFill>
                  <a:srgbClr val="FF0000"/>
                </a:solidFill>
                <a:cs typeface="Tahoma" pitchFamily="34" charset="0"/>
              </a:rPr>
              <a:t> Reconstruction:</a:t>
            </a:r>
            <a:endParaRPr lang="en-US" sz="2000">
              <a:cs typeface="Tahoma" pitchFamily="34" charset="0"/>
            </a:endParaRPr>
          </a:p>
        </p:txBody>
      </p:sp>
      <p:pic>
        <p:nvPicPr>
          <p:cNvPr id="143364" name="Picture 18"/>
          <p:cNvPicPr>
            <a:picLocks noChangeAspect="1"/>
          </p:cNvPicPr>
          <p:nvPr>
            <p:custDataLst>
              <p:tags r:id="rId1"/>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1006475" y="3421063"/>
            <a:ext cx="53975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Left Bracket 86"/>
          <p:cNvSpPr/>
          <p:nvPr/>
        </p:nvSpPr>
        <p:spPr>
          <a:xfrm>
            <a:off x="1706563" y="3136900"/>
            <a:ext cx="68262" cy="771525"/>
          </a:xfrm>
          <a:prstGeom prst="leftBracket">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143366" name="Picture 8"/>
          <p:cNvPicPr>
            <a:picLocks noChangeAspect="1"/>
          </p:cNvPicPr>
          <p:nvPr>
            <p:custDataLst>
              <p:tags r:id="rId2"/>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1816100" y="3170238"/>
            <a:ext cx="474663"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9"/>
          <p:cNvPicPr>
            <a:picLocks noChangeAspect="1"/>
          </p:cNvPicPr>
          <p:nvPr>
            <p:custDataLst>
              <p:tags r:id="rId3"/>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2882900" y="3511550"/>
            <a:ext cx="18097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8" name="Picture 10"/>
          <p:cNvPicPr>
            <a:picLocks noChangeAspect="1"/>
          </p:cNvPicPr>
          <p:nvPr>
            <p:custDataLst>
              <p:tags r:id="rId4"/>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3278188" y="3144838"/>
            <a:ext cx="17462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Straight Arrow Connector 93"/>
          <p:cNvCxnSpPr/>
          <p:nvPr/>
        </p:nvCxnSpPr>
        <p:spPr>
          <a:xfrm>
            <a:off x="3111500" y="3448050"/>
            <a:ext cx="473075" cy="0"/>
          </a:xfrm>
          <a:prstGeom prst="straightConnector1">
            <a:avLst/>
          </a:prstGeom>
          <a:ln w="6350">
            <a:headEnd type="triangle" w="sm" len="sm"/>
            <a:tailEnd type="triangle" w="sm" len="sm"/>
          </a:ln>
        </p:spPr>
        <p:style>
          <a:lnRef idx="1">
            <a:schemeClr val="dk1"/>
          </a:lnRef>
          <a:fillRef idx="0">
            <a:schemeClr val="dk1"/>
          </a:fillRef>
          <a:effectRef idx="0">
            <a:schemeClr val="dk1"/>
          </a:effectRef>
          <a:fontRef idx="minor">
            <a:schemeClr val="tx1"/>
          </a:fontRef>
        </p:style>
      </p:cxnSp>
      <p:pic>
        <p:nvPicPr>
          <p:cNvPr id="143370" name="Picture 15"/>
          <p:cNvPicPr>
            <a:picLocks noChangeAspect="1"/>
          </p:cNvPicPr>
          <p:nvPr>
            <p:custDataLst>
              <p:tags r:id="rId5"/>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3917950" y="3170238"/>
            <a:ext cx="2317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1" name="Picture 17"/>
          <p:cNvPicPr>
            <a:picLocks noChangeAspect="1"/>
          </p:cNvPicPr>
          <p:nvPr>
            <p:custDataLst>
              <p:tags r:id="rId6"/>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2681288" y="4100513"/>
            <a:ext cx="16668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2" name="Picture 16"/>
          <p:cNvPicPr>
            <a:picLocks noChangeAspect="1"/>
          </p:cNvPicPr>
          <p:nvPr>
            <p:custDataLst>
              <p:tags r:id="rId7"/>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4224338" y="4100513"/>
            <a:ext cx="1587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3" name="Picture 129"/>
          <p:cNvPicPr>
            <a:picLocks noChangeAspect="1"/>
          </p:cNvPicPr>
          <p:nvPr>
            <p:custDataLst>
              <p:tags r:id="rId8"/>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2400300" y="3333750"/>
            <a:ext cx="47466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4" name="Picture 130"/>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3111500" y="3711575"/>
            <a:ext cx="4730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Left Bracket 135"/>
          <p:cNvSpPr/>
          <p:nvPr/>
        </p:nvSpPr>
        <p:spPr>
          <a:xfrm flipH="1">
            <a:off x="3602038" y="3136900"/>
            <a:ext cx="69850" cy="771525"/>
          </a:xfrm>
          <a:prstGeom prst="leftBracket">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137" name="Left Bracket 136"/>
          <p:cNvSpPr/>
          <p:nvPr/>
        </p:nvSpPr>
        <p:spPr>
          <a:xfrm>
            <a:off x="3825875" y="3136900"/>
            <a:ext cx="68263" cy="771525"/>
          </a:xfrm>
          <a:prstGeom prst="leftBracket">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143377" name="Picture 138"/>
          <p:cNvPicPr>
            <a:picLocks noChangeAspect="1"/>
          </p:cNvPicPr>
          <p:nvPr>
            <p:custDataLst>
              <p:tags r:id="rId10"/>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4227513" y="3438525"/>
            <a:ext cx="1793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78" name="Picture 139"/>
          <p:cNvPicPr>
            <a:picLocks noChangeAspect="1"/>
          </p:cNvPicPr>
          <p:nvPr>
            <p:custDataLst>
              <p:tags r:id="rId11"/>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4497388" y="3711575"/>
            <a:ext cx="2317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Left Bracket 140"/>
          <p:cNvSpPr/>
          <p:nvPr/>
        </p:nvSpPr>
        <p:spPr>
          <a:xfrm flipH="1">
            <a:off x="4759325" y="3136900"/>
            <a:ext cx="68263" cy="771525"/>
          </a:xfrm>
          <a:prstGeom prst="leftBracket">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143380" name="Picture 19"/>
          <p:cNvPicPr>
            <a:picLocks noChangeAspect="1"/>
          </p:cNvPicPr>
          <p:nvPr>
            <p:custDataLst>
              <p:tags r:id="rId12"/>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5500688" y="1574800"/>
            <a:ext cx="312737"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81" name="Group 161"/>
          <p:cNvGrpSpPr>
            <a:grpSpLocks/>
          </p:cNvGrpSpPr>
          <p:nvPr/>
        </p:nvGrpSpPr>
        <p:grpSpPr bwMode="auto">
          <a:xfrm>
            <a:off x="3008313" y="1304925"/>
            <a:ext cx="5667375" cy="1019175"/>
            <a:chOff x="1551792" y="5496422"/>
            <a:chExt cx="5667242" cy="1019139"/>
          </a:xfrm>
        </p:grpSpPr>
        <p:sp>
          <p:nvSpPr>
            <p:cNvPr id="143421" name="Rectangle 320"/>
            <p:cNvSpPr>
              <a:spLocks noChangeArrowheads="1"/>
            </p:cNvSpPr>
            <p:nvPr/>
          </p:nvSpPr>
          <p:spPr bwMode="auto">
            <a:xfrm>
              <a:off x="4475895" y="5651397"/>
              <a:ext cx="1975394" cy="630160"/>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43422" name="Picture 163"/>
            <p:cNvPicPr>
              <a:picLocks noChangeAspect="1"/>
            </p:cNvPicPr>
            <p:nvPr>
              <p:custDataLst>
                <p:tags r:id="rId25"/>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4609633" y="5782293"/>
              <a:ext cx="1741932" cy="42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3" name="Line 296"/>
            <p:cNvSpPr>
              <a:spLocks noChangeShapeType="1"/>
            </p:cNvSpPr>
            <p:nvPr/>
          </p:nvSpPr>
          <p:spPr bwMode="auto">
            <a:xfrm flipH="1">
              <a:off x="1986662" y="6006636"/>
              <a:ext cx="398449"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3424" name="Line 301"/>
            <p:cNvSpPr>
              <a:spLocks noChangeShapeType="1"/>
            </p:cNvSpPr>
            <p:nvPr/>
          </p:nvSpPr>
          <p:spPr bwMode="auto">
            <a:xfrm flipV="1">
              <a:off x="3591266" y="5817017"/>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3425" name="Picture 166"/>
            <p:cNvPicPr>
              <a:picLocks noChangeAspect="1"/>
            </p:cNvPicPr>
            <p:nvPr>
              <p:custDataLst>
                <p:tags r:id="rId26"/>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3508773" y="5496422"/>
              <a:ext cx="537972" cy="21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6" name="Rectangle 320"/>
            <p:cNvSpPr>
              <a:spLocks noChangeArrowheads="1"/>
            </p:cNvSpPr>
            <p:nvPr/>
          </p:nvSpPr>
          <p:spPr bwMode="auto">
            <a:xfrm>
              <a:off x="2385111" y="5651397"/>
              <a:ext cx="745671" cy="630160"/>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43427" name="Picture 168"/>
            <p:cNvPicPr>
              <a:picLocks noChangeAspect="1"/>
            </p:cNvPicPr>
            <p:nvPr>
              <p:custDataLst>
                <p:tags r:id="rId27"/>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1551792" y="5904528"/>
              <a:ext cx="32308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8" name="Picture 169"/>
            <p:cNvPicPr>
              <a:picLocks noChangeAspect="1"/>
            </p:cNvPicPr>
            <p:nvPr>
              <p:custDataLst>
                <p:tags r:id="rId28"/>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2527060" y="5691395"/>
              <a:ext cx="461772" cy="55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9" name="Freeform 12"/>
            <p:cNvSpPr>
              <a:spLocks/>
            </p:cNvSpPr>
            <p:nvPr/>
          </p:nvSpPr>
          <p:spPr bwMode="auto">
            <a:xfrm>
              <a:off x="3508773" y="5786061"/>
              <a:ext cx="279991" cy="223044"/>
            </a:xfrm>
            <a:custGeom>
              <a:avLst/>
              <a:gdLst>
                <a:gd name="T0" fmla="*/ 0 w 194"/>
                <a:gd name="T1" fmla="*/ 2147483647 h 106"/>
                <a:gd name="T2" fmla="*/ 2082614 w 194"/>
                <a:gd name="T3" fmla="*/ 1500959963 h 106"/>
                <a:gd name="T4" fmla="*/ 2082614 w 194"/>
                <a:gd name="T5" fmla="*/ 2147483647 h 106"/>
                <a:gd name="T6" fmla="*/ 2082614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43430" name="Line 296"/>
            <p:cNvSpPr>
              <a:spLocks noChangeShapeType="1"/>
            </p:cNvSpPr>
            <p:nvPr/>
          </p:nvSpPr>
          <p:spPr bwMode="auto">
            <a:xfrm flipH="1">
              <a:off x="3927101" y="6012440"/>
              <a:ext cx="54605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3431" name="Line 300"/>
            <p:cNvSpPr>
              <a:spLocks noChangeShapeType="1"/>
            </p:cNvSpPr>
            <p:nvPr/>
          </p:nvSpPr>
          <p:spPr bwMode="auto">
            <a:xfrm flipH="1">
              <a:off x="3144753" y="6006636"/>
              <a:ext cx="45850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3432" name="Picture 173"/>
            <p:cNvPicPr>
              <a:picLocks noChangeAspect="1"/>
            </p:cNvPicPr>
            <p:nvPr>
              <p:custDataLst>
                <p:tags r:id="rId29"/>
              </p:custDataLst>
            </p:nvPr>
          </p:nvPicPr>
          <p:blipFill>
            <a:blip r:embed="rId44" cstate="print">
              <a:extLst>
                <a:ext uri="{28A0092B-C50C-407E-A947-70E740481C1C}">
                  <a14:useLocalDpi xmlns:a14="http://schemas.microsoft.com/office/drawing/2010/main" val="0"/>
                </a:ext>
              </a:extLst>
            </a:blip>
            <a:srcRect/>
            <a:stretch>
              <a:fillRect/>
            </a:stretch>
          </p:blipFill>
          <p:spPr bwMode="auto">
            <a:xfrm>
              <a:off x="6905090" y="5910332"/>
              <a:ext cx="313944"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3" name="Line 296"/>
            <p:cNvSpPr>
              <a:spLocks noChangeShapeType="1"/>
            </p:cNvSpPr>
            <p:nvPr/>
          </p:nvSpPr>
          <p:spPr bwMode="auto">
            <a:xfrm flipH="1">
              <a:off x="6440771" y="6012440"/>
              <a:ext cx="398449"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3434" name="Text Box 20"/>
            <p:cNvSpPr txBox="1">
              <a:spLocks noChangeArrowheads="1"/>
            </p:cNvSpPr>
            <p:nvPr/>
          </p:nvSpPr>
          <p:spPr bwMode="auto">
            <a:xfrm>
              <a:off x="3225841" y="6207784"/>
              <a:ext cx="11961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1400">
                  <a:solidFill>
                    <a:srgbClr val="FF0000"/>
                  </a:solidFill>
                  <a:cs typeface="Tahoma" pitchFamily="34" charset="0"/>
                </a:rPr>
                <a:t>Nyquist-rate</a:t>
              </a:r>
              <a:endParaRPr lang="en-US" sz="1400">
                <a:cs typeface="Tahoma" pitchFamily="34" charset="0"/>
              </a:endParaRPr>
            </a:p>
          </p:txBody>
        </p:sp>
      </p:grpSp>
      <p:sp>
        <p:nvSpPr>
          <p:cNvPr id="143382" name="Text Box 20"/>
          <p:cNvSpPr txBox="1">
            <a:spLocks noChangeArrowheads="1"/>
          </p:cNvSpPr>
          <p:nvPr/>
        </p:nvSpPr>
        <p:spPr bwMode="auto">
          <a:xfrm>
            <a:off x="266700" y="2368550"/>
            <a:ext cx="382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1"/>
              </a:buBlip>
            </a:pPr>
            <a:r>
              <a:rPr lang="en-US" sz="2000" b="1">
                <a:solidFill>
                  <a:srgbClr val="FF0000"/>
                </a:solidFill>
                <a:cs typeface="Tahoma" pitchFamily="34" charset="0"/>
              </a:rPr>
              <a:t> </a:t>
            </a:r>
            <a:endParaRPr lang="en-US" sz="2000">
              <a:cs typeface="Tahoma" pitchFamily="34" charset="0"/>
            </a:endParaRPr>
          </a:p>
        </p:txBody>
      </p:sp>
      <p:grpSp>
        <p:nvGrpSpPr>
          <p:cNvPr id="3" name="Group 231"/>
          <p:cNvGrpSpPr>
            <a:grpSpLocks/>
          </p:cNvGrpSpPr>
          <p:nvPr/>
        </p:nvGrpSpPr>
        <p:grpSpPr bwMode="auto">
          <a:xfrm>
            <a:off x="4941888" y="3136900"/>
            <a:ext cx="1441450" cy="1103313"/>
            <a:chOff x="6150173" y="3261342"/>
            <a:chExt cx="1441430" cy="1102241"/>
          </a:xfrm>
        </p:grpSpPr>
        <p:sp>
          <p:nvSpPr>
            <p:cNvPr id="191" name="Left Bracket 190"/>
            <p:cNvSpPr/>
            <p:nvPr/>
          </p:nvSpPr>
          <p:spPr>
            <a:xfrm>
              <a:off x="6150173" y="3261342"/>
              <a:ext cx="68261" cy="770775"/>
            </a:xfrm>
            <a:prstGeom prst="leftBracket">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192" name="Left Bracket 191"/>
            <p:cNvSpPr/>
            <p:nvPr/>
          </p:nvSpPr>
          <p:spPr>
            <a:xfrm flipH="1">
              <a:off x="7083610" y="3261342"/>
              <a:ext cx="68261" cy="770775"/>
            </a:xfrm>
            <a:prstGeom prst="leftBracket">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143407" name="Picture 22"/>
            <p:cNvPicPr>
              <a:picLocks noChangeAspect="1"/>
            </p:cNvPicPr>
            <p:nvPr>
              <p:custDataLst>
                <p:tags r:id="rId21"/>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6328693" y="3346069"/>
              <a:ext cx="669036" cy="62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8" name="Picture 23"/>
            <p:cNvPicPr>
              <a:picLocks noChangeAspect="1"/>
            </p:cNvPicPr>
            <p:nvPr>
              <p:custDataLst>
                <p:tags r:id="rId22"/>
              </p:custDataLst>
            </p:nvPr>
          </p:nvPicPr>
          <p:blipFill>
            <a:blip r:embed="rId46" cstate="print">
              <a:extLst>
                <a:ext uri="{28A0092B-C50C-407E-A947-70E740481C1C}">
                  <a14:useLocalDpi xmlns:a14="http://schemas.microsoft.com/office/drawing/2010/main" val="0"/>
                </a:ext>
              </a:extLst>
            </a:blip>
            <a:srcRect/>
            <a:stretch>
              <a:fillRect/>
            </a:stretch>
          </p:blipFill>
          <p:spPr bwMode="auto">
            <a:xfrm>
              <a:off x="7300710" y="3532899"/>
              <a:ext cx="19659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9" name="Group 274"/>
            <p:cNvGrpSpPr>
              <a:grpSpLocks/>
            </p:cNvGrpSpPr>
            <p:nvPr/>
          </p:nvGrpSpPr>
          <p:grpSpPr bwMode="auto">
            <a:xfrm>
              <a:off x="7399008" y="3277540"/>
              <a:ext cx="36000" cy="180264"/>
              <a:chOff x="7012662" y="2484252"/>
              <a:chExt cx="36000" cy="180264"/>
            </a:xfrm>
          </p:grpSpPr>
          <p:sp>
            <p:nvSpPr>
              <p:cNvPr id="143418" name="Oval 47"/>
              <p:cNvSpPr>
                <a:spLocks noChangeArrowheads="1"/>
              </p:cNvSpPr>
              <p:nvPr/>
            </p:nvSpPr>
            <p:spPr bwMode="auto">
              <a:xfrm>
                <a:off x="7012662" y="2484252"/>
                <a:ext cx="36000" cy="36000"/>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3419" name="Oval 47"/>
              <p:cNvSpPr>
                <a:spLocks noChangeArrowheads="1"/>
              </p:cNvSpPr>
              <p:nvPr/>
            </p:nvSpPr>
            <p:spPr bwMode="auto">
              <a:xfrm>
                <a:off x="7012662" y="2556384"/>
                <a:ext cx="36000" cy="36000"/>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3420" name="Oval 47"/>
              <p:cNvSpPr>
                <a:spLocks noChangeArrowheads="1"/>
              </p:cNvSpPr>
              <p:nvPr/>
            </p:nvSpPr>
            <p:spPr bwMode="auto">
              <a:xfrm>
                <a:off x="7012662" y="2628516"/>
                <a:ext cx="36000" cy="36000"/>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sp>
          <p:nvSpPr>
            <p:cNvPr id="200" name="Left Bracket 199"/>
            <p:cNvSpPr/>
            <p:nvPr/>
          </p:nvSpPr>
          <p:spPr>
            <a:xfrm flipH="1">
              <a:off x="7523341" y="3261342"/>
              <a:ext cx="68262" cy="770775"/>
            </a:xfrm>
            <a:prstGeom prst="leftBracket">
              <a:avLst>
                <a:gd name="adj" fmla="val 84820"/>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201" name="Left Bracket 200"/>
            <p:cNvSpPr/>
            <p:nvPr/>
          </p:nvSpPr>
          <p:spPr>
            <a:xfrm>
              <a:off x="7232833" y="3261342"/>
              <a:ext cx="68261" cy="770775"/>
            </a:xfrm>
            <a:prstGeom prst="leftBracket">
              <a:avLst>
                <a:gd name="adj" fmla="val 84820"/>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grpSp>
          <p:nvGrpSpPr>
            <p:cNvPr id="143412" name="Group 274"/>
            <p:cNvGrpSpPr>
              <a:grpSpLocks/>
            </p:cNvGrpSpPr>
            <p:nvPr/>
          </p:nvGrpSpPr>
          <p:grpSpPr bwMode="auto">
            <a:xfrm>
              <a:off x="7399008" y="3835015"/>
              <a:ext cx="36000" cy="180264"/>
              <a:chOff x="7012662" y="2484252"/>
              <a:chExt cx="36000" cy="180264"/>
            </a:xfrm>
          </p:grpSpPr>
          <p:sp>
            <p:nvSpPr>
              <p:cNvPr id="143415" name="Oval 47"/>
              <p:cNvSpPr>
                <a:spLocks noChangeArrowheads="1"/>
              </p:cNvSpPr>
              <p:nvPr/>
            </p:nvSpPr>
            <p:spPr bwMode="auto">
              <a:xfrm>
                <a:off x="7012662" y="2484252"/>
                <a:ext cx="36000" cy="36000"/>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3416" name="Oval 47"/>
              <p:cNvSpPr>
                <a:spLocks noChangeArrowheads="1"/>
              </p:cNvSpPr>
              <p:nvPr/>
            </p:nvSpPr>
            <p:spPr bwMode="auto">
              <a:xfrm>
                <a:off x="7012662" y="2556384"/>
                <a:ext cx="36000" cy="36000"/>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3417" name="Oval 47"/>
              <p:cNvSpPr>
                <a:spLocks noChangeArrowheads="1"/>
              </p:cNvSpPr>
              <p:nvPr/>
            </p:nvSpPr>
            <p:spPr bwMode="auto">
              <a:xfrm>
                <a:off x="7012662" y="2628516"/>
                <a:ext cx="36000" cy="36000"/>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pic>
          <p:nvPicPr>
            <p:cNvPr id="143413" name="Picture 26"/>
            <p:cNvPicPr>
              <a:picLocks noChangeAspect="1"/>
            </p:cNvPicPr>
            <p:nvPr>
              <p:custDataLst>
                <p:tags r:id="rId23"/>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6583963" y="4224899"/>
              <a:ext cx="129540" cy="13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4" name="Picture 27"/>
            <p:cNvPicPr>
              <a:picLocks noChangeAspect="1"/>
            </p:cNvPicPr>
            <p:nvPr>
              <p:custDataLst>
                <p:tags r:id="rId24"/>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7352238" y="4247759"/>
              <a:ext cx="108204" cy="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228"/>
          <p:cNvGrpSpPr>
            <a:grpSpLocks/>
          </p:cNvGrpSpPr>
          <p:nvPr/>
        </p:nvGrpSpPr>
        <p:grpSpPr bwMode="auto">
          <a:xfrm>
            <a:off x="4933950" y="3136900"/>
            <a:ext cx="550863" cy="1077913"/>
            <a:chOff x="4933307" y="3261342"/>
            <a:chExt cx="550976" cy="1077095"/>
          </a:xfrm>
        </p:grpSpPr>
        <p:pic>
          <p:nvPicPr>
            <p:cNvPr id="143396" name="Picture 20"/>
            <p:cNvPicPr>
              <a:picLocks noChangeAspect="1"/>
            </p:cNvPicPr>
            <p:nvPr>
              <p:custDataLst>
                <p:tags r:id="rId18"/>
              </p:custDataLst>
            </p:nvPr>
          </p:nvPicPr>
          <p:blipFill>
            <a:blip r:embed="rId49" cstate="print">
              <a:extLst>
                <a:ext uri="{28A0092B-C50C-407E-A947-70E740481C1C}">
                  <a14:useLocalDpi xmlns:a14="http://schemas.microsoft.com/office/drawing/2010/main" val="0"/>
                </a:ext>
              </a:extLst>
            </a:blip>
            <a:srcRect/>
            <a:stretch>
              <a:fillRect/>
            </a:stretch>
          </p:blipFill>
          <p:spPr bwMode="auto">
            <a:xfrm>
              <a:off x="5046894" y="3261342"/>
              <a:ext cx="301752"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7" name="Picture 21"/>
            <p:cNvPicPr>
              <a:picLocks noChangeAspect="1"/>
            </p:cNvPicPr>
            <p:nvPr>
              <p:custDataLst>
                <p:tags r:id="rId19"/>
              </p:custDataLst>
            </p:nvPr>
          </p:nvPicPr>
          <p:blipFill>
            <a:blip r:embed="rId50" cstate="print">
              <a:extLst>
                <a:ext uri="{28A0092B-C50C-407E-A947-70E740481C1C}">
                  <a14:useLocalDpi xmlns:a14="http://schemas.microsoft.com/office/drawing/2010/main" val="0"/>
                </a:ext>
              </a:extLst>
            </a:blip>
            <a:srcRect/>
            <a:stretch>
              <a:fillRect/>
            </a:stretch>
          </p:blipFill>
          <p:spPr bwMode="auto">
            <a:xfrm>
              <a:off x="4987458" y="3828499"/>
              <a:ext cx="420624"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398" name="Group 274"/>
            <p:cNvGrpSpPr>
              <a:grpSpLocks/>
            </p:cNvGrpSpPr>
            <p:nvPr/>
          </p:nvGrpSpPr>
          <p:grpSpPr bwMode="auto">
            <a:xfrm>
              <a:off x="5179770" y="3570643"/>
              <a:ext cx="36000" cy="180264"/>
              <a:chOff x="7012662" y="2484252"/>
              <a:chExt cx="36000" cy="180264"/>
            </a:xfrm>
          </p:grpSpPr>
          <p:sp>
            <p:nvSpPr>
              <p:cNvPr id="143402" name="Oval 47"/>
              <p:cNvSpPr>
                <a:spLocks noChangeArrowheads="1"/>
              </p:cNvSpPr>
              <p:nvPr/>
            </p:nvSpPr>
            <p:spPr bwMode="auto">
              <a:xfrm>
                <a:off x="7012662" y="2484252"/>
                <a:ext cx="36000" cy="36000"/>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3403" name="Oval 47"/>
              <p:cNvSpPr>
                <a:spLocks noChangeArrowheads="1"/>
              </p:cNvSpPr>
              <p:nvPr/>
            </p:nvSpPr>
            <p:spPr bwMode="auto">
              <a:xfrm>
                <a:off x="7012662" y="2556384"/>
                <a:ext cx="36000" cy="36000"/>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3404" name="Oval 47"/>
              <p:cNvSpPr>
                <a:spLocks noChangeArrowheads="1"/>
              </p:cNvSpPr>
              <p:nvPr/>
            </p:nvSpPr>
            <p:spPr bwMode="auto">
              <a:xfrm>
                <a:off x="7012662" y="2628516"/>
                <a:ext cx="36000" cy="36000"/>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sp>
          <p:nvSpPr>
            <p:cNvPr id="187" name="Left Bracket 186"/>
            <p:cNvSpPr/>
            <p:nvPr/>
          </p:nvSpPr>
          <p:spPr>
            <a:xfrm flipH="1">
              <a:off x="5416006" y="3261342"/>
              <a:ext cx="68277" cy="770940"/>
            </a:xfrm>
            <a:prstGeom prst="leftBracket">
              <a:avLst>
                <a:gd name="adj" fmla="val 84820"/>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188" name="Left Bracket 187"/>
            <p:cNvSpPr/>
            <p:nvPr/>
          </p:nvSpPr>
          <p:spPr>
            <a:xfrm>
              <a:off x="4933307" y="3261342"/>
              <a:ext cx="68277" cy="770940"/>
            </a:xfrm>
            <a:prstGeom prst="leftBracket">
              <a:avLst>
                <a:gd name="adj" fmla="val 84820"/>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143401" name="Picture 28"/>
            <p:cNvPicPr>
              <a:picLocks noChangeAspect="1"/>
            </p:cNvPicPr>
            <p:nvPr>
              <p:custDataLst>
                <p:tags r:id="rId20"/>
              </p:custDataLst>
            </p:nvPr>
          </p:nvPicPr>
          <p:blipFill>
            <a:blip r:embed="rId51" cstate="print">
              <a:extLst>
                <a:ext uri="{28A0092B-C50C-407E-A947-70E740481C1C}">
                  <a14:useLocalDpi xmlns:a14="http://schemas.microsoft.com/office/drawing/2010/main" val="0"/>
                </a:ext>
              </a:extLst>
            </a:blip>
            <a:srcRect/>
            <a:stretch>
              <a:fillRect/>
            </a:stretch>
          </p:blipFill>
          <p:spPr bwMode="auto">
            <a:xfrm>
              <a:off x="5172435" y="4250045"/>
              <a:ext cx="115824" cy="8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385" name="Picture 224"/>
          <p:cNvPicPr>
            <a:picLocks noChangeAspect="1"/>
          </p:cNvPicPr>
          <p:nvPr>
            <p:custDataLst>
              <p:tags r:id="rId13"/>
            </p:custDataLst>
          </p:nvPr>
        </p:nvPicPr>
        <p:blipFill>
          <a:blip r:embed="rId52" cstate="print">
            <a:extLst>
              <a:ext uri="{28A0092B-C50C-407E-A947-70E740481C1C}">
                <a14:useLocalDpi xmlns:a14="http://schemas.microsoft.com/office/drawing/2010/main" val="0"/>
              </a:ext>
            </a:extLst>
          </a:blip>
          <a:srcRect/>
          <a:stretch>
            <a:fillRect/>
          </a:stretch>
        </p:blipFill>
        <p:spPr bwMode="auto">
          <a:xfrm>
            <a:off x="582613" y="2413000"/>
            <a:ext cx="18542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custDataLst>
              <p:tags r:id="rId14"/>
            </p:custDataLst>
          </p:nvPr>
        </p:nvPicPr>
        <p:blipFill>
          <a:blip r:embed="rId53" cstate="print">
            <a:extLst>
              <a:ext uri="{28A0092B-C50C-407E-A947-70E740481C1C}">
                <a14:useLocalDpi xmlns:a14="http://schemas.microsoft.com/office/drawing/2010/main" val="0"/>
              </a:ext>
            </a:extLst>
          </a:blip>
          <a:srcRect/>
          <a:stretch>
            <a:fillRect/>
          </a:stretch>
        </p:blipFill>
        <p:spPr bwMode="auto">
          <a:xfrm>
            <a:off x="2551113" y="2439988"/>
            <a:ext cx="34893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39"/>
          <p:cNvGrpSpPr>
            <a:grpSpLocks/>
          </p:cNvGrpSpPr>
          <p:nvPr/>
        </p:nvGrpSpPr>
        <p:grpSpPr bwMode="auto">
          <a:xfrm>
            <a:off x="6524625" y="3067050"/>
            <a:ext cx="1117600" cy="523875"/>
            <a:chOff x="6525047" y="3191436"/>
            <a:chExt cx="1117882" cy="523471"/>
          </a:xfrm>
        </p:grpSpPr>
        <p:pic>
          <p:nvPicPr>
            <p:cNvPr id="143394" name="Picture 236"/>
            <p:cNvPicPr>
              <a:picLocks noChangeAspect="1"/>
            </p:cNvPicPr>
            <p:nvPr>
              <p:custDataLst>
                <p:tags r:id="rId17"/>
              </p:custDataLst>
            </p:nvPr>
          </p:nvPicPr>
          <p:blipFill>
            <a:blip r:embed="rId54" cstate="print">
              <a:extLst>
                <a:ext uri="{28A0092B-C50C-407E-A947-70E740481C1C}">
                  <a14:useLocalDpi xmlns:a14="http://schemas.microsoft.com/office/drawing/2010/main" val="0"/>
                </a:ext>
              </a:extLst>
            </a:blip>
            <a:srcRect/>
            <a:stretch>
              <a:fillRect/>
            </a:stretch>
          </p:blipFill>
          <p:spPr bwMode="auto">
            <a:xfrm>
              <a:off x="6937317" y="3191436"/>
              <a:ext cx="705612" cy="18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9" name="Straight Arrow Connector 238"/>
            <p:cNvCxnSpPr/>
            <p:nvPr/>
          </p:nvCxnSpPr>
          <p:spPr>
            <a:xfrm flipH="1">
              <a:off x="6525047" y="3410342"/>
              <a:ext cx="590699" cy="30456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241" name="Text Box 20"/>
          <p:cNvSpPr txBox="1">
            <a:spLocks noChangeArrowheads="1"/>
          </p:cNvSpPr>
          <p:nvPr/>
        </p:nvSpPr>
        <p:spPr bwMode="auto">
          <a:xfrm>
            <a:off x="266700" y="4521200"/>
            <a:ext cx="5602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1"/>
              </a:buBlip>
            </a:pPr>
            <a:r>
              <a:rPr lang="en-US" sz="2000">
                <a:cs typeface="Tahoma" pitchFamily="34" charset="0"/>
              </a:rPr>
              <a:t> Use CS solvers to recover    , then reconstruct  </a:t>
            </a:r>
          </a:p>
        </p:txBody>
      </p:sp>
      <p:pic>
        <p:nvPicPr>
          <p:cNvPr id="290" name="Picture 289"/>
          <p:cNvPicPr>
            <a:picLocks noChangeAspect="1"/>
          </p:cNvPicPr>
          <p:nvPr>
            <p:custDataLst>
              <p:tags r:id="rId15"/>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3529013" y="4711700"/>
            <a:ext cx="10795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custDataLst>
              <p:tags r:id="rId16"/>
            </p:custDataLst>
          </p:nvPr>
        </p:nvPicPr>
        <p:blipFill>
          <a:blip r:embed="rId55" cstate="print">
            <a:extLst>
              <a:ext uri="{28A0092B-C50C-407E-A947-70E740481C1C}">
                <a14:useLocalDpi xmlns:a14="http://schemas.microsoft.com/office/drawing/2010/main" val="0"/>
              </a:ext>
            </a:extLst>
          </a:blip>
          <a:srcRect/>
          <a:stretch>
            <a:fillRect/>
          </a:stretch>
        </p:blipFill>
        <p:spPr bwMode="auto">
          <a:xfrm>
            <a:off x="5656263" y="4613275"/>
            <a:ext cx="403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 name="Text Box 20"/>
          <p:cNvSpPr txBox="1">
            <a:spLocks noChangeArrowheads="1"/>
          </p:cNvSpPr>
          <p:nvPr/>
        </p:nvSpPr>
        <p:spPr bwMode="auto">
          <a:xfrm>
            <a:off x="266700" y="5102225"/>
            <a:ext cx="81438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1"/>
              </a:buBlip>
            </a:pPr>
            <a:r>
              <a:rPr lang="en-US" sz="2000">
                <a:cs typeface="Tahoma" pitchFamily="34" charset="0"/>
              </a:rPr>
              <a:t> Numerical simulations: 32 kHz AM signal recovered from sampling </a:t>
            </a:r>
          </a:p>
          <a:p>
            <a:pPr eaLnBrk="1" hangingPunct="1">
              <a:buSzPct val="75000"/>
            </a:pPr>
            <a:r>
              <a:rPr lang="en-US" sz="2000">
                <a:cs typeface="Tahoma" pitchFamily="34" charset="0"/>
              </a:rPr>
              <a:t>   at 10% Nyquist rate</a:t>
            </a:r>
          </a:p>
        </p:txBody>
      </p:sp>
      <p:sp>
        <p:nvSpPr>
          <p:cNvPr id="143392" name="Text Box 5"/>
          <p:cNvSpPr txBox="1">
            <a:spLocks noChangeArrowheads="1"/>
          </p:cNvSpPr>
          <p:nvPr/>
        </p:nvSpPr>
        <p:spPr bwMode="auto">
          <a:xfrm>
            <a:off x="7918450" y="5510213"/>
            <a:ext cx="12636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Tropp </a:t>
            </a:r>
            <a:r>
              <a:rPr lang="en-US" sz="1200" b="1" i="1">
                <a:solidFill>
                  <a:srgbClr val="CC0099"/>
                </a:solidFill>
              </a:rPr>
              <a:t>et al</a:t>
            </a:r>
            <a:r>
              <a:rPr lang="en-US" sz="1200" b="1">
                <a:solidFill>
                  <a:srgbClr val="CC0099"/>
                </a:solidFill>
              </a:rPr>
              <a:t>., ‘09</a:t>
            </a:r>
          </a:p>
        </p:txBody>
      </p:sp>
      <p:sp>
        <p:nvSpPr>
          <p:cNvPr id="309" name="Text Box 20"/>
          <p:cNvSpPr txBox="1">
            <a:spLocks noChangeArrowheads="1"/>
          </p:cNvSpPr>
          <p:nvPr/>
        </p:nvSpPr>
        <p:spPr bwMode="auto">
          <a:xfrm>
            <a:off x="266700" y="5969000"/>
            <a:ext cx="6724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1"/>
              </a:buBlip>
            </a:pPr>
            <a:r>
              <a:rPr lang="en-US" sz="2000">
                <a:cs typeface="Tahoma" pitchFamily="34" charset="0"/>
              </a:rPr>
              <a:t> Similar to MWC?    Next part describes the differences…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par>
                          <p:cTn id="8" fill="hold" nodeType="afterGroup">
                            <p:stCondLst>
                              <p:cond delay="500"/>
                            </p:stCondLst>
                            <p:childTnLst>
                              <p:par>
                                <p:cTn id="9" presetID="22" presetClass="exit" presetSubtype="8" fill="hold" nodeType="afterEffect">
                                  <p:stCondLst>
                                    <p:cond delay="0"/>
                                  </p:stCondLst>
                                  <p:childTnLst>
                                    <p:animEffect transition="out" filter="wipe(left)">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nodeType="afterGroup">
                            <p:stCondLst>
                              <p:cond delay="1000"/>
                            </p:stCondLst>
                            <p:childTnLst>
                              <p:par>
                                <p:cTn id="13" presetID="2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par>
                                <p:cTn id="16" presetID="22" presetClass="entr" presetSubtype="2"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righ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301" grpId="0"/>
      <p:bldP spid="309"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r>
              <a:rPr lang="en-US" smtClean="0"/>
              <a:t>Nyquist Folding</a:t>
            </a:r>
            <a:endParaRPr lang="he-IL" smtClean="0"/>
          </a:p>
        </p:txBody>
      </p:sp>
      <p:grpSp>
        <p:nvGrpSpPr>
          <p:cNvPr id="144387" name="Group 291"/>
          <p:cNvGrpSpPr>
            <a:grpSpLocks/>
          </p:cNvGrpSpPr>
          <p:nvPr/>
        </p:nvGrpSpPr>
        <p:grpSpPr bwMode="auto">
          <a:xfrm>
            <a:off x="3392488" y="2200275"/>
            <a:ext cx="292100" cy="292100"/>
            <a:chOff x="4680" y="1460"/>
            <a:chExt cx="184" cy="184"/>
          </a:xfrm>
        </p:grpSpPr>
        <p:sp>
          <p:nvSpPr>
            <p:cNvPr id="144435" name="Oval 2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44436"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4437"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44388" name="Line 296"/>
          <p:cNvSpPr>
            <a:spLocks noChangeShapeType="1"/>
          </p:cNvSpPr>
          <p:nvPr/>
        </p:nvSpPr>
        <p:spPr bwMode="auto">
          <a:xfrm flipH="1">
            <a:off x="2982913" y="2346325"/>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4389" name="Line 297"/>
          <p:cNvSpPr>
            <a:spLocks noChangeShapeType="1"/>
          </p:cNvSpPr>
          <p:nvPr/>
        </p:nvSpPr>
        <p:spPr bwMode="auto">
          <a:xfrm flipH="1">
            <a:off x="3703638" y="2346325"/>
            <a:ext cx="369887"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144390" name="Picture 38"/>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928938" y="2884488"/>
            <a:ext cx="12065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1" name="Line 299"/>
          <p:cNvSpPr>
            <a:spLocks noChangeShapeType="1"/>
          </p:cNvSpPr>
          <p:nvPr/>
        </p:nvSpPr>
        <p:spPr bwMode="auto">
          <a:xfrm>
            <a:off x="3538538" y="2500313"/>
            <a:ext cx="0" cy="3365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4392" name="Line 300"/>
          <p:cNvSpPr>
            <a:spLocks noChangeShapeType="1"/>
          </p:cNvSpPr>
          <p:nvPr/>
        </p:nvSpPr>
        <p:spPr bwMode="auto">
          <a:xfrm flipH="1">
            <a:off x="5257800" y="2346325"/>
            <a:ext cx="306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4393" name="Line 301"/>
          <p:cNvSpPr>
            <a:spLocks noChangeShapeType="1"/>
          </p:cNvSpPr>
          <p:nvPr/>
        </p:nvSpPr>
        <p:spPr bwMode="auto">
          <a:xfrm flipV="1">
            <a:off x="5557838" y="2152650"/>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4394" name="Picture 32"/>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446713" y="1814513"/>
            <a:ext cx="754062"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5" name="Picture 31"/>
          <p:cNvPicPr>
            <a:picLocks noChangeAspect="1"/>
          </p:cNvPicPr>
          <p:nvPr>
            <p:custDataLst>
              <p:tags r:id="rId3"/>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6386513" y="2217738"/>
            <a:ext cx="3937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6" name="Rectangle 320"/>
          <p:cNvSpPr>
            <a:spLocks noChangeArrowheads="1"/>
          </p:cNvSpPr>
          <p:nvPr/>
        </p:nvSpPr>
        <p:spPr bwMode="auto">
          <a:xfrm>
            <a:off x="4081463" y="2122488"/>
            <a:ext cx="1176337" cy="365125"/>
          </a:xfrm>
          <a:prstGeom prst="rect">
            <a:avLst/>
          </a:prstGeom>
          <a:solidFill>
            <a:schemeClr val="bg1"/>
          </a:solidFill>
          <a:ln w="12700">
            <a:solidFill>
              <a:schemeClr val="tx1"/>
            </a:solidFill>
            <a:miter lim="800000"/>
            <a:headEnd/>
            <a:tailEnd/>
          </a:ln>
        </p:spPr>
        <p:txBody>
          <a:bodyPr wrap="none" anchor="ctr"/>
          <a:lstStyle/>
          <a:p>
            <a:pPr algn="ctr"/>
            <a:r>
              <a:rPr lang="en-US" sz="2000"/>
              <a:t>Lowpass</a:t>
            </a:r>
            <a:endParaRPr lang="ru-RU" sz="2000"/>
          </a:p>
        </p:txBody>
      </p:sp>
      <p:pic>
        <p:nvPicPr>
          <p:cNvPr id="144397" name="Picture 30"/>
          <p:cNvPicPr>
            <a:picLocks noChangeAspect="1"/>
          </p:cNvPicPr>
          <p:nvPr>
            <p:custDataLst>
              <p:tags r:id="rId4"/>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424113" y="2217738"/>
            <a:ext cx="4032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8" name="Freeform 12"/>
          <p:cNvSpPr>
            <a:spLocks/>
          </p:cNvSpPr>
          <p:nvPr/>
        </p:nvSpPr>
        <p:spPr bwMode="auto">
          <a:xfrm>
            <a:off x="5475288" y="2122488"/>
            <a:ext cx="279400" cy="222250"/>
          </a:xfrm>
          <a:custGeom>
            <a:avLst/>
            <a:gdLst>
              <a:gd name="T0" fmla="*/ 0 w 194"/>
              <a:gd name="T1" fmla="*/ 2147483647 h 106"/>
              <a:gd name="T2" fmla="*/ 2078218 w 194"/>
              <a:gd name="T3" fmla="*/ 1495616792 h 106"/>
              <a:gd name="T4" fmla="*/ 2078218 w 194"/>
              <a:gd name="T5" fmla="*/ 2147483647 h 106"/>
              <a:gd name="T6" fmla="*/ 2078218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44399" name="Line 296"/>
          <p:cNvSpPr>
            <a:spLocks noChangeShapeType="1"/>
          </p:cNvSpPr>
          <p:nvPr/>
        </p:nvSpPr>
        <p:spPr bwMode="auto">
          <a:xfrm flipH="1">
            <a:off x="5818188" y="2346325"/>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44400" name="Text Box 20"/>
          <p:cNvSpPr txBox="1">
            <a:spLocks noChangeArrowheads="1"/>
          </p:cNvSpPr>
          <p:nvPr/>
        </p:nvSpPr>
        <p:spPr bwMode="auto">
          <a:xfrm>
            <a:off x="266700" y="3254375"/>
            <a:ext cx="382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2"/>
              </a:buBlip>
            </a:pPr>
            <a:r>
              <a:rPr lang="en-US" sz="2000">
                <a:cs typeface="Tahoma" pitchFamily="34" charset="0"/>
              </a:rPr>
              <a:t> </a:t>
            </a:r>
          </a:p>
        </p:txBody>
      </p:sp>
      <p:sp>
        <p:nvSpPr>
          <p:cNvPr id="144401" name="Text Box 20"/>
          <p:cNvSpPr txBox="1">
            <a:spLocks noChangeArrowheads="1"/>
          </p:cNvSpPr>
          <p:nvPr/>
        </p:nvSpPr>
        <p:spPr bwMode="auto">
          <a:xfrm>
            <a:off x="266700" y="1327150"/>
            <a:ext cx="5873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2"/>
              </a:buBlip>
            </a:pPr>
            <a:r>
              <a:rPr lang="en-US" sz="2000">
                <a:cs typeface="Tahoma" pitchFamily="34" charset="0"/>
              </a:rPr>
              <a:t> Rate reduction using nonlinear sampling effects:</a:t>
            </a:r>
          </a:p>
        </p:txBody>
      </p:sp>
      <p:pic>
        <p:nvPicPr>
          <p:cNvPr id="144402" name="Picture 42"/>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649288" y="3348038"/>
            <a:ext cx="881062"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403" name="Text Box 20"/>
          <p:cNvSpPr txBox="1">
            <a:spLocks noChangeArrowheads="1"/>
          </p:cNvSpPr>
          <p:nvPr/>
        </p:nvSpPr>
        <p:spPr bwMode="auto">
          <a:xfrm>
            <a:off x="266700" y="3730625"/>
            <a:ext cx="382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2"/>
              </a:buBlip>
            </a:pPr>
            <a:r>
              <a:rPr lang="en-US" sz="2000">
                <a:cs typeface="Tahoma" pitchFamily="34" charset="0"/>
              </a:rPr>
              <a:t> </a:t>
            </a:r>
          </a:p>
        </p:txBody>
      </p:sp>
      <p:pic>
        <p:nvPicPr>
          <p:cNvPr id="144404" name="Picture 45"/>
          <p:cNvPicPr>
            <a:picLocks noChangeAspect="1"/>
          </p:cNvPicPr>
          <p:nvPr>
            <p:custDataLst>
              <p:tags r:id="rId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649288" y="3816350"/>
            <a:ext cx="2127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5" name="Picture 44"/>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287713" y="3302000"/>
            <a:ext cx="2705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06" name="Picture 47"/>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287713" y="3814763"/>
            <a:ext cx="5600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0" name="Straight Arrow Connector 49"/>
          <p:cNvCxnSpPr/>
          <p:nvPr/>
        </p:nvCxnSpPr>
        <p:spPr>
          <a:xfrm>
            <a:off x="2881313" y="3454400"/>
            <a:ext cx="30003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1" name="Straight Arrow Connector 50"/>
          <p:cNvCxnSpPr/>
          <p:nvPr/>
        </p:nvCxnSpPr>
        <p:spPr>
          <a:xfrm>
            <a:off x="2881313" y="3930650"/>
            <a:ext cx="30003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2" name="Line 296"/>
          <p:cNvSpPr>
            <a:spLocks noChangeShapeType="1"/>
          </p:cNvSpPr>
          <p:nvPr/>
        </p:nvSpPr>
        <p:spPr bwMode="auto">
          <a:xfrm flipH="1">
            <a:off x="3333750" y="6291263"/>
            <a:ext cx="22304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3" name="Line 296"/>
          <p:cNvSpPr>
            <a:spLocks noChangeShapeType="1"/>
          </p:cNvSpPr>
          <p:nvPr/>
        </p:nvSpPr>
        <p:spPr bwMode="auto">
          <a:xfrm rot="-5400000" flipH="1" flipV="1">
            <a:off x="2661444" y="5620544"/>
            <a:ext cx="13541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61" name="Picture 60"/>
          <p:cNvPicPr>
            <a:picLocks noChangeAspect="1"/>
          </p:cNvPicPr>
          <p:nvPr>
            <p:custDataLst>
              <p:tags r:id="rId9"/>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1111250" y="5202238"/>
            <a:ext cx="8382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p:cNvPicPr>
            <a:picLocks noChangeAspect="1"/>
          </p:cNvPicPr>
          <p:nvPr>
            <p:custDataLst>
              <p:tags r:id="rId10"/>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5626100" y="6221413"/>
            <a:ext cx="3873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p:cNvPicPr>
          <p:nvPr>
            <p:custDataLst>
              <p:tags r:id="rId11"/>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3213100" y="4725988"/>
            <a:ext cx="3714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Line 296"/>
          <p:cNvSpPr>
            <a:spLocks noChangeShapeType="1"/>
          </p:cNvSpPr>
          <p:nvPr/>
        </p:nvSpPr>
        <p:spPr bwMode="auto">
          <a:xfrm flipH="1">
            <a:off x="3333750" y="5468938"/>
            <a:ext cx="2112963" cy="0"/>
          </a:xfrm>
          <a:prstGeom prst="line">
            <a:avLst/>
          </a:prstGeom>
          <a:noFill/>
          <a:ln w="12700">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graphicFrame>
        <p:nvGraphicFramePr>
          <p:cNvPr id="64" name="Chart 63"/>
          <p:cNvGraphicFramePr/>
          <p:nvPr/>
        </p:nvGraphicFramePr>
        <p:xfrm>
          <a:off x="9420225" y="2763055"/>
          <a:ext cx="1609725" cy="1634791"/>
        </p:xfrm>
        <a:graphic>
          <a:graphicData uri="http://schemas.openxmlformats.org/drawingml/2006/chart">
            <c:chart xmlns:c="http://schemas.openxmlformats.org/drawingml/2006/chart" xmlns:r="http://schemas.openxmlformats.org/officeDocument/2006/relationships" r:id="rId30"/>
          </a:graphicData>
        </a:graphic>
      </p:graphicFrame>
      <p:graphicFrame>
        <p:nvGraphicFramePr>
          <p:cNvPr id="65" name="Chart 64"/>
          <p:cNvGraphicFramePr/>
          <p:nvPr/>
        </p:nvGraphicFramePr>
        <p:xfrm>
          <a:off x="9144000" y="4397846"/>
          <a:ext cx="1609725" cy="1634791"/>
        </p:xfrm>
        <a:graphic>
          <a:graphicData uri="http://schemas.openxmlformats.org/drawingml/2006/chart">
            <c:chart xmlns:c="http://schemas.openxmlformats.org/drawingml/2006/chart" xmlns:r="http://schemas.openxmlformats.org/officeDocument/2006/relationships" r:id="rId31"/>
          </a:graphicData>
        </a:graphic>
      </p:graphicFrame>
      <p:grpSp>
        <p:nvGrpSpPr>
          <p:cNvPr id="3" name="Group 82"/>
          <p:cNvGrpSpPr>
            <a:grpSpLocks/>
          </p:cNvGrpSpPr>
          <p:nvPr/>
        </p:nvGrpSpPr>
        <p:grpSpPr bwMode="auto">
          <a:xfrm>
            <a:off x="3270250" y="5067300"/>
            <a:ext cx="2208213" cy="752475"/>
            <a:chOff x="3269892" y="5066530"/>
            <a:chExt cx="2209267" cy="753536"/>
          </a:xfrm>
        </p:grpSpPr>
        <p:pic>
          <p:nvPicPr>
            <p:cNvPr id="144432"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l="45531" t="17278" b="19919"/>
            <a:stretch>
              <a:fillRect/>
            </a:stretch>
          </p:blipFill>
          <p:spPr bwMode="auto">
            <a:xfrm>
              <a:off x="3269892" y="5066530"/>
              <a:ext cx="876818" cy="75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3"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l="45531" t="17278" b="19919"/>
            <a:stretch>
              <a:fillRect/>
            </a:stretch>
          </p:blipFill>
          <p:spPr bwMode="auto">
            <a:xfrm>
              <a:off x="3938628" y="5066530"/>
              <a:ext cx="876818" cy="75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4" name="Picture 3"/>
            <p:cNvPicPr>
              <a:picLocks noChangeAspect="1" noChangeArrowheads="1"/>
            </p:cNvPicPr>
            <p:nvPr/>
          </p:nvPicPr>
          <p:blipFill>
            <a:blip r:embed="rId32" cstate="print">
              <a:extLst>
                <a:ext uri="{28A0092B-C50C-407E-A947-70E740481C1C}">
                  <a14:useLocalDpi xmlns:a14="http://schemas.microsoft.com/office/drawing/2010/main" val="0"/>
                </a:ext>
              </a:extLst>
            </a:blip>
            <a:srcRect l="45531" t="17278" b="19919"/>
            <a:stretch>
              <a:fillRect/>
            </a:stretch>
          </p:blipFill>
          <p:spPr bwMode="auto">
            <a:xfrm>
              <a:off x="4602341" y="5066530"/>
              <a:ext cx="876818" cy="753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9" name="Picture 68"/>
          <p:cNvPicPr>
            <a:picLocks noChangeAspect="1"/>
          </p:cNvPicPr>
          <p:nvPr>
            <p:custDataLst>
              <p:tags r:id="rId12"/>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3860800" y="4454525"/>
            <a:ext cx="7905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custDataLst>
              <p:tags r:id="rId13"/>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1233488" y="4454525"/>
            <a:ext cx="5937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p:cNvPicPr>
            <a:picLocks noChangeAspect="1"/>
          </p:cNvPicPr>
          <p:nvPr>
            <p:custDataLst>
              <p:tags r:id="rId14"/>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5842000" y="5053013"/>
            <a:ext cx="2159000"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p:cNvPicPr>
            <a:picLocks noChangeAspect="1"/>
          </p:cNvPicPr>
          <p:nvPr>
            <p:custDataLst>
              <p:tags r:id="rId15"/>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5564188" y="4725988"/>
            <a:ext cx="165258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Arrow Connector 81"/>
          <p:cNvCxnSpPr>
            <a:endCxn id="68" idx="3"/>
          </p:cNvCxnSpPr>
          <p:nvPr/>
        </p:nvCxnSpPr>
        <p:spPr>
          <a:xfrm flipH="1">
            <a:off x="5478463" y="5316538"/>
            <a:ext cx="363537" cy="127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4" name="Straight Arrow Connector 83"/>
          <p:cNvCxnSpPr/>
          <p:nvPr/>
        </p:nvCxnSpPr>
        <p:spPr>
          <a:xfrm flipH="1">
            <a:off x="5222875" y="4970463"/>
            <a:ext cx="363538" cy="127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81" name="Picture 80"/>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1111250" y="5808663"/>
            <a:ext cx="8382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Line 296"/>
          <p:cNvSpPr>
            <a:spLocks noChangeShapeType="1"/>
          </p:cNvSpPr>
          <p:nvPr/>
        </p:nvSpPr>
        <p:spPr bwMode="auto">
          <a:xfrm flipH="1">
            <a:off x="3333750" y="5851525"/>
            <a:ext cx="2112963" cy="0"/>
          </a:xfrm>
          <a:prstGeom prst="line">
            <a:avLst/>
          </a:prstGeom>
          <a:noFill/>
          <a:ln w="12700">
            <a:solidFill>
              <a:srgbClr val="0000FF"/>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grpSp>
        <p:nvGrpSpPr>
          <p:cNvPr id="4" name="Group 85"/>
          <p:cNvGrpSpPr>
            <a:grpSpLocks/>
          </p:cNvGrpSpPr>
          <p:nvPr/>
        </p:nvGrpSpPr>
        <p:grpSpPr bwMode="auto">
          <a:xfrm>
            <a:off x="3338513" y="5551488"/>
            <a:ext cx="2071687" cy="577850"/>
            <a:chOff x="3339147" y="5627033"/>
            <a:chExt cx="2071456" cy="578512"/>
          </a:xfrm>
        </p:grpSpPr>
        <p:pic>
          <p:nvPicPr>
            <p:cNvPr id="144428" name="Picture 4"/>
            <p:cNvPicPr>
              <a:picLocks noChangeAspect="1" noChangeArrowheads="1"/>
            </p:cNvPicPr>
            <p:nvPr/>
          </p:nvPicPr>
          <p:blipFill>
            <a:blip r:embed="rId38" cstate="print">
              <a:extLst>
                <a:ext uri="{28A0092B-C50C-407E-A947-70E740481C1C}">
                  <a14:useLocalDpi xmlns:a14="http://schemas.microsoft.com/office/drawing/2010/main" val="0"/>
                </a:ext>
              </a:extLst>
            </a:blip>
            <a:srcRect l="42371" t="16716" r="7433" b="19215"/>
            <a:stretch>
              <a:fillRect/>
            </a:stretch>
          </p:blipFill>
          <p:spPr bwMode="auto">
            <a:xfrm>
              <a:off x="3549530" y="5637361"/>
              <a:ext cx="808023" cy="5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29" name="Picture 4"/>
            <p:cNvPicPr>
              <a:picLocks noChangeAspect="1" noChangeArrowheads="1"/>
            </p:cNvPicPr>
            <p:nvPr/>
          </p:nvPicPr>
          <p:blipFill>
            <a:blip r:embed="rId38" cstate="print">
              <a:extLst>
                <a:ext uri="{28A0092B-C50C-407E-A947-70E740481C1C}">
                  <a14:useLocalDpi xmlns:a14="http://schemas.microsoft.com/office/drawing/2010/main" val="0"/>
                </a:ext>
              </a:extLst>
            </a:blip>
            <a:srcRect l="42371" t="16716" r="7433" b="19215"/>
            <a:stretch>
              <a:fillRect/>
            </a:stretch>
          </p:blipFill>
          <p:spPr bwMode="auto">
            <a:xfrm>
              <a:off x="4217381" y="5637361"/>
              <a:ext cx="808023" cy="5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0" name="Picture 4"/>
            <p:cNvPicPr>
              <a:picLocks noChangeAspect="1" noChangeArrowheads="1"/>
            </p:cNvPicPr>
            <p:nvPr/>
          </p:nvPicPr>
          <p:blipFill>
            <a:blip r:embed="rId38" cstate="print">
              <a:extLst>
                <a:ext uri="{28A0092B-C50C-407E-A947-70E740481C1C}">
                  <a14:useLocalDpi xmlns:a14="http://schemas.microsoft.com/office/drawing/2010/main" val="0"/>
                </a:ext>
              </a:extLst>
            </a:blip>
            <a:srcRect l="71068" t="16716" r="7433" b="19215"/>
            <a:stretch>
              <a:fillRect/>
            </a:stretch>
          </p:blipFill>
          <p:spPr bwMode="auto">
            <a:xfrm>
              <a:off x="3339147" y="5627033"/>
              <a:ext cx="346074" cy="5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431" name="Picture 4"/>
            <p:cNvPicPr>
              <a:picLocks noChangeAspect="1" noChangeArrowheads="1"/>
            </p:cNvPicPr>
            <p:nvPr/>
          </p:nvPicPr>
          <p:blipFill>
            <a:blip r:embed="rId38" cstate="print">
              <a:extLst>
                <a:ext uri="{28A0092B-C50C-407E-A947-70E740481C1C}">
                  <a14:useLocalDpi xmlns:a14="http://schemas.microsoft.com/office/drawing/2010/main" val="0"/>
                </a:ext>
              </a:extLst>
            </a:blip>
            <a:srcRect l="42371" t="16716" r="24628" b="19215"/>
            <a:stretch>
              <a:fillRect/>
            </a:stretch>
          </p:blipFill>
          <p:spPr bwMode="auto">
            <a:xfrm>
              <a:off x="4879369" y="5637361"/>
              <a:ext cx="531234" cy="568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4427" name="Text Box 5"/>
          <p:cNvSpPr txBox="1">
            <a:spLocks noChangeArrowheads="1"/>
          </p:cNvSpPr>
          <p:nvPr/>
        </p:nvSpPr>
        <p:spPr bwMode="auto">
          <a:xfrm>
            <a:off x="7905750" y="2652713"/>
            <a:ext cx="127635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Fudge </a:t>
            </a:r>
            <a:r>
              <a:rPr lang="en-US" sz="1200" b="1" i="1">
                <a:solidFill>
                  <a:srgbClr val="CC0099"/>
                </a:solidFill>
              </a:rPr>
              <a:t>et al</a:t>
            </a:r>
            <a:r>
              <a:rPr lang="en-US" sz="1200" b="1">
                <a:solidFill>
                  <a:srgbClr val="CC0099"/>
                </a:solidFill>
              </a:rPr>
              <a:t>., ‘08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wipe(down)">
                                      <p:cBhvr>
                                        <p:cTn id="23" dur="500"/>
                                        <p:tgtEl>
                                          <p:spTgt spid="62"/>
                                        </p:tgtEl>
                                      </p:cBhvr>
                                    </p:animEffect>
                                  </p:childTnLst>
                                </p:cTn>
                              </p:par>
                              <p:par>
                                <p:cTn id="24" presetID="22" presetClass="entr" presetSubtype="4" fill="hold" nodeType="withEffect">
                                  <p:stCondLst>
                                    <p:cond delay="0"/>
                                  </p:stCondLst>
                                  <p:childTnLst>
                                    <p:set>
                                      <p:cBhvr>
                                        <p:cTn id="25" dur="1" fill="hold">
                                          <p:stCondLst>
                                            <p:cond delay="0"/>
                                          </p:stCondLst>
                                        </p:cTn>
                                        <p:tgtEl>
                                          <p:spTgt spid="82"/>
                                        </p:tgtEl>
                                        <p:attrNameLst>
                                          <p:attrName>style.visibility</p:attrName>
                                        </p:attrNameLst>
                                      </p:cBhvr>
                                      <p:to>
                                        <p:strVal val="visible"/>
                                      </p:to>
                                    </p:set>
                                    <p:animEffect transition="in" filter="wipe(down)">
                                      <p:cBhvr>
                                        <p:cTn id="26" dur="500"/>
                                        <p:tgtEl>
                                          <p:spTgt spid="82"/>
                                        </p:tgtEl>
                                      </p:cBhvr>
                                    </p:animEffect>
                                  </p:childTnLst>
                                </p:cTn>
                              </p:par>
                              <p:par>
                                <p:cTn id="27" presetID="22" presetClass="entr" presetSubtype="4"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animEffect transition="in" filter="wipe(down)">
                                      <p:cBhvr>
                                        <p:cTn id="29" dur="500"/>
                                        <p:tgtEl>
                                          <p:spTgt spid="7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par>
                                <p:cTn id="35" presetID="22" presetClass="entr" presetSubtype="4" fill="hold" nodeType="with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wipe(down)">
                                      <p:cBhvr>
                                        <p:cTn id="37" dur="500"/>
                                        <p:tgtEl>
                                          <p:spTgt spid="84"/>
                                        </p:tgtEl>
                                      </p:cBhvr>
                                    </p:animEffect>
                                  </p:childTnLst>
                                </p:cTn>
                              </p:par>
                              <p:par>
                                <p:cTn id="38" presetID="22" presetClass="entr" presetSubtype="4" fill="hold"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wipe(down)">
                                      <p:cBhvr>
                                        <p:cTn id="40" dur="500"/>
                                        <p:tgtEl>
                                          <p:spTgt spid="7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down)">
                                      <p:cBhvr>
                                        <p:cTn id="45" dur="500"/>
                                        <p:tgtEl>
                                          <p:spTgt spid="89"/>
                                        </p:tgtEl>
                                      </p:cBhvr>
                                    </p:animEffec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wipe(down)">
                                      <p:cBhvr>
                                        <p:cTn id="5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62" grpId="0" animBg="1"/>
      <p:bldP spid="8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sz="4000" smtClean="0"/>
              <a:t>Summary: Xampling Systems</a:t>
            </a:r>
            <a:endParaRPr lang="he-IL" sz="4000" smtClean="0"/>
          </a:p>
        </p:txBody>
      </p:sp>
      <p:graphicFrame>
        <p:nvGraphicFramePr>
          <p:cNvPr id="5" name="Table 4"/>
          <p:cNvGraphicFramePr>
            <a:graphicFrameLocks noGrp="1"/>
          </p:cNvGraphicFramePr>
          <p:nvPr>
            <p:extLst>
              <p:ext uri="{D42A27DB-BD31-4B8C-83A1-F6EECF244321}">
                <p14:modId xmlns:p14="http://schemas.microsoft.com/office/powerpoint/2010/main" val="425621341"/>
              </p:ext>
            </p:extLst>
          </p:nvPr>
        </p:nvGraphicFramePr>
        <p:xfrm>
          <a:off x="192088" y="1306513"/>
          <a:ext cx="8734425" cy="4760910"/>
        </p:xfrm>
        <a:graphic>
          <a:graphicData uri="http://schemas.openxmlformats.org/drawingml/2006/table">
            <a:tbl>
              <a:tblPr rtl="1" firstRow="1" bandRow="1">
                <a:tableStyleId>{21E4AEA4-8DFA-4A89-87EB-49C32662AFE0}</a:tableStyleId>
              </a:tblPr>
              <a:tblGrid>
                <a:gridCol w="1358495"/>
                <a:gridCol w="2264158"/>
                <a:gridCol w="2319844"/>
                <a:gridCol w="1098874"/>
                <a:gridCol w="1693054"/>
              </a:tblGrid>
              <a:tr h="476091">
                <a:tc>
                  <a:txBody>
                    <a:bodyPr/>
                    <a:lstStyle/>
                    <a:p>
                      <a:pPr algn="ctr" rtl="0"/>
                      <a:r>
                        <a:rPr lang="en-US" sz="1200" dirty="0" smtClean="0"/>
                        <a:t>X-DSP</a:t>
                      </a:r>
                      <a:endParaRPr lang="he-IL" sz="1200" dirty="0"/>
                    </a:p>
                  </a:txBody>
                  <a:tcPr marL="91437" marR="91437" marT="45723" marB="45723" anchor="ctr"/>
                </a:tc>
                <a:tc>
                  <a:txBody>
                    <a:bodyPr/>
                    <a:lstStyle/>
                    <a:p>
                      <a:pPr algn="ctr" rtl="0"/>
                      <a:r>
                        <a:rPr lang="en-US" sz="1200" dirty="0" smtClean="0"/>
                        <a:t>X-ADC</a:t>
                      </a:r>
                      <a:endParaRPr lang="he-IL" sz="1200" dirty="0"/>
                    </a:p>
                  </a:txBody>
                  <a:tcPr marL="91437" marR="91437" marT="45723" marB="45723" anchor="ctr"/>
                </a:tc>
                <a:tc>
                  <a:txBody>
                    <a:bodyPr/>
                    <a:lstStyle/>
                    <a:p>
                      <a:pPr algn="l" rtl="0"/>
                      <a:r>
                        <a:rPr lang="en-US" sz="1200" dirty="0" smtClean="0"/>
                        <a:t>Strategy</a:t>
                      </a:r>
                      <a:endParaRPr lang="he-IL" sz="1200" dirty="0"/>
                    </a:p>
                  </a:txBody>
                  <a:tcPr marL="91437" marR="91437" marT="45723" marB="45723" anchor="ctr"/>
                </a:tc>
                <a:tc>
                  <a:txBody>
                    <a:bodyPr/>
                    <a:lstStyle/>
                    <a:p>
                      <a:pPr algn="l" rtl="0"/>
                      <a:endParaRPr lang="he-IL" sz="1200" dirty="0"/>
                    </a:p>
                  </a:txBody>
                  <a:tcPr marL="91437" marR="91437" marT="45723" marB="45723" anchor="ctr"/>
                </a:tc>
                <a:tc>
                  <a:txBody>
                    <a:bodyPr/>
                    <a:lstStyle/>
                    <a:p>
                      <a:pPr algn="l" rtl="0"/>
                      <a:r>
                        <a:rPr lang="en-US" sz="1200" dirty="0" smtClean="0"/>
                        <a:t>Model</a:t>
                      </a:r>
                      <a:endParaRPr lang="he-IL" sz="1200" dirty="0"/>
                    </a:p>
                  </a:txBody>
                  <a:tcPr marL="91437" marR="91437" marT="45723" marB="45723" anchor="ctr"/>
                </a:tc>
              </a:tr>
              <a:tr h="476091">
                <a:tc>
                  <a:txBody>
                    <a:bodyPr/>
                    <a:lstStyle/>
                    <a:p>
                      <a:pPr algn="ctr" rtl="0"/>
                      <a:r>
                        <a:rPr lang="en-US" sz="1200" dirty="0" smtClean="0"/>
                        <a:t>CTF</a:t>
                      </a:r>
                      <a:endParaRPr lang="he-IL" sz="1200" dirty="0"/>
                    </a:p>
                  </a:txBody>
                  <a:tcPr marL="91437" marR="91437" marT="45723" marB="45723" anchor="ctr"/>
                </a:tc>
                <a:tc>
                  <a:txBody>
                    <a:bodyPr/>
                    <a:lstStyle/>
                    <a:p>
                      <a:pPr algn="ctr" rtl="0"/>
                      <a:r>
                        <a:rPr lang="en-US" sz="1200" dirty="0" smtClean="0"/>
                        <a:t>Periodic mixing</a:t>
                      </a:r>
                      <a:endParaRPr lang="he-IL" sz="1200" dirty="0"/>
                    </a:p>
                  </a:txBody>
                  <a:tcPr marL="91437" marR="91437" marT="45723" marB="45723" anchor="ctr"/>
                </a:tc>
                <a:tc>
                  <a:txBody>
                    <a:bodyPr/>
                    <a:lstStyle/>
                    <a:p>
                      <a:pPr algn="l" rtl="0"/>
                      <a:r>
                        <a:rPr lang="en-US" sz="1200" dirty="0" smtClean="0"/>
                        <a:t>MWC</a:t>
                      </a:r>
                    </a:p>
                    <a:p>
                      <a:pPr algn="r" rtl="0"/>
                      <a:r>
                        <a:rPr lang="en-US" sz="1200" dirty="0" err="1" smtClean="0"/>
                        <a:t>Mishali-Eldar</a:t>
                      </a:r>
                      <a:r>
                        <a:rPr lang="en-US" sz="1200" baseline="0" dirty="0" smtClean="0"/>
                        <a:t> 09</a:t>
                      </a:r>
                      <a:endParaRPr lang="he-IL" sz="1200" b="1" dirty="0">
                        <a:solidFill>
                          <a:srgbClr val="CC0099"/>
                        </a:solidFill>
                      </a:endParaRPr>
                    </a:p>
                  </a:txBody>
                  <a:tcPr marL="91437" marR="91437" marT="45723" marB="45723" anchor="ctr"/>
                </a:tc>
                <a:tc rowSpan="3">
                  <a:txBody>
                    <a:bodyPr/>
                    <a:lstStyle/>
                    <a:p>
                      <a:pPr algn="ctr" rtl="0"/>
                      <a:endParaRPr lang="he-IL" sz="1200" dirty="0"/>
                    </a:p>
                  </a:txBody>
                  <a:tcPr marL="91437" marR="91437" marT="45723" marB="45723" anchor="ctr"/>
                </a:tc>
                <a:tc rowSpan="3">
                  <a:txBody>
                    <a:bodyPr/>
                    <a:lstStyle/>
                    <a:p>
                      <a:pPr algn="l" rtl="0"/>
                      <a:r>
                        <a:rPr lang="en-US" sz="1200" dirty="0" smtClean="0"/>
                        <a:t>Multiband</a:t>
                      </a:r>
                      <a:endParaRPr lang="he-IL" sz="1200" dirty="0"/>
                    </a:p>
                  </a:txBody>
                  <a:tcPr marL="91437" marR="91437" marT="45723" marB="45723" anchor="ctr"/>
                </a:tc>
              </a:tr>
              <a:tr h="476091">
                <a:tc>
                  <a:txBody>
                    <a:bodyPr/>
                    <a:lstStyle/>
                    <a:p>
                      <a:pPr algn="ctr" rtl="0"/>
                      <a:r>
                        <a:rPr lang="en-US" sz="1200" dirty="0" smtClean="0"/>
                        <a:t>CTF</a:t>
                      </a:r>
                      <a:endParaRPr lang="he-IL" sz="1200" dirty="0"/>
                    </a:p>
                  </a:txBody>
                  <a:tcPr marL="91437" marR="91437" marT="45723" marB="45723" anchor="ctr"/>
                </a:tc>
                <a:tc>
                  <a:txBody>
                    <a:bodyPr/>
                    <a:lstStyle/>
                    <a:p>
                      <a:pPr algn="ctr" rtl="0"/>
                      <a:r>
                        <a:rPr lang="en-US" sz="1200" dirty="0" smtClean="0"/>
                        <a:t>time shifts</a:t>
                      </a:r>
                      <a:endParaRPr lang="he-IL" sz="1200" dirty="0"/>
                    </a:p>
                  </a:txBody>
                  <a:tcPr marL="91437" marR="91437" marT="45723" marB="45723" anchor="ctr"/>
                </a:tc>
                <a:tc>
                  <a:txBody>
                    <a:bodyPr/>
                    <a:lstStyle/>
                    <a:p>
                      <a:pPr algn="l" rtl="0"/>
                      <a:r>
                        <a:rPr lang="en-US" sz="1200" dirty="0" smtClean="0"/>
                        <a:t>PNS</a:t>
                      </a:r>
                    </a:p>
                    <a:p>
                      <a:pPr algn="r" rtl="0"/>
                      <a:r>
                        <a:rPr lang="en-US" sz="1200" dirty="0" err="1" smtClean="0"/>
                        <a:t>Mishali-Eldar</a:t>
                      </a:r>
                      <a:r>
                        <a:rPr lang="en-US" sz="1200" baseline="0" dirty="0" smtClean="0"/>
                        <a:t> 08</a:t>
                      </a:r>
                      <a:endParaRPr lang="he-IL" sz="1200" b="1" dirty="0">
                        <a:solidFill>
                          <a:srgbClr val="CC0099"/>
                        </a:solidFill>
                      </a:endParaRPr>
                    </a:p>
                  </a:txBody>
                  <a:tcPr marL="91437" marR="91437" marT="45723" marB="45723" anchor="ctr"/>
                </a:tc>
                <a:tc vMerge="1">
                  <a:txBody>
                    <a:bodyPr/>
                    <a:lstStyle/>
                    <a:p>
                      <a:pPr algn="ctr" rtl="0"/>
                      <a:endParaRPr lang="he-IL" sz="1200" dirty="0"/>
                    </a:p>
                  </a:txBody>
                  <a:tcPr anchor="ctr"/>
                </a:tc>
                <a:tc vMerge="1">
                  <a:txBody>
                    <a:bodyPr/>
                    <a:lstStyle/>
                    <a:p>
                      <a:pPr algn="ctr" rtl="0"/>
                      <a:endParaRPr lang="he-IL" sz="1200" dirty="0"/>
                    </a:p>
                  </a:txBody>
                  <a:tcPr anchor="ctr"/>
                </a:tc>
              </a:tr>
              <a:tr h="476091">
                <a:tc>
                  <a:txBody>
                    <a:bodyPr/>
                    <a:lstStyle/>
                    <a:p>
                      <a:pPr algn="ctr" rtl="0"/>
                      <a:endParaRPr lang="he-IL" sz="1200" dirty="0"/>
                    </a:p>
                  </a:txBody>
                  <a:tcPr marL="91437" marR="91437" marT="45723" marB="45723" anchor="ctr"/>
                </a:tc>
                <a:tc>
                  <a:txBody>
                    <a:bodyPr/>
                    <a:lstStyle/>
                    <a:p>
                      <a:pPr algn="ctr" rtl="0"/>
                      <a:r>
                        <a:rPr lang="en-US" sz="1200" dirty="0" smtClean="0"/>
                        <a:t>Jittered </a:t>
                      </a:r>
                      <a:r>
                        <a:rPr lang="en-US" sz="1200" dirty="0" err="1" smtClean="0"/>
                        <a:t>undersampling</a:t>
                      </a:r>
                      <a:endParaRPr lang="he-IL" sz="1200" dirty="0"/>
                    </a:p>
                  </a:txBody>
                  <a:tcPr marL="91437" marR="91437" marT="45723" marB="45723" anchor="ctr"/>
                </a:tc>
                <a:tc>
                  <a:txBody>
                    <a:bodyPr/>
                    <a:lstStyle/>
                    <a:p>
                      <a:pPr algn="l" rtl="0"/>
                      <a:r>
                        <a:rPr lang="en-US" sz="1200" dirty="0" err="1" smtClean="0"/>
                        <a:t>Nyquist</a:t>
                      </a:r>
                      <a:r>
                        <a:rPr lang="en-US" sz="1200" dirty="0" smtClean="0"/>
                        <a:t>-folding</a:t>
                      </a:r>
                    </a:p>
                    <a:p>
                      <a:pPr algn="r" rtl="0"/>
                      <a:r>
                        <a:rPr lang="en-US" sz="1200" dirty="0" smtClean="0"/>
                        <a:t>Fudge et al. 08</a:t>
                      </a:r>
                      <a:endParaRPr lang="he-IL" sz="1200" b="1" dirty="0">
                        <a:solidFill>
                          <a:srgbClr val="CC0099"/>
                        </a:solidFill>
                      </a:endParaRPr>
                    </a:p>
                  </a:txBody>
                  <a:tcPr marL="91437" marR="91437" marT="45723" marB="45723" anchor="ctr"/>
                </a:tc>
                <a:tc vMerge="1">
                  <a:txBody>
                    <a:bodyPr/>
                    <a:lstStyle/>
                    <a:p>
                      <a:pPr algn="ctr" rtl="0"/>
                      <a:endParaRPr lang="he-IL" sz="1200" dirty="0"/>
                    </a:p>
                  </a:txBody>
                  <a:tcPr anchor="ctr"/>
                </a:tc>
                <a:tc vMerge="1">
                  <a:txBody>
                    <a:bodyPr/>
                    <a:lstStyle/>
                    <a:p>
                      <a:pPr algn="ctr" rtl="0"/>
                      <a:endParaRPr lang="he-IL" sz="1200" dirty="0"/>
                    </a:p>
                  </a:txBody>
                  <a:tcPr anchor="ctr"/>
                </a:tc>
              </a:tr>
              <a:tr h="476091">
                <a:tc>
                  <a:txBody>
                    <a:bodyPr/>
                    <a:lstStyle/>
                    <a:p>
                      <a:pPr algn="ctr" rtl="0"/>
                      <a:r>
                        <a:rPr lang="en-US" sz="1200" dirty="0" smtClean="0"/>
                        <a:t>CTF</a:t>
                      </a:r>
                      <a:endParaRPr lang="he-IL" sz="1200" dirty="0"/>
                    </a:p>
                  </a:txBody>
                  <a:tcPr marL="91437" marR="91437" marT="45723" marB="45723" anchor="ctr"/>
                </a:tc>
                <a:tc>
                  <a:txBody>
                    <a:bodyPr/>
                    <a:lstStyle/>
                    <a:p>
                      <a:pPr algn="ctr" rtl="0"/>
                      <a:r>
                        <a:rPr lang="en-US" sz="1200" dirty="0" smtClean="0"/>
                        <a:t>Filter-bank</a:t>
                      </a:r>
                      <a:endParaRPr lang="he-IL" sz="1200" dirty="0"/>
                    </a:p>
                  </a:txBody>
                  <a:tcPr marL="91437" marR="91437" marT="45723" marB="45723" anchor="ctr"/>
                </a:tc>
                <a:tc>
                  <a:txBody>
                    <a:bodyPr/>
                    <a:lstStyle/>
                    <a:p>
                      <a:pPr algn="r" rtl="0"/>
                      <a:r>
                        <a:rPr lang="en-US" sz="1200" dirty="0" err="1" smtClean="0"/>
                        <a:t>Eldar</a:t>
                      </a:r>
                      <a:r>
                        <a:rPr lang="en-US" sz="1200" dirty="0" smtClean="0"/>
                        <a:t> 08</a:t>
                      </a:r>
                      <a:endParaRPr lang="he-IL" sz="1200" b="1" dirty="0">
                        <a:solidFill>
                          <a:srgbClr val="CC0099"/>
                        </a:solidFill>
                      </a:endParaRPr>
                    </a:p>
                  </a:txBody>
                  <a:tcPr marL="91437" marR="91437" marT="45723" marB="45723" anchor="ctr"/>
                </a:tc>
                <a:tc>
                  <a:txBody>
                    <a:bodyPr/>
                    <a:lstStyle/>
                    <a:p>
                      <a:pPr algn="ctr" rtl="0"/>
                      <a:endParaRPr lang="he-IL" sz="1200" dirty="0"/>
                    </a:p>
                  </a:txBody>
                  <a:tcPr marL="91437" marR="91437" marT="45723" marB="45723" anchor="ctr"/>
                </a:tc>
                <a:tc>
                  <a:txBody>
                    <a:bodyPr/>
                    <a:lstStyle/>
                    <a:p>
                      <a:pPr algn="l" rtl="0"/>
                      <a:r>
                        <a:rPr lang="en-US" sz="1200" dirty="0" smtClean="0"/>
                        <a:t>Sparse shift-invariant</a:t>
                      </a:r>
                      <a:endParaRPr lang="he-IL" sz="1200" dirty="0"/>
                    </a:p>
                  </a:txBody>
                  <a:tcPr marL="91437" marR="91437" marT="45723" marB="45723" anchor="ctr"/>
                </a:tc>
              </a:tr>
              <a:tr h="476091">
                <a:tc>
                  <a:txBody>
                    <a:bodyPr/>
                    <a:lstStyle/>
                    <a:p>
                      <a:pPr algn="ctr" rtl="0"/>
                      <a:r>
                        <a:rPr lang="en-US" sz="1200" dirty="0" smtClean="0"/>
                        <a:t>Annihilating filter</a:t>
                      </a:r>
                      <a:endParaRPr lang="he-IL" sz="1200" dirty="0"/>
                    </a:p>
                  </a:txBody>
                  <a:tcPr marL="91437" marR="91437" marT="45723" marB="45723" anchor="ctr"/>
                </a:tc>
                <a:tc>
                  <a:txBody>
                    <a:bodyPr/>
                    <a:lstStyle/>
                    <a:p>
                      <a:pPr algn="ctr" rtl="0"/>
                      <a:r>
                        <a:rPr lang="en-US" sz="1200" dirty="0" err="1" smtClean="0"/>
                        <a:t>Lowpass</a:t>
                      </a:r>
                      <a:endParaRPr lang="he-IL" sz="1200" dirty="0"/>
                    </a:p>
                  </a:txBody>
                  <a:tcPr marL="91437" marR="91437" marT="45723" marB="45723" anchor="ctr"/>
                </a:tc>
                <a:tc>
                  <a:txBody>
                    <a:bodyPr/>
                    <a:lstStyle/>
                    <a:p>
                      <a:pPr algn="l" rtl="0"/>
                      <a:r>
                        <a:rPr lang="en-US" sz="1200" dirty="0" smtClean="0"/>
                        <a:t>Periodic</a:t>
                      </a:r>
                    </a:p>
                    <a:p>
                      <a:pPr algn="r" rtl="0"/>
                      <a:r>
                        <a:rPr lang="en-US" sz="1200" dirty="0" err="1" smtClean="0"/>
                        <a:t>Vetterli</a:t>
                      </a:r>
                      <a:r>
                        <a:rPr lang="en-US" sz="1200" baseline="0" dirty="0" smtClean="0"/>
                        <a:t> et al. 02-05</a:t>
                      </a:r>
                      <a:endParaRPr lang="he-IL" sz="1200" b="1" dirty="0">
                        <a:solidFill>
                          <a:srgbClr val="CC0099"/>
                        </a:solidFill>
                      </a:endParaRPr>
                    </a:p>
                  </a:txBody>
                  <a:tcPr marL="91437" marR="91437" marT="45723" marB="45723" anchor="ctr"/>
                </a:tc>
                <a:tc rowSpan="3">
                  <a:txBody>
                    <a:bodyPr/>
                    <a:lstStyle/>
                    <a:p>
                      <a:pPr algn="ctr" rtl="0"/>
                      <a:endParaRPr lang="he-IL" sz="1200" dirty="0"/>
                    </a:p>
                  </a:txBody>
                  <a:tcPr marL="91437" marR="91437" marT="45723" marB="45723" anchor="ctr"/>
                </a:tc>
                <a:tc rowSpan="3">
                  <a:txBody>
                    <a:bodyPr/>
                    <a:lstStyle/>
                    <a:p>
                      <a:pPr algn="l" rtl="0"/>
                      <a:r>
                        <a:rPr lang="en-US" sz="1200" dirty="0" smtClean="0"/>
                        <a:t>FRI (time-delays)</a:t>
                      </a:r>
                      <a:endParaRPr lang="he-IL" sz="1200" dirty="0"/>
                    </a:p>
                  </a:txBody>
                  <a:tcPr marL="91437" marR="91437" marT="45723" marB="45723" anchor="ctr"/>
                </a:tc>
              </a:tr>
              <a:tr h="476091">
                <a:tc>
                  <a:txBody>
                    <a:bodyPr/>
                    <a:lstStyle/>
                    <a:p>
                      <a:pPr algn="ctr" rtl="0"/>
                      <a:r>
                        <a:rPr lang="en-US" sz="1200" dirty="0" smtClean="0"/>
                        <a:t>Moments factoring</a:t>
                      </a:r>
                      <a:endParaRPr lang="he-IL" sz="1200" dirty="0"/>
                    </a:p>
                  </a:txBody>
                  <a:tcPr marL="91437" marR="91437" marT="45723" marB="45723" anchor="ctr"/>
                </a:tc>
                <a:tc>
                  <a:txBody>
                    <a:bodyPr/>
                    <a:lstStyle/>
                    <a:p>
                      <a:pPr algn="ctr" rtl="0"/>
                      <a:r>
                        <a:rPr lang="en-US" sz="1200" dirty="0" smtClean="0"/>
                        <a:t>Splines</a:t>
                      </a:r>
                      <a:endParaRPr lang="he-IL" sz="1200" dirty="0"/>
                    </a:p>
                  </a:txBody>
                  <a:tcPr marL="91437" marR="91437" marT="45723" marB="45723" anchor="ctr"/>
                </a:tc>
                <a:tc>
                  <a:txBody>
                    <a:bodyPr/>
                    <a:lstStyle/>
                    <a:p>
                      <a:pPr algn="l" rtl="0"/>
                      <a:r>
                        <a:rPr lang="en-US" sz="1200" dirty="0" smtClean="0"/>
                        <a:t>One-shot</a:t>
                      </a:r>
                    </a:p>
                    <a:p>
                      <a:pPr algn="r" rtl="0"/>
                      <a:r>
                        <a:rPr lang="en-US" sz="1200" dirty="0" err="1" smtClean="0"/>
                        <a:t>Dragotti</a:t>
                      </a:r>
                      <a:r>
                        <a:rPr lang="en-US" sz="1200" baseline="0" dirty="0" smtClean="0"/>
                        <a:t> et al. 07</a:t>
                      </a:r>
                      <a:endParaRPr lang="he-IL" sz="1200" b="1" dirty="0">
                        <a:solidFill>
                          <a:srgbClr val="CC0099"/>
                        </a:solidFill>
                      </a:endParaRPr>
                    </a:p>
                  </a:txBody>
                  <a:tcPr marL="91437" marR="91437" marT="45723" marB="45723" anchor="ctr"/>
                </a:tc>
                <a:tc vMerge="1">
                  <a:txBody>
                    <a:bodyPr/>
                    <a:lstStyle/>
                    <a:p>
                      <a:pPr algn="ctr" rtl="0"/>
                      <a:endParaRPr lang="he-IL" sz="1200" dirty="0"/>
                    </a:p>
                  </a:txBody>
                  <a:tcPr anchor="ctr"/>
                </a:tc>
                <a:tc vMerge="1">
                  <a:txBody>
                    <a:bodyPr/>
                    <a:lstStyle/>
                    <a:p>
                      <a:pPr algn="ctr" rtl="0"/>
                      <a:endParaRPr lang="he-IL" sz="1200" dirty="0"/>
                    </a:p>
                  </a:txBody>
                  <a:tcPr anchor="ctr"/>
                </a:tc>
              </a:tr>
              <a:tr h="4760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Annihilating filter</a:t>
                      </a:r>
                      <a:endParaRPr lang="he-IL" sz="1200" dirty="0" smtClean="0"/>
                    </a:p>
                  </a:txBody>
                  <a:tcPr marL="91437" marR="91437" marT="45723" marB="45723" anchor="ctr"/>
                </a:tc>
                <a:tc>
                  <a:txBody>
                    <a:bodyPr/>
                    <a:lstStyle/>
                    <a:p>
                      <a:pPr algn="ctr" rtl="0"/>
                      <a:r>
                        <a:rPr lang="en-US" sz="1200" dirty="0" smtClean="0"/>
                        <a:t>Sum-of-</a:t>
                      </a:r>
                      <a:r>
                        <a:rPr lang="en-US" sz="1200" dirty="0" err="1" smtClean="0"/>
                        <a:t>Sincs</a:t>
                      </a:r>
                      <a:r>
                        <a:rPr lang="en-US" sz="1200" dirty="0" smtClean="0"/>
                        <a:t> filtering</a:t>
                      </a:r>
                      <a:endParaRPr lang="he-IL" sz="1200" dirty="0"/>
                    </a:p>
                  </a:txBody>
                  <a:tcPr marL="91437" marR="91437" marT="45723" marB="45723" anchor="ctr"/>
                </a:tc>
                <a:tc>
                  <a:txBody>
                    <a:bodyPr/>
                    <a:lstStyle/>
                    <a:p>
                      <a:pPr algn="l" rtl="0"/>
                      <a:r>
                        <a:rPr lang="en-US" sz="1200" dirty="0" smtClean="0"/>
                        <a:t>Periodic/one-shot</a:t>
                      </a:r>
                    </a:p>
                    <a:p>
                      <a:pPr algn="r" rtl="0"/>
                      <a:r>
                        <a:rPr lang="en-US" sz="1200" dirty="0" err="1" smtClean="0"/>
                        <a:t>Gedlyahu-Tur-Eldar</a:t>
                      </a:r>
                      <a:r>
                        <a:rPr lang="en-US" sz="1200" baseline="0" dirty="0" smtClean="0"/>
                        <a:t> 09-10</a:t>
                      </a:r>
                      <a:endParaRPr lang="he-IL" sz="1200" b="1" dirty="0">
                        <a:solidFill>
                          <a:srgbClr val="CC0099"/>
                        </a:solidFill>
                      </a:endParaRPr>
                    </a:p>
                  </a:txBody>
                  <a:tcPr marL="91437" marR="91437" marT="45723" marB="45723" anchor="ctr"/>
                </a:tc>
                <a:tc vMerge="1">
                  <a:txBody>
                    <a:bodyPr/>
                    <a:lstStyle/>
                    <a:p>
                      <a:pPr algn="ctr" rtl="0"/>
                      <a:endParaRPr lang="he-IL" sz="1200" dirty="0"/>
                    </a:p>
                  </a:txBody>
                  <a:tcPr anchor="ctr"/>
                </a:tc>
                <a:tc vMerge="1">
                  <a:txBody>
                    <a:bodyPr/>
                    <a:lstStyle/>
                    <a:p>
                      <a:pPr algn="ctr" rtl="0"/>
                      <a:endParaRPr lang="he-IL" sz="1200" dirty="0"/>
                    </a:p>
                  </a:txBody>
                  <a:tcPr anchor="ctr"/>
                </a:tc>
              </a:tr>
              <a:tr h="476091">
                <a:tc>
                  <a:txBody>
                    <a:bodyPr/>
                    <a:lstStyle/>
                    <a:p>
                      <a:pPr algn="ctr" rtl="0"/>
                      <a:r>
                        <a:rPr lang="en-US" sz="1200" dirty="0" smtClean="0"/>
                        <a:t>MUSIC or ESPRIT</a:t>
                      </a:r>
                      <a:endParaRPr lang="he-IL" sz="1200" dirty="0"/>
                    </a:p>
                  </a:txBody>
                  <a:tcPr marL="91437" marR="91437" marT="45723" marB="45723" anchor="ctr"/>
                </a:tc>
                <a:tc>
                  <a:txBody>
                    <a:bodyPr/>
                    <a:lstStyle/>
                    <a:p>
                      <a:pPr algn="ctr" rtl="0"/>
                      <a:r>
                        <a:rPr lang="en-US" sz="1200" dirty="0" err="1" smtClean="0"/>
                        <a:t>Lowpass</a:t>
                      </a:r>
                      <a:r>
                        <a:rPr lang="en-US" sz="1200" dirty="0" smtClean="0"/>
                        <a:t> or</a:t>
                      </a:r>
                      <a:br>
                        <a:rPr lang="en-US" sz="1200" dirty="0" smtClean="0"/>
                      </a:br>
                      <a:r>
                        <a:rPr lang="en-US" sz="1200" dirty="0" smtClean="0"/>
                        <a:t>periodic mixing + integration</a:t>
                      </a:r>
                      <a:endParaRPr lang="he-IL" sz="1200" dirty="0"/>
                    </a:p>
                  </a:txBody>
                  <a:tcPr marL="91437" marR="91437" marT="45723" marB="45723" anchor="ctr"/>
                </a:tc>
                <a:tc>
                  <a:txBody>
                    <a:bodyPr/>
                    <a:lstStyle/>
                    <a:p>
                      <a:pPr algn="r" rtl="0"/>
                      <a:r>
                        <a:rPr lang="en-US" sz="1200" dirty="0" err="1" smtClean="0"/>
                        <a:t>Gadlyahu-Eldar</a:t>
                      </a:r>
                      <a:r>
                        <a:rPr lang="en-US" sz="1200" dirty="0" smtClean="0"/>
                        <a:t> 09</a:t>
                      </a:r>
                      <a:endParaRPr lang="he-IL" sz="1200" b="1" dirty="0">
                        <a:solidFill>
                          <a:srgbClr val="CC0099"/>
                        </a:solidFill>
                      </a:endParaRPr>
                    </a:p>
                  </a:txBody>
                  <a:tcPr marL="91437" marR="91437" marT="45723" marB="45723" anchor="ctr"/>
                </a:tc>
                <a:tc>
                  <a:txBody>
                    <a:bodyPr/>
                    <a:lstStyle/>
                    <a:p>
                      <a:pPr algn="ctr" rtl="0"/>
                      <a:endParaRPr lang="he-IL" sz="1200"/>
                    </a:p>
                  </a:txBody>
                  <a:tcPr marL="91437" marR="91437" marT="45723" marB="45723" anchor="ctr"/>
                </a:tc>
                <a:tc>
                  <a:txBody>
                    <a:bodyPr/>
                    <a:lstStyle/>
                    <a:p>
                      <a:pPr algn="l" rtl="0"/>
                      <a:r>
                        <a:rPr lang="en-US" sz="1200" dirty="0" smtClean="0"/>
                        <a:t>Sequences of innovation</a:t>
                      </a:r>
                      <a:endParaRPr lang="he-IL" sz="1200" dirty="0"/>
                    </a:p>
                  </a:txBody>
                  <a:tcPr marL="91437" marR="91437" marT="45723" marB="45723" anchor="ctr"/>
                </a:tc>
              </a:tr>
              <a:tr h="476091">
                <a:tc>
                  <a:txBody>
                    <a:bodyPr/>
                    <a:lstStyle/>
                    <a:p>
                      <a:pPr algn="ctr" rtl="0"/>
                      <a:r>
                        <a:rPr lang="en-US" sz="1200" dirty="0" smtClean="0"/>
                        <a:t>CS</a:t>
                      </a:r>
                      <a:endParaRPr lang="he-IL" sz="1200" dirty="0"/>
                    </a:p>
                  </a:txBody>
                  <a:tcPr marL="91437" marR="91437" marT="45723" marB="45723" anchor="ctr"/>
                </a:tc>
                <a:tc>
                  <a:txBody>
                    <a:bodyPr/>
                    <a:lstStyle/>
                    <a:p>
                      <a:pPr algn="ctr" rtl="0"/>
                      <a:r>
                        <a:rPr lang="en-US" sz="1200" dirty="0" smtClean="0"/>
                        <a:t>Sign flipping + integration</a:t>
                      </a:r>
                      <a:endParaRPr lang="he-IL" sz="1200" dirty="0"/>
                    </a:p>
                  </a:txBody>
                  <a:tcPr marL="91437" marR="91437" marT="45723" marB="45723" anchor="ctr"/>
                </a:tc>
                <a:tc>
                  <a:txBody>
                    <a:bodyPr/>
                    <a:lstStyle/>
                    <a:p>
                      <a:pPr algn="l" rtl="0"/>
                      <a:r>
                        <a:rPr lang="en-US" sz="1200" dirty="0" smtClean="0"/>
                        <a:t>RD</a:t>
                      </a:r>
                    </a:p>
                    <a:p>
                      <a:pPr algn="r" rtl="0"/>
                      <a:r>
                        <a:rPr lang="en-US" sz="1200" dirty="0" err="1" smtClean="0"/>
                        <a:t>Tropp</a:t>
                      </a:r>
                      <a:r>
                        <a:rPr lang="en-US" sz="1200" baseline="0" dirty="0" smtClean="0"/>
                        <a:t> et al. 09</a:t>
                      </a:r>
                      <a:endParaRPr lang="he-IL" sz="1200" b="1" dirty="0">
                        <a:solidFill>
                          <a:srgbClr val="CC0099"/>
                        </a:solidFill>
                      </a:endParaRPr>
                    </a:p>
                  </a:txBody>
                  <a:tcPr marL="91437" marR="91437" marT="45723" marB="45723" anchor="ctr"/>
                </a:tc>
                <a:tc>
                  <a:txBody>
                    <a:bodyPr/>
                    <a:lstStyle/>
                    <a:p>
                      <a:pPr algn="ctr" rtl="0"/>
                      <a:endParaRPr lang="he-IL" sz="1200" dirty="0"/>
                    </a:p>
                  </a:txBody>
                  <a:tcPr marL="91437" marR="91437" marT="45723" marB="45723" anchor="ctr"/>
                </a:tc>
                <a:tc>
                  <a:txBody>
                    <a:bodyPr/>
                    <a:lstStyle/>
                    <a:p>
                      <a:pPr algn="l" rtl="0"/>
                      <a:r>
                        <a:rPr lang="en-US" sz="1200" dirty="0" smtClean="0"/>
                        <a:t>Harmonic tones</a:t>
                      </a:r>
                      <a:endParaRPr lang="he-IL" sz="1200" dirty="0"/>
                    </a:p>
                  </a:txBody>
                  <a:tcPr marL="91437" marR="91437" marT="45723" marB="45723" anchor="ctr"/>
                </a:tc>
              </a:tr>
            </a:tbl>
          </a:graphicData>
        </a:graphic>
      </p:graphicFrame>
      <p:pic>
        <p:nvPicPr>
          <p:cNvPr id="145471" name="Picture 27"/>
          <p:cNvPicPr>
            <a:picLocks noChangeAspect="1"/>
          </p:cNvPicPr>
          <p:nvPr>
            <p:custDataLst>
              <p:tags r:id="rId1"/>
            </p:custDataLst>
          </p:nvPr>
        </p:nvPicPr>
        <p:blipFill>
          <a:blip r:embed="rId8"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976438" y="1401763"/>
            <a:ext cx="8445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2" name="Picture 33"/>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032000" y="2411413"/>
            <a:ext cx="735013"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3" name="Picture 35"/>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032000" y="3400425"/>
            <a:ext cx="735013"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4" name="Picture 37"/>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030413" y="4303713"/>
            <a:ext cx="736600"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5" name="Picture 39"/>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141538" y="5340350"/>
            <a:ext cx="514350"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76" name="Picture 41"/>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920875" y="5770563"/>
            <a:ext cx="957263"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77" name="Text Box 5"/>
          <p:cNvSpPr txBox="1">
            <a:spLocks noChangeArrowheads="1"/>
          </p:cNvSpPr>
          <p:nvPr/>
        </p:nvSpPr>
        <p:spPr bwMode="auto">
          <a:xfrm>
            <a:off x="1736725" y="6188075"/>
            <a:ext cx="74072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a:t>``Xampling: Signal Acquisition and Processing in Union of Subspaces’’, Mishali, Eldar and Elron, </a:t>
            </a:r>
            <a:r>
              <a:rPr lang="en-US" sz="1200" i="1"/>
              <a:t>TSP</a:t>
            </a:r>
            <a:r>
              <a:rPr lang="en-US" sz="1200"/>
              <a:t> ‘11</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AutoShape 2"/>
          <p:cNvSpPr>
            <a:spLocks noChangeArrowheads="1"/>
          </p:cNvSpPr>
          <p:nvPr/>
        </p:nvSpPr>
        <p:spPr bwMode="auto">
          <a:xfrm>
            <a:off x="1349375" y="2290763"/>
            <a:ext cx="6445250" cy="2278062"/>
          </a:xfrm>
          <a:prstGeom prst="roundRect">
            <a:avLst>
              <a:gd name="adj" fmla="val 16667"/>
            </a:avLst>
          </a:prstGeom>
          <a:solidFill>
            <a:schemeClr val="accent2"/>
          </a:solidFill>
          <a:ln w="9525" algn="ctr">
            <a:solidFill>
              <a:schemeClr val="tx1"/>
            </a:solidFill>
            <a:round/>
            <a:headEnd/>
            <a:tailEnd/>
          </a:ln>
        </p:spPr>
        <p:txBody>
          <a:bodyPr wrap="none" anchor="ctr"/>
          <a:lstStyle/>
          <a:p>
            <a:endParaRPr lang="he-IL"/>
          </a:p>
        </p:txBody>
      </p:sp>
      <p:sp>
        <p:nvSpPr>
          <p:cNvPr id="146435" name="Text Box 3"/>
          <p:cNvSpPr txBox="1">
            <a:spLocks noChangeArrowheads="1"/>
          </p:cNvSpPr>
          <p:nvPr/>
        </p:nvSpPr>
        <p:spPr bwMode="auto">
          <a:xfrm>
            <a:off x="1420813" y="2644775"/>
            <a:ext cx="63023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4000" b="1">
                <a:solidFill>
                  <a:srgbClr val="FFFF66"/>
                </a:solidFill>
              </a:rPr>
              <a:t>– Part 5 –</a:t>
            </a:r>
            <a:endParaRPr lang="en-US" sz="4000">
              <a:solidFill>
                <a:schemeClr val="bg1"/>
              </a:solidFill>
            </a:endParaRPr>
          </a:p>
          <a:p>
            <a:pPr algn="ctr" eaLnBrk="1" hangingPunct="1">
              <a:lnSpc>
                <a:spcPct val="120000"/>
              </a:lnSpc>
            </a:pPr>
            <a:r>
              <a:rPr lang="en-US" sz="4000" b="1">
                <a:solidFill>
                  <a:srgbClr val="FFFF66"/>
                </a:solidFill>
              </a:rPr>
              <a:t>From Theory to Hardware</a:t>
            </a:r>
          </a:p>
        </p:txBody>
      </p:sp>
      <p:sp>
        <p:nvSpPr>
          <p:cNvPr id="10" name="Rectangle 3"/>
          <p:cNvSpPr txBox="1">
            <a:spLocks noChangeArrowheads="1"/>
          </p:cNvSpPr>
          <p:nvPr/>
        </p:nvSpPr>
        <p:spPr bwMode="auto">
          <a:xfrm>
            <a:off x="7653338" y="6018213"/>
            <a:ext cx="1423987" cy="4238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FontTx/>
              <a:buNone/>
              <a:defRPr/>
            </a:pPr>
            <a:r>
              <a:rPr lang="en-US" sz="2000" dirty="0" smtClean="0">
                <a:solidFill>
                  <a:schemeClr val="bg1">
                    <a:lumMod val="50000"/>
                  </a:schemeClr>
                </a:solidFill>
                <a:sym typeface="Wingdings" pitchFamily="2" charset="2"/>
              </a:rPr>
              <a:t></a:t>
            </a:r>
            <a:r>
              <a:rPr lang="en-US" sz="2000" dirty="0" smtClean="0">
                <a:solidFill>
                  <a:schemeClr val="bg1">
                    <a:lumMod val="50000"/>
                  </a:schemeClr>
                </a:solidFill>
              </a:rPr>
              <a:t> Outline</a:t>
            </a:r>
          </a:p>
        </p:txBody>
      </p:sp>
      <p:sp>
        <p:nvSpPr>
          <p:cNvPr id="11" name="Rectangle 10">
            <a:hlinkClick r:id="rId2" action="ppaction://hlinksldjump"/>
          </p:cNvPr>
          <p:cNvSpPr/>
          <p:nvPr/>
        </p:nvSpPr>
        <p:spPr>
          <a:xfrm>
            <a:off x="7564438" y="5940425"/>
            <a:ext cx="1512887"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Theory vs. Practice</a:t>
            </a:r>
            <a:endParaRPr lang="he-IL" smtClean="0"/>
          </a:p>
        </p:txBody>
      </p:sp>
      <p:sp>
        <p:nvSpPr>
          <p:cNvPr id="147459" name="Text Box 20"/>
          <p:cNvSpPr txBox="1">
            <a:spLocks noChangeArrowheads="1"/>
          </p:cNvSpPr>
          <p:nvPr/>
        </p:nvSpPr>
        <p:spPr bwMode="auto">
          <a:xfrm>
            <a:off x="266700" y="1327150"/>
            <a:ext cx="7486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0"/>
              </a:buBlip>
            </a:pPr>
            <a:r>
              <a:rPr lang="en-US" sz="2000">
                <a:cs typeface="Tahoma" pitchFamily="34" charset="0"/>
              </a:rPr>
              <a:t> Practical considerations affect the choice of a sampling solution</a:t>
            </a:r>
          </a:p>
        </p:txBody>
      </p:sp>
      <p:sp>
        <p:nvSpPr>
          <p:cNvPr id="5" name="Text Box 20"/>
          <p:cNvSpPr txBox="1">
            <a:spLocks noChangeArrowheads="1"/>
          </p:cNvSpPr>
          <p:nvPr/>
        </p:nvSpPr>
        <p:spPr bwMode="auto">
          <a:xfrm>
            <a:off x="266700" y="2044700"/>
            <a:ext cx="623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0"/>
              </a:buBlip>
            </a:pPr>
            <a:r>
              <a:rPr lang="en-US" sz="2000">
                <a:cs typeface="Tahoma" pitchFamily="34" charset="0"/>
              </a:rPr>
              <a:t> Example 1: Multiband sampling (known carriers    )</a:t>
            </a:r>
          </a:p>
        </p:txBody>
      </p:sp>
      <p:grpSp>
        <p:nvGrpSpPr>
          <p:cNvPr id="2" name="Group 16"/>
          <p:cNvGrpSpPr>
            <a:grpSpLocks/>
          </p:cNvGrpSpPr>
          <p:nvPr/>
        </p:nvGrpSpPr>
        <p:grpSpPr bwMode="auto">
          <a:xfrm>
            <a:off x="7491413" y="2041525"/>
            <a:ext cx="1508125" cy="779463"/>
            <a:chOff x="7491754" y="3114815"/>
            <a:chExt cx="1508125" cy="779463"/>
          </a:xfrm>
        </p:grpSpPr>
        <p:sp>
          <p:nvSpPr>
            <p:cNvPr id="147522" name="AutoShape 18"/>
            <p:cNvSpPr>
              <a:spLocks noChangeArrowheads="1"/>
            </p:cNvSpPr>
            <p:nvPr/>
          </p:nvSpPr>
          <p:spPr bwMode="auto">
            <a:xfrm rot="10800000">
              <a:off x="7491754" y="3114815"/>
              <a:ext cx="1508125" cy="779463"/>
            </a:xfrm>
            <a:prstGeom prst="homePlate">
              <a:avLst>
                <a:gd name="adj" fmla="val 28816"/>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pPr algn="ctr"/>
              <a:endParaRPr lang="he-IL">
                <a:latin typeface="Calibri" pitchFamily="34" charset="0"/>
              </a:endParaRPr>
            </a:p>
          </p:txBody>
        </p:sp>
        <p:sp>
          <p:nvSpPr>
            <p:cNvPr id="147523" name="Rectangle 80"/>
            <p:cNvSpPr>
              <a:spLocks noChangeArrowheads="1"/>
            </p:cNvSpPr>
            <p:nvPr/>
          </p:nvSpPr>
          <p:spPr bwMode="auto">
            <a:xfrm>
              <a:off x="7874342" y="3473590"/>
              <a:ext cx="506413" cy="3524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endParaRPr lang="he-IL"/>
            </a:p>
          </p:txBody>
        </p:sp>
        <p:sp>
          <p:nvSpPr>
            <p:cNvPr id="147524" name="Line 9"/>
            <p:cNvSpPr>
              <a:spLocks noChangeShapeType="1"/>
            </p:cNvSpPr>
            <p:nvPr/>
          </p:nvSpPr>
          <p:spPr bwMode="auto">
            <a:xfrm flipV="1">
              <a:off x="8552204" y="3491053"/>
              <a:ext cx="200025" cy="1603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7525" name="Line 11"/>
            <p:cNvSpPr>
              <a:spLocks noChangeShapeType="1"/>
            </p:cNvSpPr>
            <p:nvPr/>
          </p:nvSpPr>
          <p:spPr bwMode="auto">
            <a:xfrm flipH="1">
              <a:off x="8374404" y="3649803"/>
              <a:ext cx="18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7526" name="Freeform 12"/>
            <p:cNvSpPr>
              <a:spLocks/>
            </p:cNvSpPr>
            <p:nvPr/>
          </p:nvSpPr>
          <p:spPr bwMode="auto">
            <a:xfrm>
              <a:off x="8542679" y="3508515"/>
              <a:ext cx="187325" cy="149225"/>
            </a:xfrm>
            <a:custGeom>
              <a:avLst/>
              <a:gdLst>
                <a:gd name="T0" fmla="*/ 0 w 194"/>
                <a:gd name="T1" fmla="*/ 2147483647 h 106"/>
                <a:gd name="T2" fmla="*/ 932763 w 194"/>
                <a:gd name="T3" fmla="*/ 671847535 h 106"/>
                <a:gd name="T4" fmla="*/ 932763 w 194"/>
                <a:gd name="T5" fmla="*/ 2013562031 h 106"/>
                <a:gd name="T6" fmla="*/ 932763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47527" name="Line 63"/>
            <p:cNvSpPr>
              <a:spLocks noChangeShapeType="1"/>
            </p:cNvSpPr>
            <p:nvPr/>
          </p:nvSpPr>
          <p:spPr bwMode="auto">
            <a:xfrm>
              <a:off x="7942604" y="3537090"/>
              <a:ext cx="241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7528" name="Line 64"/>
            <p:cNvSpPr>
              <a:spLocks noChangeShapeType="1"/>
            </p:cNvSpPr>
            <p:nvPr/>
          </p:nvSpPr>
          <p:spPr bwMode="auto">
            <a:xfrm>
              <a:off x="8182317" y="3537090"/>
              <a:ext cx="96838" cy="2301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7529" name="Line 66"/>
            <p:cNvSpPr>
              <a:spLocks noChangeShapeType="1"/>
            </p:cNvSpPr>
            <p:nvPr/>
          </p:nvSpPr>
          <p:spPr bwMode="auto">
            <a:xfrm>
              <a:off x="8179142" y="3535503"/>
              <a:ext cx="0" cy="2317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pic>
          <p:nvPicPr>
            <p:cNvPr id="147530" name="Picture 50" descr="addin_tmp.png"/>
            <p:cNvPicPr>
              <a:picLocks noChangeAspect="1"/>
            </p:cNvPicPr>
            <p:nvPr>
              <p:custDataLst>
                <p:tags r:id="rId8"/>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7863229" y="3233878"/>
              <a:ext cx="922338"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531" name="Line 11"/>
            <p:cNvSpPr>
              <a:spLocks noChangeShapeType="1"/>
            </p:cNvSpPr>
            <p:nvPr/>
          </p:nvSpPr>
          <p:spPr bwMode="auto">
            <a:xfrm flipH="1">
              <a:off x="8763342" y="3649803"/>
              <a:ext cx="1825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7532" name="Line 11"/>
            <p:cNvSpPr>
              <a:spLocks noChangeShapeType="1"/>
            </p:cNvSpPr>
            <p:nvPr/>
          </p:nvSpPr>
          <p:spPr bwMode="auto">
            <a:xfrm flipH="1">
              <a:off x="7691779" y="3649803"/>
              <a:ext cx="18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8" name="Text Box 20"/>
          <p:cNvSpPr txBox="1">
            <a:spLocks noChangeArrowheads="1"/>
          </p:cNvSpPr>
          <p:nvPr/>
        </p:nvSpPr>
        <p:spPr bwMode="auto">
          <a:xfrm>
            <a:off x="266700" y="4095750"/>
            <a:ext cx="5346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0"/>
              </a:buBlip>
            </a:pPr>
            <a:r>
              <a:rPr lang="en-US" sz="2000">
                <a:cs typeface="Tahoma" pitchFamily="34" charset="0"/>
              </a:rPr>
              <a:t> Example 1: Pulse streams (known delays    )</a:t>
            </a:r>
          </a:p>
        </p:txBody>
      </p:sp>
      <p:pic>
        <p:nvPicPr>
          <p:cNvPr id="48" name="Picture 47"/>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329488" y="4524375"/>
            <a:ext cx="1365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7524750" y="4524375"/>
            <a:ext cx="141288"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150225" y="4524375"/>
            <a:ext cx="163513"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8943975" y="4360863"/>
            <a:ext cx="63500"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Line 49"/>
          <p:cNvSpPr>
            <a:spLocks noChangeShapeType="1"/>
          </p:cNvSpPr>
          <p:nvPr/>
        </p:nvSpPr>
        <p:spPr bwMode="auto">
          <a:xfrm>
            <a:off x="7423150" y="4429125"/>
            <a:ext cx="0" cy="53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2" name="Line 41"/>
          <p:cNvSpPr>
            <a:spLocks noChangeShapeType="1"/>
          </p:cNvSpPr>
          <p:nvPr/>
        </p:nvSpPr>
        <p:spPr bwMode="auto">
          <a:xfrm>
            <a:off x="7165975" y="4421188"/>
            <a:ext cx="16891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23" name="Freeform 43"/>
          <p:cNvSpPr>
            <a:spLocks/>
          </p:cNvSpPr>
          <p:nvPr/>
        </p:nvSpPr>
        <p:spPr bwMode="auto">
          <a:xfrm>
            <a:off x="7221538" y="3903663"/>
            <a:ext cx="403225" cy="512762"/>
          </a:xfrm>
          <a:custGeom>
            <a:avLst/>
            <a:gdLst>
              <a:gd name="T0" fmla="*/ 0 w 337"/>
              <a:gd name="T1" fmla="*/ 75667 h 438"/>
              <a:gd name="T2" fmla="*/ 52299 w 337"/>
              <a:gd name="T3" fmla="*/ 70350 h 438"/>
              <a:gd name="T4" fmla="*/ 75355 w 337"/>
              <a:gd name="T5" fmla="*/ 32251 h 438"/>
              <a:gd name="T6" fmla="*/ 91663 w 337"/>
              <a:gd name="T7" fmla="*/ 8506 h 438"/>
              <a:gd name="T8" fmla="*/ 120905 w 337"/>
              <a:gd name="T9" fmla="*/ 6557 h 438"/>
              <a:gd name="T10" fmla="*/ 137214 w 337"/>
              <a:gd name="T11" fmla="*/ 47668 h 438"/>
              <a:gd name="T12" fmla="*/ 150711 w 337"/>
              <a:gd name="T13" fmla="*/ 68401 h 438"/>
              <a:gd name="T14" fmla="*/ 189512 w 337"/>
              <a:gd name="T15" fmla="*/ 76553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0000FF"/>
            </a:solidFill>
            <a:round/>
            <a:headEnd/>
            <a:tailEnd/>
          </a:ln>
        </p:spPr>
        <p:txBody>
          <a:bodyPr/>
          <a:lstStyle/>
          <a:p>
            <a:pPr>
              <a:defRPr/>
            </a:pPr>
            <a:endParaRPr lang="he-IL">
              <a:ln>
                <a:solidFill>
                  <a:srgbClr val="FF0000"/>
                </a:solidFill>
              </a:ln>
            </a:endParaRPr>
          </a:p>
        </p:txBody>
      </p:sp>
      <p:sp>
        <p:nvSpPr>
          <p:cNvPr id="24" name="Freeform 45"/>
          <p:cNvSpPr>
            <a:spLocks/>
          </p:cNvSpPr>
          <p:nvPr/>
        </p:nvSpPr>
        <p:spPr bwMode="auto">
          <a:xfrm>
            <a:off x="7372350" y="3787775"/>
            <a:ext cx="403225" cy="62865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6" name="Freeform 44"/>
          <p:cNvSpPr>
            <a:spLocks/>
          </p:cNvSpPr>
          <p:nvPr/>
        </p:nvSpPr>
        <p:spPr bwMode="auto">
          <a:xfrm>
            <a:off x="8037513" y="3903663"/>
            <a:ext cx="403225" cy="51276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nvGrpSpPr>
          <p:cNvPr id="4" name="Group 26"/>
          <p:cNvGrpSpPr>
            <a:grpSpLocks/>
          </p:cNvGrpSpPr>
          <p:nvPr/>
        </p:nvGrpSpPr>
        <p:grpSpPr bwMode="auto">
          <a:xfrm rot="5400000">
            <a:off x="7904163" y="4059238"/>
            <a:ext cx="34925" cy="231775"/>
            <a:chOff x="2100263" y="4224338"/>
            <a:chExt cx="52387" cy="349250"/>
          </a:xfrm>
        </p:grpSpPr>
        <p:sp>
          <p:nvSpPr>
            <p:cNvPr id="147519" name="Oval 47"/>
            <p:cNvSpPr>
              <a:spLocks noChangeArrowheads="1"/>
            </p:cNvSpPr>
            <p:nvPr/>
          </p:nvSpPr>
          <p:spPr bwMode="auto">
            <a:xfrm>
              <a:off x="2100263" y="4224338"/>
              <a:ext cx="52387" cy="52387"/>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7520" name="Oval 48"/>
            <p:cNvSpPr>
              <a:spLocks noChangeArrowheads="1"/>
            </p:cNvSpPr>
            <p:nvPr/>
          </p:nvSpPr>
          <p:spPr bwMode="auto">
            <a:xfrm>
              <a:off x="2100263" y="4372769"/>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147521" name="Oval 49"/>
            <p:cNvSpPr>
              <a:spLocks noChangeArrowheads="1"/>
            </p:cNvSpPr>
            <p:nvPr/>
          </p:nvSpPr>
          <p:spPr bwMode="auto">
            <a:xfrm>
              <a:off x="2100263" y="4521200"/>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grpSp>
      <p:sp>
        <p:nvSpPr>
          <p:cNvPr id="32" name="Line 49"/>
          <p:cNvSpPr>
            <a:spLocks noChangeShapeType="1"/>
          </p:cNvSpPr>
          <p:nvPr/>
        </p:nvSpPr>
        <p:spPr bwMode="auto">
          <a:xfrm>
            <a:off x="7605713" y="4429125"/>
            <a:ext cx="0" cy="53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6" name="Line 49"/>
          <p:cNvSpPr>
            <a:spLocks noChangeShapeType="1"/>
          </p:cNvSpPr>
          <p:nvPr/>
        </p:nvSpPr>
        <p:spPr bwMode="auto">
          <a:xfrm>
            <a:off x="8239125" y="4429125"/>
            <a:ext cx="0" cy="53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3" name="Picture 2"/>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067425" y="2133600"/>
            <a:ext cx="1746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 name="Table 18"/>
          <p:cNvGraphicFramePr>
            <a:graphicFrameLocks noGrp="1"/>
          </p:cNvGraphicFramePr>
          <p:nvPr/>
        </p:nvGraphicFramePr>
        <p:xfrm>
          <a:off x="468313" y="2438400"/>
          <a:ext cx="5995986" cy="1425575"/>
        </p:xfrm>
        <a:graphic>
          <a:graphicData uri="http://schemas.openxmlformats.org/drawingml/2006/table">
            <a:tbl>
              <a:tblPr firstRow="1" bandRow="1">
                <a:tableStyleId>{21E4AEA4-8DFA-4A89-87EB-49C32662AFE0}</a:tableStyleId>
              </a:tblPr>
              <a:tblGrid>
                <a:gridCol w="1998662"/>
                <a:gridCol w="1998662"/>
                <a:gridCol w="1998662"/>
              </a:tblGrid>
              <a:tr h="362245">
                <a:tc>
                  <a:txBody>
                    <a:bodyPr/>
                    <a:lstStyle/>
                    <a:p>
                      <a:pPr rtl="1"/>
                      <a:endParaRPr lang="he-IL" sz="1400" dirty="0"/>
                    </a:p>
                  </a:txBody>
                  <a:tcPr marL="91439" marR="91439" marT="45702" marB="45702"/>
                </a:tc>
                <a:tc>
                  <a:txBody>
                    <a:bodyPr/>
                    <a:lstStyle/>
                    <a:p>
                      <a:pPr algn="ctr" rtl="1"/>
                      <a:r>
                        <a:rPr lang="en-US" sz="1400" dirty="0" smtClean="0"/>
                        <a:t>RF demodulation</a:t>
                      </a:r>
                      <a:endParaRPr lang="he-IL" sz="1400" dirty="0"/>
                    </a:p>
                  </a:txBody>
                  <a:tcPr marL="91439" marR="91439" marT="45702" marB="45702"/>
                </a:tc>
                <a:tc>
                  <a:txBody>
                    <a:bodyPr/>
                    <a:lstStyle/>
                    <a:p>
                      <a:pPr algn="ctr" rtl="1"/>
                      <a:r>
                        <a:rPr lang="en-US" sz="1400" dirty="0" err="1" smtClean="0"/>
                        <a:t>Nonuniform</a:t>
                      </a:r>
                      <a:r>
                        <a:rPr lang="en-US" sz="1400" dirty="0" smtClean="0"/>
                        <a:t> methods</a:t>
                      </a:r>
                      <a:endParaRPr lang="he-IL" sz="1400" dirty="0"/>
                    </a:p>
                  </a:txBody>
                  <a:tcPr marL="91439" marR="91439" marT="45702" marB="45702"/>
                </a:tc>
              </a:tr>
              <a:tr h="531665">
                <a:tc>
                  <a:txBody>
                    <a:bodyPr/>
                    <a:lstStyle/>
                    <a:p>
                      <a:pPr algn="l" rtl="0"/>
                      <a:r>
                        <a:rPr lang="en-US" sz="1400" dirty="0" smtClean="0"/>
                        <a:t>Minimal analog preprocessing</a:t>
                      </a:r>
                      <a:endParaRPr lang="he-IL" sz="1400" dirty="0"/>
                    </a:p>
                  </a:txBody>
                  <a:tcPr marL="91439" marR="91439" marT="45702" marB="45702"/>
                </a:tc>
                <a:tc>
                  <a:txBody>
                    <a:bodyPr/>
                    <a:lstStyle/>
                    <a:p>
                      <a:pPr rtl="1"/>
                      <a:endParaRPr lang="he-IL" sz="1400" dirty="0"/>
                    </a:p>
                  </a:txBody>
                  <a:tcPr marL="91439" marR="91439" marT="45702" marB="45702"/>
                </a:tc>
                <a:tc>
                  <a:txBody>
                    <a:bodyPr/>
                    <a:lstStyle/>
                    <a:p>
                      <a:pPr rtl="1"/>
                      <a:endParaRPr lang="he-IL" sz="1400" dirty="0"/>
                    </a:p>
                  </a:txBody>
                  <a:tcPr marL="91439" marR="91439" marT="45702" marB="45702"/>
                </a:tc>
              </a:tr>
              <a:tr h="531665">
                <a:tc>
                  <a:txBody>
                    <a:bodyPr/>
                    <a:lstStyle/>
                    <a:p>
                      <a:pPr rtl="1"/>
                      <a:r>
                        <a:rPr lang="en-US" sz="1400" dirty="0" smtClean="0"/>
                        <a:t>ADC with low analog bandwidth</a:t>
                      </a:r>
                      <a:endParaRPr lang="he-IL" sz="1400" dirty="0"/>
                    </a:p>
                  </a:txBody>
                  <a:tcPr marL="91439" marR="91439" marT="45702" marB="45702"/>
                </a:tc>
                <a:tc>
                  <a:txBody>
                    <a:bodyPr/>
                    <a:lstStyle/>
                    <a:p>
                      <a:pPr rtl="1"/>
                      <a:endParaRPr lang="he-IL" sz="1400" dirty="0"/>
                    </a:p>
                  </a:txBody>
                  <a:tcPr marL="91439" marR="91439" marT="45702" marB="45702"/>
                </a:tc>
                <a:tc>
                  <a:txBody>
                    <a:bodyPr/>
                    <a:lstStyle/>
                    <a:p>
                      <a:pPr rtl="1"/>
                      <a:endParaRPr lang="he-IL" sz="1400" dirty="0"/>
                    </a:p>
                  </a:txBody>
                  <a:tcPr marL="91439" marR="91439" marT="45702" marB="45702"/>
                </a:tc>
              </a:tr>
            </a:tbl>
          </a:graphicData>
        </a:graphic>
      </p:graphicFrame>
      <p:pic>
        <p:nvPicPr>
          <p:cNvPr id="20" name="Picture 19"/>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186363" y="4216400"/>
            <a:ext cx="203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 name="Table 41"/>
          <p:cNvGraphicFramePr>
            <a:graphicFrameLocks noGrp="1"/>
          </p:cNvGraphicFramePr>
          <p:nvPr/>
        </p:nvGraphicFramePr>
        <p:xfrm>
          <a:off x="468313" y="4605338"/>
          <a:ext cx="5995986" cy="1425575"/>
        </p:xfrm>
        <a:graphic>
          <a:graphicData uri="http://schemas.openxmlformats.org/drawingml/2006/table">
            <a:tbl>
              <a:tblPr firstRow="1" bandRow="1">
                <a:tableStyleId>{21E4AEA4-8DFA-4A89-87EB-49C32662AFE0}</a:tableStyleId>
              </a:tblPr>
              <a:tblGrid>
                <a:gridCol w="1998662"/>
                <a:gridCol w="1998662"/>
                <a:gridCol w="1998662"/>
              </a:tblGrid>
              <a:tr h="362245">
                <a:tc>
                  <a:txBody>
                    <a:bodyPr/>
                    <a:lstStyle/>
                    <a:p>
                      <a:pPr rtl="1"/>
                      <a:endParaRPr lang="he-IL" sz="1400" dirty="0"/>
                    </a:p>
                  </a:txBody>
                  <a:tcPr marL="91439" marR="91439" marT="45702" marB="45702"/>
                </a:tc>
                <a:tc>
                  <a:txBody>
                    <a:bodyPr/>
                    <a:lstStyle/>
                    <a:p>
                      <a:pPr algn="ctr" rtl="1"/>
                      <a:endParaRPr lang="he-IL" sz="1400" dirty="0"/>
                    </a:p>
                  </a:txBody>
                  <a:tcPr marL="91439" marR="91439" marT="45702" marB="45702"/>
                </a:tc>
                <a:tc>
                  <a:txBody>
                    <a:bodyPr/>
                    <a:lstStyle/>
                    <a:p>
                      <a:pPr algn="ctr" rtl="1"/>
                      <a:r>
                        <a:rPr lang="en-US" sz="1400" dirty="0" smtClean="0"/>
                        <a:t>Digital match filter</a:t>
                      </a:r>
                      <a:endParaRPr lang="he-IL" sz="1400" dirty="0"/>
                    </a:p>
                  </a:txBody>
                  <a:tcPr marL="91439" marR="91439" marT="45702" marB="45702"/>
                </a:tc>
              </a:tr>
              <a:tr h="531665">
                <a:tc>
                  <a:txBody>
                    <a:bodyPr/>
                    <a:lstStyle/>
                    <a:p>
                      <a:pPr algn="l" rtl="0"/>
                      <a:r>
                        <a:rPr lang="en-US" sz="1400" dirty="0" smtClean="0"/>
                        <a:t>Low sampling rate</a:t>
                      </a:r>
                      <a:endParaRPr lang="he-IL" sz="1400" dirty="0"/>
                    </a:p>
                  </a:txBody>
                  <a:tcPr marL="91439" marR="91439" marT="45702" marB="45702"/>
                </a:tc>
                <a:tc>
                  <a:txBody>
                    <a:bodyPr/>
                    <a:lstStyle/>
                    <a:p>
                      <a:pPr rtl="1"/>
                      <a:endParaRPr lang="he-IL" sz="1400" dirty="0"/>
                    </a:p>
                  </a:txBody>
                  <a:tcPr marL="91439" marR="91439" marT="45702" marB="45702"/>
                </a:tc>
                <a:tc>
                  <a:txBody>
                    <a:bodyPr/>
                    <a:lstStyle/>
                    <a:p>
                      <a:pPr rtl="1"/>
                      <a:endParaRPr lang="he-IL" sz="1400" dirty="0"/>
                    </a:p>
                  </a:txBody>
                  <a:tcPr marL="91439" marR="91439" marT="45702" marB="45702"/>
                </a:tc>
              </a:tr>
              <a:tr h="531665">
                <a:tc>
                  <a:txBody>
                    <a:bodyPr/>
                    <a:lstStyle/>
                    <a:p>
                      <a:pPr algn="l" rtl="0"/>
                      <a:r>
                        <a:rPr lang="en-US" sz="1400" dirty="0" smtClean="0"/>
                        <a:t>Robustness to model mismatch</a:t>
                      </a:r>
                      <a:endParaRPr lang="he-IL" sz="1400" dirty="0"/>
                    </a:p>
                  </a:txBody>
                  <a:tcPr marL="91439" marR="91439" marT="45702" marB="45702"/>
                </a:tc>
                <a:tc>
                  <a:txBody>
                    <a:bodyPr/>
                    <a:lstStyle/>
                    <a:p>
                      <a:pPr rtl="1"/>
                      <a:endParaRPr lang="he-IL" sz="1400" dirty="0"/>
                    </a:p>
                  </a:txBody>
                  <a:tcPr marL="91439" marR="91439" marT="45702" marB="45702"/>
                </a:tc>
                <a:tc>
                  <a:txBody>
                    <a:bodyPr/>
                    <a:lstStyle/>
                    <a:p>
                      <a:pPr rtl="1"/>
                      <a:endParaRPr lang="he-IL" sz="1400" dirty="0"/>
                    </a:p>
                  </a:txBody>
                  <a:tcPr marL="91439" marR="91439" marT="45702" marB="45702"/>
                </a:tc>
              </a:tr>
            </a:tbl>
          </a:graphicData>
        </a:graphic>
      </p:graphicFrame>
      <p:pic>
        <p:nvPicPr>
          <p:cNvPr id="33" name="Picture 32"/>
          <p:cNvPicPr>
            <a:picLocks noChangeAspect="1"/>
          </p:cNvPicPr>
          <p:nvPr>
            <p:custDataLst>
              <p:tags r:id="rId7"/>
            </p:custDataLst>
          </p:nvPr>
        </p:nvPicPr>
        <p:blipFill>
          <a:blip r:embed="rId18"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725738" y="4684713"/>
            <a:ext cx="14557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514" name="TextBox 34"/>
          <p:cNvSpPr txBox="1">
            <a:spLocks noChangeArrowheads="1"/>
          </p:cNvSpPr>
          <p:nvPr/>
        </p:nvSpPr>
        <p:spPr bwMode="auto">
          <a:xfrm>
            <a:off x="10287000" y="5422900"/>
            <a:ext cx="5445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he-IL" sz="4400">
                <a:solidFill>
                  <a:srgbClr val="0000FF"/>
                </a:solidFill>
                <a:sym typeface="Wingdings" pitchFamily="2" charset="2"/>
              </a:rPr>
              <a:t></a:t>
            </a:r>
            <a:endParaRPr lang="he-IL" sz="4400">
              <a:solidFill>
                <a:srgbClr val="0000FF"/>
              </a:solidFill>
            </a:endParaRPr>
          </a:p>
        </p:txBody>
      </p:sp>
      <p:pic>
        <p:nvPicPr>
          <p:cNvPr id="20482"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l="25623" t="20563" r="25623" b="39719"/>
          <a:stretch>
            <a:fillRect/>
          </a:stretch>
        </p:blipFill>
        <p:spPr bwMode="auto">
          <a:xfrm>
            <a:off x="5186363" y="2843213"/>
            <a:ext cx="5429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l="25623" t="20563" r="25623" b="39719"/>
          <a:stretch>
            <a:fillRect/>
          </a:stretch>
        </p:blipFill>
        <p:spPr bwMode="auto">
          <a:xfrm>
            <a:off x="3181350" y="3392488"/>
            <a:ext cx="544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l="25623" t="20563" r="25623" b="39719"/>
          <a:stretch>
            <a:fillRect/>
          </a:stretch>
        </p:blipFill>
        <p:spPr bwMode="auto">
          <a:xfrm>
            <a:off x="3181350" y="5027613"/>
            <a:ext cx="544513"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l="25623" t="20563" r="25623" b="39719"/>
          <a:stretch>
            <a:fillRect/>
          </a:stretch>
        </p:blipFill>
        <p:spPr bwMode="auto">
          <a:xfrm>
            <a:off x="5186363" y="5537200"/>
            <a:ext cx="5429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1" grpId="0" animBg="1"/>
      <p:bldP spid="22" grpId="0" animBg="1"/>
      <p:bldP spid="24" grpId="0" animBg="1"/>
      <p:bldP spid="26" grpId="0" animBg="1"/>
      <p:bldP spid="32" grpId="0" animBg="1"/>
      <p:bldP spid="3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p:txBody>
          <a:bodyPr/>
          <a:lstStyle/>
          <a:p>
            <a:r>
              <a:rPr lang="en-US" smtClean="0"/>
              <a:t>ADC Market</a:t>
            </a:r>
            <a:endParaRPr lang="he-IL" smtClean="0"/>
          </a:p>
        </p:txBody>
      </p:sp>
      <p:pic>
        <p:nvPicPr>
          <p:cNvPr id="14848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12270"/>
          <a:stretch>
            <a:fillRect/>
          </a:stretch>
        </p:blipFill>
        <p:spPr bwMode="auto">
          <a:xfrm>
            <a:off x="2003425" y="1300163"/>
            <a:ext cx="5137150"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20"/>
          <p:cNvSpPr txBox="1">
            <a:spLocks noChangeArrowheads="1"/>
          </p:cNvSpPr>
          <p:nvPr/>
        </p:nvSpPr>
        <p:spPr bwMode="auto">
          <a:xfrm>
            <a:off x="266700" y="4872038"/>
            <a:ext cx="5840413"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
              </a:buBlip>
            </a:pPr>
            <a:r>
              <a:rPr lang="en-US" sz="2000">
                <a:cs typeface="Tahoma" pitchFamily="34" charset="0"/>
              </a:rPr>
              <a:t> State-of-the-art ADCs generate Nyquist samples</a:t>
            </a:r>
          </a:p>
          <a:p>
            <a:pPr eaLnBrk="1" hangingPunct="1">
              <a:buSzPct val="75000"/>
              <a:buFontTx/>
              <a:buBlip>
                <a:blip r:embed="rId3"/>
              </a:buBlip>
            </a:pPr>
            <a:r>
              <a:rPr lang="en-US" sz="2000">
                <a:cs typeface="Tahoma" pitchFamily="34" charset="0"/>
              </a:rPr>
              <a:t> Today’s challenges:</a:t>
            </a:r>
          </a:p>
          <a:p>
            <a:pPr lvl="1" eaLnBrk="1" hangingPunct="1">
              <a:buSzPct val="75000"/>
              <a:buFontTx/>
              <a:buBlip>
                <a:blip r:embed="rId3"/>
              </a:buBlip>
            </a:pPr>
            <a:r>
              <a:rPr lang="en-US" sz="2000">
                <a:cs typeface="Tahoma" pitchFamily="34" charset="0"/>
              </a:rPr>
              <a:t>Increase sampling rate (Giga-samples/sec)</a:t>
            </a:r>
          </a:p>
          <a:p>
            <a:pPr lvl="1" eaLnBrk="1" hangingPunct="1">
              <a:buSzPct val="75000"/>
              <a:buFontTx/>
              <a:buBlip>
                <a:blip r:embed="rId3"/>
              </a:buBlip>
            </a:pPr>
            <a:r>
              <a:rPr lang="en-US" sz="2000">
                <a:cs typeface="Tahoma" pitchFamily="34" charset="0"/>
              </a:rPr>
              <a:t>Increase front-end bandwidth </a:t>
            </a:r>
          </a:p>
          <a:p>
            <a:pPr lvl="1" eaLnBrk="1" hangingPunct="1">
              <a:buSzPct val="75000"/>
              <a:buFontTx/>
              <a:buBlip>
                <a:blip r:embed="rId3"/>
              </a:buBlip>
            </a:pPr>
            <a:r>
              <a:rPr lang="en-US" sz="2000">
                <a:cs typeface="Tahoma" pitchFamily="34" charset="0"/>
              </a:rPr>
              <a:t>Increase (effective) number of bits</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r>
              <a:rPr lang="en-US" smtClean="0"/>
              <a:t>Sub-Nyquist: Practical Challenges</a:t>
            </a:r>
            <a:endParaRPr lang="he-IL" smtClean="0"/>
          </a:p>
        </p:txBody>
      </p:sp>
      <p:sp>
        <p:nvSpPr>
          <p:cNvPr id="5" name="Text Box 20"/>
          <p:cNvSpPr txBox="1">
            <a:spLocks noChangeArrowheads="1"/>
          </p:cNvSpPr>
          <p:nvPr/>
        </p:nvSpPr>
        <p:spPr bwMode="auto">
          <a:xfrm>
            <a:off x="266700" y="1273175"/>
            <a:ext cx="866457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4"/>
              </a:buBlip>
            </a:pPr>
            <a:r>
              <a:rPr lang="en-US" sz="2000" dirty="0" smtClean="0">
                <a:cs typeface="Tahoma" pitchFamily="34" charset="0"/>
              </a:rPr>
              <a:t> Goal</a:t>
            </a:r>
            <a:r>
              <a:rPr lang="en-US" sz="2000" dirty="0">
                <a:cs typeface="Tahoma" pitchFamily="34" charset="0"/>
              </a:rPr>
              <a:t>:	Shift          challenge away from ADC technology</a:t>
            </a:r>
          </a:p>
          <a:p>
            <a:pPr eaLnBrk="1" hangingPunct="1">
              <a:buSzPct val="75000"/>
              <a:buFontTx/>
              <a:buBlip>
                <a:blip r:embed="rId4"/>
              </a:buBlip>
            </a:pPr>
            <a:endParaRPr lang="en-US" sz="2000" dirty="0">
              <a:cs typeface="Tahoma" pitchFamily="34" charset="0"/>
            </a:endParaRPr>
          </a:p>
          <a:p>
            <a:pPr eaLnBrk="1" hangingPunct="1">
              <a:buSzPct val="75000"/>
              <a:buFontTx/>
              <a:buBlip>
                <a:blip r:embed="rId4"/>
              </a:buBlip>
            </a:pPr>
            <a:r>
              <a:rPr lang="en-US" sz="2000" dirty="0">
                <a:cs typeface="Tahoma" pitchFamily="34" charset="0"/>
              </a:rPr>
              <a:t> No free lunches !   Signal has frequencies until         </a:t>
            </a:r>
          </a:p>
          <a:p>
            <a:pPr eaLnBrk="1" hangingPunct="1">
              <a:buSzPct val="75000"/>
              <a:buFontTx/>
              <a:buBlip>
                <a:blip r:embed="rId4"/>
              </a:buBlip>
            </a:pPr>
            <a:r>
              <a:rPr lang="en-US" sz="2000" dirty="0">
                <a:cs typeface="Tahoma" pitchFamily="34" charset="0"/>
              </a:rPr>
              <a:t> </a:t>
            </a:r>
            <a:r>
              <a:rPr lang="en-US" sz="2000" dirty="0" err="1">
                <a:cs typeface="Tahoma" pitchFamily="34" charset="0"/>
              </a:rPr>
              <a:t>Nyquist</a:t>
            </a:r>
            <a:r>
              <a:rPr lang="en-US" sz="2000" dirty="0">
                <a:cs typeface="Tahoma" pitchFamily="34" charset="0"/>
              </a:rPr>
              <a:t> will enter elsewhere into system design </a:t>
            </a:r>
          </a:p>
          <a:p>
            <a:pPr eaLnBrk="1" hangingPunct="1">
              <a:buSzPct val="75000"/>
              <a:buFontTx/>
              <a:buBlip>
                <a:blip r:embed="rId4"/>
              </a:buBlip>
            </a:pPr>
            <a:endParaRPr lang="en-US" sz="2000" dirty="0">
              <a:cs typeface="Tahoma" pitchFamily="34" charset="0"/>
              <a:sym typeface="Wingdings" pitchFamily="2" charset="2"/>
            </a:endParaRPr>
          </a:p>
          <a:p>
            <a:pPr eaLnBrk="1" hangingPunct="1">
              <a:buSzPct val="75000"/>
              <a:buFontTx/>
              <a:buBlip>
                <a:blip r:embed="rId4"/>
              </a:buBlip>
            </a:pPr>
            <a:r>
              <a:rPr lang="en-US" sz="2000" dirty="0">
                <a:cs typeface="Tahoma" pitchFamily="34" charset="0"/>
                <a:sym typeface="Wingdings" pitchFamily="2" charset="2"/>
              </a:rPr>
              <a:t> Practical design metrics:</a:t>
            </a:r>
          </a:p>
          <a:p>
            <a:pPr lvl="1" eaLnBrk="1" hangingPunct="1">
              <a:buSzPct val="75000"/>
              <a:buFontTx/>
              <a:buBlip>
                <a:blip r:embed="rId4"/>
              </a:buBlip>
            </a:pPr>
            <a:r>
              <a:rPr lang="en-US" sz="2000" dirty="0">
                <a:cs typeface="Tahoma" pitchFamily="34" charset="0"/>
              </a:rPr>
              <a:t>robustness to model mismatches</a:t>
            </a:r>
          </a:p>
          <a:p>
            <a:pPr lvl="1" eaLnBrk="1" hangingPunct="1">
              <a:buSzPct val="75000"/>
              <a:buFontTx/>
              <a:buBlip>
                <a:blip r:embed="rId4"/>
              </a:buBlip>
            </a:pPr>
            <a:r>
              <a:rPr lang="en-US" sz="2000" dirty="0">
                <a:cs typeface="Tahoma" pitchFamily="34" charset="0"/>
              </a:rPr>
              <a:t>flexible hardware design</a:t>
            </a:r>
          </a:p>
          <a:p>
            <a:pPr lvl="1" eaLnBrk="1" hangingPunct="1">
              <a:buSzPct val="75000"/>
              <a:buFontTx/>
              <a:buBlip>
                <a:blip r:embed="rId4"/>
              </a:buBlip>
            </a:pPr>
            <a:r>
              <a:rPr lang="en-US" sz="2000" dirty="0">
                <a:cs typeface="Tahoma" pitchFamily="34" charset="0"/>
              </a:rPr>
              <a:t>light computational loads</a:t>
            </a:r>
          </a:p>
          <a:p>
            <a:pPr lvl="1" eaLnBrk="1" hangingPunct="1">
              <a:buSzPct val="75000"/>
              <a:buFontTx/>
              <a:buBlip>
                <a:blip r:embed="rId4"/>
              </a:buBlip>
            </a:pPr>
            <a:r>
              <a:rPr lang="en-US" sz="2000" dirty="0">
                <a:cs typeface="Tahoma" pitchFamily="34" charset="0"/>
              </a:rPr>
              <a:t>imaging: high resolution</a:t>
            </a:r>
          </a:p>
          <a:p>
            <a:pPr lvl="1" eaLnBrk="1" hangingPunct="1">
              <a:buSzPct val="75000"/>
              <a:buFontTx/>
              <a:buBlip>
                <a:blip r:embed="rId4"/>
              </a:buBlip>
            </a:pPr>
            <a:r>
              <a:rPr lang="en-US" sz="2000" dirty="0">
                <a:cs typeface="Tahoma" pitchFamily="34" charset="0"/>
              </a:rPr>
              <a:t>noise performance</a:t>
            </a:r>
          </a:p>
          <a:p>
            <a:pPr lvl="1" eaLnBrk="1" hangingPunct="1">
              <a:buSzPct val="75000"/>
              <a:buFontTx/>
              <a:buBlip>
                <a:blip r:embed="rId4"/>
              </a:buBlip>
            </a:pPr>
            <a:r>
              <a:rPr lang="en-US" sz="2000" dirty="0">
                <a:cs typeface="Tahoma" pitchFamily="34" charset="0"/>
              </a:rPr>
              <a:t>power, area, size, cost, …</a:t>
            </a:r>
          </a:p>
          <a:p>
            <a:pPr eaLnBrk="1" hangingPunct="1">
              <a:buSzPct val="75000"/>
              <a:buFontTx/>
              <a:buBlip>
                <a:blip r:embed="rId4"/>
              </a:buBlip>
            </a:pPr>
            <a:endParaRPr lang="en-US" sz="2000" dirty="0">
              <a:cs typeface="Tahoma" pitchFamily="34" charset="0"/>
            </a:endParaRPr>
          </a:p>
          <a:p>
            <a:pPr eaLnBrk="1" hangingPunct="1">
              <a:buSzPct val="75000"/>
              <a:buFontTx/>
              <a:buBlip>
                <a:blip r:embed="rId4"/>
              </a:buBlip>
            </a:pPr>
            <a:r>
              <a:rPr lang="en-US" sz="2000" dirty="0">
                <a:cs typeface="Tahoma" pitchFamily="34" charset="0"/>
              </a:rPr>
              <a:t> Next slides:</a:t>
            </a:r>
          </a:p>
          <a:p>
            <a:pPr lvl="1" eaLnBrk="1" hangingPunct="1">
              <a:buSzPct val="75000"/>
              <a:buFontTx/>
              <a:buBlip>
                <a:blip r:embed="rId4"/>
              </a:buBlip>
            </a:pPr>
            <a:r>
              <a:rPr lang="en-US" sz="2000" dirty="0">
                <a:cs typeface="Tahoma" pitchFamily="34" charset="0"/>
              </a:rPr>
              <a:t>Study practical metrics of example sub-</a:t>
            </a:r>
            <a:r>
              <a:rPr lang="en-US" sz="2000" dirty="0" err="1">
                <a:cs typeface="Tahoma" pitchFamily="34" charset="0"/>
              </a:rPr>
              <a:t>Nyquist</a:t>
            </a:r>
            <a:r>
              <a:rPr lang="en-US" sz="2000" dirty="0">
                <a:cs typeface="Tahoma" pitchFamily="34" charset="0"/>
              </a:rPr>
              <a:t> systems (RD/MWC)</a:t>
            </a:r>
          </a:p>
          <a:p>
            <a:pPr lvl="1" eaLnBrk="1" hangingPunct="1">
              <a:buSzPct val="75000"/>
              <a:buFontTx/>
              <a:buBlip>
                <a:blip r:embed="rId4"/>
              </a:buBlip>
            </a:pPr>
            <a:r>
              <a:rPr lang="en-US" sz="2000" dirty="0">
                <a:cs typeface="Tahoma" pitchFamily="34" charset="0"/>
              </a:rPr>
              <a:t>Glance into sub-</a:t>
            </a:r>
            <a:r>
              <a:rPr lang="en-US" sz="2000" dirty="0" err="1">
                <a:cs typeface="Tahoma" pitchFamily="34" charset="0"/>
              </a:rPr>
              <a:t>Nyquist</a:t>
            </a:r>
            <a:r>
              <a:rPr lang="en-US" sz="2000" dirty="0">
                <a:cs typeface="Tahoma" pitchFamily="34" charset="0"/>
              </a:rPr>
              <a:t> circuit challenges</a:t>
            </a:r>
          </a:p>
          <a:p>
            <a:pPr lvl="1" eaLnBrk="1" hangingPunct="1">
              <a:buSzPct val="75000"/>
              <a:buFontTx/>
              <a:buBlip>
                <a:blip r:embed="rId4"/>
              </a:buBlip>
            </a:pPr>
            <a:r>
              <a:rPr lang="en-US" sz="2000" dirty="0">
                <a:cs typeface="Tahoma" pitchFamily="34" charset="0"/>
              </a:rPr>
              <a:t>Sub-</a:t>
            </a:r>
            <a:r>
              <a:rPr lang="en-US" sz="2000" dirty="0" err="1">
                <a:cs typeface="Tahoma" pitchFamily="34" charset="0"/>
              </a:rPr>
              <a:t>Nyquist</a:t>
            </a:r>
            <a:r>
              <a:rPr lang="en-US" sz="2000" dirty="0">
                <a:cs typeface="Tahoma" pitchFamily="34" charset="0"/>
              </a:rPr>
              <a:t> imaging: analog vs. discrete CS</a:t>
            </a:r>
          </a:p>
          <a:p>
            <a:pPr lvl="1" eaLnBrk="1" hangingPunct="1">
              <a:buSzPct val="75000"/>
              <a:buFontTx/>
              <a:buBlip>
                <a:blip r:embed="rId4"/>
              </a:buBlip>
            </a:pPr>
            <a:endParaRPr lang="en-US" sz="2000" dirty="0">
              <a:cs typeface="Tahoma" pitchFamily="34" charset="0"/>
            </a:endParaRPr>
          </a:p>
        </p:txBody>
      </p:sp>
      <p:pic>
        <p:nvPicPr>
          <p:cNvPr id="14" name="Picture 96" descr="addin_tmp"/>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827713" y="1995488"/>
            <a:ext cx="5064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96" descr="addin_tmp"/>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835150" y="1395413"/>
            <a:ext cx="5064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1"/>
          <p:cNvSpPr txBox="1">
            <a:spLocks noChangeArrowheads="1"/>
          </p:cNvSpPr>
          <p:nvPr/>
        </p:nvSpPr>
        <p:spPr bwMode="auto">
          <a:xfrm>
            <a:off x="5302250" y="3633788"/>
            <a:ext cx="2011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solidFill>
                  <a:srgbClr val="FF0000"/>
                </a:solidFill>
              </a:rPr>
              <a:t> Focus of this part</a:t>
            </a:r>
          </a:p>
        </p:txBody>
      </p:sp>
      <p:sp>
        <p:nvSpPr>
          <p:cNvPr id="18" name="AutoShape 10"/>
          <p:cNvSpPr>
            <a:spLocks/>
          </p:cNvSpPr>
          <p:nvPr/>
        </p:nvSpPr>
        <p:spPr bwMode="auto">
          <a:xfrm>
            <a:off x="4900613" y="3281363"/>
            <a:ext cx="230187" cy="1074737"/>
          </a:xfrm>
          <a:prstGeom prst="rightBrace">
            <a:avLst>
              <a:gd name="adj1" fmla="val 42842"/>
              <a:gd name="adj2" fmla="val 50000"/>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5">
                                            <p:txEl>
                                              <p:pRg st="13" end="13"/>
                                            </p:txEl>
                                          </p:spTgt>
                                        </p:tgtEl>
                                        <p:attrNameLst>
                                          <p:attrName>style.visibility</p:attrName>
                                        </p:attrNameLst>
                                      </p:cBhvr>
                                      <p:to>
                                        <p:strVal val="visible"/>
                                      </p:to>
                                    </p:set>
                                    <p:animEffect transition="in" filter="wipe(left)">
                                      <p:cBhvr>
                                        <p:cTn id="31" dur="500"/>
                                        <p:tgtEl>
                                          <p:spTgt spid="5">
                                            <p:txEl>
                                              <p:pRg st="13" end="13"/>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5">
                                            <p:txEl>
                                              <p:pRg st="14" end="14"/>
                                            </p:txEl>
                                          </p:spTgt>
                                        </p:tgtEl>
                                        <p:attrNameLst>
                                          <p:attrName>style.visibility</p:attrName>
                                        </p:attrNameLst>
                                      </p:cBhvr>
                                      <p:to>
                                        <p:strVal val="visible"/>
                                      </p:to>
                                    </p:set>
                                    <p:animEffect transition="in" filter="wipe(left)">
                                      <p:cBhvr>
                                        <p:cTn id="34" dur="500"/>
                                        <p:tgtEl>
                                          <p:spTgt spid="5">
                                            <p:txEl>
                                              <p:pRg st="14" end="14"/>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5">
                                            <p:txEl>
                                              <p:pRg st="15" end="15"/>
                                            </p:txEl>
                                          </p:spTgt>
                                        </p:tgtEl>
                                        <p:attrNameLst>
                                          <p:attrName>style.visibility</p:attrName>
                                        </p:attrNameLst>
                                      </p:cBhvr>
                                      <p:to>
                                        <p:strVal val="visible"/>
                                      </p:to>
                                    </p:set>
                                    <p:animEffect transition="in" filter="wipe(left)">
                                      <p:cBhvr>
                                        <p:cTn id="37" dur="500"/>
                                        <p:tgtEl>
                                          <p:spTgt spid="5">
                                            <p:txEl>
                                              <p:pRg st="15" end="15"/>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5">
                                            <p:txEl>
                                              <p:pRg st="16" end="16"/>
                                            </p:txEl>
                                          </p:spTgt>
                                        </p:tgtEl>
                                        <p:attrNameLst>
                                          <p:attrName>style.visibility</p:attrName>
                                        </p:attrNameLst>
                                      </p:cBhvr>
                                      <p:to>
                                        <p:strVal val="visible"/>
                                      </p:to>
                                    </p:set>
                                    <p:animEffect transition="in" filter="wipe(left)">
                                      <p:cBhvr>
                                        <p:cTn id="40" dur="500"/>
                                        <p:tgtEl>
                                          <p:spTgt spid="5">
                                            <p:txEl>
                                              <p:pRg st="16" end="16"/>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left)">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5280025" y="1222375"/>
            <a:ext cx="3816350" cy="1711325"/>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sp>
        <p:nvSpPr>
          <p:cNvPr id="150531" name="Title 1"/>
          <p:cNvSpPr>
            <a:spLocks noGrp="1"/>
          </p:cNvSpPr>
          <p:nvPr>
            <p:ph type="title"/>
          </p:nvPr>
        </p:nvSpPr>
        <p:spPr/>
        <p:txBody>
          <a:bodyPr/>
          <a:lstStyle/>
          <a:p>
            <a:r>
              <a:rPr lang="en-US" smtClean="0"/>
              <a:t>Random Demodulator</a:t>
            </a:r>
            <a:endParaRPr lang="he-IL" smtClean="0"/>
          </a:p>
        </p:txBody>
      </p:sp>
      <p:grpSp>
        <p:nvGrpSpPr>
          <p:cNvPr id="150532" name="Group 291"/>
          <p:cNvGrpSpPr>
            <a:grpSpLocks/>
          </p:cNvGrpSpPr>
          <p:nvPr/>
        </p:nvGrpSpPr>
        <p:grpSpPr bwMode="auto">
          <a:xfrm>
            <a:off x="6215063" y="1646238"/>
            <a:ext cx="292100" cy="292100"/>
            <a:chOff x="4680" y="1460"/>
            <a:chExt cx="184" cy="184"/>
          </a:xfrm>
        </p:grpSpPr>
        <p:sp>
          <p:nvSpPr>
            <p:cNvPr id="150592" name="Oval 2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50593"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94"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50533" name="Line 296"/>
          <p:cNvSpPr>
            <a:spLocks noChangeShapeType="1"/>
          </p:cNvSpPr>
          <p:nvPr/>
        </p:nvSpPr>
        <p:spPr bwMode="auto">
          <a:xfrm flipH="1">
            <a:off x="5805488" y="1792288"/>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0534" name="Line 297"/>
          <p:cNvSpPr>
            <a:spLocks noChangeShapeType="1"/>
          </p:cNvSpPr>
          <p:nvPr/>
        </p:nvSpPr>
        <p:spPr bwMode="auto">
          <a:xfrm flipH="1">
            <a:off x="6526213" y="1792288"/>
            <a:ext cx="369887"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150535" name="Picture 9"/>
          <p:cNvPicPr>
            <a:picLocks noChangeAspect="1"/>
          </p:cNvPicPr>
          <p:nvPr>
            <p:custDataLst>
              <p:tags r:id="rId1"/>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6159500" y="2352675"/>
            <a:ext cx="404813"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6" name="Line 299"/>
          <p:cNvSpPr>
            <a:spLocks noChangeShapeType="1"/>
          </p:cNvSpPr>
          <p:nvPr/>
        </p:nvSpPr>
        <p:spPr bwMode="auto">
          <a:xfrm>
            <a:off x="6361113" y="1949450"/>
            <a:ext cx="0" cy="3365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0537" name="Line 300"/>
          <p:cNvSpPr>
            <a:spLocks noChangeShapeType="1"/>
          </p:cNvSpPr>
          <p:nvPr/>
        </p:nvSpPr>
        <p:spPr bwMode="auto">
          <a:xfrm flipH="1">
            <a:off x="7659688" y="1792288"/>
            <a:ext cx="306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38" name="Line 301"/>
          <p:cNvSpPr>
            <a:spLocks noChangeShapeType="1"/>
          </p:cNvSpPr>
          <p:nvPr/>
        </p:nvSpPr>
        <p:spPr bwMode="auto">
          <a:xfrm flipV="1">
            <a:off x="7959725" y="1601788"/>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0539" name="Picture 13"/>
          <p:cNvPicPr>
            <a:picLocks noChangeAspect="1"/>
          </p:cNvPicPr>
          <p:nvPr>
            <p:custDataLst>
              <p:tags r:id="rId2"/>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7877175" y="1282700"/>
            <a:ext cx="4857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0" name="Picture 14"/>
          <p:cNvPicPr>
            <a:picLocks noChangeAspect="1"/>
          </p:cNvPicPr>
          <p:nvPr>
            <p:custDataLst>
              <p:tags r:id="rId3"/>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8685213" y="1690688"/>
            <a:ext cx="312737"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1" name="Rectangle 320"/>
          <p:cNvSpPr>
            <a:spLocks noChangeArrowheads="1"/>
          </p:cNvSpPr>
          <p:nvPr/>
        </p:nvSpPr>
        <p:spPr bwMode="auto">
          <a:xfrm>
            <a:off x="6904038" y="1436688"/>
            <a:ext cx="746125" cy="630237"/>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50542" name="Picture 16"/>
          <p:cNvPicPr>
            <a:picLocks noChangeAspect="1"/>
          </p:cNvPicPr>
          <p:nvPr>
            <p:custDataLst>
              <p:tags r:id="rId4"/>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5370513" y="1690688"/>
            <a:ext cx="322262"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43" name="Picture 17"/>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7067550" y="1476375"/>
            <a:ext cx="4191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4" name="Freeform 12"/>
          <p:cNvSpPr>
            <a:spLocks/>
          </p:cNvSpPr>
          <p:nvPr/>
        </p:nvSpPr>
        <p:spPr bwMode="auto">
          <a:xfrm>
            <a:off x="7877175" y="1571625"/>
            <a:ext cx="280988" cy="222250"/>
          </a:xfrm>
          <a:custGeom>
            <a:avLst/>
            <a:gdLst>
              <a:gd name="T0" fmla="*/ 0 w 194"/>
              <a:gd name="T1" fmla="*/ 2147483647 h 106"/>
              <a:gd name="T2" fmla="*/ 2090029 w 194"/>
              <a:gd name="T3" fmla="*/ 1495616792 h 106"/>
              <a:gd name="T4" fmla="*/ 2090029 w 194"/>
              <a:gd name="T5" fmla="*/ 2147483647 h 106"/>
              <a:gd name="T6" fmla="*/ 2090029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50545" name="Picture 19"/>
          <p:cNvPicPr>
            <a:picLocks noChangeAspect="1"/>
          </p:cNvPicPr>
          <p:nvPr>
            <p:custDataLst>
              <p:tags r:id="rId6"/>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765800" y="2681288"/>
            <a:ext cx="119221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6" name="Line 296"/>
          <p:cNvSpPr>
            <a:spLocks noChangeShapeType="1"/>
          </p:cNvSpPr>
          <p:nvPr/>
        </p:nvSpPr>
        <p:spPr bwMode="auto">
          <a:xfrm flipH="1">
            <a:off x="8220075" y="1792288"/>
            <a:ext cx="39846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0547" name="Text Box 20"/>
          <p:cNvSpPr txBox="1">
            <a:spLocks noChangeArrowheads="1"/>
          </p:cNvSpPr>
          <p:nvPr/>
        </p:nvSpPr>
        <p:spPr bwMode="auto">
          <a:xfrm>
            <a:off x="266700" y="1304925"/>
            <a:ext cx="179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6"/>
              </a:buBlip>
            </a:pPr>
            <a:r>
              <a:rPr lang="en-US" sz="2000" b="1">
                <a:solidFill>
                  <a:srgbClr val="FF0000"/>
                </a:solidFill>
                <a:cs typeface="Tahoma" pitchFamily="34" charset="0"/>
              </a:rPr>
              <a:t> Robustness:</a:t>
            </a:r>
            <a:endParaRPr lang="en-US" sz="2000">
              <a:cs typeface="Tahoma" pitchFamily="34" charset="0"/>
            </a:endParaRPr>
          </a:p>
        </p:txBody>
      </p:sp>
      <p:pic>
        <p:nvPicPr>
          <p:cNvPr id="150548" name="Picture 22" descr="addin_tmp.png"/>
          <p:cNvPicPr>
            <a:picLocks noChangeAspect="1"/>
          </p:cNvPicPr>
          <p:nvPr>
            <p:custDataLst>
              <p:tags r:id="rId7"/>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2963863" y="2292350"/>
            <a:ext cx="19891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9" name="Text Box 218"/>
          <p:cNvSpPr txBox="1">
            <a:spLocks noChangeArrowheads="1"/>
          </p:cNvSpPr>
          <p:nvPr/>
        </p:nvSpPr>
        <p:spPr bwMode="auto">
          <a:xfrm>
            <a:off x="2909888" y="1928813"/>
            <a:ext cx="219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600"/>
              <a:t>0.005% grid mismatch</a:t>
            </a:r>
          </a:p>
        </p:txBody>
      </p:sp>
      <p:pic>
        <p:nvPicPr>
          <p:cNvPr id="150550" name="Picture 248"/>
          <p:cNvPicPr>
            <a:picLocks noChangeAspect="1" noChangeArrowheads="1"/>
          </p:cNvPicPr>
          <p:nvPr/>
        </p:nvPicPr>
        <p:blipFill>
          <a:blip r:embed="rId28" cstate="print">
            <a:extLst>
              <a:ext uri="{28A0092B-C50C-407E-A947-70E740481C1C}">
                <a14:useLocalDpi xmlns:a14="http://schemas.microsoft.com/office/drawing/2010/main" val="0"/>
              </a:ext>
            </a:extLst>
          </a:blip>
          <a:srcRect l="8749" t="8789" r="7031" b="4102"/>
          <a:stretch>
            <a:fillRect/>
          </a:stretch>
        </p:blipFill>
        <p:spPr bwMode="auto">
          <a:xfrm>
            <a:off x="596900" y="1741488"/>
            <a:ext cx="22844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20"/>
          <p:cNvSpPr txBox="1">
            <a:spLocks noChangeArrowheads="1"/>
          </p:cNvSpPr>
          <p:nvPr/>
        </p:nvSpPr>
        <p:spPr bwMode="auto">
          <a:xfrm>
            <a:off x="266700" y="4046538"/>
            <a:ext cx="5859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6"/>
              </a:buBlip>
            </a:pPr>
            <a:r>
              <a:rPr lang="en-US" sz="2000">
                <a:cs typeface="Tahoma" pitchFamily="34" charset="0"/>
              </a:rPr>
              <a:t> </a:t>
            </a:r>
            <a:r>
              <a:rPr lang="en-US" sz="2000" b="1">
                <a:solidFill>
                  <a:srgbClr val="FF0000"/>
                </a:solidFill>
                <a:cs typeface="Tahoma" pitchFamily="34" charset="0"/>
              </a:rPr>
              <a:t>Required hardware accuracy </a:t>
            </a:r>
            <a:r>
              <a:rPr lang="en-US" sz="2000">
                <a:cs typeface="Tahoma" pitchFamily="34" charset="0"/>
              </a:rPr>
              <a:t>(so that                 ):</a:t>
            </a:r>
          </a:p>
        </p:txBody>
      </p:sp>
      <p:pic>
        <p:nvPicPr>
          <p:cNvPr id="63" name="Picture 62"/>
          <p:cNvPicPr>
            <a:picLocks noChangeAspect="1"/>
          </p:cNvPicPr>
          <p:nvPr>
            <p:custDataLst>
              <p:tags r:id="rId8"/>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4835525" y="4183063"/>
            <a:ext cx="99536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6"/>
          <p:cNvGrpSpPr>
            <a:grpSpLocks/>
          </p:cNvGrpSpPr>
          <p:nvPr/>
        </p:nvGrpSpPr>
        <p:grpSpPr bwMode="auto">
          <a:xfrm>
            <a:off x="3167063" y="4608513"/>
            <a:ext cx="1190625" cy="608012"/>
            <a:chOff x="3167113" y="4256208"/>
            <a:chExt cx="1190459" cy="606937"/>
          </a:xfrm>
        </p:grpSpPr>
        <p:sp>
          <p:nvSpPr>
            <p:cNvPr id="150587" name="Line 194"/>
            <p:cNvSpPr>
              <a:spLocks noChangeShapeType="1"/>
            </p:cNvSpPr>
            <p:nvPr/>
          </p:nvSpPr>
          <p:spPr bwMode="auto">
            <a:xfrm>
              <a:off x="3167113" y="4811057"/>
              <a:ext cx="1095631"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83" name="Rectangle 82"/>
            <p:cNvSpPr/>
            <p:nvPr/>
          </p:nvSpPr>
          <p:spPr>
            <a:xfrm>
              <a:off x="3262350" y="4256208"/>
              <a:ext cx="788877" cy="55622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150589" name="Picture 86"/>
            <p:cNvPicPr>
              <a:picLocks noChangeAspect="1"/>
            </p:cNvPicPr>
            <p:nvPr>
              <p:custDataLst>
                <p:tags r:id="rId17"/>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3508490" y="4391068"/>
              <a:ext cx="296037" cy="17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90" name="Picture 88"/>
            <p:cNvPicPr>
              <a:picLocks noChangeAspect="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302898" y="4749797"/>
              <a:ext cx="54674" cy="11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91" name="Line 194"/>
            <p:cNvSpPr>
              <a:spLocks noChangeShapeType="1"/>
            </p:cNvSpPr>
            <p:nvPr/>
          </p:nvSpPr>
          <p:spPr bwMode="auto">
            <a:xfrm>
              <a:off x="3262460" y="4591982"/>
              <a:ext cx="788097"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e-IL"/>
            </a:p>
          </p:txBody>
        </p:sp>
      </p:grpSp>
      <p:grpSp>
        <p:nvGrpSpPr>
          <p:cNvPr id="4" name="Group 2"/>
          <p:cNvGrpSpPr>
            <a:grpSpLocks/>
          </p:cNvGrpSpPr>
          <p:nvPr/>
        </p:nvGrpSpPr>
        <p:grpSpPr bwMode="auto">
          <a:xfrm>
            <a:off x="5499100" y="4470400"/>
            <a:ext cx="1454150" cy="738188"/>
            <a:chOff x="5706081" y="4117461"/>
            <a:chExt cx="1453662" cy="737932"/>
          </a:xfrm>
        </p:grpSpPr>
        <p:sp>
          <p:nvSpPr>
            <p:cNvPr id="150567" name="Line 194"/>
            <p:cNvSpPr>
              <a:spLocks noChangeShapeType="1"/>
            </p:cNvSpPr>
            <p:nvPr/>
          </p:nvSpPr>
          <p:spPr bwMode="auto">
            <a:xfrm>
              <a:off x="6028150" y="4784273"/>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68" name="Line 195"/>
            <p:cNvSpPr>
              <a:spLocks noChangeShapeType="1"/>
            </p:cNvSpPr>
            <p:nvPr/>
          </p:nvSpPr>
          <p:spPr bwMode="auto">
            <a:xfrm flipV="1">
              <a:off x="6132925" y="4482648"/>
              <a:ext cx="0" cy="309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69" name="Line 196"/>
            <p:cNvSpPr>
              <a:spLocks noChangeShapeType="1"/>
            </p:cNvSpPr>
            <p:nvPr/>
          </p:nvSpPr>
          <p:spPr bwMode="auto">
            <a:xfrm flipV="1">
              <a:off x="6225000" y="4482648"/>
              <a:ext cx="0" cy="309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0" name="Line 197"/>
            <p:cNvSpPr>
              <a:spLocks noChangeShapeType="1"/>
            </p:cNvSpPr>
            <p:nvPr/>
          </p:nvSpPr>
          <p:spPr bwMode="auto">
            <a:xfrm>
              <a:off x="6124988" y="4482648"/>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1" name="Line 198"/>
            <p:cNvSpPr>
              <a:spLocks noChangeShapeType="1"/>
            </p:cNvSpPr>
            <p:nvPr/>
          </p:nvSpPr>
          <p:spPr bwMode="auto">
            <a:xfrm>
              <a:off x="6220238" y="4784273"/>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2" name="Line 199"/>
            <p:cNvSpPr>
              <a:spLocks noChangeShapeType="1"/>
            </p:cNvSpPr>
            <p:nvPr/>
          </p:nvSpPr>
          <p:spPr bwMode="auto">
            <a:xfrm flipV="1">
              <a:off x="6325013" y="4482648"/>
              <a:ext cx="0" cy="309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3" name="Line 201"/>
            <p:cNvSpPr>
              <a:spLocks noChangeShapeType="1"/>
            </p:cNvSpPr>
            <p:nvPr/>
          </p:nvSpPr>
          <p:spPr bwMode="auto">
            <a:xfrm>
              <a:off x="6317075" y="4482648"/>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4" name="Line 203"/>
            <p:cNvSpPr>
              <a:spLocks noChangeShapeType="1"/>
            </p:cNvSpPr>
            <p:nvPr/>
          </p:nvSpPr>
          <p:spPr bwMode="auto">
            <a:xfrm flipV="1">
              <a:off x="6509163" y="4482648"/>
              <a:ext cx="0" cy="309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5" name="Line 204"/>
            <p:cNvSpPr>
              <a:spLocks noChangeShapeType="1"/>
            </p:cNvSpPr>
            <p:nvPr/>
          </p:nvSpPr>
          <p:spPr bwMode="auto">
            <a:xfrm>
              <a:off x="6409150" y="4482648"/>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6" name="Line 206"/>
            <p:cNvSpPr>
              <a:spLocks noChangeShapeType="1"/>
            </p:cNvSpPr>
            <p:nvPr/>
          </p:nvSpPr>
          <p:spPr bwMode="auto">
            <a:xfrm>
              <a:off x="6505988" y="4784273"/>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7" name="Line 208"/>
            <p:cNvSpPr>
              <a:spLocks noChangeShapeType="1"/>
            </p:cNvSpPr>
            <p:nvPr/>
          </p:nvSpPr>
          <p:spPr bwMode="auto">
            <a:xfrm flipV="1">
              <a:off x="6702838" y="4482648"/>
              <a:ext cx="0" cy="309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8" name="Line 209"/>
            <p:cNvSpPr>
              <a:spLocks noChangeShapeType="1"/>
            </p:cNvSpPr>
            <p:nvPr/>
          </p:nvSpPr>
          <p:spPr bwMode="auto">
            <a:xfrm>
              <a:off x="6602825" y="4784273"/>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79" name="Line 210"/>
            <p:cNvSpPr>
              <a:spLocks noChangeShapeType="1"/>
            </p:cNvSpPr>
            <p:nvPr/>
          </p:nvSpPr>
          <p:spPr bwMode="auto">
            <a:xfrm flipV="1">
              <a:off x="6794913" y="4482648"/>
              <a:ext cx="0" cy="3095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0580" name="Line 211"/>
            <p:cNvSpPr>
              <a:spLocks noChangeShapeType="1"/>
            </p:cNvSpPr>
            <p:nvPr/>
          </p:nvSpPr>
          <p:spPr bwMode="auto">
            <a:xfrm>
              <a:off x="6694900" y="4482648"/>
              <a:ext cx="1079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0581" name="Picture 91"/>
            <p:cNvPicPr>
              <a:picLocks noChangeAspect="1"/>
            </p:cNvPicPr>
            <p:nvPr>
              <p:custDataLst>
                <p:tags r:id="rId13"/>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5706081" y="4735378"/>
              <a:ext cx="197358" cy="12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82" name="Picture 93"/>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5706081" y="4419783"/>
              <a:ext cx="202692"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83" name="Picture 96"/>
            <p:cNvPicPr>
              <a:picLocks noChangeAspect="1"/>
            </p:cNvPicPr>
            <p:nvPr>
              <p:custDataLst>
                <p:tags r:id="rId15"/>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6004941" y="4117461"/>
              <a:ext cx="348044" cy="178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84" name="Line 194"/>
            <p:cNvSpPr>
              <a:spLocks noChangeShapeType="1"/>
            </p:cNvSpPr>
            <p:nvPr/>
          </p:nvSpPr>
          <p:spPr bwMode="auto">
            <a:xfrm>
              <a:off x="6060411" y="4337818"/>
              <a:ext cx="210314"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e-IL"/>
            </a:p>
          </p:txBody>
        </p:sp>
        <p:sp>
          <p:nvSpPr>
            <p:cNvPr id="150585" name="Line 194"/>
            <p:cNvSpPr>
              <a:spLocks noChangeShapeType="1"/>
            </p:cNvSpPr>
            <p:nvPr/>
          </p:nvSpPr>
          <p:spPr bwMode="auto">
            <a:xfrm>
              <a:off x="5969284" y="4637429"/>
              <a:ext cx="1095631"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0586" name="Picture 98"/>
            <p:cNvPicPr>
              <a:picLocks noChangeAspect="1"/>
            </p:cNvPicPr>
            <p:nvPr>
              <p:custDataLst>
                <p:tags r:id="rId16"/>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7105069" y="4580755"/>
              <a:ext cx="54674" cy="11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0" name="Text Box 20"/>
          <p:cNvSpPr txBox="1">
            <a:spLocks noChangeArrowheads="1"/>
          </p:cNvSpPr>
          <p:nvPr/>
        </p:nvSpPr>
        <p:spPr bwMode="auto">
          <a:xfrm>
            <a:off x="569913" y="4646613"/>
            <a:ext cx="2455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Accurate integrator:</a:t>
            </a:r>
          </a:p>
        </p:txBody>
      </p:sp>
      <p:pic>
        <p:nvPicPr>
          <p:cNvPr id="104" name="Picture 103"/>
          <p:cNvPicPr>
            <a:picLocks noChangeAspect="1"/>
          </p:cNvPicPr>
          <p:nvPr>
            <p:custDataLst>
              <p:tags r:id="rId9"/>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4700588" y="4737100"/>
            <a:ext cx="62547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 Box 20"/>
          <p:cNvSpPr txBox="1">
            <a:spLocks noChangeArrowheads="1"/>
          </p:cNvSpPr>
          <p:nvPr/>
        </p:nvSpPr>
        <p:spPr bwMode="auto">
          <a:xfrm>
            <a:off x="266700" y="5294313"/>
            <a:ext cx="2982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6"/>
              </a:buBlip>
            </a:pPr>
            <a:r>
              <a:rPr lang="en-US" sz="2000">
                <a:cs typeface="Tahoma" pitchFamily="34" charset="0"/>
              </a:rPr>
              <a:t> </a:t>
            </a:r>
            <a:r>
              <a:rPr lang="en-US" sz="2000" b="1">
                <a:solidFill>
                  <a:srgbClr val="FF0000"/>
                </a:solidFill>
                <a:cs typeface="Tahoma" pitchFamily="34" charset="0"/>
              </a:rPr>
              <a:t>Computational load:</a:t>
            </a:r>
            <a:r>
              <a:rPr lang="en-US" sz="2000">
                <a:cs typeface="Tahoma" pitchFamily="34" charset="0"/>
              </a:rPr>
              <a:t>   </a:t>
            </a:r>
          </a:p>
        </p:txBody>
      </p:sp>
      <p:pic>
        <p:nvPicPr>
          <p:cNvPr id="110" name="Picture 109"/>
          <p:cNvPicPr>
            <a:picLocks noChangeAspect="1"/>
          </p:cNvPicPr>
          <p:nvPr>
            <p:custDataLst>
              <p:tags r:id="rId10"/>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3097213" y="5403850"/>
            <a:ext cx="4586287"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20"/>
          <p:cNvSpPr txBox="1">
            <a:spLocks noChangeArrowheads="1"/>
          </p:cNvSpPr>
          <p:nvPr/>
        </p:nvSpPr>
        <p:spPr bwMode="auto">
          <a:xfrm>
            <a:off x="266700" y="5808663"/>
            <a:ext cx="28305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6"/>
              </a:buBlip>
            </a:pPr>
            <a:r>
              <a:rPr lang="en-US" sz="2000">
                <a:cs typeface="Tahoma" pitchFamily="34" charset="0"/>
              </a:rPr>
              <a:t> </a:t>
            </a:r>
            <a:r>
              <a:rPr lang="en-US" sz="2000" b="1">
                <a:solidFill>
                  <a:srgbClr val="FF0000"/>
                </a:solidFill>
                <a:cs typeface="Tahoma" pitchFamily="34" charset="0"/>
              </a:rPr>
              <a:t>Reported hardware:</a:t>
            </a:r>
            <a:r>
              <a:rPr lang="en-US" sz="2000">
                <a:cs typeface="Tahoma" pitchFamily="34" charset="0"/>
              </a:rPr>
              <a:t>  </a:t>
            </a:r>
          </a:p>
        </p:txBody>
      </p:sp>
      <p:pic>
        <p:nvPicPr>
          <p:cNvPr id="28" name="Picture 27"/>
          <p:cNvPicPr>
            <a:picLocks noChangeAspect="1"/>
          </p:cNvPicPr>
          <p:nvPr>
            <p:custDataLst>
              <p:tags r:id="rId11"/>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2963863" y="5916613"/>
            <a:ext cx="307975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 Box 11"/>
          <p:cNvSpPr txBox="1">
            <a:spLocks noChangeArrowheads="1"/>
          </p:cNvSpPr>
          <p:nvPr/>
        </p:nvSpPr>
        <p:spPr bwMode="auto">
          <a:xfrm>
            <a:off x="7388225" y="4311650"/>
            <a:ext cx="15081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``Nice’’</a:t>
            </a:r>
          </a:p>
          <a:p>
            <a:pPr eaLnBrk="1" hangingPunct="1"/>
            <a:r>
              <a:rPr lang="en-US"/>
              <a:t>time-domain</a:t>
            </a:r>
          </a:p>
          <a:p>
            <a:pPr eaLnBrk="1" hangingPunct="1"/>
            <a:r>
              <a:rPr lang="en-US"/>
              <a:t>appearance</a:t>
            </a:r>
          </a:p>
        </p:txBody>
      </p:sp>
      <p:sp>
        <p:nvSpPr>
          <p:cNvPr id="61" name="AutoShape 10"/>
          <p:cNvSpPr>
            <a:spLocks/>
          </p:cNvSpPr>
          <p:nvPr/>
        </p:nvSpPr>
        <p:spPr bwMode="auto">
          <a:xfrm>
            <a:off x="7077075" y="4235450"/>
            <a:ext cx="230188" cy="1074738"/>
          </a:xfrm>
          <a:prstGeom prst="rightBrace">
            <a:avLst>
              <a:gd name="adj1" fmla="val 4284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he-IL"/>
          </a:p>
        </p:txBody>
      </p:sp>
      <p:sp>
        <p:nvSpPr>
          <p:cNvPr id="150563" name="Text Box 5"/>
          <p:cNvSpPr txBox="1">
            <a:spLocks noChangeArrowheads="1"/>
          </p:cNvSpPr>
          <p:nvPr/>
        </p:nvSpPr>
        <p:spPr bwMode="auto">
          <a:xfrm>
            <a:off x="7788275" y="2454275"/>
            <a:ext cx="12620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Tropp </a:t>
            </a:r>
            <a:r>
              <a:rPr lang="en-US" sz="1200" b="1" i="1">
                <a:solidFill>
                  <a:srgbClr val="CC0099"/>
                </a:solidFill>
              </a:rPr>
              <a:t>et al</a:t>
            </a:r>
            <a:r>
              <a:rPr lang="en-US" sz="1200" b="1">
                <a:solidFill>
                  <a:srgbClr val="CC0099"/>
                </a:solidFill>
              </a:rPr>
              <a:t>., ‘09</a:t>
            </a:r>
          </a:p>
        </p:txBody>
      </p:sp>
      <p:sp>
        <p:nvSpPr>
          <p:cNvPr id="64" name="Text Box 5"/>
          <p:cNvSpPr txBox="1">
            <a:spLocks noChangeArrowheads="1"/>
          </p:cNvSpPr>
          <p:nvPr/>
        </p:nvSpPr>
        <p:spPr bwMode="auto">
          <a:xfrm>
            <a:off x="7804150" y="5859463"/>
            <a:ext cx="13779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Ragheb </a:t>
            </a:r>
            <a:r>
              <a:rPr lang="en-US" sz="1200" b="1" i="1">
                <a:solidFill>
                  <a:srgbClr val="CC0099"/>
                </a:solidFill>
              </a:rPr>
              <a:t>et al</a:t>
            </a:r>
            <a:r>
              <a:rPr lang="en-US" sz="1200" b="1">
                <a:solidFill>
                  <a:srgbClr val="CC0099"/>
                </a:solidFill>
              </a:rPr>
              <a:t>., ‘08</a:t>
            </a:r>
          </a:p>
        </p:txBody>
      </p:sp>
      <p:sp>
        <p:nvSpPr>
          <p:cNvPr id="71" name="Text Box 5"/>
          <p:cNvSpPr txBox="1">
            <a:spLocks noChangeArrowheads="1"/>
          </p:cNvSpPr>
          <p:nvPr/>
        </p:nvSpPr>
        <p:spPr bwMode="auto">
          <a:xfrm>
            <a:off x="8153400" y="6121400"/>
            <a:ext cx="10287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Yu </a:t>
            </a:r>
            <a:r>
              <a:rPr lang="en-US" sz="1200" b="1" i="1">
                <a:solidFill>
                  <a:srgbClr val="CC0099"/>
                </a:solidFill>
              </a:rPr>
              <a:t>et al</a:t>
            </a:r>
            <a:r>
              <a:rPr lang="en-US" sz="1200" b="1">
                <a:solidFill>
                  <a:srgbClr val="CC0099"/>
                </a:solidFill>
              </a:rPr>
              <a:t>., ‘10</a:t>
            </a:r>
          </a:p>
        </p:txBody>
      </p:sp>
      <p:pic>
        <p:nvPicPr>
          <p:cNvPr id="150566" name="Picture 31"/>
          <p:cNvPicPr>
            <a:picLocks noChangeAspect="1"/>
          </p:cNvPicPr>
          <p:nvPr>
            <p:custDataLst>
              <p:tags r:id="rId12"/>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558800" y="3733800"/>
            <a:ext cx="6189663"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22" presetClass="entr" presetSubtype="8"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wipe(left)">
                                      <p:cBhvr>
                                        <p:cTn id="19" dur="500"/>
                                        <p:tgtEl>
                                          <p:spTgt spid="6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wipe(left)">
                                      <p:cBhvr>
                                        <p:cTn id="22" dur="500"/>
                                        <p:tgtEl>
                                          <p:spTgt spid="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00" grpId="0"/>
      <p:bldP spid="105" grpId="0"/>
      <p:bldP spid="109" grpId="0"/>
      <p:bldP spid="60" grpId="0"/>
      <p:bldP spid="61" grpId="0" animBg="1"/>
      <p:bldP spid="64" grpId="0"/>
      <p:bldP spid="71"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p:cNvSpPr/>
          <p:nvPr/>
        </p:nvSpPr>
        <p:spPr>
          <a:xfrm>
            <a:off x="5965825" y="1304925"/>
            <a:ext cx="3130550" cy="2516188"/>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sp>
        <p:nvSpPr>
          <p:cNvPr id="151555" name="Title 1"/>
          <p:cNvSpPr>
            <a:spLocks noGrp="1"/>
          </p:cNvSpPr>
          <p:nvPr>
            <p:ph type="title"/>
          </p:nvPr>
        </p:nvSpPr>
        <p:spPr/>
        <p:txBody>
          <a:bodyPr/>
          <a:lstStyle/>
          <a:p>
            <a:r>
              <a:rPr lang="en-US" smtClean="0"/>
              <a:t>Modulated Wideband Converter</a:t>
            </a:r>
            <a:endParaRPr lang="he-IL" smtClean="0"/>
          </a:p>
        </p:txBody>
      </p:sp>
      <p:sp>
        <p:nvSpPr>
          <p:cNvPr id="151556" name="Text Box 20"/>
          <p:cNvSpPr txBox="1">
            <a:spLocks noChangeArrowheads="1"/>
          </p:cNvSpPr>
          <p:nvPr/>
        </p:nvSpPr>
        <p:spPr bwMode="auto">
          <a:xfrm>
            <a:off x="266700" y="1304925"/>
            <a:ext cx="179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b="1">
                <a:solidFill>
                  <a:srgbClr val="FF0000"/>
                </a:solidFill>
                <a:cs typeface="Tahoma" pitchFamily="34" charset="0"/>
              </a:rPr>
              <a:t> Robustness:</a:t>
            </a:r>
            <a:endParaRPr lang="en-US" sz="2000">
              <a:cs typeface="Tahoma" pitchFamily="34" charset="0"/>
            </a:endParaRPr>
          </a:p>
        </p:txBody>
      </p:sp>
      <p:pic>
        <p:nvPicPr>
          <p:cNvPr id="151557" name="Picture 101"/>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901700" y="1873250"/>
            <a:ext cx="3862388"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113"/>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625475" y="3394075"/>
            <a:ext cx="298767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1559" name="Group 95"/>
          <p:cNvGrpSpPr>
            <a:grpSpLocks/>
          </p:cNvGrpSpPr>
          <p:nvPr/>
        </p:nvGrpSpPr>
        <p:grpSpPr bwMode="auto">
          <a:xfrm>
            <a:off x="6084888" y="1349375"/>
            <a:ext cx="2886075" cy="2160588"/>
            <a:chOff x="2790316" y="2695426"/>
            <a:chExt cx="2886677" cy="2161065"/>
          </a:xfrm>
        </p:grpSpPr>
        <p:grpSp>
          <p:nvGrpSpPr>
            <p:cNvPr id="151577" name="Group 291"/>
            <p:cNvGrpSpPr>
              <a:grpSpLocks/>
            </p:cNvGrpSpPr>
            <p:nvPr/>
          </p:nvGrpSpPr>
          <p:grpSpPr bwMode="auto">
            <a:xfrm>
              <a:off x="3465882" y="3180308"/>
              <a:ext cx="292100" cy="292100"/>
              <a:chOff x="4680" y="1460"/>
              <a:chExt cx="184" cy="184"/>
            </a:xfrm>
          </p:grpSpPr>
          <p:sp>
            <p:nvSpPr>
              <p:cNvPr id="151613" name="Oval 2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51614"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615"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51578" name="Picture 53"/>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2790316" y="3733302"/>
              <a:ext cx="32308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9" name="Line 297"/>
            <p:cNvSpPr>
              <a:spLocks noChangeShapeType="1"/>
            </p:cNvSpPr>
            <p:nvPr/>
          </p:nvSpPr>
          <p:spPr bwMode="auto">
            <a:xfrm flipH="1">
              <a:off x="3760898" y="3326358"/>
              <a:ext cx="2007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1580" name="Picture 56"/>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3405430" y="2695426"/>
              <a:ext cx="413004"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81" name="Line 299"/>
            <p:cNvSpPr>
              <a:spLocks noChangeShapeType="1"/>
            </p:cNvSpPr>
            <p:nvPr/>
          </p:nvSpPr>
          <p:spPr bwMode="auto">
            <a:xfrm flipV="1">
              <a:off x="3611932" y="2922089"/>
              <a:ext cx="0" cy="2603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151582" name="Group 305"/>
            <p:cNvGrpSpPr>
              <a:grpSpLocks/>
            </p:cNvGrpSpPr>
            <p:nvPr/>
          </p:nvGrpSpPr>
          <p:grpSpPr bwMode="auto">
            <a:xfrm>
              <a:off x="3465882" y="4526835"/>
              <a:ext cx="292100" cy="292100"/>
              <a:chOff x="4680" y="1460"/>
              <a:chExt cx="184" cy="184"/>
            </a:xfrm>
          </p:grpSpPr>
          <p:sp>
            <p:nvSpPr>
              <p:cNvPr id="151610" name="Oval 306"/>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51611" name="Line 307"/>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612" name="Line 308"/>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51583" name="Picture 55"/>
            <p:cNvPicPr>
              <a:picLocks noChangeAspect="1"/>
            </p:cNvPicPr>
            <p:nvPr>
              <p:custDataLst>
                <p:tags r:id="rId12"/>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374188" y="4040296"/>
              <a:ext cx="47548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84" name="Line 316"/>
            <p:cNvSpPr>
              <a:spLocks noChangeShapeType="1"/>
            </p:cNvSpPr>
            <p:nvPr/>
          </p:nvSpPr>
          <p:spPr bwMode="auto">
            <a:xfrm>
              <a:off x="3260686" y="3324520"/>
              <a:ext cx="0" cy="135074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585" name="Line 317"/>
            <p:cNvSpPr>
              <a:spLocks noChangeShapeType="1"/>
            </p:cNvSpPr>
            <p:nvPr/>
          </p:nvSpPr>
          <p:spPr bwMode="auto">
            <a:xfrm>
              <a:off x="3260686" y="4672885"/>
              <a:ext cx="20240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586" name="Rectangle 320"/>
            <p:cNvSpPr>
              <a:spLocks noChangeArrowheads="1"/>
            </p:cNvSpPr>
            <p:nvPr/>
          </p:nvSpPr>
          <p:spPr bwMode="auto">
            <a:xfrm>
              <a:off x="3968712" y="3142752"/>
              <a:ext cx="485813" cy="367212"/>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51587" name="Picture 64"/>
            <p:cNvPicPr>
              <a:picLocks noChangeAspect="1"/>
            </p:cNvPicPr>
            <p:nvPr>
              <p:custDataLst>
                <p:tags r:id="rId13"/>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052360" y="3224250"/>
              <a:ext cx="31851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88" name="Line 337"/>
            <p:cNvSpPr>
              <a:spLocks noChangeShapeType="1"/>
            </p:cNvSpPr>
            <p:nvPr/>
          </p:nvSpPr>
          <p:spPr bwMode="auto">
            <a:xfrm flipH="1">
              <a:off x="2882852" y="3979981"/>
              <a:ext cx="39211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151589" name="Group 94"/>
            <p:cNvGrpSpPr>
              <a:grpSpLocks/>
            </p:cNvGrpSpPr>
            <p:nvPr/>
          </p:nvGrpSpPr>
          <p:grpSpPr bwMode="auto">
            <a:xfrm>
              <a:off x="4179283" y="3742735"/>
              <a:ext cx="64669" cy="429590"/>
              <a:chOff x="4167168" y="3678066"/>
              <a:chExt cx="88900" cy="590550"/>
            </a:xfrm>
          </p:grpSpPr>
          <p:sp>
            <p:nvSpPr>
              <p:cNvPr id="151607" name="Oval 350"/>
              <p:cNvSpPr>
                <a:spLocks noChangeArrowheads="1"/>
              </p:cNvSpPr>
              <p:nvPr/>
            </p:nvSpPr>
            <p:spPr bwMode="auto">
              <a:xfrm>
                <a:off x="4167168" y="3678066"/>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51608" name="Oval 351"/>
              <p:cNvSpPr>
                <a:spLocks noChangeArrowheads="1"/>
              </p:cNvSpPr>
              <p:nvPr/>
            </p:nvSpPr>
            <p:spPr bwMode="auto">
              <a:xfrm>
                <a:off x="4167168" y="3952704"/>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51609" name="Oval 352"/>
              <p:cNvSpPr>
                <a:spLocks noChangeArrowheads="1"/>
              </p:cNvSpPr>
              <p:nvPr/>
            </p:nvSpPr>
            <p:spPr bwMode="auto">
              <a:xfrm>
                <a:off x="4167168" y="4179716"/>
                <a:ext cx="88900" cy="88900"/>
              </a:xfrm>
              <a:prstGeom prst="ellipse">
                <a:avLst/>
              </a:prstGeom>
              <a:solidFill>
                <a:schemeClr val="tx1"/>
              </a:solidFill>
              <a:ln w="9525">
                <a:solidFill>
                  <a:schemeClr val="tx1"/>
                </a:solidFill>
                <a:round/>
                <a:headEnd/>
                <a:tailEnd/>
              </a:ln>
            </p:spPr>
            <p:txBody>
              <a:bodyPr wrap="none" anchor="ctr"/>
              <a:lstStyle/>
              <a:p>
                <a:endParaRPr lang="ru-RU"/>
              </a:p>
            </p:txBody>
          </p:sp>
        </p:grpSp>
        <p:sp>
          <p:nvSpPr>
            <p:cNvPr id="151590" name="Line 300"/>
            <p:cNvSpPr>
              <a:spLocks noChangeShapeType="1"/>
            </p:cNvSpPr>
            <p:nvPr/>
          </p:nvSpPr>
          <p:spPr bwMode="auto">
            <a:xfrm flipH="1">
              <a:off x="4457699" y="3326358"/>
              <a:ext cx="19403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591" name="Line 301"/>
            <p:cNvSpPr>
              <a:spLocks noChangeShapeType="1"/>
            </p:cNvSpPr>
            <p:nvPr/>
          </p:nvSpPr>
          <p:spPr bwMode="auto">
            <a:xfrm flipV="1">
              <a:off x="4648557" y="3142751"/>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592" name="Line 302"/>
            <p:cNvSpPr>
              <a:spLocks noChangeShapeType="1"/>
            </p:cNvSpPr>
            <p:nvPr/>
          </p:nvSpPr>
          <p:spPr bwMode="auto">
            <a:xfrm>
              <a:off x="4900176" y="3326358"/>
              <a:ext cx="233319"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1593" name="Picture 68"/>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566007" y="2823791"/>
              <a:ext cx="315468" cy="1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94" name="Picture 71"/>
            <p:cNvPicPr>
              <a:picLocks noChangeAspect="1"/>
            </p:cNvPicPr>
            <p:nvPr>
              <p:custDataLst>
                <p:tags r:id="rId15"/>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5216745" y="3224250"/>
              <a:ext cx="397764"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95" name="Freeform 12"/>
            <p:cNvSpPr>
              <a:spLocks/>
            </p:cNvSpPr>
            <p:nvPr/>
          </p:nvSpPr>
          <p:spPr bwMode="auto">
            <a:xfrm>
              <a:off x="4574400" y="3111795"/>
              <a:ext cx="279991" cy="223044"/>
            </a:xfrm>
            <a:custGeom>
              <a:avLst/>
              <a:gdLst>
                <a:gd name="T0" fmla="*/ 0 w 194"/>
                <a:gd name="T1" fmla="*/ 2147483647 h 106"/>
                <a:gd name="T2" fmla="*/ 2082614 w 194"/>
                <a:gd name="T3" fmla="*/ 1500959963 h 106"/>
                <a:gd name="T4" fmla="*/ 2082614 w 194"/>
                <a:gd name="T5" fmla="*/ 2147483647 h 106"/>
                <a:gd name="T6" fmla="*/ 2082614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51596" name="Picture 81"/>
            <p:cNvPicPr>
              <a:picLocks noChangeAspect="1"/>
            </p:cNvPicPr>
            <p:nvPr>
              <p:custDataLst>
                <p:tags r:id="rId16"/>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5216745" y="4570777"/>
              <a:ext cx="46024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97" name="Line 317"/>
            <p:cNvSpPr>
              <a:spLocks noChangeShapeType="1"/>
            </p:cNvSpPr>
            <p:nvPr/>
          </p:nvSpPr>
          <p:spPr bwMode="auto">
            <a:xfrm>
              <a:off x="3260686" y="3326358"/>
              <a:ext cx="20240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598" name="Line 297"/>
            <p:cNvSpPr>
              <a:spLocks noChangeShapeType="1"/>
            </p:cNvSpPr>
            <p:nvPr/>
          </p:nvSpPr>
          <p:spPr bwMode="auto">
            <a:xfrm flipH="1">
              <a:off x="3760898" y="4672885"/>
              <a:ext cx="2007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599" name="Line 299"/>
            <p:cNvSpPr>
              <a:spLocks noChangeShapeType="1"/>
            </p:cNvSpPr>
            <p:nvPr/>
          </p:nvSpPr>
          <p:spPr bwMode="auto">
            <a:xfrm flipV="1">
              <a:off x="3611932" y="4268616"/>
              <a:ext cx="0" cy="2603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1600" name="Rectangle 320"/>
            <p:cNvSpPr>
              <a:spLocks noChangeArrowheads="1"/>
            </p:cNvSpPr>
            <p:nvPr/>
          </p:nvSpPr>
          <p:spPr bwMode="auto">
            <a:xfrm>
              <a:off x="3968712" y="4489279"/>
              <a:ext cx="485813" cy="367212"/>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51601" name="Picture 87"/>
            <p:cNvPicPr>
              <a:picLocks noChangeAspect="1"/>
            </p:cNvPicPr>
            <p:nvPr>
              <p:custDataLst>
                <p:tags r:id="rId17"/>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052360" y="4570777"/>
              <a:ext cx="31851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602" name="Line 300"/>
            <p:cNvSpPr>
              <a:spLocks noChangeShapeType="1"/>
            </p:cNvSpPr>
            <p:nvPr/>
          </p:nvSpPr>
          <p:spPr bwMode="auto">
            <a:xfrm flipH="1">
              <a:off x="4457699" y="4672885"/>
              <a:ext cx="19403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603" name="Line 301"/>
            <p:cNvSpPr>
              <a:spLocks noChangeShapeType="1"/>
            </p:cNvSpPr>
            <p:nvPr/>
          </p:nvSpPr>
          <p:spPr bwMode="auto">
            <a:xfrm flipV="1">
              <a:off x="4648557" y="4489278"/>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1604" name="Line 302"/>
            <p:cNvSpPr>
              <a:spLocks noChangeShapeType="1"/>
            </p:cNvSpPr>
            <p:nvPr/>
          </p:nvSpPr>
          <p:spPr bwMode="auto">
            <a:xfrm>
              <a:off x="4900176" y="4672885"/>
              <a:ext cx="233319"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1605" name="Picture 91"/>
            <p:cNvPicPr>
              <a:picLocks noChangeAspect="1"/>
            </p:cNvPicPr>
            <p:nvPr>
              <p:custDataLst>
                <p:tags r:id="rId18"/>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566007" y="4170318"/>
              <a:ext cx="315468" cy="1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606" name="Freeform 12"/>
            <p:cNvSpPr>
              <a:spLocks/>
            </p:cNvSpPr>
            <p:nvPr/>
          </p:nvSpPr>
          <p:spPr bwMode="auto">
            <a:xfrm>
              <a:off x="4574400" y="4458322"/>
              <a:ext cx="279991" cy="223044"/>
            </a:xfrm>
            <a:custGeom>
              <a:avLst/>
              <a:gdLst>
                <a:gd name="T0" fmla="*/ 0 w 194"/>
                <a:gd name="T1" fmla="*/ 2147483647 h 106"/>
                <a:gd name="T2" fmla="*/ 2082614 w 194"/>
                <a:gd name="T3" fmla="*/ 1500959963 h 106"/>
                <a:gd name="T4" fmla="*/ 2082614 w 194"/>
                <a:gd name="T5" fmla="*/ 2147483647 h 106"/>
                <a:gd name="T6" fmla="*/ 2082614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151560" name="Text Box 5"/>
          <p:cNvSpPr txBox="1">
            <a:spLocks noChangeArrowheads="1"/>
          </p:cNvSpPr>
          <p:nvPr/>
        </p:nvSpPr>
        <p:spPr bwMode="auto">
          <a:xfrm>
            <a:off x="7334250" y="3522663"/>
            <a:ext cx="171608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Mishali and Eldar, ‘09</a:t>
            </a:r>
          </a:p>
        </p:txBody>
      </p:sp>
      <p:sp>
        <p:nvSpPr>
          <p:cNvPr id="151561" name="Text Box 20"/>
          <p:cNvSpPr txBox="1">
            <a:spLocks noChangeArrowheads="1"/>
          </p:cNvSpPr>
          <p:nvPr/>
        </p:nvSpPr>
        <p:spPr bwMode="auto">
          <a:xfrm>
            <a:off x="569913" y="2293938"/>
            <a:ext cx="4400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Inequalities allow model mismatches</a:t>
            </a:r>
          </a:p>
        </p:txBody>
      </p:sp>
      <p:sp>
        <p:nvSpPr>
          <p:cNvPr id="104" name="Text Box 20"/>
          <p:cNvSpPr txBox="1">
            <a:spLocks noChangeArrowheads="1"/>
          </p:cNvSpPr>
          <p:nvPr/>
        </p:nvSpPr>
        <p:spPr bwMode="auto">
          <a:xfrm>
            <a:off x="266700" y="2843213"/>
            <a:ext cx="377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b="1">
                <a:solidFill>
                  <a:srgbClr val="FF0000"/>
                </a:solidFill>
                <a:cs typeface="Tahoma" pitchFamily="34" charset="0"/>
              </a:rPr>
              <a:t> Required hardware accuracy:</a:t>
            </a:r>
            <a:endParaRPr lang="en-US" sz="2000">
              <a:cs typeface="Tahoma" pitchFamily="34" charset="0"/>
            </a:endParaRPr>
          </a:p>
        </p:txBody>
      </p:sp>
      <p:pic>
        <p:nvPicPr>
          <p:cNvPr id="116" name="Picture 115"/>
          <p:cNvPicPr>
            <a:picLocks noChangeAspect="1"/>
          </p:cNvPicPr>
          <p:nvPr>
            <p:custDataLst>
              <p:tags r:id="rId3"/>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625475" y="3717925"/>
            <a:ext cx="39846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114"/>
          <p:cNvPicPr>
            <a:picLocks noChangeAspect="1"/>
          </p:cNvPicPr>
          <p:nvPr>
            <p:custDataLst>
              <p:tags r:id="rId4"/>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233488" y="3719513"/>
            <a:ext cx="1096962"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Text Box 11"/>
          <p:cNvSpPr txBox="1">
            <a:spLocks noChangeArrowheads="1"/>
          </p:cNvSpPr>
          <p:nvPr/>
        </p:nvSpPr>
        <p:spPr bwMode="auto">
          <a:xfrm>
            <a:off x="3921125" y="3222625"/>
            <a:ext cx="1517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``Nice’’</a:t>
            </a:r>
          </a:p>
          <a:p>
            <a:pPr eaLnBrk="1" hangingPunct="1"/>
            <a:r>
              <a:rPr lang="en-US"/>
              <a:t>freq.-domain</a:t>
            </a:r>
          </a:p>
          <a:p>
            <a:pPr eaLnBrk="1" hangingPunct="1"/>
            <a:r>
              <a:rPr lang="en-US"/>
              <a:t>appearance</a:t>
            </a:r>
          </a:p>
        </p:txBody>
      </p:sp>
      <p:sp>
        <p:nvSpPr>
          <p:cNvPr id="113" name="AutoShape 10"/>
          <p:cNvSpPr>
            <a:spLocks/>
          </p:cNvSpPr>
          <p:nvPr/>
        </p:nvSpPr>
        <p:spPr bwMode="auto">
          <a:xfrm>
            <a:off x="3676650" y="3284538"/>
            <a:ext cx="114300" cy="754062"/>
          </a:xfrm>
          <a:prstGeom prst="rightBrace">
            <a:avLst>
              <a:gd name="adj1" fmla="val 43126"/>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he-IL"/>
          </a:p>
        </p:txBody>
      </p:sp>
      <p:sp>
        <p:nvSpPr>
          <p:cNvPr id="117" name="Text Box 20"/>
          <p:cNvSpPr txBox="1">
            <a:spLocks noChangeArrowheads="1"/>
          </p:cNvSpPr>
          <p:nvPr/>
        </p:nvSpPr>
        <p:spPr bwMode="auto">
          <a:xfrm>
            <a:off x="569913" y="4065588"/>
            <a:ext cx="668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Nonideal lowpass response can be compensated digitally</a:t>
            </a:r>
          </a:p>
        </p:txBody>
      </p:sp>
      <p:sp>
        <p:nvSpPr>
          <p:cNvPr id="118" name="Text Box 5"/>
          <p:cNvSpPr txBox="1">
            <a:spLocks noChangeArrowheads="1"/>
          </p:cNvSpPr>
          <p:nvPr/>
        </p:nvSpPr>
        <p:spPr bwMode="auto">
          <a:xfrm>
            <a:off x="7947025" y="4114800"/>
            <a:ext cx="12065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Chen </a:t>
            </a:r>
            <a:r>
              <a:rPr lang="en-US" sz="1200" b="1" i="1">
                <a:solidFill>
                  <a:srgbClr val="CC0099"/>
                </a:solidFill>
              </a:rPr>
              <a:t>et </a:t>
            </a:r>
            <a:r>
              <a:rPr lang="en-US" sz="1200" b="1">
                <a:solidFill>
                  <a:srgbClr val="CC0099"/>
                </a:solidFill>
              </a:rPr>
              <a:t>al., ‘10</a:t>
            </a:r>
          </a:p>
        </p:txBody>
      </p:sp>
      <p:sp>
        <p:nvSpPr>
          <p:cNvPr id="120" name="Text Box 20"/>
          <p:cNvSpPr txBox="1">
            <a:spLocks noChangeArrowheads="1"/>
          </p:cNvSpPr>
          <p:nvPr/>
        </p:nvSpPr>
        <p:spPr bwMode="auto">
          <a:xfrm>
            <a:off x="266700" y="4502150"/>
            <a:ext cx="2790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b="1">
                <a:solidFill>
                  <a:srgbClr val="FF0000"/>
                </a:solidFill>
                <a:cs typeface="Tahoma" pitchFamily="34" charset="0"/>
              </a:rPr>
              <a:t> Computational load:</a:t>
            </a:r>
            <a:endParaRPr lang="en-US" sz="2000">
              <a:cs typeface="Tahoma" pitchFamily="34" charset="0"/>
            </a:endParaRPr>
          </a:p>
        </p:txBody>
      </p:sp>
      <p:pic>
        <p:nvPicPr>
          <p:cNvPr id="128" name="Picture 127"/>
          <p:cNvPicPr>
            <a:picLocks noChangeAspect="1"/>
          </p:cNvPicPr>
          <p:nvPr>
            <p:custDataLst>
              <p:tags r:id="rId5"/>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569913" y="5006975"/>
            <a:ext cx="27447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135"/>
          <p:cNvPicPr>
            <a:picLocks noChangeAspect="1"/>
          </p:cNvPicPr>
          <p:nvPr>
            <p:custDataLst>
              <p:tags r:id="rId6"/>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3106738" y="4584700"/>
            <a:ext cx="40735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129"/>
          <p:cNvPicPr>
            <a:picLocks noChangeAspect="1"/>
          </p:cNvPicPr>
          <p:nvPr>
            <p:custDataLst>
              <p:tags r:id="rId7"/>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569913" y="5349875"/>
            <a:ext cx="333851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 name="Text Box 20"/>
          <p:cNvSpPr txBox="1">
            <a:spLocks noChangeArrowheads="1"/>
          </p:cNvSpPr>
          <p:nvPr/>
        </p:nvSpPr>
        <p:spPr bwMode="auto">
          <a:xfrm>
            <a:off x="266700" y="5692775"/>
            <a:ext cx="2701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b="1">
                <a:solidFill>
                  <a:srgbClr val="FF0000"/>
                </a:solidFill>
                <a:cs typeface="Tahoma" pitchFamily="34" charset="0"/>
              </a:rPr>
              <a:t> Reported hardware:</a:t>
            </a:r>
            <a:endParaRPr lang="en-US" sz="2000">
              <a:cs typeface="Tahoma" pitchFamily="34" charset="0"/>
            </a:endParaRPr>
          </a:p>
        </p:txBody>
      </p:sp>
      <p:pic>
        <p:nvPicPr>
          <p:cNvPr id="133" name="Picture 132"/>
          <p:cNvPicPr>
            <a:picLocks noChangeAspect="1"/>
          </p:cNvPicPr>
          <p:nvPr>
            <p:custDataLst>
              <p:tags r:id="rId8"/>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3106738" y="5775325"/>
            <a:ext cx="45942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134"/>
          <p:cNvPicPr>
            <a:picLocks noChangeAspect="1"/>
          </p:cNvPicPr>
          <p:nvPr>
            <p:custDataLst>
              <p:tags r:id="rId9"/>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3106738" y="6126163"/>
            <a:ext cx="39274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Text Box 5"/>
          <p:cNvSpPr txBox="1">
            <a:spLocks noChangeArrowheads="1"/>
          </p:cNvSpPr>
          <p:nvPr/>
        </p:nvSpPr>
        <p:spPr bwMode="auto">
          <a:xfrm>
            <a:off x="7775575" y="6126163"/>
            <a:ext cx="137795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Mishali </a:t>
            </a:r>
            <a:r>
              <a:rPr lang="en-US" sz="1200" b="1" i="1">
                <a:solidFill>
                  <a:srgbClr val="CC0099"/>
                </a:solidFill>
              </a:rPr>
              <a:t>et </a:t>
            </a:r>
            <a:r>
              <a:rPr lang="en-US" sz="1200" b="1">
                <a:solidFill>
                  <a:srgbClr val="CC0099"/>
                </a:solidFill>
              </a:rPr>
              <a:t>al., ‘11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par>
                          <p:cTn id="17" fill="hold" nodeType="afterGroup">
                            <p:stCondLst>
                              <p:cond delay="0"/>
                            </p:stCondLst>
                            <p:childTnLst>
                              <p:par>
                                <p:cTn id="18" presetID="22" presetClass="entr" presetSubtype="2" fill="hold" grpId="0" nodeType="afterEffect">
                                  <p:stCondLst>
                                    <p:cond delay="0"/>
                                  </p:stCondLst>
                                  <p:childTnLst>
                                    <p:set>
                                      <p:cBhvr>
                                        <p:cTn id="19" dur="1" fill="hold">
                                          <p:stCondLst>
                                            <p:cond delay="0"/>
                                          </p:stCondLst>
                                        </p:cTn>
                                        <p:tgtEl>
                                          <p:spTgt spid="113"/>
                                        </p:tgtEl>
                                        <p:attrNameLst>
                                          <p:attrName>style.visibility</p:attrName>
                                        </p:attrNameLst>
                                      </p:cBhvr>
                                      <p:to>
                                        <p:strVal val="visible"/>
                                      </p:to>
                                    </p:set>
                                    <p:animEffect transition="in" filter="wipe(right)">
                                      <p:cBhvr>
                                        <p:cTn id="20" dur="500"/>
                                        <p:tgtEl>
                                          <p:spTgt spid="11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animEffect transition="in" filter="wipe(right)">
                                      <p:cBhvr>
                                        <p:cTn id="23" dur="500"/>
                                        <p:tgtEl>
                                          <p:spTgt spid="11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6"/>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30"/>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3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12" grpId="0"/>
      <p:bldP spid="113" grpId="0" animBg="1"/>
      <p:bldP spid="117" grpId="0"/>
      <p:bldP spid="118" grpId="0"/>
      <p:bldP spid="120" grpId="0"/>
      <p:bldP spid="131" grpId="0"/>
      <p:bldP spid="1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663" y="2724150"/>
            <a:ext cx="208438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5"/>
          <p:cNvSpPr txBox="1">
            <a:spLocks noChangeArrowheads="1"/>
          </p:cNvSpPr>
          <p:nvPr/>
        </p:nvSpPr>
        <p:spPr bwMode="auto">
          <a:xfrm>
            <a:off x="234950" y="1003300"/>
            <a:ext cx="8669338"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r>
              <a:rPr lang="en-US" sz="2000" dirty="0">
                <a:solidFill>
                  <a:srgbClr val="000000"/>
                </a:solidFill>
              </a:rPr>
              <a:t>To increase SNR the reflections are viewed by an antenna array</a:t>
            </a:r>
          </a:p>
          <a:p>
            <a:pPr>
              <a:spcBef>
                <a:spcPct val="20000"/>
              </a:spcBef>
              <a:buSzPct val="75000"/>
              <a:buFontTx/>
              <a:buBlip>
                <a:blip r:embed="rId4"/>
              </a:buBlip>
            </a:pPr>
            <a:r>
              <a:rPr lang="en-US" sz="2000" dirty="0">
                <a:solidFill>
                  <a:srgbClr val="000000"/>
                </a:solidFill>
              </a:rPr>
              <a:t>SNR is improved through </a:t>
            </a:r>
            <a:r>
              <a:rPr lang="en-US" sz="2000" dirty="0" err="1">
                <a:solidFill>
                  <a:srgbClr val="000000"/>
                </a:solidFill>
              </a:rPr>
              <a:t>beamforming</a:t>
            </a:r>
            <a:r>
              <a:rPr lang="en-US" sz="2000" dirty="0">
                <a:solidFill>
                  <a:srgbClr val="000000"/>
                </a:solidFill>
              </a:rPr>
              <a:t> by introducing appropriate time shifts to the received signals</a:t>
            </a:r>
          </a:p>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endParaRPr lang="en-US" sz="2000" dirty="0">
              <a:solidFill>
                <a:srgbClr val="000000"/>
              </a:solidFill>
            </a:endParaRPr>
          </a:p>
          <a:p>
            <a:pPr>
              <a:spcBef>
                <a:spcPct val="20000"/>
              </a:spcBef>
              <a:buSzPct val="75000"/>
              <a:buFontTx/>
              <a:buBlip>
                <a:blip r:embed="rId4"/>
              </a:buBlip>
            </a:pPr>
            <a:r>
              <a:rPr lang="en-US" sz="2000" dirty="0">
                <a:solidFill>
                  <a:srgbClr val="000000"/>
                </a:solidFill>
              </a:rPr>
              <a:t>Requires high sampling rates and large data processing rates</a:t>
            </a:r>
          </a:p>
          <a:p>
            <a:pPr>
              <a:spcBef>
                <a:spcPct val="20000"/>
              </a:spcBef>
              <a:buSzPct val="75000"/>
              <a:buFontTx/>
              <a:buBlip>
                <a:blip r:embed="rId4"/>
              </a:buBlip>
              <a:tabLst>
                <a:tab pos="1790700" algn="l"/>
              </a:tabLst>
            </a:pPr>
            <a:r>
              <a:rPr lang="en-US" sz="2000" b="1" dirty="0" smtClean="0">
                <a:solidFill>
                  <a:srgbClr val="FF0000"/>
                </a:solidFill>
              </a:rPr>
              <a:t>Subspace:</a:t>
            </a:r>
            <a:r>
              <a:rPr lang="en-US" sz="2000" dirty="0" smtClean="0">
                <a:solidFill>
                  <a:srgbClr val="000000"/>
                </a:solidFill>
              </a:rPr>
              <a:t> 	One </a:t>
            </a:r>
            <a:r>
              <a:rPr lang="en-US" sz="2000" dirty="0">
                <a:solidFill>
                  <a:srgbClr val="000000"/>
                </a:solidFill>
              </a:rPr>
              <a:t>image trace requires 128 samplers @ 20M, </a:t>
            </a:r>
            <a:r>
              <a:rPr lang="en-US" sz="2000" dirty="0" smtClean="0">
                <a:solidFill>
                  <a:srgbClr val="000000"/>
                </a:solidFill>
              </a:rPr>
              <a:t>	</a:t>
            </a:r>
            <a:r>
              <a:rPr lang="en-US" sz="2000" dirty="0" err="1" smtClean="0">
                <a:solidFill>
                  <a:srgbClr val="000000"/>
                </a:solidFill>
              </a:rPr>
              <a:t>beamforming</a:t>
            </a:r>
            <a:r>
              <a:rPr lang="en-US" sz="2000" dirty="0" smtClean="0">
                <a:solidFill>
                  <a:srgbClr val="000000"/>
                </a:solidFill>
              </a:rPr>
              <a:t> to </a:t>
            </a:r>
            <a:r>
              <a:rPr lang="en-US" sz="2000" dirty="0">
                <a:solidFill>
                  <a:srgbClr val="000000"/>
                </a:solidFill>
              </a:rPr>
              <a:t>150 points,  a total of 6.3x10</a:t>
            </a:r>
            <a:r>
              <a:rPr lang="en-US" sz="2000" baseline="30000" dirty="0">
                <a:solidFill>
                  <a:srgbClr val="000000"/>
                </a:solidFill>
              </a:rPr>
              <a:t>6</a:t>
            </a:r>
            <a:r>
              <a:rPr lang="en-US" sz="2000" dirty="0">
                <a:solidFill>
                  <a:srgbClr val="000000"/>
                </a:solidFill>
              </a:rPr>
              <a:t> </a:t>
            </a:r>
            <a:r>
              <a:rPr lang="en-US" sz="2000" dirty="0" smtClean="0">
                <a:solidFill>
                  <a:srgbClr val="000000"/>
                </a:solidFill>
              </a:rPr>
              <a:t>sums/frame</a:t>
            </a:r>
          </a:p>
          <a:p>
            <a:pPr>
              <a:spcBef>
                <a:spcPct val="20000"/>
              </a:spcBef>
              <a:buSzPct val="75000"/>
              <a:buFontTx/>
              <a:buBlip>
                <a:blip r:embed="rId4"/>
              </a:buBlip>
            </a:pPr>
            <a:r>
              <a:rPr lang="en-US" sz="2000" b="1" dirty="0" smtClean="0">
                <a:solidFill>
                  <a:srgbClr val="FF0000"/>
                </a:solidFill>
              </a:rPr>
              <a:t>Union:</a:t>
            </a:r>
            <a:r>
              <a:rPr lang="en-US" sz="2000" dirty="0" smtClean="0">
                <a:solidFill>
                  <a:srgbClr val="000000"/>
                </a:solidFill>
              </a:rPr>
              <a:t> 	can reduce sampling rate by orders of magnitude</a:t>
            </a:r>
            <a:endParaRPr lang="en-US" sz="2000" dirty="0">
              <a:solidFill>
                <a:srgbClr val="000000"/>
              </a:solidFill>
            </a:endParaRPr>
          </a:p>
          <a:p>
            <a:pPr>
              <a:spcBef>
                <a:spcPct val="20000"/>
              </a:spcBef>
              <a:buSzPct val="75000"/>
              <a:buFontTx/>
              <a:buBlip>
                <a:blip r:embed="rId4"/>
              </a:buBlip>
            </a:pPr>
            <a:endParaRPr lang="en-US" sz="2000" dirty="0">
              <a:solidFill>
                <a:srgbClr val="000000"/>
              </a:solidFill>
            </a:endParaRPr>
          </a:p>
          <a:p>
            <a:pPr>
              <a:spcBef>
                <a:spcPct val="20000"/>
              </a:spcBef>
              <a:buSzPct val="75000"/>
            </a:pPr>
            <a:endParaRPr lang="en-US" sz="2000" dirty="0">
              <a:solidFill>
                <a:srgbClr val="000000"/>
              </a:solidFill>
            </a:endParaRPr>
          </a:p>
        </p:txBody>
      </p:sp>
      <p:grpSp>
        <p:nvGrpSpPr>
          <p:cNvPr id="2" name="Group 75"/>
          <p:cNvGrpSpPr>
            <a:grpSpLocks/>
          </p:cNvGrpSpPr>
          <p:nvPr/>
        </p:nvGrpSpPr>
        <p:grpSpPr bwMode="auto">
          <a:xfrm>
            <a:off x="4310880" y="2952749"/>
            <a:ext cx="1777954" cy="347663"/>
            <a:chOff x="5338723" y="4293098"/>
            <a:chExt cx="1777359" cy="779388"/>
          </a:xfrm>
        </p:grpSpPr>
        <p:sp>
          <p:nvSpPr>
            <p:cNvPr id="71" name="Isosceles Triangle 70"/>
            <p:cNvSpPr/>
            <p:nvPr/>
          </p:nvSpPr>
          <p:spPr bwMode="auto">
            <a:xfrm rot="16200000">
              <a:off x="6364232" y="4320635"/>
              <a:ext cx="770284" cy="733417"/>
            </a:xfrm>
            <a:prstGeom prst="triangle">
              <a:avLst/>
            </a:prstGeom>
            <a:gradFill flip="none" rotWithShape="1">
              <a:gsLst>
                <a:gs pos="50000">
                  <a:srgbClr val="FFC000">
                    <a:alpha val="71000"/>
                  </a:srgbClr>
                </a:gs>
                <a:gs pos="75000">
                  <a:srgbClr val="FFFF00">
                    <a:alpha val="75000"/>
                  </a:srgbClr>
                </a:gs>
              </a:gsLst>
              <a:path path="rect">
                <a:fillToRect l="100000" t="100000"/>
              </a:path>
              <a:tileRect r="-100000" b="-100000"/>
            </a:gradFill>
            <a:ln w="9525" algn="ctr">
              <a:noFill/>
              <a:miter lim="800000"/>
              <a:headEnd/>
              <a:tailEnd/>
            </a:ln>
          </p:spPr>
          <p:txBody>
            <a:bodyPr rtlCol="1" anchor="ctr">
              <a:spAutoFit/>
            </a:bodyPr>
            <a:lstStyle/>
            <a:p>
              <a:pPr algn="ctr">
                <a:defRPr/>
              </a:pPr>
              <a:endParaRPr lang="he-IL">
                <a:cs typeface="Arial" charset="0"/>
              </a:endParaRPr>
            </a:p>
          </p:txBody>
        </p:sp>
        <p:sp>
          <p:nvSpPr>
            <p:cNvPr id="74" name="Isosceles Triangle 73"/>
            <p:cNvSpPr/>
            <p:nvPr/>
          </p:nvSpPr>
          <p:spPr bwMode="auto">
            <a:xfrm rot="5400000">
              <a:off x="5320290" y="4311531"/>
              <a:ext cx="770283" cy="733417"/>
            </a:xfrm>
            <a:prstGeom prst="triangle">
              <a:avLst/>
            </a:prstGeom>
            <a:gradFill flip="none" rotWithShape="1">
              <a:gsLst>
                <a:gs pos="50000">
                  <a:srgbClr val="FFC000">
                    <a:alpha val="71000"/>
                  </a:srgbClr>
                </a:gs>
                <a:gs pos="75000">
                  <a:srgbClr val="FFFF00">
                    <a:alpha val="75000"/>
                  </a:srgbClr>
                </a:gs>
              </a:gsLst>
              <a:path path="rect">
                <a:fillToRect l="100000" t="100000"/>
              </a:path>
              <a:tileRect r="-100000" b="-100000"/>
            </a:gradFill>
            <a:ln w="9525" algn="ctr">
              <a:noFill/>
              <a:miter lim="800000"/>
              <a:headEnd/>
              <a:tailEnd/>
            </a:ln>
          </p:spPr>
          <p:txBody>
            <a:bodyPr rtlCol="1" anchor="ctr">
              <a:spAutoFit/>
            </a:bodyPr>
            <a:lstStyle/>
            <a:p>
              <a:pPr algn="ctr">
                <a:defRPr/>
              </a:pPr>
              <a:endParaRPr lang="he-IL">
                <a:cs typeface="Arial" charset="0"/>
              </a:endParaRPr>
            </a:p>
          </p:txBody>
        </p:sp>
      </p:grpSp>
      <p:sp>
        <p:nvSpPr>
          <p:cNvPr id="33797" name="Rectangle 2"/>
          <p:cNvSpPr>
            <a:spLocks noGrp="1" noChangeArrowheads="1"/>
          </p:cNvSpPr>
          <p:nvPr>
            <p:ph type="title" idx="4294967295"/>
          </p:nvPr>
        </p:nvSpPr>
        <p:spPr>
          <a:xfrm>
            <a:off x="206375" y="120650"/>
            <a:ext cx="8686800" cy="922338"/>
          </a:xfrm>
        </p:spPr>
        <p:txBody>
          <a:bodyPr/>
          <a:lstStyle/>
          <a:p>
            <a:r>
              <a:rPr lang="en-US" sz="4000" smtClean="0"/>
              <a:t>Processing Rates</a:t>
            </a:r>
          </a:p>
        </p:txBody>
      </p:sp>
      <p:sp>
        <p:nvSpPr>
          <p:cNvPr id="19462" name="TextBox 50"/>
          <p:cNvSpPr txBox="1">
            <a:spLocks noChangeArrowheads="1"/>
          </p:cNvSpPr>
          <p:nvPr/>
        </p:nvSpPr>
        <p:spPr bwMode="auto">
          <a:xfrm>
            <a:off x="4822825" y="4308475"/>
            <a:ext cx="855663"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100">
                <a:solidFill>
                  <a:srgbClr val="000000"/>
                </a:solidFill>
              </a:rPr>
              <a:t>Scan Plane</a:t>
            </a:r>
            <a:endParaRPr lang="he-IL" sz="1100">
              <a:solidFill>
                <a:srgbClr val="000000"/>
              </a:solidFill>
            </a:endParaRPr>
          </a:p>
        </p:txBody>
      </p:sp>
      <p:cxnSp>
        <p:nvCxnSpPr>
          <p:cNvPr id="19463" name="Straight Connector 51"/>
          <p:cNvCxnSpPr>
            <a:cxnSpLocks noChangeShapeType="1"/>
          </p:cNvCxnSpPr>
          <p:nvPr/>
        </p:nvCxnSpPr>
        <p:spPr bwMode="auto">
          <a:xfrm rot="10800000" flipV="1">
            <a:off x="3024188" y="2795588"/>
            <a:ext cx="600075" cy="0"/>
          </a:xfrm>
          <a:prstGeom prst="line">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464" name="Elbow Connector 54"/>
          <p:cNvCxnSpPr>
            <a:cxnSpLocks noChangeShapeType="1"/>
            <a:endCxn id="57" idx="3"/>
          </p:cNvCxnSpPr>
          <p:nvPr/>
        </p:nvCxnSpPr>
        <p:spPr bwMode="auto">
          <a:xfrm rot="10800000" flipV="1">
            <a:off x="3044825" y="3422650"/>
            <a:ext cx="588963" cy="1279525"/>
          </a:xfrm>
          <a:prstGeom prst="bentConnector3">
            <a:avLst>
              <a:gd name="adj1" fmla="val 50000"/>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57" name="Rectangle 56"/>
          <p:cNvSpPr/>
          <p:nvPr/>
        </p:nvSpPr>
        <p:spPr>
          <a:xfrm>
            <a:off x="1676400" y="4629150"/>
            <a:ext cx="1368425" cy="144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pic>
        <p:nvPicPr>
          <p:cNvPr id="19466" name="Pictu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4761" t="7460" r="25714" b="12540"/>
          <a:stretch>
            <a:fillRect/>
          </a:stretch>
        </p:blipFill>
        <p:spPr bwMode="auto">
          <a:xfrm>
            <a:off x="1268413" y="2530475"/>
            <a:ext cx="164465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467" name="Straight Connector 65"/>
          <p:cNvCxnSpPr>
            <a:cxnSpLocks noChangeShapeType="1"/>
          </p:cNvCxnSpPr>
          <p:nvPr/>
        </p:nvCxnSpPr>
        <p:spPr bwMode="auto">
          <a:xfrm rot="10800000" flipV="1">
            <a:off x="3024188" y="2940050"/>
            <a:ext cx="600075" cy="0"/>
          </a:xfrm>
          <a:prstGeom prst="line">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9468" name="Straight Connector 66"/>
          <p:cNvCxnSpPr>
            <a:cxnSpLocks noChangeShapeType="1"/>
          </p:cNvCxnSpPr>
          <p:nvPr/>
        </p:nvCxnSpPr>
        <p:spPr bwMode="auto">
          <a:xfrm rot="10800000" flipV="1">
            <a:off x="3036888" y="3071813"/>
            <a:ext cx="600075" cy="0"/>
          </a:xfrm>
          <a:prstGeom prst="line">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 name="Group 76"/>
          <p:cNvGrpSpPr>
            <a:grpSpLocks/>
          </p:cNvGrpSpPr>
          <p:nvPr/>
        </p:nvGrpSpPr>
        <p:grpSpPr bwMode="auto">
          <a:xfrm>
            <a:off x="3305175" y="2591873"/>
            <a:ext cx="595313" cy="1259403"/>
            <a:chOff x="4530219" y="4161841"/>
            <a:chExt cx="595277" cy="1259279"/>
          </a:xfrm>
        </p:grpSpPr>
        <p:sp>
          <p:nvSpPr>
            <p:cNvPr id="33819" name="TextBox 49"/>
            <p:cNvSpPr txBox="1">
              <a:spLocks noChangeArrowheads="1"/>
            </p:cNvSpPr>
            <p:nvPr/>
          </p:nvSpPr>
          <p:spPr bwMode="auto">
            <a:xfrm>
              <a:off x="4530219" y="5159510"/>
              <a:ext cx="51648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100">
                  <a:latin typeface="Calibri" pitchFamily="34" charset="0"/>
                </a:rPr>
                <a:t> </a:t>
              </a:r>
              <a:r>
                <a:rPr lang="en-US" sz="1100">
                  <a:solidFill>
                    <a:srgbClr val="000000"/>
                  </a:solidFill>
                </a:rPr>
                <a:t>Xdcr</a:t>
              </a:r>
            </a:p>
          </p:txBody>
        </p:sp>
        <p:sp>
          <p:nvSpPr>
            <p:cNvPr id="37" name="Flowchart: Process 36"/>
            <p:cNvSpPr/>
            <p:nvPr/>
          </p:nvSpPr>
          <p:spPr bwMode="auto">
            <a:xfrm>
              <a:off x="4712746" y="4486440"/>
              <a:ext cx="184150" cy="369296"/>
            </a:xfrm>
            <a:prstGeom prst="flowChartProcess">
              <a:avLst/>
            </a:prstGeom>
            <a:solidFill>
              <a:schemeClr val="accent2">
                <a:lumMod val="75000"/>
              </a:schemeClr>
            </a:solidFill>
            <a:ln w="9525" algn="ctr">
              <a:noFill/>
              <a:miter lim="800000"/>
              <a:headEnd/>
              <a:tailEnd/>
            </a:ln>
            <a:scene3d>
              <a:camera prst="orthographicFront"/>
              <a:lightRig rig="threePt" dir="t"/>
            </a:scene3d>
            <a:sp3d>
              <a:bevelT w="165100" prst="coolSlant"/>
            </a:sp3d>
          </p:spPr>
          <p:txBody>
            <a:bodyPr rtlCol="1" anchor="ctr">
              <a:spAutoFit/>
            </a:bodyPr>
            <a:lstStyle/>
            <a:p>
              <a:pPr algn="ctr">
                <a:defRPr/>
              </a:pPr>
              <a:endParaRPr lang="he-IL">
                <a:cs typeface="Arial" charset="0"/>
              </a:endParaRPr>
            </a:p>
          </p:txBody>
        </p:sp>
        <p:sp>
          <p:nvSpPr>
            <p:cNvPr id="38" name="Flowchart: Direct Access Storage 37"/>
            <p:cNvSpPr/>
            <p:nvPr/>
          </p:nvSpPr>
          <p:spPr bwMode="auto">
            <a:xfrm>
              <a:off x="4849288" y="4161841"/>
              <a:ext cx="266684" cy="369296"/>
            </a:xfrm>
            <a:prstGeom prst="flowChartMagneticDrum">
              <a:avLst/>
            </a:prstGeom>
            <a:solidFill>
              <a:schemeClr val="accent6">
                <a:lumMod val="60000"/>
                <a:lumOff val="40000"/>
                <a:alpha val="45000"/>
              </a:schemeClr>
            </a:solidFill>
            <a:ln w="9525" algn="ctr">
              <a:solidFill>
                <a:schemeClr val="accent6"/>
              </a:solidFill>
              <a:miter lim="800000"/>
              <a:headEnd/>
              <a:tailEnd/>
            </a:ln>
          </p:spPr>
          <p:txBody>
            <a:bodyPr rtlCol="1" anchor="ctr">
              <a:spAutoFit/>
            </a:bodyPr>
            <a:lstStyle/>
            <a:p>
              <a:pPr algn="ctr">
                <a:defRPr/>
              </a:pPr>
              <a:endParaRPr lang="he-IL">
                <a:cs typeface="Arial" charset="0"/>
              </a:endParaRPr>
            </a:p>
          </p:txBody>
        </p:sp>
        <p:sp>
          <p:nvSpPr>
            <p:cNvPr id="39" name="Flowchart: Direct Access Storage 38"/>
            <p:cNvSpPr/>
            <p:nvPr/>
          </p:nvSpPr>
          <p:spPr bwMode="auto">
            <a:xfrm>
              <a:off x="4849288" y="4304702"/>
              <a:ext cx="266684" cy="369296"/>
            </a:xfrm>
            <a:prstGeom prst="flowChartMagneticDrum">
              <a:avLst/>
            </a:prstGeom>
            <a:solidFill>
              <a:schemeClr val="accent6">
                <a:lumMod val="60000"/>
                <a:lumOff val="40000"/>
                <a:alpha val="45000"/>
              </a:schemeClr>
            </a:solidFill>
            <a:ln w="9525" algn="ctr">
              <a:solidFill>
                <a:schemeClr val="accent6"/>
              </a:solidFill>
              <a:miter lim="800000"/>
              <a:headEnd/>
              <a:tailEnd/>
            </a:ln>
          </p:spPr>
          <p:txBody>
            <a:bodyPr rtlCol="1" anchor="ctr">
              <a:spAutoFit/>
            </a:bodyPr>
            <a:lstStyle/>
            <a:p>
              <a:pPr algn="ctr">
                <a:defRPr/>
              </a:pPr>
              <a:endParaRPr lang="he-IL">
                <a:cs typeface="Arial" charset="0"/>
              </a:endParaRPr>
            </a:p>
          </p:txBody>
        </p:sp>
        <p:sp>
          <p:nvSpPr>
            <p:cNvPr id="40" name="Flowchart: Direct Access Storage 39"/>
            <p:cNvSpPr/>
            <p:nvPr/>
          </p:nvSpPr>
          <p:spPr bwMode="auto">
            <a:xfrm>
              <a:off x="4849288" y="4447563"/>
              <a:ext cx="266684" cy="369296"/>
            </a:xfrm>
            <a:prstGeom prst="flowChartMagneticDrum">
              <a:avLst/>
            </a:prstGeom>
            <a:solidFill>
              <a:schemeClr val="accent6">
                <a:lumMod val="60000"/>
                <a:lumOff val="40000"/>
                <a:alpha val="45000"/>
              </a:schemeClr>
            </a:solidFill>
            <a:ln w="9525" algn="ctr">
              <a:solidFill>
                <a:schemeClr val="accent6"/>
              </a:solidFill>
              <a:miter lim="800000"/>
              <a:headEnd/>
              <a:tailEnd/>
            </a:ln>
          </p:spPr>
          <p:txBody>
            <a:bodyPr rtlCol="1" anchor="ctr">
              <a:spAutoFit/>
            </a:bodyPr>
            <a:lstStyle/>
            <a:p>
              <a:pPr algn="ctr">
                <a:defRPr/>
              </a:pPr>
              <a:endParaRPr lang="he-IL">
                <a:cs typeface="Arial" charset="0"/>
              </a:endParaRPr>
            </a:p>
          </p:txBody>
        </p:sp>
        <p:sp>
          <p:nvSpPr>
            <p:cNvPr id="41" name="Flowchart: Direct Access Storage 40"/>
            <p:cNvSpPr/>
            <p:nvPr/>
          </p:nvSpPr>
          <p:spPr bwMode="auto">
            <a:xfrm>
              <a:off x="4858812" y="4807888"/>
              <a:ext cx="266684" cy="369296"/>
            </a:xfrm>
            <a:prstGeom prst="flowChartMagneticDrum">
              <a:avLst/>
            </a:prstGeom>
            <a:solidFill>
              <a:schemeClr val="accent6">
                <a:lumMod val="60000"/>
                <a:lumOff val="40000"/>
                <a:alpha val="45000"/>
              </a:schemeClr>
            </a:solidFill>
            <a:ln w="9525" algn="ctr">
              <a:solidFill>
                <a:schemeClr val="accent6"/>
              </a:solidFill>
              <a:miter lim="800000"/>
              <a:headEnd/>
              <a:tailEnd/>
            </a:ln>
          </p:spPr>
          <p:txBody>
            <a:bodyPr rtlCol="1" anchor="ctr">
              <a:spAutoFit/>
            </a:bodyPr>
            <a:lstStyle/>
            <a:p>
              <a:pPr algn="ctr">
                <a:defRPr/>
              </a:pPr>
              <a:endParaRPr lang="he-IL">
                <a:cs typeface="Arial" charset="0"/>
              </a:endParaRPr>
            </a:p>
          </p:txBody>
        </p:sp>
        <p:sp>
          <p:nvSpPr>
            <p:cNvPr id="33827" name="Oval 45"/>
            <p:cNvSpPr>
              <a:spLocks noChangeArrowheads="1"/>
            </p:cNvSpPr>
            <p:nvPr/>
          </p:nvSpPr>
          <p:spPr bwMode="auto">
            <a:xfrm>
              <a:off x="4947696" y="4488710"/>
              <a:ext cx="54000" cy="519300"/>
            </a:xfrm>
            <a:prstGeom prst="ellipse">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a:endParaRPr lang="he-IL"/>
            </a:p>
          </p:txBody>
        </p:sp>
        <p:sp>
          <p:nvSpPr>
            <p:cNvPr id="33828" name="Oval 46"/>
            <p:cNvSpPr>
              <a:spLocks noChangeArrowheads="1"/>
            </p:cNvSpPr>
            <p:nvPr/>
          </p:nvSpPr>
          <p:spPr bwMode="auto">
            <a:xfrm>
              <a:off x="4946907" y="4556173"/>
              <a:ext cx="54000" cy="519300"/>
            </a:xfrm>
            <a:prstGeom prst="ellipse">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a:endParaRPr lang="he-IL"/>
            </a:p>
          </p:txBody>
        </p:sp>
        <p:sp>
          <p:nvSpPr>
            <p:cNvPr id="33829" name="Oval 47"/>
            <p:cNvSpPr>
              <a:spLocks noChangeArrowheads="1"/>
            </p:cNvSpPr>
            <p:nvPr/>
          </p:nvSpPr>
          <p:spPr bwMode="auto">
            <a:xfrm>
              <a:off x="4946923" y="4622857"/>
              <a:ext cx="54000" cy="519300"/>
            </a:xfrm>
            <a:prstGeom prst="ellipse">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algn="ctr"/>
              <a:endParaRPr lang="he-IL"/>
            </a:p>
          </p:txBody>
        </p:sp>
      </p:grpSp>
      <p:sp>
        <p:nvSpPr>
          <p:cNvPr id="19470" name="TextBox 77"/>
          <p:cNvSpPr txBox="1">
            <a:spLocks noChangeArrowheads="1"/>
          </p:cNvSpPr>
          <p:nvPr/>
        </p:nvSpPr>
        <p:spPr bwMode="auto">
          <a:xfrm>
            <a:off x="6254750" y="2795588"/>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400">
                <a:solidFill>
                  <a:srgbClr val="000000"/>
                </a:solidFill>
              </a:rPr>
              <a:t>Focusing the received</a:t>
            </a:r>
            <a:br>
              <a:rPr lang="en-US" sz="1400">
                <a:solidFill>
                  <a:srgbClr val="000000"/>
                </a:solidFill>
              </a:rPr>
            </a:br>
            <a:r>
              <a:rPr lang="en-US" sz="1400">
                <a:solidFill>
                  <a:srgbClr val="000000"/>
                </a:solidFill>
              </a:rPr>
              <a:t> beam by applying delays</a:t>
            </a:r>
            <a:endParaRPr lang="he-IL" sz="1400">
              <a:solidFill>
                <a:srgbClr val="000000"/>
              </a:solidFill>
            </a:endParaRPr>
          </a:p>
        </p:txBody>
      </p:sp>
      <p:grpSp>
        <p:nvGrpSpPr>
          <p:cNvPr id="4" name="Group 41"/>
          <p:cNvGrpSpPr>
            <a:grpSpLocks/>
          </p:cNvGrpSpPr>
          <p:nvPr/>
        </p:nvGrpSpPr>
        <p:grpSpPr bwMode="auto">
          <a:xfrm>
            <a:off x="563563" y="6610350"/>
            <a:ext cx="8482012" cy="2971800"/>
            <a:chOff x="563563" y="6610350"/>
            <a:chExt cx="8482012" cy="2971763"/>
          </a:xfrm>
        </p:grpSpPr>
        <p:pic>
          <p:nvPicPr>
            <p:cNvPr id="33809" name="Picture 42" descr="ge_logiqbook_crop.gif"/>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4250" y="7948613"/>
              <a:ext cx="142875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0" name="Picture 43" descr="ATL_HDI_5000.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71095" y="7550113"/>
              <a:ext cx="16351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Up Arrow 44"/>
            <p:cNvSpPr/>
            <p:nvPr/>
          </p:nvSpPr>
          <p:spPr>
            <a:xfrm rot="16200000">
              <a:off x="3023397" y="8235130"/>
              <a:ext cx="431795" cy="865188"/>
            </a:xfrm>
            <a:prstGeom prst="upArrow">
              <a:avLst/>
            </a:prstGeom>
            <a:gradFill flip="none" rotWithShape="1">
              <a:gsLst>
                <a:gs pos="0">
                  <a:schemeClr val="bg1">
                    <a:lumMod val="85000"/>
                  </a:schemeClr>
                </a:gs>
                <a:gs pos="90000">
                  <a:schemeClr val="bg1">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3" name="Rectangle 52"/>
            <p:cNvSpPr/>
            <p:nvPr/>
          </p:nvSpPr>
          <p:spPr>
            <a:xfrm>
              <a:off x="3743325" y="8562951"/>
              <a:ext cx="792163" cy="215897"/>
            </a:xfrm>
            <a:prstGeom prst="rect">
              <a:avLst/>
            </a:prstGeom>
            <a:gradFill>
              <a:gsLst>
                <a:gs pos="1000">
                  <a:schemeClr val="tx1">
                    <a:lumMod val="50000"/>
                    <a:lumOff val="50000"/>
                  </a:schemeClr>
                </a:gs>
                <a:gs pos="90000">
                  <a:schemeClr val="bg1">
                    <a:lumMod val="75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4" name="Rectangle 53"/>
            <p:cNvSpPr/>
            <p:nvPr/>
          </p:nvSpPr>
          <p:spPr>
            <a:xfrm>
              <a:off x="4606925" y="8562951"/>
              <a:ext cx="792163" cy="215897"/>
            </a:xfrm>
            <a:prstGeom prst="rect">
              <a:avLst/>
            </a:prstGeom>
            <a:gradFill flip="none" rotWithShape="1">
              <a:gsLst>
                <a:gs pos="1000">
                  <a:schemeClr val="tx1">
                    <a:lumMod val="75000"/>
                    <a:lumOff val="25000"/>
                  </a:schemeClr>
                </a:gs>
                <a:gs pos="80000">
                  <a:schemeClr val="tx1">
                    <a:lumMod val="50000"/>
                    <a:lumOff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814" name="TextBox 55"/>
            <p:cNvSpPr txBox="1">
              <a:spLocks noChangeArrowheads="1"/>
            </p:cNvSpPr>
            <p:nvPr/>
          </p:nvSpPr>
          <p:spPr bwMode="auto">
            <a:xfrm>
              <a:off x="2172585" y="8020050"/>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200">
                  <a:solidFill>
                    <a:srgbClr val="000000"/>
                  </a:solidFill>
                </a:rPr>
                <a:t>Portable </a:t>
              </a:r>
              <a:br>
                <a:rPr lang="en-US" sz="1200">
                  <a:solidFill>
                    <a:srgbClr val="000000"/>
                  </a:solidFill>
                </a:rPr>
              </a:br>
              <a:r>
                <a:rPr lang="en-US" sz="1200">
                  <a:solidFill>
                    <a:srgbClr val="000000"/>
                  </a:solidFill>
                </a:rPr>
                <a:t>Systems</a:t>
              </a:r>
            </a:p>
          </p:txBody>
        </p:sp>
        <p:sp>
          <p:nvSpPr>
            <p:cNvPr id="33815" name="TextBox 57"/>
            <p:cNvSpPr txBox="1">
              <a:spLocks noChangeArrowheads="1"/>
            </p:cNvSpPr>
            <p:nvPr/>
          </p:nvSpPr>
          <p:spPr bwMode="auto">
            <a:xfrm>
              <a:off x="2993655" y="8020050"/>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200">
                  <a:solidFill>
                    <a:srgbClr val="000000"/>
                  </a:solidFill>
                </a:rPr>
                <a:t>Low-End</a:t>
              </a:r>
              <a:br>
                <a:rPr lang="en-US" sz="1200">
                  <a:solidFill>
                    <a:srgbClr val="000000"/>
                  </a:solidFill>
                </a:rPr>
              </a:br>
              <a:r>
                <a:rPr lang="en-US" sz="1200">
                  <a:solidFill>
                    <a:srgbClr val="000000"/>
                  </a:solidFill>
                </a:rPr>
                <a:t>Systems</a:t>
              </a:r>
            </a:p>
          </p:txBody>
        </p:sp>
        <p:sp>
          <p:nvSpPr>
            <p:cNvPr id="33816" name="TextBox 58"/>
            <p:cNvSpPr txBox="1">
              <a:spLocks noChangeArrowheads="1"/>
            </p:cNvSpPr>
            <p:nvPr/>
          </p:nvSpPr>
          <p:spPr bwMode="auto">
            <a:xfrm>
              <a:off x="3878520" y="8020050"/>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200">
                  <a:solidFill>
                    <a:srgbClr val="000000"/>
                  </a:solidFill>
                </a:rPr>
                <a:t>High-End</a:t>
              </a:r>
              <a:br>
                <a:rPr lang="en-US" sz="1200">
                  <a:solidFill>
                    <a:srgbClr val="000000"/>
                  </a:solidFill>
                </a:rPr>
              </a:br>
              <a:r>
                <a:rPr lang="en-US" sz="1200">
                  <a:solidFill>
                    <a:srgbClr val="000000"/>
                  </a:solidFill>
                </a:rPr>
                <a:t>Systems</a:t>
              </a:r>
            </a:p>
          </p:txBody>
        </p:sp>
        <p:sp>
          <p:nvSpPr>
            <p:cNvPr id="33817" name="TextBox 59"/>
            <p:cNvSpPr txBox="1">
              <a:spLocks noChangeArrowheads="1"/>
            </p:cNvSpPr>
            <p:nvPr/>
          </p:nvSpPr>
          <p:spPr bwMode="auto">
            <a:xfrm>
              <a:off x="4751350" y="8020050"/>
              <a:ext cx="22320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endParaRPr lang="ru-RU" sz="1200">
                <a:solidFill>
                  <a:srgbClr val="000000"/>
                </a:solidFill>
              </a:endParaRPr>
            </a:p>
          </p:txBody>
        </p:sp>
        <p:sp>
          <p:nvSpPr>
            <p:cNvPr id="33818" name="Rectangle 5"/>
            <p:cNvSpPr txBox="1">
              <a:spLocks noChangeArrowheads="1"/>
            </p:cNvSpPr>
            <p:nvPr/>
          </p:nvSpPr>
          <p:spPr bwMode="auto">
            <a:xfrm>
              <a:off x="563563" y="6610350"/>
              <a:ext cx="8482012"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4"/>
                </a:buBlip>
              </a:pPr>
              <a:endParaRPr lang="en-US" sz="2000">
                <a:solidFill>
                  <a:srgbClr val="000000"/>
                </a:solidFill>
              </a:endParaRPr>
            </a:p>
            <a:p>
              <a:pPr>
                <a:spcBef>
                  <a:spcPct val="20000"/>
                </a:spcBef>
                <a:buSzPct val="75000"/>
              </a:pPr>
              <a:r>
                <a:rPr lang="en-US" sz="2000">
                  <a:solidFill>
                    <a:srgbClr val="FF0000"/>
                  </a:solidFill>
                </a:rPr>
                <a:t>Goal: reduce ultrasound machines to a size of a laptop at same resolution</a:t>
              </a:r>
            </a:p>
          </p:txBody>
        </p:sp>
      </p:grpSp>
    </p:spTree>
    <p:extLst>
      <p:ext uri="{BB962C8B-B14F-4D97-AF65-F5344CB8AC3E}">
        <p14:creationId xmlns:p14="http://schemas.microsoft.com/office/powerpoint/2010/main" val="100041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19458"/>
                                        </p:tgtEl>
                                      </p:cBhvr>
                                    </p:animEffect>
                                    <p:set>
                                      <p:cBhvr>
                                        <p:cTn id="7" dur="1" fill="hold">
                                          <p:stCondLst>
                                            <p:cond delay="499"/>
                                          </p:stCondLst>
                                        </p:cTn>
                                        <p:tgtEl>
                                          <p:spTgt spid="1945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3" presetClass="exit" presetSubtype="10" fill="hold" grpId="0" nodeType="withEffect">
                                  <p:stCondLst>
                                    <p:cond delay="0"/>
                                  </p:stCondLst>
                                  <p:childTnLst>
                                    <p:animEffect transition="out" filter="blinds(horizontal)">
                                      <p:cBhvr>
                                        <p:cTn id="12" dur="500"/>
                                        <p:tgtEl>
                                          <p:spTgt spid="19462"/>
                                        </p:tgtEl>
                                      </p:cBhvr>
                                    </p:animEffect>
                                    <p:set>
                                      <p:cBhvr>
                                        <p:cTn id="13" dur="1" fill="hold">
                                          <p:stCondLst>
                                            <p:cond delay="499"/>
                                          </p:stCondLst>
                                        </p:cTn>
                                        <p:tgtEl>
                                          <p:spTgt spid="19462"/>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19463"/>
                                        </p:tgtEl>
                                      </p:cBhvr>
                                    </p:animEffect>
                                    <p:set>
                                      <p:cBhvr>
                                        <p:cTn id="16" dur="1" fill="hold">
                                          <p:stCondLst>
                                            <p:cond delay="499"/>
                                          </p:stCondLst>
                                        </p:cTn>
                                        <p:tgtEl>
                                          <p:spTgt spid="19463"/>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19464"/>
                                        </p:tgtEl>
                                      </p:cBhvr>
                                    </p:animEffect>
                                    <p:set>
                                      <p:cBhvr>
                                        <p:cTn id="19" dur="1" fill="hold">
                                          <p:stCondLst>
                                            <p:cond delay="499"/>
                                          </p:stCondLst>
                                        </p:cTn>
                                        <p:tgtEl>
                                          <p:spTgt spid="19464"/>
                                        </p:tgtEl>
                                        <p:attrNameLst>
                                          <p:attrName>style.visibility</p:attrName>
                                        </p:attrNameLst>
                                      </p:cBhvr>
                                      <p:to>
                                        <p:strVal val="hidden"/>
                                      </p:to>
                                    </p:set>
                                  </p:childTnLst>
                                </p:cTn>
                              </p:par>
                              <p:par>
                                <p:cTn id="20" presetID="3" presetClass="exit" presetSubtype="10" fill="hold" grpId="0" nodeType="withEffect" nodePh="1">
                                  <p:stCondLst>
                                    <p:cond delay="0"/>
                                  </p:stCondLst>
                                  <p:endCondLst>
                                    <p:cond evt="begin" delay="0">
                                      <p:tn val="20"/>
                                    </p:cond>
                                  </p:endCondLst>
                                  <p:childTnLst>
                                    <p:animEffect transition="out" filter="blinds(horizontal)">
                                      <p:cBhvr>
                                        <p:cTn id="21" dur="500"/>
                                        <p:tgtEl>
                                          <p:spTgt spid="57"/>
                                        </p:tgtEl>
                                      </p:cBhvr>
                                    </p:animEffect>
                                    <p:set>
                                      <p:cBhvr>
                                        <p:cTn id="22" dur="1" fill="hold">
                                          <p:stCondLst>
                                            <p:cond delay="499"/>
                                          </p:stCondLst>
                                        </p:cTn>
                                        <p:tgtEl>
                                          <p:spTgt spid="57"/>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19466"/>
                                        </p:tgtEl>
                                      </p:cBhvr>
                                    </p:animEffect>
                                    <p:set>
                                      <p:cBhvr>
                                        <p:cTn id="25" dur="1" fill="hold">
                                          <p:stCondLst>
                                            <p:cond delay="499"/>
                                          </p:stCondLst>
                                        </p:cTn>
                                        <p:tgtEl>
                                          <p:spTgt spid="19466"/>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19467"/>
                                        </p:tgtEl>
                                      </p:cBhvr>
                                    </p:animEffect>
                                    <p:set>
                                      <p:cBhvr>
                                        <p:cTn id="28" dur="1" fill="hold">
                                          <p:stCondLst>
                                            <p:cond delay="499"/>
                                          </p:stCondLst>
                                        </p:cTn>
                                        <p:tgtEl>
                                          <p:spTgt spid="19467"/>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19468"/>
                                        </p:tgtEl>
                                      </p:cBhvr>
                                    </p:animEffect>
                                    <p:set>
                                      <p:cBhvr>
                                        <p:cTn id="31" dur="1" fill="hold">
                                          <p:stCondLst>
                                            <p:cond delay="499"/>
                                          </p:stCondLst>
                                        </p:cTn>
                                        <p:tgtEl>
                                          <p:spTgt spid="19468"/>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3" presetClass="exit" presetSubtype="10" fill="hold" grpId="0" nodeType="withEffect">
                                  <p:stCondLst>
                                    <p:cond delay="0"/>
                                  </p:stCondLst>
                                  <p:childTnLst>
                                    <p:animEffect transition="out" filter="blinds(horizontal)">
                                      <p:cBhvr>
                                        <p:cTn id="36" dur="500"/>
                                        <p:tgtEl>
                                          <p:spTgt spid="19470"/>
                                        </p:tgtEl>
                                      </p:cBhvr>
                                    </p:animEffect>
                                    <p:set>
                                      <p:cBhvr>
                                        <p:cTn id="37" dur="1" fill="hold">
                                          <p:stCondLst>
                                            <p:cond delay="499"/>
                                          </p:stCondLst>
                                        </p:cTn>
                                        <p:tgtEl>
                                          <p:spTgt spid="19470"/>
                                        </p:tgtEl>
                                        <p:attrNameLst>
                                          <p:attrName>style.visibility</p:attrName>
                                        </p:attrNameLst>
                                      </p:cBhvr>
                                      <p:to>
                                        <p:strVal val="hidden"/>
                                      </p:to>
                                    </p:set>
                                  </p:childTnLst>
                                </p:cTn>
                              </p:par>
                              <p:par>
                                <p:cTn id="38" presetID="3" presetClass="exit" presetSubtype="10" fill="hold" grpId="0" nodeType="withEffect">
                                  <p:stCondLst>
                                    <p:cond delay="0"/>
                                  </p:stCondLst>
                                  <p:childTnLst>
                                    <p:animEffect transition="out" filter="blinds(horizontal)">
                                      <p:cBhvr>
                                        <p:cTn id="39" dur="500"/>
                                        <p:tgtEl>
                                          <p:spTgt spid="19459"/>
                                        </p:tgtEl>
                                      </p:cBhvr>
                                    </p:animEffect>
                                    <p:set>
                                      <p:cBhvr>
                                        <p:cTn id="40" dur="1" fill="hold">
                                          <p:stCondLst>
                                            <p:cond delay="499"/>
                                          </p:stCondLst>
                                        </p:cTn>
                                        <p:tgtEl>
                                          <p:spTgt spid="19459"/>
                                        </p:tgtEl>
                                        <p:attrNameLst>
                                          <p:attrName>style.visibility</p:attrName>
                                        </p:attrNameLst>
                                      </p:cBhvr>
                                      <p:to>
                                        <p:strVal val="hidden"/>
                                      </p:to>
                                    </p:set>
                                  </p:childTnLst>
                                </p:cTn>
                              </p:par>
                              <p:par>
                                <p:cTn id="41" presetID="3" presetClass="entr" presetSubtype="1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blinds(horizontal)">
                                      <p:cBhvr>
                                        <p:cTn id="43" dur="500"/>
                                        <p:tgtEl>
                                          <p:spTgt spid="4"/>
                                        </p:tgtEl>
                                      </p:cBhvr>
                                    </p:animEffect>
                                  </p:childTnLst>
                                </p:cTn>
                              </p:par>
                              <p:par>
                                <p:cTn id="44" presetID="64" presetClass="path" presetSubtype="0" accel="50000" decel="50000" fill="hold" nodeType="withEffect">
                                  <p:stCondLst>
                                    <p:cond delay="0"/>
                                  </p:stCondLst>
                                  <p:childTnLst>
                                    <p:animMotion origin="layout" path="M -5.55556E-7 4.46449E-6 L 0.00104 -0.71178 " pathEditMode="relative" rAng="0" ptsTypes="AA">
                                      <p:cBhvr>
                                        <p:cTn id="45" dur="500" fill="hold"/>
                                        <p:tgtEl>
                                          <p:spTgt spid="4"/>
                                        </p:tgtEl>
                                        <p:attrNameLst>
                                          <p:attrName>ppt_x</p:attrName>
                                          <p:attrName>ppt_y</p:attrName>
                                        </p:attrNameLst>
                                      </p:cBhvr>
                                      <p:rCtr x="52" y="-35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P spid="19462" grpId="0"/>
      <p:bldP spid="57" grpId="0"/>
      <p:bldP spid="1947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5"/>
          <p:cNvSpPr>
            <a:spLocks noGrp="1" noChangeArrowheads="1"/>
          </p:cNvSpPr>
          <p:nvPr>
            <p:ph type="title" idx="4294967295"/>
          </p:nvPr>
        </p:nvSpPr>
        <p:spPr/>
        <p:txBody>
          <a:bodyPr/>
          <a:lstStyle/>
          <a:p>
            <a:r>
              <a:rPr lang="en-US" sz="3200" smtClean="0"/>
              <a:t>Hardware Accuracy</a:t>
            </a:r>
          </a:p>
        </p:txBody>
      </p:sp>
      <p:pic>
        <p:nvPicPr>
          <p:cNvPr id="152579" name="Picture 7" descr="pit_2ghz_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738" y="2417763"/>
            <a:ext cx="3913187"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6" descr="dira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2025" y="2417763"/>
            <a:ext cx="4124325"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Text Box 20"/>
          <p:cNvSpPr txBox="1">
            <a:spLocks noChangeArrowheads="1"/>
          </p:cNvSpPr>
          <p:nvPr/>
        </p:nvSpPr>
        <p:spPr bwMode="auto">
          <a:xfrm>
            <a:off x="266700" y="1504950"/>
            <a:ext cx="487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5"/>
              </a:buBlip>
            </a:pPr>
            <a:r>
              <a:rPr lang="en-US" sz="2000" b="1">
                <a:solidFill>
                  <a:srgbClr val="FF0000"/>
                </a:solidFill>
                <a:cs typeface="Tahoma" pitchFamily="34" charset="0"/>
              </a:rPr>
              <a:t> </a:t>
            </a:r>
            <a:r>
              <a:rPr lang="en-US" sz="2000">
                <a:cs typeface="Tahoma" pitchFamily="34" charset="0"/>
              </a:rPr>
              <a:t>Sign alternating functions at 2 GHz rate</a:t>
            </a:r>
          </a:p>
        </p:txBody>
      </p:sp>
      <p:sp>
        <p:nvSpPr>
          <p:cNvPr id="152582" name="Text Box 20"/>
          <p:cNvSpPr txBox="1">
            <a:spLocks noChangeArrowheads="1"/>
          </p:cNvSpPr>
          <p:nvPr/>
        </p:nvSpPr>
        <p:spPr bwMode="auto">
          <a:xfrm>
            <a:off x="1328738" y="2017713"/>
            <a:ext cx="2135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Time appearance</a:t>
            </a:r>
          </a:p>
        </p:txBody>
      </p:sp>
      <p:sp>
        <p:nvSpPr>
          <p:cNvPr id="152583" name="Text Box 20"/>
          <p:cNvSpPr txBox="1">
            <a:spLocks noChangeArrowheads="1"/>
          </p:cNvSpPr>
          <p:nvPr/>
        </p:nvSpPr>
        <p:spPr bwMode="auto">
          <a:xfrm>
            <a:off x="5461000" y="2017713"/>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Frequency appearance</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p:txBody>
          <a:bodyPr/>
          <a:lstStyle/>
          <a:p>
            <a:r>
              <a:rPr lang="en-US" smtClean="0"/>
              <a:t>Comparison</a:t>
            </a:r>
            <a:endParaRPr lang="he-IL" smtClean="0"/>
          </a:p>
        </p:txBody>
      </p:sp>
      <p:sp>
        <p:nvSpPr>
          <p:cNvPr id="4" name="Rectangle 3"/>
          <p:cNvSpPr/>
          <p:nvPr/>
        </p:nvSpPr>
        <p:spPr>
          <a:xfrm>
            <a:off x="665163" y="2227263"/>
            <a:ext cx="3816350" cy="1711325"/>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grpSp>
        <p:nvGrpSpPr>
          <p:cNvPr id="153604" name="Group 291"/>
          <p:cNvGrpSpPr>
            <a:grpSpLocks/>
          </p:cNvGrpSpPr>
          <p:nvPr/>
        </p:nvGrpSpPr>
        <p:grpSpPr bwMode="auto">
          <a:xfrm>
            <a:off x="1600200" y="2651125"/>
            <a:ext cx="292100" cy="292100"/>
            <a:chOff x="4680" y="1460"/>
            <a:chExt cx="184" cy="184"/>
          </a:xfrm>
        </p:grpSpPr>
        <p:sp>
          <p:nvSpPr>
            <p:cNvPr id="153667" name="Oval 2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53668"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69"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53605" name="Line 296"/>
          <p:cNvSpPr>
            <a:spLocks noChangeShapeType="1"/>
          </p:cNvSpPr>
          <p:nvPr/>
        </p:nvSpPr>
        <p:spPr bwMode="auto">
          <a:xfrm flipH="1">
            <a:off x="1190625" y="2797175"/>
            <a:ext cx="39846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3606" name="Line 297"/>
          <p:cNvSpPr>
            <a:spLocks noChangeShapeType="1"/>
          </p:cNvSpPr>
          <p:nvPr/>
        </p:nvSpPr>
        <p:spPr bwMode="auto">
          <a:xfrm flipH="1">
            <a:off x="1911350" y="2797175"/>
            <a:ext cx="3698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153607" name="Picture 10"/>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544638" y="3357563"/>
            <a:ext cx="404812"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8" name="Line 299"/>
          <p:cNvSpPr>
            <a:spLocks noChangeShapeType="1"/>
          </p:cNvSpPr>
          <p:nvPr/>
        </p:nvSpPr>
        <p:spPr bwMode="auto">
          <a:xfrm>
            <a:off x="1746250" y="2955925"/>
            <a:ext cx="0" cy="3365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3609" name="Line 300"/>
          <p:cNvSpPr>
            <a:spLocks noChangeShapeType="1"/>
          </p:cNvSpPr>
          <p:nvPr/>
        </p:nvSpPr>
        <p:spPr bwMode="auto">
          <a:xfrm flipH="1">
            <a:off x="3044825" y="2797175"/>
            <a:ext cx="30638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10" name="Line 301"/>
          <p:cNvSpPr>
            <a:spLocks noChangeShapeType="1"/>
          </p:cNvSpPr>
          <p:nvPr/>
        </p:nvSpPr>
        <p:spPr bwMode="auto">
          <a:xfrm flipV="1">
            <a:off x="3344863" y="2608263"/>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3611" name="Picture 14"/>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262313" y="2287588"/>
            <a:ext cx="4857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2" name="Picture 15"/>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070350" y="2695575"/>
            <a:ext cx="312738"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3" name="Rectangle 320"/>
          <p:cNvSpPr>
            <a:spLocks noChangeArrowheads="1"/>
          </p:cNvSpPr>
          <p:nvPr/>
        </p:nvSpPr>
        <p:spPr bwMode="auto">
          <a:xfrm>
            <a:off x="2289175" y="2443163"/>
            <a:ext cx="746125" cy="630237"/>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53614" name="Picture 17"/>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755650" y="2695575"/>
            <a:ext cx="322263"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15" name="Picture 18"/>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452688" y="2482850"/>
            <a:ext cx="419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6" name="Freeform 12"/>
          <p:cNvSpPr>
            <a:spLocks/>
          </p:cNvSpPr>
          <p:nvPr/>
        </p:nvSpPr>
        <p:spPr bwMode="auto">
          <a:xfrm>
            <a:off x="3262313" y="2576513"/>
            <a:ext cx="280987" cy="223837"/>
          </a:xfrm>
          <a:custGeom>
            <a:avLst/>
            <a:gdLst>
              <a:gd name="T0" fmla="*/ 0 w 194"/>
              <a:gd name="T1" fmla="*/ 2147483647 h 106"/>
              <a:gd name="T2" fmla="*/ 2090022 w 194"/>
              <a:gd name="T3" fmla="*/ 1506296404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53617" name="Picture 20"/>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150938" y="3687763"/>
            <a:ext cx="1192212"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8" name="Line 296"/>
          <p:cNvSpPr>
            <a:spLocks noChangeShapeType="1"/>
          </p:cNvSpPr>
          <p:nvPr/>
        </p:nvSpPr>
        <p:spPr bwMode="auto">
          <a:xfrm flipH="1">
            <a:off x="3605213" y="2797175"/>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3619" name="Text Box 5"/>
          <p:cNvSpPr txBox="1">
            <a:spLocks noChangeArrowheads="1"/>
          </p:cNvSpPr>
          <p:nvPr/>
        </p:nvSpPr>
        <p:spPr bwMode="auto">
          <a:xfrm>
            <a:off x="3173413" y="3460750"/>
            <a:ext cx="1263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Tropp </a:t>
            </a:r>
            <a:r>
              <a:rPr lang="en-US" sz="1200" b="1" i="1">
                <a:solidFill>
                  <a:srgbClr val="CC0099"/>
                </a:solidFill>
              </a:rPr>
              <a:t>et al</a:t>
            </a:r>
            <a:r>
              <a:rPr lang="en-US" sz="1200" b="1">
                <a:solidFill>
                  <a:srgbClr val="CC0099"/>
                </a:solidFill>
              </a:rPr>
              <a:t>., ‘09</a:t>
            </a:r>
          </a:p>
        </p:txBody>
      </p:sp>
      <p:sp>
        <p:nvSpPr>
          <p:cNvPr id="24" name="Rectangle 23"/>
          <p:cNvSpPr/>
          <p:nvPr/>
        </p:nvSpPr>
        <p:spPr>
          <a:xfrm>
            <a:off x="5192713" y="1838325"/>
            <a:ext cx="3130550" cy="2516188"/>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grpSp>
        <p:nvGrpSpPr>
          <p:cNvPr id="153621" name="Group 24"/>
          <p:cNvGrpSpPr>
            <a:grpSpLocks/>
          </p:cNvGrpSpPr>
          <p:nvPr/>
        </p:nvGrpSpPr>
        <p:grpSpPr bwMode="auto">
          <a:xfrm>
            <a:off x="5311775" y="1881188"/>
            <a:ext cx="2887663" cy="2160587"/>
            <a:chOff x="2790316" y="2695426"/>
            <a:chExt cx="2886677" cy="2161065"/>
          </a:xfrm>
        </p:grpSpPr>
        <p:grpSp>
          <p:nvGrpSpPr>
            <p:cNvPr id="153628" name="Group 291"/>
            <p:cNvGrpSpPr>
              <a:grpSpLocks/>
            </p:cNvGrpSpPr>
            <p:nvPr/>
          </p:nvGrpSpPr>
          <p:grpSpPr bwMode="auto">
            <a:xfrm>
              <a:off x="3465882" y="3180308"/>
              <a:ext cx="292100" cy="292100"/>
              <a:chOff x="4680" y="1460"/>
              <a:chExt cx="184" cy="184"/>
            </a:xfrm>
          </p:grpSpPr>
          <p:sp>
            <p:nvSpPr>
              <p:cNvPr id="153664" name="Oval 2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53665"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66"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53629" name="Picture 26"/>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2790316" y="3733302"/>
              <a:ext cx="32308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0" name="Line 297"/>
            <p:cNvSpPr>
              <a:spLocks noChangeShapeType="1"/>
            </p:cNvSpPr>
            <p:nvPr/>
          </p:nvSpPr>
          <p:spPr bwMode="auto">
            <a:xfrm flipH="1">
              <a:off x="3760898" y="3326358"/>
              <a:ext cx="2007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3631" name="Picture 28"/>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3405430" y="2695426"/>
              <a:ext cx="413004"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2" name="Line 299"/>
            <p:cNvSpPr>
              <a:spLocks noChangeShapeType="1"/>
            </p:cNvSpPr>
            <p:nvPr/>
          </p:nvSpPr>
          <p:spPr bwMode="auto">
            <a:xfrm flipV="1">
              <a:off x="3611932" y="2922089"/>
              <a:ext cx="0" cy="2603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153633" name="Group 305"/>
            <p:cNvGrpSpPr>
              <a:grpSpLocks/>
            </p:cNvGrpSpPr>
            <p:nvPr/>
          </p:nvGrpSpPr>
          <p:grpSpPr bwMode="auto">
            <a:xfrm>
              <a:off x="3465882" y="4526835"/>
              <a:ext cx="292100" cy="292100"/>
              <a:chOff x="4680" y="1460"/>
              <a:chExt cx="184" cy="184"/>
            </a:xfrm>
          </p:grpSpPr>
          <p:sp>
            <p:nvSpPr>
              <p:cNvPr id="153661" name="Oval 306"/>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53662" name="Line 307"/>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63" name="Line 308"/>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53634" name="Picture 31"/>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374188" y="4040296"/>
              <a:ext cx="47548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5" name="Line 316"/>
            <p:cNvSpPr>
              <a:spLocks noChangeShapeType="1"/>
            </p:cNvSpPr>
            <p:nvPr/>
          </p:nvSpPr>
          <p:spPr bwMode="auto">
            <a:xfrm>
              <a:off x="3260686" y="3324520"/>
              <a:ext cx="0" cy="135074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36" name="Line 317"/>
            <p:cNvSpPr>
              <a:spLocks noChangeShapeType="1"/>
            </p:cNvSpPr>
            <p:nvPr/>
          </p:nvSpPr>
          <p:spPr bwMode="auto">
            <a:xfrm>
              <a:off x="3260686" y="4672885"/>
              <a:ext cx="20240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37" name="Rectangle 320"/>
            <p:cNvSpPr>
              <a:spLocks noChangeArrowheads="1"/>
            </p:cNvSpPr>
            <p:nvPr/>
          </p:nvSpPr>
          <p:spPr bwMode="auto">
            <a:xfrm>
              <a:off x="3968712" y="3142752"/>
              <a:ext cx="485813" cy="367212"/>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53638" name="Picture 35"/>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052360" y="3224250"/>
              <a:ext cx="31851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9" name="Line 337"/>
            <p:cNvSpPr>
              <a:spLocks noChangeShapeType="1"/>
            </p:cNvSpPr>
            <p:nvPr/>
          </p:nvSpPr>
          <p:spPr bwMode="auto">
            <a:xfrm flipH="1">
              <a:off x="2882852" y="3979981"/>
              <a:ext cx="39211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153640" name="Group 37"/>
            <p:cNvGrpSpPr>
              <a:grpSpLocks/>
            </p:cNvGrpSpPr>
            <p:nvPr/>
          </p:nvGrpSpPr>
          <p:grpSpPr bwMode="auto">
            <a:xfrm>
              <a:off x="4179283" y="3742735"/>
              <a:ext cx="64669" cy="429590"/>
              <a:chOff x="4167168" y="3678066"/>
              <a:chExt cx="88900" cy="590550"/>
            </a:xfrm>
          </p:grpSpPr>
          <p:sp>
            <p:nvSpPr>
              <p:cNvPr id="153658" name="Oval 350"/>
              <p:cNvSpPr>
                <a:spLocks noChangeArrowheads="1"/>
              </p:cNvSpPr>
              <p:nvPr/>
            </p:nvSpPr>
            <p:spPr bwMode="auto">
              <a:xfrm>
                <a:off x="4167168" y="3678066"/>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53659" name="Oval 351"/>
              <p:cNvSpPr>
                <a:spLocks noChangeArrowheads="1"/>
              </p:cNvSpPr>
              <p:nvPr/>
            </p:nvSpPr>
            <p:spPr bwMode="auto">
              <a:xfrm>
                <a:off x="4167168" y="3952704"/>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53660" name="Oval 352"/>
              <p:cNvSpPr>
                <a:spLocks noChangeArrowheads="1"/>
              </p:cNvSpPr>
              <p:nvPr/>
            </p:nvSpPr>
            <p:spPr bwMode="auto">
              <a:xfrm>
                <a:off x="4167168" y="4179716"/>
                <a:ext cx="88900" cy="88900"/>
              </a:xfrm>
              <a:prstGeom prst="ellipse">
                <a:avLst/>
              </a:prstGeom>
              <a:solidFill>
                <a:schemeClr val="tx1"/>
              </a:solidFill>
              <a:ln w="9525">
                <a:solidFill>
                  <a:schemeClr val="tx1"/>
                </a:solidFill>
                <a:round/>
                <a:headEnd/>
                <a:tailEnd/>
              </a:ln>
            </p:spPr>
            <p:txBody>
              <a:bodyPr wrap="none" anchor="ctr"/>
              <a:lstStyle/>
              <a:p>
                <a:endParaRPr lang="ru-RU"/>
              </a:p>
            </p:txBody>
          </p:sp>
        </p:grpSp>
        <p:sp>
          <p:nvSpPr>
            <p:cNvPr id="153641" name="Line 300"/>
            <p:cNvSpPr>
              <a:spLocks noChangeShapeType="1"/>
            </p:cNvSpPr>
            <p:nvPr/>
          </p:nvSpPr>
          <p:spPr bwMode="auto">
            <a:xfrm flipH="1">
              <a:off x="4457699" y="3326358"/>
              <a:ext cx="19403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42" name="Line 301"/>
            <p:cNvSpPr>
              <a:spLocks noChangeShapeType="1"/>
            </p:cNvSpPr>
            <p:nvPr/>
          </p:nvSpPr>
          <p:spPr bwMode="auto">
            <a:xfrm flipV="1">
              <a:off x="4648557" y="3142751"/>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43" name="Line 302"/>
            <p:cNvSpPr>
              <a:spLocks noChangeShapeType="1"/>
            </p:cNvSpPr>
            <p:nvPr/>
          </p:nvSpPr>
          <p:spPr bwMode="auto">
            <a:xfrm>
              <a:off x="4900176" y="3326358"/>
              <a:ext cx="233319"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3644" name="Picture 41"/>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566007" y="2823791"/>
              <a:ext cx="315468" cy="1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5" name="Picture 42"/>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5216745" y="3224250"/>
              <a:ext cx="397764"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6" name="Freeform 12"/>
            <p:cNvSpPr>
              <a:spLocks/>
            </p:cNvSpPr>
            <p:nvPr/>
          </p:nvSpPr>
          <p:spPr bwMode="auto">
            <a:xfrm>
              <a:off x="4574400" y="3111795"/>
              <a:ext cx="279991" cy="223044"/>
            </a:xfrm>
            <a:custGeom>
              <a:avLst/>
              <a:gdLst>
                <a:gd name="T0" fmla="*/ 0 w 194"/>
                <a:gd name="T1" fmla="*/ 2147483647 h 106"/>
                <a:gd name="T2" fmla="*/ 2082614 w 194"/>
                <a:gd name="T3" fmla="*/ 1500959963 h 106"/>
                <a:gd name="T4" fmla="*/ 2082614 w 194"/>
                <a:gd name="T5" fmla="*/ 2147483647 h 106"/>
                <a:gd name="T6" fmla="*/ 2082614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53647" name="Picture 44"/>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5216745" y="4570777"/>
              <a:ext cx="460248"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8" name="Line 317"/>
            <p:cNvSpPr>
              <a:spLocks noChangeShapeType="1"/>
            </p:cNvSpPr>
            <p:nvPr/>
          </p:nvSpPr>
          <p:spPr bwMode="auto">
            <a:xfrm>
              <a:off x="3260686" y="3326358"/>
              <a:ext cx="20240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49" name="Line 297"/>
            <p:cNvSpPr>
              <a:spLocks noChangeShapeType="1"/>
            </p:cNvSpPr>
            <p:nvPr/>
          </p:nvSpPr>
          <p:spPr bwMode="auto">
            <a:xfrm flipH="1">
              <a:off x="3760898" y="4672885"/>
              <a:ext cx="20074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50" name="Line 299"/>
            <p:cNvSpPr>
              <a:spLocks noChangeShapeType="1"/>
            </p:cNvSpPr>
            <p:nvPr/>
          </p:nvSpPr>
          <p:spPr bwMode="auto">
            <a:xfrm flipV="1">
              <a:off x="3611932" y="4268616"/>
              <a:ext cx="0" cy="2603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53651" name="Rectangle 320"/>
            <p:cNvSpPr>
              <a:spLocks noChangeArrowheads="1"/>
            </p:cNvSpPr>
            <p:nvPr/>
          </p:nvSpPr>
          <p:spPr bwMode="auto">
            <a:xfrm>
              <a:off x="3968712" y="4489279"/>
              <a:ext cx="485813" cy="367212"/>
            </a:xfrm>
            <a:prstGeom prst="rect">
              <a:avLst/>
            </a:prstGeom>
            <a:solidFill>
              <a:schemeClr val="bg1"/>
            </a:solidFill>
            <a:ln w="12700">
              <a:solidFill>
                <a:schemeClr val="tx1"/>
              </a:solidFill>
              <a:miter lim="800000"/>
              <a:headEnd/>
              <a:tailEnd/>
            </a:ln>
          </p:spPr>
          <p:txBody>
            <a:bodyPr wrap="none" anchor="ctr"/>
            <a:lstStyle/>
            <a:p>
              <a:endParaRPr lang="ru-RU"/>
            </a:p>
          </p:txBody>
        </p:sp>
        <p:pic>
          <p:nvPicPr>
            <p:cNvPr id="153652" name="Picture 49"/>
            <p:cNvPicPr>
              <a:picLocks noChangeAspect="1"/>
            </p:cNvPicPr>
            <p:nvPr>
              <p:custDataLst>
                <p:tags r:id="rId14"/>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052360" y="4570777"/>
              <a:ext cx="31851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3" name="Line 300"/>
            <p:cNvSpPr>
              <a:spLocks noChangeShapeType="1"/>
            </p:cNvSpPr>
            <p:nvPr/>
          </p:nvSpPr>
          <p:spPr bwMode="auto">
            <a:xfrm flipH="1">
              <a:off x="4457699" y="4672885"/>
              <a:ext cx="19403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54" name="Line 301"/>
            <p:cNvSpPr>
              <a:spLocks noChangeShapeType="1"/>
            </p:cNvSpPr>
            <p:nvPr/>
          </p:nvSpPr>
          <p:spPr bwMode="auto">
            <a:xfrm flipV="1">
              <a:off x="4648557" y="4489278"/>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655" name="Line 302"/>
            <p:cNvSpPr>
              <a:spLocks noChangeShapeType="1"/>
            </p:cNvSpPr>
            <p:nvPr/>
          </p:nvSpPr>
          <p:spPr bwMode="auto">
            <a:xfrm>
              <a:off x="4900176" y="4672885"/>
              <a:ext cx="233319"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3656" name="Picture 53"/>
            <p:cNvPicPr>
              <a:picLocks noChangeAspect="1"/>
            </p:cNvPicPr>
            <p:nvPr>
              <p:custDataLst>
                <p:tags r:id="rId15"/>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566007" y="4170318"/>
              <a:ext cx="315468" cy="196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7" name="Freeform 12"/>
            <p:cNvSpPr>
              <a:spLocks/>
            </p:cNvSpPr>
            <p:nvPr/>
          </p:nvSpPr>
          <p:spPr bwMode="auto">
            <a:xfrm>
              <a:off x="4574400" y="4458322"/>
              <a:ext cx="279991" cy="223044"/>
            </a:xfrm>
            <a:custGeom>
              <a:avLst/>
              <a:gdLst>
                <a:gd name="T0" fmla="*/ 0 w 194"/>
                <a:gd name="T1" fmla="*/ 2147483647 h 106"/>
                <a:gd name="T2" fmla="*/ 2082614 w 194"/>
                <a:gd name="T3" fmla="*/ 1500959963 h 106"/>
                <a:gd name="T4" fmla="*/ 2082614 w 194"/>
                <a:gd name="T5" fmla="*/ 2147483647 h 106"/>
                <a:gd name="T6" fmla="*/ 2082614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153622" name="Text Box 5"/>
          <p:cNvSpPr txBox="1">
            <a:spLocks noChangeArrowheads="1"/>
          </p:cNvSpPr>
          <p:nvPr/>
        </p:nvSpPr>
        <p:spPr bwMode="auto">
          <a:xfrm>
            <a:off x="6561138" y="4054475"/>
            <a:ext cx="17176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Mishali and Eldar, ‘09</a:t>
            </a:r>
          </a:p>
        </p:txBody>
      </p:sp>
      <p:sp>
        <p:nvSpPr>
          <p:cNvPr id="153623" name="Text Box 20"/>
          <p:cNvSpPr txBox="1">
            <a:spLocks noChangeArrowheads="1"/>
          </p:cNvSpPr>
          <p:nvPr/>
        </p:nvSpPr>
        <p:spPr bwMode="auto">
          <a:xfrm>
            <a:off x="266700" y="1298575"/>
            <a:ext cx="7605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30"/>
              </a:buBlip>
            </a:pPr>
            <a:r>
              <a:rPr lang="en-US" sz="2000" b="1">
                <a:solidFill>
                  <a:srgbClr val="FF0000"/>
                </a:solidFill>
                <a:cs typeface="Tahoma" pitchFamily="34" charset="0"/>
              </a:rPr>
              <a:t> </a:t>
            </a:r>
            <a:r>
              <a:rPr lang="en-US" sz="2000">
                <a:cs typeface="Tahoma" pitchFamily="34" charset="0"/>
              </a:rPr>
              <a:t>Visually-similar systems – major differences in practical metrics</a:t>
            </a:r>
          </a:p>
        </p:txBody>
      </p:sp>
      <p:sp>
        <p:nvSpPr>
          <p:cNvPr id="67" name="Text Box 20"/>
          <p:cNvSpPr txBox="1">
            <a:spLocks noChangeArrowheads="1"/>
          </p:cNvSpPr>
          <p:nvPr/>
        </p:nvSpPr>
        <p:spPr bwMode="auto">
          <a:xfrm>
            <a:off x="-141288" y="4794250"/>
            <a:ext cx="3536951"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lvl="1" eaLnBrk="1" hangingPunct="1">
              <a:buSzPct val="75000"/>
              <a:buFontTx/>
              <a:buBlip>
                <a:blip r:embed="rId30"/>
              </a:buBlip>
            </a:pPr>
            <a:r>
              <a:rPr lang="en-US" sz="2000">
                <a:cs typeface="Tahoma" pitchFamily="34" charset="0"/>
              </a:rPr>
              <a:t>Time-domain accuracy</a:t>
            </a:r>
          </a:p>
          <a:p>
            <a:pPr lvl="1" eaLnBrk="1" hangingPunct="1">
              <a:buSzPct val="75000"/>
              <a:buFontTx/>
              <a:buBlip>
                <a:blip r:embed="rId30"/>
              </a:buBlip>
            </a:pPr>
            <a:r>
              <a:rPr lang="en-US" sz="2000">
                <a:cs typeface="Tahoma" pitchFamily="34" charset="0"/>
              </a:rPr>
              <a:t>Computational loads</a:t>
            </a:r>
          </a:p>
        </p:txBody>
      </p:sp>
      <p:sp>
        <p:nvSpPr>
          <p:cNvPr id="72" name="Text Box 20"/>
          <p:cNvSpPr txBox="1">
            <a:spLocks noChangeArrowheads="1"/>
          </p:cNvSpPr>
          <p:nvPr/>
        </p:nvSpPr>
        <p:spPr bwMode="auto">
          <a:xfrm>
            <a:off x="4633913" y="4811713"/>
            <a:ext cx="3941762" cy="708025"/>
          </a:xfrm>
          <a:prstGeom prst="rect">
            <a:avLst/>
          </a:prstGeom>
          <a:noFill/>
          <a:ln>
            <a:noFill/>
          </a:ln>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eaLnBrk="0" fontAlgn="base" hangingPunct="0">
              <a:spcBef>
                <a:spcPct val="0"/>
              </a:spcBef>
              <a:spcAft>
                <a:spcPct val="0"/>
              </a:spcAft>
              <a:defRPr>
                <a:solidFill>
                  <a:schemeClr val="tx1"/>
                </a:solidFill>
                <a:latin typeface="Palatino Linotype" pitchFamily="18" charset="0"/>
                <a:cs typeface="Arial" pitchFamily="34" charset="0"/>
              </a:defRPr>
            </a:lvl9pPr>
          </a:lstStyle>
          <a:p>
            <a:pPr lvl="1" eaLnBrk="1" hangingPunct="1">
              <a:buSzPct val="75000"/>
              <a:buFontTx/>
              <a:buBlip>
                <a:blip r:embed="rId30"/>
              </a:buBlip>
              <a:tabLst>
                <a:tab pos="896938" algn="l"/>
              </a:tabLst>
              <a:defRPr/>
            </a:pPr>
            <a:r>
              <a:rPr lang="en-US" sz="2000" dirty="0" smtClean="0">
                <a:cs typeface="Tahoma" pitchFamily="34" charset="0"/>
              </a:rPr>
              <a:t>Freq.-domain accuracy</a:t>
            </a:r>
          </a:p>
          <a:p>
            <a:pPr marL="457200" lvl="1" indent="0" eaLnBrk="1" hangingPunct="1">
              <a:buSzPct val="75000"/>
              <a:tabLst>
                <a:tab pos="896938" algn="l"/>
              </a:tabLst>
              <a:defRPr/>
            </a:pPr>
            <a:r>
              <a:rPr lang="en-US" sz="2000" dirty="0" smtClean="0">
                <a:cs typeface="Tahoma" pitchFamily="34" charset="0"/>
              </a:rPr>
              <a:t>     (handled by RF front-end)</a:t>
            </a:r>
          </a:p>
        </p:txBody>
      </p:sp>
      <p:sp>
        <p:nvSpPr>
          <p:cNvPr id="75" name="Text Box 20"/>
          <p:cNvSpPr txBox="1">
            <a:spLocks noChangeArrowheads="1"/>
          </p:cNvSpPr>
          <p:nvPr/>
        </p:nvSpPr>
        <p:spPr bwMode="auto">
          <a:xfrm>
            <a:off x="266700" y="4354513"/>
            <a:ext cx="451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30"/>
              </a:buBlip>
            </a:pPr>
            <a:r>
              <a:rPr lang="en-US" sz="2000">
                <a:cs typeface="Tahoma" pitchFamily="34" charset="0"/>
              </a:rPr>
              <a:t> No free lunches… Nyquist enters in:</a:t>
            </a:r>
          </a:p>
        </p:txBody>
      </p:sp>
      <p:sp>
        <p:nvSpPr>
          <p:cNvPr id="78" name="Text Box 20"/>
          <p:cNvSpPr txBox="1">
            <a:spLocks noChangeArrowheads="1"/>
          </p:cNvSpPr>
          <p:nvPr/>
        </p:nvSpPr>
        <p:spPr bwMode="auto">
          <a:xfrm>
            <a:off x="266700" y="5849938"/>
            <a:ext cx="510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tabLst>
                <a:tab pos="896938" algn="l"/>
              </a:tabLst>
              <a:defRPr>
                <a:solidFill>
                  <a:schemeClr val="tx1"/>
                </a:solidFill>
                <a:latin typeface="Palatino Linotype" pitchFamily="18" charset="0"/>
                <a:cs typeface="Arial" pitchFamily="34" charset="0"/>
              </a:defRPr>
            </a:lvl1pPr>
            <a:lvl2pPr marL="742950" indent="-285750" eaLnBrk="0" hangingPunct="0">
              <a:tabLst>
                <a:tab pos="896938" algn="l"/>
              </a:tabLst>
              <a:defRPr>
                <a:solidFill>
                  <a:schemeClr val="tx1"/>
                </a:solidFill>
                <a:latin typeface="Palatino Linotype" pitchFamily="18" charset="0"/>
                <a:cs typeface="Arial" pitchFamily="34" charset="0"/>
              </a:defRPr>
            </a:lvl2pPr>
            <a:lvl3pPr marL="1143000" indent="-228600" eaLnBrk="0" hangingPunct="0">
              <a:tabLst>
                <a:tab pos="896938" algn="l"/>
              </a:tabLst>
              <a:defRPr>
                <a:solidFill>
                  <a:schemeClr val="tx1"/>
                </a:solidFill>
                <a:latin typeface="Palatino Linotype" pitchFamily="18" charset="0"/>
                <a:cs typeface="Arial" pitchFamily="34" charset="0"/>
              </a:defRPr>
            </a:lvl3pPr>
            <a:lvl4pPr marL="1600200" indent="-228600" eaLnBrk="0" hangingPunct="0">
              <a:tabLst>
                <a:tab pos="896938" algn="l"/>
              </a:tabLst>
              <a:defRPr>
                <a:solidFill>
                  <a:schemeClr val="tx1"/>
                </a:solidFill>
                <a:latin typeface="Palatino Linotype" pitchFamily="18" charset="0"/>
                <a:cs typeface="Arial" pitchFamily="34" charset="0"/>
              </a:defRPr>
            </a:lvl4pPr>
            <a:lvl5pPr marL="2057400" indent="-228600" eaLnBrk="0" hangingPunct="0">
              <a:tabLst>
                <a:tab pos="896938" algn="l"/>
              </a:tabLst>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tabLst>
                <a:tab pos="896938" algn="l"/>
              </a:tabLst>
              <a:defRPr>
                <a:solidFill>
                  <a:schemeClr val="tx1"/>
                </a:solidFill>
                <a:latin typeface="Palatino Linotype" pitchFamily="18" charset="0"/>
                <a:cs typeface="Arial" pitchFamily="34" charset="0"/>
              </a:defRPr>
            </a:lvl9pPr>
          </a:lstStyle>
          <a:p>
            <a:pPr eaLnBrk="1" hangingPunct="1">
              <a:buSzPct val="75000"/>
              <a:buFontTx/>
              <a:buBlip>
                <a:blip r:embed="rId30"/>
              </a:buBlip>
            </a:pPr>
            <a:r>
              <a:rPr lang="en-US" sz="2000">
                <a:cs typeface="Tahoma" pitchFamily="34" charset="0"/>
              </a:rPr>
              <a:t> Similar conclusions in other applications?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down)">
                                      <p:cBhvr>
                                        <p:cTn id="12" dur="500"/>
                                        <p:tgtEl>
                                          <p:spTgt spid="67"/>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2"/>
                                        </p:tgtEl>
                                        <p:attrNameLst>
                                          <p:attrName>style.visibility</p:attrName>
                                        </p:attrNameLst>
                                      </p:cBhvr>
                                      <p:to>
                                        <p:strVal val="visible"/>
                                      </p:to>
                                    </p:set>
                                    <p:animEffect transition="in" filter="wipe(down)">
                                      <p:cBhvr>
                                        <p:cTn id="16" dur="500"/>
                                        <p:tgtEl>
                                          <p:spTgt spid="7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8"/>
                                        </p:tgtEl>
                                        <p:attrNameLst>
                                          <p:attrName>style.visibility</p:attrName>
                                        </p:attrNameLst>
                                      </p:cBhvr>
                                      <p:to>
                                        <p:strVal val="visible"/>
                                      </p:to>
                                    </p:set>
                                    <p:animEffect transition="in" filter="wipe(left)">
                                      <p:cBhvr>
                                        <p:cTn id="2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5" grpId="0"/>
      <p:bldP spid="7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t>CS Radar</a:t>
            </a:r>
          </a:p>
        </p:txBody>
      </p:sp>
      <p:sp>
        <p:nvSpPr>
          <p:cNvPr id="154627" name="Text Box 84"/>
          <p:cNvSpPr txBox="1">
            <a:spLocks noChangeArrowheads="1"/>
          </p:cNvSpPr>
          <p:nvPr/>
        </p:nvSpPr>
        <p:spPr bwMode="auto">
          <a:xfrm>
            <a:off x="249238" y="1200150"/>
            <a:ext cx="7875587" cy="994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6"/>
              </a:buBlip>
            </a:pPr>
            <a:r>
              <a:rPr lang="en-US" sz="2000"/>
              <a:t>A discrete version of the channel is being estimated</a:t>
            </a:r>
          </a:p>
          <a:p>
            <a:pPr eaLnBrk="1" hangingPunct="1">
              <a:buSzPct val="75000"/>
              <a:buFontTx/>
              <a:buBlip>
                <a:blip r:embed="rId6"/>
              </a:buBlip>
            </a:pPr>
            <a:r>
              <a:rPr lang="en-US" sz="2000"/>
              <a:t>Leakage effect </a:t>
            </a:r>
            <a:r>
              <a:rPr lang="en-US" sz="2000">
                <a:sym typeface="Wingdings" pitchFamily="2" charset="2"/>
              </a:rPr>
              <a:t> fake targets</a:t>
            </a:r>
            <a:endParaRPr lang="en-US" sz="2400"/>
          </a:p>
          <a:p>
            <a:pPr eaLnBrk="1" hangingPunct="1">
              <a:buSzPct val="75000"/>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r>
              <a:rPr lang="en-US" sz="2000"/>
              <a:t> Limited resolution to		 </a:t>
            </a:r>
            <a:endParaRPr lang="en-US" sz="2000">
              <a:sym typeface="Wingdings" pitchFamily="2" charset="2"/>
            </a:endParaRPr>
          </a:p>
          <a:p>
            <a:pPr eaLnBrk="1" hangingPunct="1">
              <a:buSzPct val="75000"/>
              <a:buFontTx/>
              <a:buBlip>
                <a:blip r:embed="rId6"/>
              </a:buBlip>
            </a:pPr>
            <a:r>
              <a:rPr lang="en-US" sz="2000"/>
              <a:t> Sampling process in hardware is unclear</a:t>
            </a:r>
          </a:p>
          <a:p>
            <a:pPr eaLnBrk="1" hangingPunct="1">
              <a:buSzPct val="75000"/>
              <a:buFontTx/>
              <a:buBlip>
                <a:blip r:embed="rId6"/>
              </a:buBlip>
            </a:pPr>
            <a:r>
              <a:rPr lang="en-US" sz="2000"/>
              <a:t> Digital processing is complex and expensive</a:t>
            </a:r>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r>
              <a:rPr lang="en-US" sz="2000"/>
              <a:t>Leakage effect </a:t>
            </a:r>
            <a:r>
              <a:rPr lang="en-US" sz="2000">
                <a:sym typeface="Wingdings" pitchFamily="2" charset="2"/>
              </a:rPr>
              <a:t> fake targets</a:t>
            </a:r>
            <a:endParaRPr lang="en-US" sz="2400"/>
          </a:p>
        </p:txBody>
      </p:sp>
      <p:pic>
        <p:nvPicPr>
          <p:cNvPr id="154628" name="Picture 7" descr="addin_tmp.pn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997200" y="5580063"/>
            <a:ext cx="10461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9" name="Picture 15" descr="addin_tmp.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46100" y="2044700"/>
            <a:ext cx="30368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14" descr="addin_tmp.pn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133850" y="2032000"/>
            <a:ext cx="49593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TextBox 18"/>
          <p:cNvSpPr txBox="1">
            <a:spLocks noChangeArrowheads="1"/>
          </p:cNvSpPr>
          <p:nvPr/>
        </p:nvSpPr>
        <p:spPr bwMode="auto">
          <a:xfrm>
            <a:off x="1651000" y="1819275"/>
            <a:ext cx="148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solidFill>
                  <a:srgbClr val="FF0000"/>
                </a:solidFill>
              </a:rPr>
              <a:t>Real channel</a:t>
            </a:r>
          </a:p>
        </p:txBody>
      </p:sp>
      <p:sp>
        <p:nvSpPr>
          <p:cNvPr id="154632" name="TextBox 19"/>
          <p:cNvSpPr txBox="1">
            <a:spLocks noChangeArrowheads="1"/>
          </p:cNvSpPr>
          <p:nvPr/>
        </p:nvSpPr>
        <p:spPr bwMode="auto">
          <a:xfrm>
            <a:off x="6070600" y="1806575"/>
            <a:ext cx="220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solidFill>
                  <a:srgbClr val="FF0000"/>
                </a:solidFill>
              </a:rPr>
              <a:t>Discretized channel</a:t>
            </a:r>
          </a:p>
        </p:txBody>
      </p:sp>
      <p:pic>
        <p:nvPicPr>
          <p:cNvPr id="154633" name="Picture 23" descr="untitled.em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900" y="2624138"/>
            <a:ext cx="39227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4" name="Picture 24" descr="untitled2.em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54588" y="2624138"/>
            <a:ext cx="3922712"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p:nvPr/>
        </p:nvSpPr>
        <p:spPr>
          <a:xfrm>
            <a:off x="3843338" y="3797300"/>
            <a:ext cx="1211262" cy="315913"/>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12" name="Oval 11"/>
          <p:cNvSpPr>
            <a:spLocks noChangeAspect="1"/>
          </p:cNvSpPr>
          <p:nvPr/>
        </p:nvSpPr>
        <p:spPr>
          <a:xfrm>
            <a:off x="2176463" y="3695700"/>
            <a:ext cx="92075" cy="92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3" name="Oval 12"/>
          <p:cNvSpPr>
            <a:spLocks noChangeAspect="1"/>
          </p:cNvSpPr>
          <p:nvPr/>
        </p:nvSpPr>
        <p:spPr>
          <a:xfrm>
            <a:off x="2663825" y="3513138"/>
            <a:ext cx="92075" cy="92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4" name="Oval 13"/>
          <p:cNvSpPr>
            <a:spLocks noChangeAspect="1"/>
          </p:cNvSpPr>
          <p:nvPr/>
        </p:nvSpPr>
        <p:spPr>
          <a:xfrm>
            <a:off x="2725738" y="4271963"/>
            <a:ext cx="92075" cy="904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5" name="Oval 14"/>
          <p:cNvSpPr>
            <a:spLocks noChangeAspect="1"/>
          </p:cNvSpPr>
          <p:nvPr/>
        </p:nvSpPr>
        <p:spPr>
          <a:xfrm>
            <a:off x="2159000" y="4529138"/>
            <a:ext cx="92075" cy="92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p:txBody>
          <a:bodyPr/>
          <a:lstStyle/>
          <a:p>
            <a:r>
              <a:rPr lang="en-US" smtClean="0"/>
              <a:t>ADCs: Why Not Standard CS?</a:t>
            </a:r>
          </a:p>
        </p:txBody>
      </p:sp>
      <p:sp>
        <p:nvSpPr>
          <p:cNvPr id="155651" name="Text Box 4"/>
          <p:cNvSpPr txBox="1">
            <a:spLocks noChangeArrowheads="1"/>
          </p:cNvSpPr>
          <p:nvPr/>
        </p:nvSpPr>
        <p:spPr bwMode="auto">
          <a:xfrm>
            <a:off x="577850" y="1312863"/>
            <a:ext cx="82264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50000"/>
              </a:lnSpc>
              <a:buSzPct val="75000"/>
              <a:buFontTx/>
              <a:buBlip>
                <a:blip r:embed="rId3"/>
              </a:buBlip>
            </a:pPr>
            <a:r>
              <a:rPr lang="en-US" sz="2000"/>
              <a:t> CS is for finite dimensional models </a:t>
            </a:r>
            <a:r>
              <a:rPr lang="en-US" sz="2000" i="1"/>
              <a:t>(y=Ax)</a:t>
            </a:r>
            <a:r>
              <a:rPr lang="en-US" sz="2000"/>
              <a:t> </a:t>
            </a:r>
          </a:p>
          <a:p>
            <a:pPr>
              <a:lnSpc>
                <a:spcPct val="150000"/>
              </a:lnSpc>
              <a:buSzPct val="75000"/>
              <a:buFontTx/>
              <a:buBlip>
                <a:blip r:embed="rId3"/>
              </a:buBlip>
            </a:pPr>
            <a:r>
              <a:rPr lang="en-US" sz="2000"/>
              <a:t> Loss in resolution when discretizing</a:t>
            </a:r>
          </a:p>
          <a:p>
            <a:pPr>
              <a:lnSpc>
                <a:spcPct val="150000"/>
              </a:lnSpc>
              <a:buSzPct val="75000"/>
              <a:buFontTx/>
              <a:buBlip>
                <a:blip r:embed="rId3"/>
              </a:buBlip>
            </a:pPr>
            <a:r>
              <a:rPr lang="en-US" sz="2000"/>
              <a:t> Sensitivity to grid, analog bandwidth issues </a:t>
            </a:r>
          </a:p>
          <a:p>
            <a:pPr>
              <a:lnSpc>
                <a:spcPct val="150000"/>
              </a:lnSpc>
              <a:buSzPct val="75000"/>
              <a:buFontTx/>
              <a:buBlip>
                <a:blip r:embed="rId3"/>
              </a:buBlip>
            </a:pPr>
            <a:r>
              <a:rPr lang="en-US" sz="2000"/>
              <a:t> Is not able to exploit structure in analog signals</a:t>
            </a:r>
          </a:p>
          <a:p>
            <a:pPr>
              <a:lnSpc>
                <a:spcPct val="150000"/>
              </a:lnSpc>
              <a:buSzPct val="75000"/>
              <a:buFontTx/>
              <a:buBlip>
                <a:blip r:embed="rId3"/>
              </a:buBlip>
            </a:pPr>
            <a:r>
              <a:rPr lang="en-US" sz="2000"/>
              <a:t> Results in large computation on the digital side</a:t>
            </a:r>
          </a:p>
          <a:p>
            <a:pPr>
              <a:lnSpc>
                <a:spcPct val="150000"/>
              </a:lnSpc>
              <a:buSzPct val="75000"/>
              <a:buFontTx/>
              <a:buBlip>
                <a:blip r:embed="rId3"/>
              </a:buBlip>
            </a:pPr>
            <a:r>
              <a:rPr lang="en-US" sz="2000"/>
              <a:t> Samples do not typically interface with standard processing methods</a:t>
            </a:r>
          </a:p>
          <a:p>
            <a:pPr>
              <a:lnSpc>
                <a:spcPct val="150000"/>
              </a:lnSpc>
              <a:buSzPct val="75000"/>
              <a:buFontTx/>
              <a:buBlip>
                <a:blip r:embed="rId3"/>
              </a:buBlip>
            </a:pPr>
            <a:endParaRPr lang="en-US" sz="2000"/>
          </a:p>
          <a:p>
            <a:pPr>
              <a:lnSpc>
                <a:spcPct val="150000"/>
              </a:lnSpc>
              <a:buSzPct val="75000"/>
            </a:pPr>
            <a:endParaRPr lang="en-US" sz="2000"/>
          </a:p>
        </p:txBody>
      </p:sp>
      <p:sp>
        <p:nvSpPr>
          <p:cNvPr id="6" name="Text Box 4"/>
          <p:cNvSpPr txBox="1">
            <a:spLocks noChangeArrowheads="1"/>
          </p:cNvSpPr>
          <p:nvPr/>
        </p:nvSpPr>
        <p:spPr bwMode="auto">
          <a:xfrm>
            <a:off x="925513" y="5254625"/>
            <a:ext cx="7192962" cy="830997"/>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400" b="1" dirty="0" smtClean="0">
                <a:solidFill>
                  <a:schemeClr val="bg1"/>
                </a:solidFill>
              </a:rPr>
              <a:t>Besides union models and </a:t>
            </a:r>
            <a:r>
              <a:rPr lang="en-US" sz="2400" b="1" dirty="0" err="1" smtClean="0">
                <a:solidFill>
                  <a:schemeClr val="bg1"/>
                </a:solidFill>
              </a:rPr>
              <a:t>Xampling</a:t>
            </a:r>
            <a:r>
              <a:rPr lang="en-US" sz="2400" b="1" dirty="0" smtClean="0">
                <a:solidFill>
                  <a:schemeClr val="bg1"/>
                </a:solidFill>
              </a:rPr>
              <a:t> there are many more challenges !</a:t>
            </a:r>
            <a:endParaRPr lang="en-US" sz="2400" b="1" dirty="0">
              <a:solidFill>
                <a:schemeClr val="bg1"/>
              </a:solidFill>
            </a:endParaRPr>
          </a:p>
        </p:txBody>
      </p:sp>
      <p:sp>
        <p:nvSpPr>
          <p:cNvPr id="39941" name="Rectangle 6"/>
          <p:cNvSpPr>
            <a:spLocks noChangeArrowheads="1"/>
          </p:cNvSpPr>
          <p:nvPr/>
        </p:nvSpPr>
        <p:spPr bwMode="auto">
          <a:xfrm>
            <a:off x="833438" y="4297363"/>
            <a:ext cx="7331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SzPct val="75000"/>
            </a:pPr>
            <a:r>
              <a:rPr lang="en-US" dirty="0"/>
              <a:t>More details in: M. </a:t>
            </a:r>
            <a:r>
              <a:rPr lang="en-US" dirty="0" err="1"/>
              <a:t>Mishali</a:t>
            </a:r>
            <a:r>
              <a:rPr lang="en-US" dirty="0"/>
              <a:t>, Y. C. </a:t>
            </a:r>
            <a:r>
              <a:rPr lang="en-US" dirty="0" err="1"/>
              <a:t>Eldar</a:t>
            </a:r>
            <a:r>
              <a:rPr lang="en-US" dirty="0"/>
              <a:t>, and A. </a:t>
            </a:r>
            <a:r>
              <a:rPr lang="en-US" dirty="0" err="1"/>
              <a:t>Elron</a:t>
            </a:r>
            <a:r>
              <a:rPr lang="en-US" dirty="0"/>
              <a:t>, “</a:t>
            </a:r>
            <a:r>
              <a:rPr lang="en-US" dirty="0" err="1"/>
              <a:t>Xampling</a:t>
            </a:r>
            <a:r>
              <a:rPr lang="en-US" dirty="0"/>
              <a:t>: Signal acquisition and processing in union of subspaces”</a:t>
            </a:r>
          </a:p>
        </p:txBody>
      </p:sp>
    </p:spTree>
    <p:extLst>
      <p:ext uri="{BB962C8B-B14F-4D97-AF65-F5344CB8AC3E}">
        <p14:creationId xmlns:p14="http://schemas.microsoft.com/office/powerpoint/2010/main" val="3120698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41"/>
                                        </p:tgtEl>
                                        <p:attrNameLst>
                                          <p:attrName>style.visibility</p:attrName>
                                        </p:attrNameLst>
                                      </p:cBhvr>
                                      <p:to>
                                        <p:strVal val="visible"/>
                                      </p:to>
                                    </p:set>
                                    <p:animEffect transition="in" filter="blinds(horizontal)">
                                      <p:cBhvr>
                                        <p:cTn id="10" dur="500"/>
                                        <p:tgtEl>
                                          <p:spTgt spid="39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994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p:txBody>
          <a:bodyPr/>
          <a:lstStyle/>
          <a:p>
            <a:r>
              <a:rPr lang="en-US" dirty="0" smtClean="0"/>
              <a:t>Stepping CS to Practice</a:t>
            </a:r>
          </a:p>
        </p:txBody>
      </p:sp>
      <p:sp>
        <p:nvSpPr>
          <p:cNvPr id="155651" name="Text Box 4"/>
          <p:cNvSpPr txBox="1">
            <a:spLocks noChangeArrowheads="1"/>
          </p:cNvSpPr>
          <p:nvPr/>
        </p:nvSpPr>
        <p:spPr bwMode="auto">
          <a:xfrm>
            <a:off x="361950" y="1217454"/>
            <a:ext cx="8321509"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50000"/>
              </a:lnSpc>
              <a:buSzPct val="75000"/>
              <a:buFontTx/>
              <a:buBlip>
                <a:blip r:embed="rId3"/>
              </a:buBlip>
            </a:pPr>
            <a:r>
              <a:rPr lang="en-US" sz="2000" dirty="0" smtClean="0"/>
              <a:t> Address wideband noise and dynamic range:</a:t>
            </a:r>
          </a:p>
          <a:p>
            <a:pPr lvl="1">
              <a:lnSpc>
                <a:spcPts val="3000"/>
              </a:lnSpc>
              <a:buSzPct val="75000"/>
              <a:buFontTx/>
              <a:buBlip>
                <a:blip r:embed="rId3"/>
              </a:buBlip>
            </a:pPr>
            <a:r>
              <a:rPr lang="en-US" sz="2000" dirty="0" smtClean="0"/>
              <a:t>Since </a:t>
            </a:r>
            <a:r>
              <a:rPr lang="en-US" sz="2000" i="1" dirty="0" smtClean="0"/>
              <a:t>x</a:t>
            </a:r>
            <a:r>
              <a:rPr lang="en-US" sz="2000" dirty="0" smtClean="0"/>
              <a:t> is noisy:  </a:t>
            </a:r>
            <a:r>
              <a:rPr lang="en-US" sz="2000" i="1" dirty="0" smtClean="0"/>
              <a:t>y=A(</a:t>
            </a:r>
            <a:r>
              <a:rPr lang="en-US" sz="2000" i="1" dirty="0" err="1" smtClean="0"/>
              <a:t>x+e</a:t>
            </a:r>
            <a:r>
              <a:rPr lang="en-US" sz="2000" i="1" dirty="0" smtClean="0"/>
              <a:t>)+w</a:t>
            </a:r>
            <a:r>
              <a:rPr lang="en-US" sz="2000" dirty="0" smtClean="0"/>
              <a:t>,  </a:t>
            </a:r>
            <a:r>
              <a:rPr lang="en-US" sz="2000" i="1" dirty="0" smtClean="0"/>
              <a:t>e=</a:t>
            </a:r>
            <a:r>
              <a:rPr lang="en-US" sz="2000" dirty="0" smtClean="0"/>
              <a:t>wideband noise</a:t>
            </a:r>
          </a:p>
          <a:p>
            <a:pPr lvl="1">
              <a:lnSpc>
                <a:spcPts val="3000"/>
              </a:lnSpc>
              <a:buSzPct val="75000"/>
              <a:buFontTx/>
              <a:buBlip>
                <a:blip r:embed="rId3"/>
              </a:buBlip>
            </a:pPr>
            <a:r>
              <a:rPr lang="en-US" sz="2000" dirty="0" smtClean="0"/>
              <a:t>MWC/PNS:  </a:t>
            </a:r>
            <a:r>
              <a:rPr lang="en-US" sz="2000" dirty="0" err="1" smtClean="0"/>
              <a:t>Nyquist</a:t>
            </a:r>
            <a:r>
              <a:rPr lang="en-US" sz="2000" dirty="0" smtClean="0"/>
              <a:t>-bandwidth noise is aliased</a:t>
            </a:r>
          </a:p>
          <a:p>
            <a:pPr lvl="1">
              <a:lnSpc>
                <a:spcPts val="3000"/>
              </a:lnSpc>
              <a:buSzPct val="75000"/>
              <a:buFontTx/>
              <a:buBlip>
                <a:blip r:embed="rId3"/>
              </a:buBlip>
            </a:pPr>
            <a:r>
              <a:rPr lang="en-US" sz="2000" dirty="0" smtClean="0"/>
              <a:t>RD: noise is folded from all possible tone locations</a:t>
            </a:r>
          </a:p>
          <a:p>
            <a:pPr lvl="1">
              <a:lnSpc>
                <a:spcPts val="3000"/>
              </a:lnSpc>
              <a:buSzPct val="75000"/>
              <a:buFontTx/>
              <a:buBlip>
                <a:blip r:embed="rId3"/>
              </a:buBlip>
            </a:pPr>
            <a:r>
              <a:rPr lang="en-US" sz="2000" dirty="0" smtClean="0"/>
              <a:t>Large interference will swamp ADC</a:t>
            </a:r>
            <a:endParaRPr lang="en-US" sz="2000" dirty="0"/>
          </a:p>
          <a:p>
            <a:pPr>
              <a:lnSpc>
                <a:spcPct val="150000"/>
              </a:lnSpc>
              <a:buSzPct val="75000"/>
              <a:buFontTx/>
              <a:buBlip>
                <a:blip r:embed="rId3"/>
              </a:buBlip>
            </a:pPr>
            <a:r>
              <a:rPr lang="en-US" sz="2000" dirty="0" smtClean="0"/>
              <a:t> Integrate into existing systems</a:t>
            </a:r>
          </a:p>
          <a:p>
            <a:pPr lvl="1">
              <a:lnSpc>
                <a:spcPts val="3000"/>
              </a:lnSpc>
              <a:buSzPct val="75000"/>
              <a:buFontTx/>
              <a:buBlip>
                <a:blip r:embed="rId3"/>
              </a:buBlip>
            </a:pPr>
            <a:r>
              <a:rPr lang="en-US" sz="2000" dirty="0" smtClean="0"/>
              <a:t>Minimal (preferably no) modification to hardware</a:t>
            </a:r>
          </a:p>
          <a:p>
            <a:pPr lvl="1">
              <a:lnSpc>
                <a:spcPts val="3000"/>
              </a:lnSpc>
              <a:buSzPct val="75000"/>
              <a:buFontTx/>
              <a:buBlip>
                <a:blip r:embed="rId3"/>
              </a:buBlip>
            </a:pPr>
            <a:r>
              <a:rPr lang="en-US" sz="2000" i="1" dirty="0" smtClean="0"/>
              <a:t>e.g.,</a:t>
            </a:r>
            <a:r>
              <a:rPr lang="en-US" sz="2000" dirty="0" smtClean="0"/>
              <a:t> reprogramming firmware, rewiring, etc.</a:t>
            </a:r>
          </a:p>
          <a:p>
            <a:pPr lvl="1">
              <a:lnSpc>
                <a:spcPts val="3000"/>
              </a:lnSpc>
              <a:buSzPct val="75000"/>
              <a:buFontTx/>
              <a:buBlip>
                <a:blip r:embed="rId3"/>
              </a:buBlip>
            </a:pPr>
            <a:r>
              <a:rPr lang="en-US" sz="2000" dirty="0" smtClean="0"/>
              <a:t>Deal with large analog BW and wide dynamic range</a:t>
            </a:r>
          </a:p>
          <a:p>
            <a:pPr>
              <a:lnSpc>
                <a:spcPct val="150000"/>
              </a:lnSpc>
              <a:buSzPct val="75000"/>
              <a:buFontTx/>
              <a:buBlip>
                <a:blip r:embed="rId3"/>
              </a:buBlip>
            </a:pPr>
            <a:r>
              <a:rPr lang="en-US" sz="2000" dirty="0"/>
              <a:t> </a:t>
            </a:r>
            <a:r>
              <a:rPr lang="en-US" sz="2000" dirty="0" smtClean="0"/>
              <a:t>Prove cost-effective</a:t>
            </a:r>
          </a:p>
          <a:p>
            <a:pPr lvl="1">
              <a:lnSpc>
                <a:spcPts val="3000"/>
              </a:lnSpc>
              <a:buSzPct val="75000"/>
              <a:buFontTx/>
              <a:buBlip>
                <a:blip r:embed="rId3"/>
              </a:buBlip>
            </a:pPr>
            <a:r>
              <a:rPr lang="en-US" sz="2000" dirty="0" smtClean="0"/>
              <a:t>Rate is only one factor !    Digital complexity is not less important</a:t>
            </a:r>
          </a:p>
          <a:p>
            <a:pPr lvl="1">
              <a:lnSpc>
                <a:spcPts val="3000"/>
              </a:lnSpc>
              <a:buSzPct val="75000"/>
              <a:buFontTx/>
              <a:buBlip>
                <a:blip r:embed="rId3"/>
              </a:buBlip>
            </a:pPr>
            <a:r>
              <a:rPr lang="en-US" sz="2000" dirty="0" smtClean="0"/>
              <a:t>Improve effective number of bits / </a:t>
            </a:r>
            <a:r>
              <a:rPr lang="en-US" sz="2000" dirty="0" err="1" smtClean="0"/>
              <a:t>Xample</a:t>
            </a:r>
            <a:endParaRPr lang="en-US" sz="2000" dirty="0"/>
          </a:p>
        </p:txBody>
      </p:sp>
      <p:sp>
        <p:nvSpPr>
          <p:cNvPr id="7" name="Text Box 4"/>
          <p:cNvSpPr txBox="1">
            <a:spLocks noChangeArrowheads="1"/>
          </p:cNvSpPr>
          <p:nvPr/>
        </p:nvSpPr>
        <p:spPr bwMode="auto">
          <a:xfrm>
            <a:off x="361950" y="5996126"/>
            <a:ext cx="71913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50000"/>
              </a:lnSpc>
              <a:buSzPct val="75000"/>
              <a:buFontTx/>
              <a:buBlip>
                <a:blip r:embed="rId3"/>
              </a:buBlip>
            </a:pPr>
            <a:r>
              <a:rPr lang="en-US" sz="2000" dirty="0"/>
              <a:t> </a:t>
            </a:r>
            <a:r>
              <a:rPr lang="en-US" sz="2000" b="1" dirty="0">
                <a:solidFill>
                  <a:srgbClr val="FF0000"/>
                </a:solidFill>
              </a:rPr>
              <a:t>Next slides:</a:t>
            </a:r>
            <a:r>
              <a:rPr lang="en-US" sz="2000" dirty="0"/>
              <a:t> quick glance at circuit challenges + applications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p:txBody>
          <a:bodyPr/>
          <a:lstStyle/>
          <a:p>
            <a:r>
              <a:rPr lang="en-US" sz="3600" smtClean="0"/>
              <a:t>A 2.4 GHz Prototype</a:t>
            </a:r>
          </a:p>
        </p:txBody>
      </p:sp>
      <p:sp>
        <p:nvSpPr>
          <p:cNvPr id="134150" name="Rectangle 3"/>
          <p:cNvSpPr>
            <a:spLocks noChangeArrowheads="1"/>
          </p:cNvSpPr>
          <p:nvPr/>
        </p:nvSpPr>
        <p:spPr bwMode="auto">
          <a:xfrm>
            <a:off x="412750" y="3781425"/>
            <a:ext cx="6691313"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Blip>
                <a:blip r:embed="rId3"/>
              </a:buBlip>
            </a:pPr>
            <a:r>
              <a:rPr lang="en-US" sz="2000"/>
              <a:t>2.3 GHz Nyquist-rate, 120 MHz occupancy</a:t>
            </a:r>
          </a:p>
          <a:p>
            <a:pPr marL="342900" indent="-342900">
              <a:lnSpc>
                <a:spcPct val="80000"/>
              </a:lnSpc>
              <a:spcBef>
                <a:spcPct val="20000"/>
              </a:spcBef>
              <a:buFontTx/>
              <a:buBlip>
                <a:blip r:embed="rId3"/>
              </a:buBlip>
            </a:pPr>
            <a:r>
              <a:rPr lang="en-US" sz="2000">
                <a:sym typeface="Wingdings" pitchFamily="2" charset="2"/>
              </a:rPr>
              <a:t>280 MHz sampling rate</a:t>
            </a:r>
          </a:p>
          <a:p>
            <a:pPr marL="342900" indent="-342900">
              <a:lnSpc>
                <a:spcPct val="80000"/>
              </a:lnSpc>
              <a:spcBef>
                <a:spcPct val="20000"/>
              </a:spcBef>
              <a:buFontTx/>
              <a:buBlip>
                <a:blip r:embed="rId3"/>
              </a:buBlip>
            </a:pPr>
            <a:r>
              <a:rPr lang="en-US" sz="2000">
                <a:sym typeface="Wingdings" pitchFamily="2" charset="2"/>
              </a:rPr>
              <a:t>Wideband receiver mode:</a:t>
            </a:r>
          </a:p>
          <a:p>
            <a:pPr marL="742950" lvl="1" indent="-285750">
              <a:lnSpc>
                <a:spcPct val="80000"/>
              </a:lnSpc>
              <a:spcBef>
                <a:spcPct val="20000"/>
              </a:spcBef>
              <a:buFontTx/>
              <a:buBlip>
                <a:blip r:embed="rId3"/>
              </a:buBlip>
            </a:pPr>
            <a:r>
              <a:rPr lang="en-US">
                <a:sym typeface="Wingdings" pitchFamily="2" charset="2"/>
              </a:rPr>
              <a:t>49 dB dynamic range</a:t>
            </a:r>
          </a:p>
          <a:p>
            <a:pPr marL="742950" lvl="1" indent="-285750">
              <a:lnSpc>
                <a:spcPct val="80000"/>
              </a:lnSpc>
              <a:spcBef>
                <a:spcPct val="20000"/>
              </a:spcBef>
              <a:buFontTx/>
              <a:buBlip>
                <a:blip r:embed="rId3"/>
              </a:buBlip>
            </a:pPr>
            <a:r>
              <a:rPr lang="en-US">
                <a:sym typeface="Wingdings" pitchFamily="2" charset="2"/>
              </a:rPr>
              <a:t>SNDR &gt; 30 dB over all input range</a:t>
            </a:r>
          </a:p>
          <a:p>
            <a:pPr marL="342900" indent="-342900">
              <a:lnSpc>
                <a:spcPct val="80000"/>
              </a:lnSpc>
              <a:spcBef>
                <a:spcPct val="20000"/>
              </a:spcBef>
              <a:buFontTx/>
              <a:buBlip>
                <a:blip r:embed="rId3"/>
              </a:buBlip>
            </a:pPr>
            <a:r>
              <a:rPr lang="en-US" sz="2000">
                <a:sym typeface="Wingdings" pitchFamily="2" charset="2"/>
              </a:rPr>
              <a:t>ADC mode:</a:t>
            </a:r>
          </a:p>
          <a:p>
            <a:pPr marL="742950" lvl="1" indent="-285750">
              <a:lnSpc>
                <a:spcPct val="80000"/>
              </a:lnSpc>
              <a:spcBef>
                <a:spcPct val="20000"/>
              </a:spcBef>
              <a:buFontTx/>
              <a:buBlip>
                <a:blip r:embed="rId3"/>
              </a:buBlip>
            </a:pPr>
            <a:r>
              <a:rPr lang="en-US">
                <a:sym typeface="Wingdings" pitchFamily="2" charset="2"/>
              </a:rPr>
              <a:t>1.2 volt peak-to-peak full-scale</a:t>
            </a:r>
          </a:p>
          <a:p>
            <a:pPr marL="742950" lvl="1" indent="-285750">
              <a:lnSpc>
                <a:spcPct val="80000"/>
              </a:lnSpc>
              <a:spcBef>
                <a:spcPct val="20000"/>
              </a:spcBef>
              <a:buFontTx/>
              <a:buBlip>
                <a:blip r:embed="rId3"/>
              </a:buBlip>
            </a:pPr>
            <a:r>
              <a:rPr lang="en-US">
                <a:sym typeface="Wingdings" pitchFamily="2" charset="2"/>
              </a:rPr>
              <a:t>42 dB SNDR = 6.7 ENOB</a:t>
            </a:r>
          </a:p>
          <a:p>
            <a:pPr marL="342900" indent="-342900">
              <a:lnSpc>
                <a:spcPct val="80000"/>
              </a:lnSpc>
              <a:spcBef>
                <a:spcPct val="20000"/>
              </a:spcBef>
              <a:buFontTx/>
              <a:buBlip>
                <a:blip r:embed="rId3"/>
              </a:buBlip>
            </a:pPr>
            <a:r>
              <a:rPr lang="en-US" sz="2000">
                <a:sym typeface="Wingdings" pitchFamily="2" charset="2"/>
              </a:rPr>
              <a:t>Off-the-shelf devices, ~5k$, standard PCB production</a:t>
            </a:r>
          </a:p>
        </p:txBody>
      </p:sp>
      <p:sp>
        <p:nvSpPr>
          <p:cNvPr id="8" name="Rectangle 21"/>
          <p:cNvSpPr>
            <a:spLocks noChangeArrowheads="1"/>
          </p:cNvSpPr>
          <p:nvPr/>
        </p:nvSpPr>
        <p:spPr bwMode="auto">
          <a:xfrm>
            <a:off x="7222127" y="6118177"/>
            <a:ext cx="19218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Mishali</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’08-10</a:t>
            </a:r>
            <a:endParaRPr lang="he-IL" sz="1200" dirty="0"/>
          </a:p>
        </p:txBody>
      </p:sp>
      <p:sp>
        <p:nvSpPr>
          <p:cNvPr id="9" name="Rectangle 4"/>
          <p:cNvSpPr>
            <a:spLocks noChangeArrowheads="1"/>
          </p:cNvSpPr>
          <p:nvPr/>
        </p:nvSpPr>
        <p:spPr bwMode="auto">
          <a:xfrm>
            <a:off x="425450" y="1343025"/>
            <a:ext cx="8153400" cy="2284413"/>
          </a:xfrm>
          <a:prstGeom prst="rect">
            <a:avLst/>
          </a:prstGeom>
          <a:solidFill>
            <a:schemeClr val="bg1"/>
          </a:solidFill>
          <a:ln w="9525">
            <a:solidFill>
              <a:schemeClr val="tx1"/>
            </a:solidFill>
            <a:miter lim="800000"/>
            <a:headEnd/>
            <a:tailEnd/>
          </a:ln>
        </p:spPr>
        <p:txBody>
          <a:bodyPr wrap="none" anchor="ctr"/>
          <a:lstStyle/>
          <a:p>
            <a:pPr algn="ctr"/>
            <a:endParaRPr lang="ru-RU"/>
          </a:p>
        </p:txBody>
      </p:sp>
      <p:pic>
        <p:nvPicPr>
          <p:cNvPr id="10" name="Picture 4" descr="mboard_crop_cm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588" y="1457325"/>
            <a:ext cx="30702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board_crop_cm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063" y="1457325"/>
            <a:ext cx="27527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9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idx="4294967295"/>
          </p:nvPr>
        </p:nvSpPr>
        <p:spPr/>
        <p:txBody>
          <a:bodyPr/>
          <a:lstStyle/>
          <a:p>
            <a:r>
              <a:rPr lang="en-US" sz="3600" smtClean="0"/>
              <a:t>Circuit Design (2)</a:t>
            </a:r>
          </a:p>
        </p:txBody>
      </p:sp>
      <p:sp>
        <p:nvSpPr>
          <p:cNvPr id="135174" name="Rectangle 3"/>
          <p:cNvSpPr>
            <a:spLocks noChangeArrowheads="1"/>
          </p:cNvSpPr>
          <p:nvPr/>
        </p:nvSpPr>
        <p:spPr bwMode="auto">
          <a:xfrm>
            <a:off x="412750" y="3781425"/>
            <a:ext cx="4176713"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Blip>
                <a:blip r:embed="rId3"/>
              </a:buBlip>
            </a:pPr>
            <a:r>
              <a:rPr lang="en-US" sz="2000"/>
              <a:t>Analog board</a:t>
            </a:r>
          </a:p>
          <a:p>
            <a:pPr marL="742950" lvl="1" indent="-285750">
              <a:lnSpc>
                <a:spcPct val="80000"/>
              </a:lnSpc>
              <a:spcBef>
                <a:spcPct val="20000"/>
              </a:spcBef>
              <a:buFontTx/>
              <a:buBlip>
                <a:blip r:embed="rId3"/>
              </a:buBlip>
            </a:pPr>
            <a:r>
              <a:rPr lang="en-US"/>
              <a:t>m=4 channels</a:t>
            </a:r>
          </a:p>
          <a:p>
            <a:pPr marL="742950" lvl="1" indent="-285750">
              <a:lnSpc>
                <a:spcPct val="80000"/>
              </a:lnSpc>
              <a:spcBef>
                <a:spcPct val="20000"/>
              </a:spcBef>
              <a:buFontTx/>
              <a:buBlip>
                <a:blip r:embed="rId3"/>
              </a:buBlip>
            </a:pPr>
            <a:r>
              <a:rPr lang="en-US"/>
              <a:t>1:4 Split + mixing + filtering</a:t>
            </a:r>
          </a:p>
          <a:p>
            <a:pPr marL="742950" lvl="1" indent="-285750">
              <a:lnSpc>
                <a:spcPct val="80000"/>
              </a:lnSpc>
              <a:spcBef>
                <a:spcPct val="20000"/>
              </a:spcBef>
              <a:buFontTx/>
              <a:buBlip>
                <a:blip r:embed="rId3"/>
              </a:buBlip>
            </a:pPr>
            <a:r>
              <a:rPr lang="en-US"/>
              <a:t>Filter cutoff 33 MHz</a:t>
            </a:r>
          </a:p>
          <a:p>
            <a:pPr marL="742950" lvl="1" indent="-285750">
              <a:lnSpc>
                <a:spcPct val="80000"/>
              </a:lnSpc>
              <a:spcBef>
                <a:spcPct val="20000"/>
              </a:spcBef>
              <a:buFontTx/>
              <a:buBlip>
                <a:blip r:embed="rId3"/>
              </a:buBlip>
            </a:pPr>
            <a:r>
              <a:rPr lang="en-US"/>
              <a:t>Sampling rate 70 MHz per channel (scope)</a:t>
            </a:r>
          </a:p>
          <a:p>
            <a:pPr marL="742950" lvl="1" indent="-285750">
              <a:lnSpc>
                <a:spcPct val="80000"/>
              </a:lnSpc>
              <a:spcBef>
                <a:spcPct val="20000"/>
              </a:spcBef>
              <a:buFontTx/>
              <a:buBlip>
                <a:blip r:embed="rId3"/>
              </a:buBlip>
            </a:pPr>
            <a:endParaRPr lang="en-US"/>
          </a:p>
        </p:txBody>
      </p:sp>
      <p:sp>
        <p:nvSpPr>
          <p:cNvPr id="135175" name="Rectangle 3"/>
          <p:cNvSpPr>
            <a:spLocks noChangeArrowheads="1"/>
          </p:cNvSpPr>
          <p:nvPr/>
        </p:nvSpPr>
        <p:spPr bwMode="auto">
          <a:xfrm>
            <a:off x="4735513" y="3781425"/>
            <a:ext cx="4176712"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Blip>
                <a:blip r:embed="rId3"/>
              </a:buBlip>
            </a:pPr>
            <a:r>
              <a:rPr lang="en-US" sz="2000"/>
              <a:t>Digital board: sign alternating sequences</a:t>
            </a:r>
          </a:p>
          <a:p>
            <a:pPr marL="742950" lvl="1" indent="-285750">
              <a:lnSpc>
                <a:spcPct val="80000"/>
              </a:lnSpc>
              <a:spcBef>
                <a:spcPct val="20000"/>
              </a:spcBef>
              <a:buFontTx/>
              <a:buBlip>
                <a:blip r:embed="rId3"/>
              </a:buBlip>
            </a:pPr>
            <a:r>
              <a:rPr lang="en-US"/>
              <a:t>2.075 GHz VCO</a:t>
            </a:r>
          </a:p>
          <a:p>
            <a:pPr marL="742950" lvl="1" indent="-285750">
              <a:lnSpc>
                <a:spcPct val="80000"/>
              </a:lnSpc>
              <a:spcBef>
                <a:spcPct val="20000"/>
              </a:spcBef>
              <a:buFontTx/>
              <a:buBlip>
                <a:blip r:embed="rId3"/>
              </a:buBlip>
            </a:pPr>
            <a:r>
              <a:rPr lang="en-US"/>
              <a:t>Discrete ECL shift-register</a:t>
            </a:r>
          </a:p>
          <a:p>
            <a:pPr marL="742950" lvl="1" indent="-285750">
              <a:lnSpc>
                <a:spcPct val="80000"/>
              </a:lnSpc>
              <a:spcBef>
                <a:spcPct val="20000"/>
              </a:spcBef>
              <a:buFontTx/>
              <a:buBlip>
                <a:blip r:embed="rId3"/>
              </a:buBlip>
            </a:pPr>
            <a:r>
              <a:rPr lang="en-US"/>
              <a:t>M=108 bits</a:t>
            </a:r>
          </a:p>
          <a:p>
            <a:pPr marL="742950" lvl="1" indent="-285750">
              <a:lnSpc>
                <a:spcPct val="80000"/>
              </a:lnSpc>
              <a:spcBef>
                <a:spcPct val="20000"/>
              </a:spcBef>
              <a:buFontTx/>
              <a:buBlip>
                <a:blip r:embed="rId3"/>
              </a:buBlip>
            </a:pPr>
            <a:r>
              <a:rPr lang="en-US"/>
              <a:t>4 Outputs (taps of the register)</a:t>
            </a:r>
          </a:p>
        </p:txBody>
      </p:sp>
      <p:sp>
        <p:nvSpPr>
          <p:cNvPr id="9" name="Rectangle 21"/>
          <p:cNvSpPr>
            <a:spLocks noChangeArrowheads="1"/>
          </p:cNvSpPr>
          <p:nvPr/>
        </p:nvSpPr>
        <p:spPr bwMode="auto">
          <a:xfrm>
            <a:off x="7222127" y="6118177"/>
            <a:ext cx="19218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Mishali</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’08-10</a:t>
            </a:r>
            <a:endParaRPr lang="he-IL" sz="1200" dirty="0"/>
          </a:p>
        </p:txBody>
      </p:sp>
      <p:sp>
        <p:nvSpPr>
          <p:cNvPr id="10" name="Rectangle 4"/>
          <p:cNvSpPr>
            <a:spLocks noChangeArrowheads="1"/>
          </p:cNvSpPr>
          <p:nvPr/>
        </p:nvSpPr>
        <p:spPr bwMode="auto">
          <a:xfrm>
            <a:off x="425450" y="1343025"/>
            <a:ext cx="8153400" cy="2284413"/>
          </a:xfrm>
          <a:prstGeom prst="rect">
            <a:avLst/>
          </a:prstGeom>
          <a:solidFill>
            <a:schemeClr val="bg1"/>
          </a:solidFill>
          <a:ln w="9525">
            <a:solidFill>
              <a:schemeClr val="tx1"/>
            </a:solidFill>
            <a:miter lim="800000"/>
            <a:headEnd/>
            <a:tailEnd/>
          </a:ln>
        </p:spPr>
        <p:txBody>
          <a:bodyPr wrap="none" anchor="ctr"/>
          <a:lstStyle/>
          <a:p>
            <a:pPr algn="ctr"/>
            <a:endParaRPr lang="ru-RU"/>
          </a:p>
        </p:txBody>
      </p:sp>
      <p:pic>
        <p:nvPicPr>
          <p:cNvPr id="11" name="Picture 4" descr="mboard_crop_cm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588" y="1457325"/>
            <a:ext cx="30702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dboard_crop_cm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063" y="1457325"/>
            <a:ext cx="27527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6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idx="4294967295"/>
          </p:nvPr>
        </p:nvSpPr>
        <p:spPr/>
        <p:txBody>
          <a:bodyPr/>
          <a:lstStyle/>
          <a:p>
            <a:r>
              <a:rPr lang="en-US" sz="3600" smtClean="0"/>
              <a:t>Circuit Design (3)</a:t>
            </a:r>
          </a:p>
        </p:txBody>
      </p:sp>
      <p:sp>
        <p:nvSpPr>
          <p:cNvPr id="3076" name="Rectangle 4"/>
          <p:cNvSpPr>
            <a:spLocks noChangeArrowheads="1"/>
          </p:cNvSpPr>
          <p:nvPr/>
        </p:nvSpPr>
        <p:spPr bwMode="auto">
          <a:xfrm>
            <a:off x="425450" y="1343025"/>
            <a:ext cx="8153400" cy="2284413"/>
          </a:xfrm>
          <a:prstGeom prst="rect">
            <a:avLst/>
          </a:prstGeom>
          <a:solidFill>
            <a:schemeClr val="bg1"/>
          </a:solidFill>
          <a:ln w="9525">
            <a:solidFill>
              <a:schemeClr val="tx1"/>
            </a:solidFill>
            <a:miter lim="800000"/>
            <a:headEnd/>
            <a:tailEnd/>
          </a:ln>
        </p:spPr>
        <p:txBody>
          <a:bodyPr wrap="none" anchor="ctr"/>
          <a:lstStyle/>
          <a:p>
            <a:pPr algn="ctr"/>
            <a:endParaRPr lang="ru-RU"/>
          </a:p>
        </p:txBody>
      </p:sp>
      <p:pic>
        <p:nvPicPr>
          <p:cNvPr id="3077" name="Picture 4" descr="mboard_crop_cmp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588" y="1457325"/>
            <a:ext cx="30702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descr="dboard_crop_cmp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063" y="1457325"/>
            <a:ext cx="275272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3"/>
          <p:cNvSpPr>
            <a:spLocks noChangeArrowheads="1"/>
          </p:cNvSpPr>
          <p:nvPr/>
        </p:nvSpPr>
        <p:spPr bwMode="auto">
          <a:xfrm>
            <a:off x="412750" y="3781425"/>
            <a:ext cx="6691313"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Blip>
                <a:blip r:embed="rId6"/>
              </a:buBlip>
            </a:pPr>
            <a:r>
              <a:rPr lang="en-US" sz="2000">
                <a:sym typeface="Wingdings" pitchFamily="2" charset="2"/>
              </a:rPr>
              <a:t>Wideband receiver mode:</a:t>
            </a:r>
          </a:p>
          <a:p>
            <a:pPr marL="742950" lvl="1" indent="-285750">
              <a:lnSpc>
                <a:spcPct val="80000"/>
              </a:lnSpc>
              <a:spcBef>
                <a:spcPct val="20000"/>
              </a:spcBef>
              <a:buFontTx/>
              <a:buBlip>
                <a:blip r:embed="rId6"/>
              </a:buBlip>
            </a:pPr>
            <a:r>
              <a:rPr lang="en-US">
                <a:sym typeface="Wingdings" pitchFamily="2" charset="2"/>
              </a:rPr>
              <a:t>Gain control on the input</a:t>
            </a:r>
          </a:p>
          <a:p>
            <a:pPr marL="742950" lvl="1" indent="-285750">
              <a:lnSpc>
                <a:spcPct val="80000"/>
              </a:lnSpc>
              <a:spcBef>
                <a:spcPct val="20000"/>
              </a:spcBef>
              <a:buFontTx/>
              <a:buBlip>
                <a:blip r:embed="rId6"/>
              </a:buBlip>
            </a:pPr>
            <a:r>
              <a:rPr lang="en-US">
                <a:sym typeface="Wingdings" pitchFamily="2" charset="2"/>
              </a:rPr>
              <a:t>Design specifications: </a:t>
            </a:r>
          </a:p>
          <a:p>
            <a:pPr marL="742950" lvl="1" indent="-285750">
              <a:lnSpc>
                <a:spcPct val="80000"/>
              </a:lnSpc>
              <a:spcBef>
                <a:spcPct val="20000"/>
              </a:spcBef>
            </a:pPr>
            <a:r>
              <a:rPr lang="en-US">
                <a:sym typeface="Wingdings" pitchFamily="2" charset="2"/>
              </a:rPr>
              <a:t>         Power out &gt; -7 dBm</a:t>
            </a:r>
          </a:p>
          <a:p>
            <a:pPr marL="742950" lvl="1" indent="-285750">
              <a:lnSpc>
                <a:spcPct val="80000"/>
              </a:lnSpc>
              <a:spcBef>
                <a:spcPct val="20000"/>
              </a:spcBef>
            </a:pPr>
            <a:r>
              <a:rPr lang="en-US">
                <a:sym typeface="Wingdings" pitchFamily="2" charset="2"/>
              </a:rPr>
              <a:t>         SNDR &gt; 30 dB </a:t>
            </a:r>
          </a:p>
          <a:p>
            <a:pPr marL="742950" lvl="1" indent="-285750">
              <a:lnSpc>
                <a:spcPct val="80000"/>
              </a:lnSpc>
              <a:spcBef>
                <a:spcPct val="20000"/>
              </a:spcBef>
            </a:pPr>
            <a:r>
              <a:rPr lang="en-US">
                <a:sym typeface="Wingdings" pitchFamily="2" charset="2"/>
              </a:rPr>
              <a:t>         over all input range</a:t>
            </a:r>
          </a:p>
          <a:p>
            <a:pPr marL="742950" lvl="1" indent="-285750">
              <a:lnSpc>
                <a:spcPct val="80000"/>
              </a:lnSpc>
              <a:spcBef>
                <a:spcPct val="20000"/>
              </a:spcBef>
              <a:buFontTx/>
              <a:buBlip>
                <a:blip r:embed="rId6"/>
              </a:buBlip>
            </a:pPr>
            <a:r>
              <a:rPr lang="en-US">
                <a:sym typeface="Wingdings" pitchFamily="2" charset="2"/>
              </a:rPr>
              <a:t>Gives 49 dB dynamic range</a:t>
            </a:r>
          </a:p>
          <a:p>
            <a:pPr marL="342900" indent="-342900">
              <a:lnSpc>
                <a:spcPct val="80000"/>
              </a:lnSpc>
              <a:spcBef>
                <a:spcPct val="20000"/>
              </a:spcBef>
            </a:pPr>
            <a:endParaRPr lang="en-US" sz="2000">
              <a:sym typeface="Wingdings" pitchFamily="2" charset="2"/>
            </a:endParaRPr>
          </a:p>
        </p:txBody>
      </p:sp>
      <p:graphicFrame>
        <p:nvGraphicFramePr>
          <p:cNvPr id="3074" name="Object 2"/>
          <p:cNvGraphicFramePr>
            <a:graphicFrameLocks noGrp="1" noChangeAspect="1"/>
          </p:cNvGraphicFramePr>
          <p:nvPr>
            <p:ph idx="4294967295"/>
          </p:nvPr>
        </p:nvGraphicFramePr>
        <p:xfrm>
          <a:off x="4935538" y="3733800"/>
          <a:ext cx="3570287" cy="2590800"/>
        </p:xfrm>
        <a:graphic>
          <a:graphicData uri="http://schemas.openxmlformats.org/presentationml/2006/ole">
            <mc:AlternateContent xmlns:mc="http://schemas.openxmlformats.org/markup-compatibility/2006">
              <mc:Choice xmlns:v="urn:schemas-microsoft-com:vml" Requires="v">
                <p:oleObj spid="_x0000_s315468" name="Acrobat Document" r:id="rId7" imgW="3771000" imgH="2736000" progId="AcroExch.Document.7">
                  <p:embed/>
                </p:oleObj>
              </mc:Choice>
              <mc:Fallback>
                <p:oleObj name="Acrobat Document" r:id="rId7" imgW="3771000" imgH="2736000" progId="AcroExch.Document.7">
                  <p:embed/>
                  <p:pic>
                    <p:nvPicPr>
                      <p:cNvPr id="0" name="Picture 49"/>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5538" y="3733800"/>
                        <a:ext cx="357028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21"/>
          <p:cNvSpPr>
            <a:spLocks noChangeArrowheads="1"/>
          </p:cNvSpPr>
          <p:nvPr/>
        </p:nvSpPr>
        <p:spPr bwMode="auto">
          <a:xfrm>
            <a:off x="7222127" y="6118177"/>
            <a:ext cx="19218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Mishali</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’08-10</a:t>
            </a:r>
            <a:endParaRPr lang="he-IL" sz="1200" dirty="0"/>
          </a:p>
        </p:txBody>
      </p:sp>
    </p:spTree>
    <p:extLst>
      <p:ext uri="{BB962C8B-B14F-4D97-AF65-F5344CB8AC3E}">
        <p14:creationId xmlns:p14="http://schemas.microsoft.com/office/powerpoint/2010/main" val="249151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35"/>
          <p:cNvGrpSpPr>
            <a:grpSpLocks/>
          </p:cNvGrpSpPr>
          <p:nvPr/>
        </p:nvGrpSpPr>
        <p:grpSpPr bwMode="auto">
          <a:xfrm>
            <a:off x="1150938" y="1731963"/>
            <a:ext cx="6842125" cy="3738562"/>
            <a:chOff x="212725" y="3225800"/>
            <a:chExt cx="4267200" cy="2332038"/>
          </a:xfrm>
        </p:grpSpPr>
        <p:pic>
          <p:nvPicPr>
            <p:cNvPr id="136198" name="Picture 2232" descr="mboard_crop"/>
            <p:cNvPicPr>
              <a:picLocks noChangeAspect="1" noChangeArrowheads="1"/>
            </p:cNvPicPr>
            <p:nvPr/>
          </p:nvPicPr>
          <p:blipFill>
            <a:blip r:embed="rId7" cstate="print">
              <a:clrChange>
                <a:clrFrom>
                  <a:srgbClr val="ECECEC"/>
                </a:clrFrom>
                <a:clrTo>
                  <a:srgbClr val="ECECEC">
                    <a:alpha val="0"/>
                  </a:srgbClr>
                </a:clrTo>
              </a:clrChange>
              <a:lum bright="6000"/>
              <a:extLst>
                <a:ext uri="{28A0092B-C50C-407E-A947-70E740481C1C}">
                  <a14:useLocalDpi xmlns:a14="http://schemas.microsoft.com/office/drawing/2010/main" val="0"/>
                </a:ext>
              </a:extLst>
            </a:blip>
            <a:srcRect/>
            <a:stretch>
              <a:fillRect/>
            </a:stretch>
          </p:blipFill>
          <p:spPr bwMode="auto">
            <a:xfrm>
              <a:off x="914400" y="3648075"/>
              <a:ext cx="287337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636415" y="4657701"/>
              <a:ext cx="778195" cy="329753"/>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pic>
          <p:nvPicPr>
            <p:cNvPr id="136200" name="Picture 41"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12725" y="3663950"/>
              <a:ext cx="56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867131" y="4184362"/>
              <a:ext cx="298011" cy="339655"/>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8" name="Rectangle 7"/>
            <p:cNvSpPr/>
            <p:nvPr/>
          </p:nvSpPr>
          <p:spPr>
            <a:xfrm>
              <a:off x="2404739" y="4289328"/>
              <a:ext cx="325733" cy="294104"/>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9" name="Rectangle 8"/>
            <p:cNvSpPr/>
            <p:nvPr/>
          </p:nvSpPr>
          <p:spPr>
            <a:xfrm>
              <a:off x="1173093" y="3830842"/>
              <a:ext cx="623744" cy="1634903"/>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pic>
          <p:nvPicPr>
            <p:cNvPr id="136204" name="Picture 42" descr="addin_tmp.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411288" y="3227388"/>
              <a:ext cx="44926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5" name="Picture 44" descr="addin_tmp.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857500" y="3225800"/>
              <a:ext cx="6048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06" name="Picture 45" descr="addin_tmp.pn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849688" y="4525963"/>
              <a:ext cx="6302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15"/>
            <p:cNvCxnSpPr/>
            <p:nvPr/>
          </p:nvCxnSpPr>
          <p:spPr>
            <a:xfrm>
              <a:off x="614693" y="4213079"/>
              <a:ext cx="528697" cy="214885"/>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16200000" flipH="1">
              <a:off x="1525498" y="3702136"/>
              <a:ext cx="655545" cy="28712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2501698" y="3675411"/>
              <a:ext cx="749619" cy="408898"/>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3435401" y="4808219"/>
              <a:ext cx="494045" cy="11486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6211" name="Picture 43" descr="addin_tmp.png"/>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074863" y="3238500"/>
              <a:ext cx="3143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p:nvPr/>
          </p:nvCxnSpPr>
          <p:spPr>
            <a:xfrm rot="16200000" flipH="1">
              <a:off x="2041844" y="3675869"/>
              <a:ext cx="367383"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6195" name="Rectangle 2"/>
          <p:cNvSpPr>
            <a:spLocks noGrp="1" noChangeArrowheads="1"/>
          </p:cNvSpPr>
          <p:nvPr>
            <p:ph type="title" idx="4294967295"/>
          </p:nvPr>
        </p:nvSpPr>
        <p:spPr/>
        <p:txBody>
          <a:bodyPr/>
          <a:lstStyle/>
          <a:p>
            <a:r>
              <a:rPr lang="en-US" smtClean="0"/>
              <a:t>Analog Design</a:t>
            </a:r>
          </a:p>
        </p:txBody>
      </p:sp>
      <p:sp>
        <p:nvSpPr>
          <p:cNvPr id="136196" name="Text Box 5"/>
          <p:cNvSpPr txBox="1">
            <a:spLocks noChangeArrowheads="1"/>
          </p:cNvSpPr>
          <p:nvPr/>
        </p:nvSpPr>
        <p:spPr bwMode="auto">
          <a:xfrm>
            <a:off x="7796213" y="6216650"/>
            <a:ext cx="137890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et al., </a:t>
            </a:r>
            <a:r>
              <a:rPr lang="en-US" sz="1200" b="1" dirty="0" smtClean="0">
                <a:solidFill>
                  <a:srgbClr val="CC0099"/>
                </a:solidFill>
              </a:rPr>
              <a:t>‘10</a:t>
            </a:r>
            <a:endParaRPr lang="en-US" sz="1200" b="1" dirty="0">
              <a:solidFill>
                <a:srgbClr val="CC0099"/>
              </a:solidFill>
            </a:endParaRPr>
          </a:p>
        </p:txBody>
      </p:sp>
    </p:spTree>
    <p:extLst>
      <p:ext uri="{BB962C8B-B14F-4D97-AF65-F5344CB8AC3E}">
        <p14:creationId xmlns:p14="http://schemas.microsoft.com/office/powerpoint/2010/main" val="361734748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35"/>
          <p:cNvGrpSpPr>
            <a:grpSpLocks/>
          </p:cNvGrpSpPr>
          <p:nvPr/>
        </p:nvGrpSpPr>
        <p:grpSpPr bwMode="auto">
          <a:xfrm>
            <a:off x="1477963" y="1611313"/>
            <a:ext cx="5629275" cy="4244975"/>
            <a:chOff x="4364038" y="3208338"/>
            <a:chExt cx="3117850" cy="2351087"/>
          </a:xfrm>
        </p:grpSpPr>
        <p:pic>
          <p:nvPicPr>
            <p:cNvPr id="137222" name="Picture 2233" descr="dboard_cro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5375" y="3652838"/>
              <a:ext cx="2573338" cy="190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5402442" y="4191328"/>
              <a:ext cx="512608" cy="499408"/>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pic>
          <p:nvPicPr>
            <p:cNvPr id="137224" name="Picture 48"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364038" y="3841750"/>
              <a:ext cx="4841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a:off x="4726292" y="4381244"/>
              <a:ext cx="636583" cy="25761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5114925" y="3921401"/>
              <a:ext cx="1009389" cy="995299"/>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25" name="Rectangle 24"/>
            <p:cNvSpPr/>
            <p:nvPr/>
          </p:nvSpPr>
          <p:spPr>
            <a:xfrm>
              <a:off x="6188499" y="3719176"/>
              <a:ext cx="512608" cy="1697812"/>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26" name="Rectangle 25"/>
            <p:cNvSpPr/>
            <p:nvPr/>
          </p:nvSpPr>
          <p:spPr>
            <a:xfrm>
              <a:off x="6921800" y="3719176"/>
              <a:ext cx="510849" cy="1697812"/>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cxnSp>
          <p:nvCxnSpPr>
            <p:cNvPr id="29" name="Straight Arrow Connector 28"/>
            <p:cNvCxnSpPr/>
            <p:nvPr/>
          </p:nvCxnSpPr>
          <p:spPr>
            <a:xfrm>
              <a:off x="4726292" y="4089336"/>
              <a:ext cx="360496" cy="14595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4916212" y="5013417"/>
              <a:ext cx="512607" cy="500288"/>
            </a:xfrm>
            <a:prstGeom prst="rect">
              <a:avLst/>
            </a:prstGeom>
            <a:noFill/>
            <a:ln w="63500" cmpd="sng">
              <a:solidFill>
                <a:srgbClr val="FFFF00">
                  <a:alpha val="67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cxnSp>
          <p:nvCxnSpPr>
            <p:cNvPr id="31" name="Straight Arrow Connector 30"/>
            <p:cNvCxnSpPr/>
            <p:nvPr/>
          </p:nvCxnSpPr>
          <p:spPr>
            <a:xfrm>
              <a:off x="4726292" y="5173438"/>
              <a:ext cx="172335" cy="7033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7232" name="Picture 47" descr="addin_tmp.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386263" y="4178300"/>
              <a:ext cx="43973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3" name="Picture 46" descr="addin_tmp.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386263" y="4940300"/>
              <a:ext cx="3952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Arrow Connector 33"/>
            <p:cNvCxnSpPr/>
            <p:nvPr/>
          </p:nvCxnSpPr>
          <p:spPr>
            <a:xfrm rot="16200000" flipH="1">
              <a:off x="6323907" y="3558275"/>
              <a:ext cx="246187"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16200000" flipH="1">
              <a:off x="7047537" y="3558275"/>
              <a:ext cx="246187"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7236" name="Picture 49" descr="addin_tmp.pn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210300" y="3208338"/>
              <a:ext cx="5080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37" name="Picture 50" descr="addin_tmp.png"/>
            <p:cNvPicPr>
              <a:picLocks noChangeAspect="1"/>
            </p:cNvPicPr>
            <p:nvPr>
              <p:custDataLst>
                <p:tags r:id="rId5"/>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927850" y="3208338"/>
              <a:ext cx="5540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7219" name="Rectangle 2"/>
          <p:cNvSpPr>
            <a:spLocks noGrp="1" noChangeArrowheads="1"/>
          </p:cNvSpPr>
          <p:nvPr>
            <p:ph type="title" idx="4294967295"/>
          </p:nvPr>
        </p:nvSpPr>
        <p:spPr/>
        <p:txBody>
          <a:bodyPr/>
          <a:lstStyle/>
          <a:p>
            <a:r>
              <a:rPr lang="en-US" smtClean="0"/>
              <a:t>Digital Design</a:t>
            </a:r>
          </a:p>
        </p:txBody>
      </p:sp>
      <p:sp>
        <p:nvSpPr>
          <p:cNvPr id="137220" name="Text Box 5"/>
          <p:cNvSpPr txBox="1">
            <a:spLocks noChangeArrowheads="1"/>
          </p:cNvSpPr>
          <p:nvPr/>
        </p:nvSpPr>
        <p:spPr bwMode="auto">
          <a:xfrm>
            <a:off x="7796213" y="6216650"/>
            <a:ext cx="137088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et al., </a:t>
            </a:r>
            <a:r>
              <a:rPr lang="en-US" sz="1200" b="1" dirty="0" smtClean="0">
                <a:solidFill>
                  <a:srgbClr val="CC0099"/>
                </a:solidFill>
              </a:rPr>
              <a:t>‘10</a:t>
            </a:r>
            <a:endParaRPr lang="en-US" sz="1200" b="1" dirty="0">
              <a:solidFill>
                <a:srgbClr val="CC0099"/>
              </a:solidFill>
            </a:endParaRPr>
          </a:p>
        </p:txBody>
      </p:sp>
    </p:spTree>
    <p:extLst>
      <p:ext uri="{BB962C8B-B14F-4D97-AF65-F5344CB8AC3E}">
        <p14:creationId xmlns:p14="http://schemas.microsoft.com/office/powerpoint/2010/main" val="42664195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p:txBody>
          <a:bodyPr/>
          <a:lstStyle/>
          <a:p>
            <a:r>
              <a:rPr lang="en-US" sz="4000" dirty="0" smtClean="0"/>
              <a:t>Resolution (1): Radar</a:t>
            </a:r>
          </a:p>
        </p:txBody>
      </p:sp>
      <p:sp>
        <p:nvSpPr>
          <p:cNvPr id="36867" name="Rectangle 5"/>
          <p:cNvSpPr txBox="1">
            <a:spLocks noChangeArrowheads="1"/>
          </p:cNvSpPr>
          <p:nvPr/>
        </p:nvSpPr>
        <p:spPr bwMode="auto">
          <a:xfrm>
            <a:off x="222250" y="1003300"/>
            <a:ext cx="8482013"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endParaRPr lang="ru-RU" sz="2000"/>
          </a:p>
        </p:txBody>
      </p:sp>
      <p:sp>
        <p:nvSpPr>
          <p:cNvPr id="4" name="Rectangle 3"/>
          <p:cNvSpPr>
            <a:spLocks noChangeArrowheads="1"/>
          </p:cNvSpPr>
          <p:nvPr/>
        </p:nvSpPr>
        <p:spPr bwMode="auto">
          <a:xfrm>
            <a:off x="141288" y="1174750"/>
            <a:ext cx="874077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SzPct val="75000"/>
              <a:buFontTx/>
              <a:buBlip>
                <a:blip r:embed="rId3"/>
              </a:buBlip>
            </a:pPr>
            <a:r>
              <a:rPr lang="en-US" sz="2000" dirty="0"/>
              <a:t>    Principle:</a:t>
            </a:r>
          </a:p>
          <a:p>
            <a:pPr lvl="1">
              <a:buSzPct val="75000"/>
              <a:buFontTx/>
              <a:buBlip>
                <a:blip r:embed="rId3"/>
              </a:buBlip>
            </a:pPr>
            <a:r>
              <a:rPr lang="en-US" sz="2000" dirty="0"/>
              <a:t>  A known pulse is transmitted</a:t>
            </a:r>
          </a:p>
          <a:p>
            <a:pPr lvl="1">
              <a:buSzPct val="75000"/>
              <a:buFontTx/>
              <a:buBlip>
                <a:blip r:embed="rId3"/>
              </a:buBlip>
            </a:pPr>
            <a:r>
              <a:rPr lang="en-US" sz="2000" dirty="0"/>
              <a:t>  Reflections from targets are received </a:t>
            </a:r>
          </a:p>
          <a:p>
            <a:pPr lvl="1">
              <a:buSzPct val="75000"/>
              <a:buFontTx/>
              <a:buBlip>
                <a:blip r:embed="rId3"/>
              </a:buBlip>
            </a:pPr>
            <a:r>
              <a:rPr lang="en-US" sz="2000" dirty="0"/>
              <a:t>  Target’s ranges and velocities are identified</a:t>
            </a:r>
          </a:p>
          <a:p>
            <a:pPr lvl="1">
              <a:buSzPct val="75000"/>
            </a:pPr>
            <a:endParaRPr lang="en-US" sz="2000" dirty="0"/>
          </a:p>
          <a:p>
            <a:pPr>
              <a:buSzPct val="75000"/>
              <a:buFontTx/>
              <a:buBlip>
                <a:blip r:embed="rId3"/>
              </a:buBlip>
            </a:pPr>
            <a:r>
              <a:rPr lang="en-US" sz="2000" dirty="0"/>
              <a:t>   Challenge:</a:t>
            </a:r>
          </a:p>
          <a:p>
            <a:pPr lvl="1">
              <a:buSzPct val="75000"/>
              <a:buFontTx/>
              <a:buBlip>
                <a:blip r:embed="rId3"/>
              </a:buBlip>
            </a:pPr>
            <a:r>
              <a:rPr lang="en-US" sz="2000" dirty="0"/>
              <a:t>  All processing is done digitally</a:t>
            </a:r>
          </a:p>
          <a:p>
            <a:pPr lvl="1">
              <a:buSzPct val="75000"/>
              <a:buFontTx/>
              <a:buBlip>
                <a:blip r:embed="rId3"/>
              </a:buBlip>
            </a:pPr>
            <a:r>
              <a:rPr lang="en-US" sz="2000" dirty="0"/>
              <a:t>  Targets can lie on an arbitrary grid</a:t>
            </a:r>
          </a:p>
          <a:p>
            <a:pPr lvl="1">
              <a:buSzPct val="75000"/>
              <a:buFontTx/>
              <a:buBlip>
                <a:blip r:embed="rId3"/>
              </a:buBlip>
            </a:pPr>
            <a:r>
              <a:rPr lang="en-US" sz="2000" dirty="0"/>
              <a:t>  Process of digitizing </a:t>
            </a:r>
            <a:r>
              <a:rPr lang="en-US" sz="2000" dirty="0" smtClean="0"/>
              <a:t/>
            </a:r>
            <a:br>
              <a:rPr lang="en-US" sz="2000" dirty="0" smtClean="0"/>
            </a:br>
            <a:r>
              <a:rPr lang="en-US" sz="2000" dirty="0" smtClean="0"/>
              <a:t>    </a:t>
            </a:r>
            <a:r>
              <a:rPr lang="en-US" sz="2000" dirty="0" smtClean="0">
                <a:sym typeface="Wingdings" pitchFamily="2" charset="2"/>
              </a:rPr>
              <a:t> </a:t>
            </a:r>
            <a:r>
              <a:rPr lang="en-US" sz="2000" dirty="0">
                <a:sym typeface="Wingdings" pitchFamily="2" charset="2"/>
              </a:rPr>
              <a:t>loss of resolution in range-velocity domain</a:t>
            </a:r>
            <a:endParaRPr lang="en-US" sz="2000" dirty="0"/>
          </a:p>
          <a:p>
            <a:pPr lvl="1">
              <a:buSzPct val="75000"/>
              <a:buFontTx/>
              <a:buBlip>
                <a:blip r:embed="rId3"/>
              </a:buBlip>
            </a:pPr>
            <a:endParaRPr lang="en-US" sz="2000" dirty="0"/>
          </a:p>
          <a:p>
            <a:pPr>
              <a:buSzPct val="75000"/>
            </a:pPr>
            <a:endParaRPr lang="en-US" sz="2000" dirty="0"/>
          </a:p>
        </p:txBody>
      </p:sp>
      <p:pic>
        <p:nvPicPr>
          <p:cNvPr id="36869" name="Picture 57" descr="C:\Users\user\AppData\Local\Microsoft\Windows\Temporary Internet Files\Content.IE5\O7FSXEYF\MC90029558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6481" y="1246263"/>
            <a:ext cx="1128712"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9" descr="C:\Users\user\AppData\Local\Microsoft\Windows\Temporary Internet Files\Content.IE5\AXJAVHD6\MC90023427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2500" y="1357684"/>
            <a:ext cx="9366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61" descr="C:\Users\user\AppData\Local\Microsoft\Windows\Temporary Internet Files\Content.IE5\O7FSXEYF\MC90032337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2243" y="2723848"/>
            <a:ext cx="884238"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1"/>
          <p:cNvGrpSpPr>
            <a:grpSpLocks/>
          </p:cNvGrpSpPr>
          <p:nvPr/>
        </p:nvGrpSpPr>
        <p:grpSpPr bwMode="auto">
          <a:xfrm>
            <a:off x="6929985" y="2746938"/>
            <a:ext cx="674687" cy="911225"/>
            <a:chOff x="6915151" y="2457450"/>
            <a:chExt cx="674687" cy="911225"/>
          </a:xfrm>
        </p:grpSpPr>
        <p:sp>
          <p:nvSpPr>
            <p:cNvPr id="36918" name="Freeform 72"/>
            <p:cNvSpPr>
              <a:spLocks/>
            </p:cNvSpPr>
            <p:nvPr/>
          </p:nvSpPr>
          <p:spPr bwMode="auto">
            <a:xfrm>
              <a:off x="7370763" y="2965450"/>
              <a:ext cx="169863" cy="257175"/>
            </a:xfrm>
            <a:custGeom>
              <a:avLst/>
              <a:gdLst>
                <a:gd name="T0" fmla="*/ 2147483647 w 215"/>
                <a:gd name="T1" fmla="*/ 2147483647 h 325"/>
                <a:gd name="T2" fmla="*/ 2147483647 w 215"/>
                <a:gd name="T3" fmla="*/ 2147483647 h 325"/>
                <a:gd name="T4" fmla="*/ 2147483647 w 215"/>
                <a:gd name="T5" fmla="*/ 2147483647 h 325"/>
                <a:gd name="T6" fmla="*/ 2147483647 w 215"/>
                <a:gd name="T7" fmla="*/ 2147483647 h 325"/>
                <a:gd name="T8" fmla="*/ 2147483647 w 215"/>
                <a:gd name="T9" fmla="*/ 2147483647 h 325"/>
                <a:gd name="T10" fmla="*/ 2147483647 w 215"/>
                <a:gd name="T11" fmla="*/ 2147483647 h 325"/>
                <a:gd name="T12" fmla="*/ 2147483647 w 215"/>
                <a:gd name="T13" fmla="*/ 2147483647 h 325"/>
                <a:gd name="T14" fmla="*/ 2147483647 w 215"/>
                <a:gd name="T15" fmla="*/ 2147483647 h 325"/>
                <a:gd name="T16" fmla="*/ 2147483647 w 215"/>
                <a:gd name="T17" fmla="*/ 2147483647 h 325"/>
                <a:gd name="T18" fmla="*/ 2147483647 w 215"/>
                <a:gd name="T19" fmla="*/ 2147483647 h 325"/>
                <a:gd name="T20" fmla="*/ 2147483647 w 215"/>
                <a:gd name="T21" fmla="*/ 2147483647 h 325"/>
                <a:gd name="T22" fmla="*/ 2147483647 w 215"/>
                <a:gd name="T23" fmla="*/ 2147483647 h 325"/>
                <a:gd name="T24" fmla="*/ 2147483647 w 215"/>
                <a:gd name="T25" fmla="*/ 2147483647 h 325"/>
                <a:gd name="T26" fmla="*/ 2147483647 w 215"/>
                <a:gd name="T27" fmla="*/ 2147483647 h 325"/>
                <a:gd name="T28" fmla="*/ 2147483647 w 215"/>
                <a:gd name="T29" fmla="*/ 2147483647 h 325"/>
                <a:gd name="T30" fmla="*/ 2147483647 w 215"/>
                <a:gd name="T31" fmla="*/ 2147483647 h 325"/>
                <a:gd name="T32" fmla="*/ 2147483647 w 215"/>
                <a:gd name="T33" fmla="*/ 2147483647 h 325"/>
                <a:gd name="T34" fmla="*/ 2147483647 w 215"/>
                <a:gd name="T35" fmla="*/ 2147483647 h 325"/>
                <a:gd name="T36" fmla="*/ 2147483647 w 215"/>
                <a:gd name="T37" fmla="*/ 2147483647 h 325"/>
                <a:gd name="T38" fmla="*/ 2147483647 w 215"/>
                <a:gd name="T39" fmla="*/ 2147483647 h 325"/>
                <a:gd name="T40" fmla="*/ 2147483647 w 215"/>
                <a:gd name="T41" fmla="*/ 2147483647 h 325"/>
                <a:gd name="T42" fmla="*/ 2147483647 w 215"/>
                <a:gd name="T43" fmla="*/ 2147483647 h 325"/>
                <a:gd name="T44" fmla="*/ 2147483647 w 215"/>
                <a:gd name="T45" fmla="*/ 2147483647 h 325"/>
                <a:gd name="T46" fmla="*/ 2147483647 w 215"/>
                <a:gd name="T47" fmla="*/ 2147483647 h 325"/>
                <a:gd name="T48" fmla="*/ 2147483647 w 215"/>
                <a:gd name="T49" fmla="*/ 2147483647 h 325"/>
                <a:gd name="T50" fmla="*/ 2147483647 w 215"/>
                <a:gd name="T51" fmla="*/ 2147483647 h 325"/>
                <a:gd name="T52" fmla="*/ 2147483647 w 215"/>
                <a:gd name="T53" fmla="*/ 2147483647 h 325"/>
                <a:gd name="T54" fmla="*/ 2147483647 w 215"/>
                <a:gd name="T55" fmla="*/ 2147483647 h 325"/>
                <a:gd name="T56" fmla="*/ 2147483647 w 215"/>
                <a:gd name="T57" fmla="*/ 2147483647 h 325"/>
                <a:gd name="T58" fmla="*/ 2147483647 w 215"/>
                <a:gd name="T59" fmla="*/ 2147483647 h 325"/>
                <a:gd name="T60" fmla="*/ 0 w 215"/>
                <a:gd name="T61" fmla="*/ 2147483647 h 325"/>
                <a:gd name="T62" fmla="*/ 2147483647 w 215"/>
                <a:gd name="T63" fmla="*/ 2147483647 h 325"/>
                <a:gd name="T64" fmla="*/ 2147483647 w 215"/>
                <a:gd name="T65" fmla="*/ 2147483647 h 325"/>
                <a:gd name="T66" fmla="*/ 2147483647 w 215"/>
                <a:gd name="T67" fmla="*/ 2147483647 h 325"/>
                <a:gd name="T68" fmla="*/ 2147483647 w 215"/>
                <a:gd name="T69" fmla="*/ 2147483647 h 325"/>
                <a:gd name="T70" fmla="*/ 2147483647 w 215"/>
                <a:gd name="T71" fmla="*/ 2147483647 h 325"/>
                <a:gd name="T72" fmla="*/ 2147483647 w 215"/>
                <a:gd name="T73" fmla="*/ 2147483647 h 325"/>
                <a:gd name="T74" fmla="*/ 2147483647 w 215"/>
                <a:gd name="T75" fmla="*/ 2147483647 h 325"/>
                <a:gd name="T76" fmla="*/ 2147483647 w 215"/>
                <a:gd name="T77" fmla="*/ 2147483647 h 325"/>
                <a:gd name="T78" fmla="*/ 2147483647 w 215"/>
                <a:gd name="T79" fmla="*/ 2147483647 h 325"/>
                <a:gd name="T80" fmla="*/ 2147483647 w 215"/>
                <a:gd name="T81" fmla="*/ 2147483647 h 325"/>
                <a:gd name="T82" fmla="*/ 2147483647 w 215"/>
                <a:gd name="T83" fmla="*/ 2147483647 h 325"/>
                <a:gd name="T84" fmla="*/ 2147483647 w 215"/>
                <a:gd name="T85" fmla="*/ 2147483647 h 325"/>
                <a:gd name="T86" fmla="*/ 2147483647 w 215"/>
                <a:gd name="T87" fmla="*/ 2147483647 h 325"/>
                <a:gd name="T88" fmla="*/ 2147483647 w 215"/>
                <a:gd name="T89" fmla="*/ 2147483647 h 325"/>
                <a:gd name="T90" fmla="*/ 2147483647 w 215"/>
                <a:gd name="T91" fmla="*/ 2147483647 h 325"/>
                <a:gd name="T92" fmla="*/ 2147483647 w 215"/>
                <a:gd name="T93" fmla="*/ 2147483647 h 325"/>
                <a:gd name="T94" fmla="*/ 2147483647 w 215"/>
                <a:gd name="T95" fmla="*/ 2147483647 h 325"/>
                <a:gd name="T96" fmla="*/ 2147483647 w 215"/>
                <a:gd name="T97" fmla="*/ 2147483647 h 325"/>
                <a:gd name="T98" fmla="*/ 2147483647 w 215"/>
                <a:gd name="T99" fmla="*/ 2147483647 h 325"/>
                <a:gd name="T100" fmla="*/ 2147483647 w 215"/>
                <a:gd name="T101" fmla="*/ 2147483647 h 325"/>
                <a:gd name="T102" fmla="*/ 2147483647 w 215"/>
                <a:gd name="T103" fmla="*/ 2147483647 h 325"/>
                <a:gd name="T104" fmla="*/ 2147483647 w 215"/>
                <a:gd name="T105" fmla="*/ 2147483647 h 325"/>
                <a:gd name="T106" fmla="*/ 2147483647 w 215"/>
                <a:gd name="T107" fmla="*/ 2147483647 h 325"/>
                <a:gd name="T108" fmla="*/ 2147483647 w 215"/>
                <a:gd name="T109" fmla="*/ 2147483647 h 325"/>
                <a:gd name="T110" fmla="*/ 2147483647 w 215"/>
                <a:gd name="T111" fmla="*/ 2147483647 h 325"/>
                <a:gd name="T112" fmla="*/ 2147483647 w 215"/>
                <a:gd name="T113" fmla="*/ 2147483647 h 325"/>
                <a:gd name="T114" fmla="*/ 2147483647 w 215"/>
                <a:gd name="T115" fmla="*/ 0 h 325"/>
                <a:gd name="T116" fmla="*/ 2147483647 w 215"/>
                <a:gd name="T117" fmla="*/ 2147483647 h 325"/>
                <a:gd name="T118" fmla="*/ 2147483647 w 215"/>
                <a:gd name="T119" fmla="*/ 2147483647 h 325"/>
                <a:gd name="T120" fmla="*/ 2147483647 w 215"/>
                <a:gd name="T121" fmla="*/ 2147483647 h 325"/>
                <a:gd name="T122" fmla="*/ 2147483647 w 215"/>
                <a:gd name="T123" fmla="*/ 2147483647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325"/>
                <a:gd name="T188" fmla="*/ 215 w 215"/>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325">
                  <a:moveTo>
                    <a:pt x="209" y="33"/>
                  </a:moveTo>
                  <a:lnTo>
                    <a:pt x="204" y="35"/>
                  </a:lnTo>
                  <a:lnTo>
                    <a:pt x="198" y="36"/>
                  </a:lnTo>
                  <a:lnTo>
                    <a:pt x="192" y="40"/>
                  </a:lnTo>
                  <a:lnTo>
                    <a:pt x="188" y="44"/>
                  </a:lnTo>
                  <a:lnTo>
                    <a:pt x="183" y="46"/>
                  </a:lnTo>
                  <a:lnTo>
                    <a:pt x="179" y="50"/>
                  </a:lnTo>
                  <a:lnTo>
                    <a:pt x="173" y="54"/>
                  </a:lnTo>
                  <a:lnTo>
                    <a:pt x="171" y="57"/>
                  </a:lnTo>
                  <a:lnTo>
                    <a:pt x="162" y="63"/>
                  </a:lnTo>
                  <a:lnTo>
                    <a:pt x="154" y="71"/>
                  </a:lnTo>
                  <a:lnTo>
                    <a:pt x="147" y="78"/>
                  </a:lnTo>
                  <a:lnTo>
                    <a:pt x="141" y="86"/>
                  </a:lnTo>
                  <a:lnTo>
                    <a:pt x="133" y="94"/>
                  </a:lnTo>
                  <a:lnTo>
                    <a:pt x="128" y="101"/>
                  </a:lnTo>
                  <a:lnTo>
                    <a:pt x="122" y="109"/>
                  </a:lnTo>
                  <a:lnTo>
                    <a:pt x="118" y="116"/>
                  </a:lnTo>
                  <a:lnTo>
                    <a:pt x="110" y="124"/>
                  </a:lnTo>
                  <a:lnTo>
                    <a:pt x="107" y="133"/>
                  </a:lnTo>
                  <a:lnTo>
                    <a:pt x="103" y="141"/>
                  </a:lnTo>
                  <a:lnTo>
                    <a:pt x="99" y="151"/>
                  </a:lnTo>
                  <a:lnTo>
                    <a:pt x="93" y="158"/>
                  </a:lnTo>
                  <a:lnTo>
                    <a:pt x="90" y="168"/>
                  </a:lnTo>
                  <a:lnTo>
                    <a:pt x="88" y="171"/>
                  </a:lnTo>
                  <a:lnTo>
                    <a:pt x="86" y="175"/>
                  </a:lnTo>
                  <a:lnTo>
                    <a:pt x="84" y="181"/>
                  </a:lnTo>
                  <a:lnTo>
                    <a:pt x="82" y="187"/>
                  </a:lnTo>
                  <a:lnTo>
                    <a:pt x="80" y="190"/>
                  </a:lnTo>
                  <a:lnTo>
                    <a:pt x="80" y="196"/>
                  </a:lnTo>
                  <a:lnTo>
                    <a:pt x="76" y="200"/>
                  </a:lnTo>
                  <a:lnTo>
                    <a:pt x="76" y="206"/>
                  </a:lnTo>
                  <a:lnTo>
                    <a:pt x="74" y="209"/>
                  </a:lnTo>
                  <a:lnTo>
                    <a:pt x="72" y="215"/>
                  </a:lnTo>
                  <a:lnTo>
                    <a:pt x="71" y="221"/>
                  </a:lnTo>
                  <a:lnTo>
                    <a:pt x="71" y="225"/>
                  </a:lnTo>
                  <a:lnTo>
                    <a:pt x="67" y="230"/>
                  </a:lnTo>
                  <a:lnTo>
                    <a:pt x="67" y="236"/>
                  </a:lnTo>
                  <a:lnTo>
                    <a:pt x="65" y="240"/>
                  </a:lnTo>
                  <a:lnTo>
                    <a:pt x="63" y="246"/>
                  </a:lnTo>
                  <a:lnTo>
                    <a:pt x="61" y="251"/>
                  </a:lnTo>
                  <a:lnTo>
                    <a:pt x="59" y="255"/>
                  </a:lnTo>
                  <a:lnTo>
                    <a:pt x="57" y="261"/>
                  </a:lnTo>
                  <a:lnTo>
                    <a:pt x="57" y="266"/>
                  </a:lnTo>
                  <a:lnTo>
                    <a:pt x="55" y="272"/>
                  </a:lnTo>
                  <a:lnTo>
                    <a:pt x="53" y="276"/>
                  </a:lnTo>
                  <a:lnTo>
                    <a:pt x="52" y="284"/>
                  </a:lnTo>
                  <a:lnTo>
                    <a:pt x="52" y="289"/>
                  </a:lnTo>
                  <a:lnTo>
                    <a:pt x="48" y="293"/>
                  </a:lnTo>
                  <a:lnTo>
                    <a:pt x="48" y="299"/>
                  </a:lnTo>
                  <a:lnTo>
                    <a:pt x="46" y="306"/>
                  </a:lnTo>
                  <a:lnTo>
                    <a:pt x="46" y="312"/>
                  </a:lnTo>
                  <a:lnTo>
                    <a:pt x="42" y="316"/>
                  </a:lnTo>
                  <a:lnTo>
                    <a:pt x="40" y="320"/>
                  </a:lnTo>
                  <a:lnTo>
                    <a:pt x="36" y="322"/>
                  </a:lnTo>
                  <a:lnTo>
                    <a:pt x="34" y="323"/>
                  </a:lnTo>
                  <a:lnTo>
                    <a:pt x="25" y="325"/>
                  </a:lnTo>
                  <a:lnTo>
                    <a:pt x="17" y="325"/>
                  </a:lnTo>
                  <a:lnTo>
                    <a:pt x="10" y="322"/>
                  </a:lnTo>
                  <a:lnTo>
                    <a:pt x="4" y="316"/>
                  </a:lnTo>
                  <a:lnTo>
                    <a:pt x="2" y="312"/>
                  </a:lnTo>
                  <a:lnTo>
                    <a:pt x="0" y="308"/>
                  </a:lnTo>
                  <a:lnTo>
                    <a:pt x="0" y="303"/>
                  </a:lnTo>
                  <a:lnTo>
                    <a:pt x="2" y="299"/>
                  </a:lnTo>
                  <a:lnTo>
                    <a:pt x="2" y="291"/>
                  </a:lnTo>
                  <a:lnTo>
                    <a:pt x="4" y="285"/>
                  </a:lnTo>
                  <a:lnTo>
                    <a:pt x="6" y="280"/>
                  </a:lnTo>
                  <a:lnTo>
                    <a:pt x="10" y="274"/>
                  </a:lnTo>
                  <a:lnTo>
                    <a:pt x="10" y="266"/>
                  </a:lnTo>
                  <a:lnTo>
                    <a:pt x="12" y="261"/>
                  </a:lnTo>
                  <a:lnTo>
                    <a:pt x="13" y="255"/>
                  </a:lnTo>
                  <a:lnTo>
                    <a:pt x="15" y="251"/>
                  </a:lnTo>
                  <a:lnTo>
                    <a:pt x="17" y="246"/>
                  </a:lnTo>
                  <a:lnTo>
                    <a:pt x="19" y="238"/>
                  </a:lnTo>
                  <a:lnTo>
                    <a:pt x="21" y="232"/>
                  </a:lnTo>
                  <a:lnTo>
                    <a:pt x="23" y="228"/>
                  </a:lnTo>
                  <a:lnTo>
                    <a:pt x="25" y="221"/>
                  </a:lnTo>
                  <a:lnTo>
                    <a:pt x="27" y="217"/>
                  </a:lnTo>
                  <a:lnTo>
                    <a:pt x="29" y="211"/>
                  </a:lnTo>
                  <a:lnTo>
                    <a:pt x="31" y="206"/>
                  </a:lnTo>
                  <a:lnTo>
                    <a:pt x="32" y="200"/>
                  </a:lnTo>
                  <a:lnTo>
                    <a:pt x="34" y="196"/>
                  </a:lnTo>
                  <a:lnTo>
                    <a:pt x="36" y="190"/>
                  </a:lnTo>
                  <a:lnTo>
                    <a:pt x="38" y="185"/>
                  </a:lnTo>
                  <a:lnTo>
                    <a:pt x="40" y="181"/>
                  </a:lnTo>
                  <a:lnTo>
                    <a:pt x="42" y="175"/>
                  </a:lnTo>
                  <a:lnTo>
                    <a:pt x="44" y="170"/>
                  </a:lnTo>
                  <a:lnTo>
                    <a:pt x="48" y="166"/>
                  </a:lnTo>
                  <a:lnTo>
                    <a:pt x="48" y="160"/>
                  </a:lnTo>
                  <a:lnTo>
                    <a:pt x="52" y="156"/>
                  </a:lnTo>
                  <a:lnTo>
                    <a:pt x="53" y="151"/>
                  </a:lnTo>
                  <a:lnTo>
                    <a:pt x="55" y="147"/>
                  </a:lnTo>
                  <a:lnTo>
                    <a:pt x="61" y="137"/>
                  </a:lnTo>
                  <a:lnTo>
                    <a:pt x="67" y="128"/>
                  </a:lnTo>
                  <a:lnTo>
                    <a:pt x="69" y="124"/>
                  </a:lnTo>
                  <a:lnTo>
                    <a:pt x="72" y="118"/>
                  </a:lnTo>
                  <a:lnTo>
                    <a:pt x="74" y="114"/>
                  </a:lnTo>
                  <a:lnTo>
                    <a:pt x="76" y="111"/>
                  </a:lnTo>
                  <a:lnTo>
                    <a:pt x="82" y="101"/>
                  </a:lnTo>
                  <a:lnTo>
                    <a:pt x="88" y="94"/>
                  </a:lnTo>
                  <a:lnTo>
                    <a:pt x="95" y="84"/>
                  </a:lnTo>
                  <a:lnTo>
                    <a:pt x="101" y="76"/>
                  </a:lnTo>
                  <a:lnTo>
                    <a:pt x="109" y="69"/>
                  </a:lnTo>
                  <a:lnTo>
                    <a:pt x="116" y="61"/>
                  </a:lnTo>
                  <a:lnTo>
                    <a:pt x="124" y="52"/>
                  </a:lnTo>
                  <a:lnTo>
                    <a:pt x="131" y="44"/>
                  </a:lnTo>
                  <a:lnTo>
                    <a:pt x="139" y="36"/>
                  </a:lnTo>
                  <a:lnTo>
                    <a:pt x="148" y="31"/>
                  </a:lnTo>
                  <a:lnTo>
                    <a:pt x="152" y="25"/>
                  </a:lnTo>
                  <a:lnTo>
                    <a:pt x="158" y="23"/>
                  </a:lnTo>
                  <a:lnTo>
                    <a:pt x="164" y="19"/>
                  </a:lnTo>
                  <a:lnTo>
                    <a:pt x="167" y="17"/>
                  </a:lnTo>
                  <a:lnTo>
                    <a:pt x="173" y="14"/>
                  </a:lnTo>
                  <a:lnTo>
                    <a:pt x="179" y="10"/>
                  </a:lnTo>
                  <a:lnTo>
                    <a:pt x="185" y="6"/>
                  </a:lnTo>
                  <a:lnTo>
                    <a:pt x="190" y="4"/>
                  </a:lnTo>
                  <a:lnTo>
                    <a:pt x="196" y="0"/>
                  </a:lnTo>
                  <a:lnTo>
                    <a:pt x="204" y="0"/>
                  </a:lnTo>
                  <a:lnTo>
                    <a:pt x="207" y="2"/>
                  </a:lnTo>
                  <a:lnTo>
                    <a:pt x="213" y="10"/>
                  </a:lnTo>
                  <a:lnTo>
                    <a:pt x="215" y="14"/>
                  </a:lnTo>
                  <a:lnTo>
                    <a:pt x="215" y="19"/>
                  </a:lnTo>
                  <a:lnTo>
                    <a:pt x="213" y="25"/>
                  </a:lnTo>
                  <a:lnTo>
                    <a:pt x="20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9" name="Freeform 73"/>
            <p:cNvSpPr>
              <a:spLocks/>
            </p:cNvSpPr>
            <p:nvPr/>
          </p:nvSpPr>
          <p:spPr bwMode="auto">
            <a:xfrm>
              <a:off x="7192963" y="2794000"/>
              <a:ext cx="396875" cy="549275"/>
            </a:xfrm>
            <a:custGeom>
              <a:avLst/>
              <a:gdLst>
                <a:gd name="T0" fmla="*/ 2147483647 w 500"/>
                <a:gd name="T1" fmla="*/ 2147483647 h 691"/>
                <a:gd name="T2" fmla="*/ 2147483647 w 500"/>
                <a:gd name="T3" fmla="*/ 2147483647 h 691"/>
                <a:gd name="T4" fmla="*/ 2147483647 w 500"/>
                <a:gd name="T5" fmla="*/ 2147483647 h 691"/>
                <a:gd name="T6" fmla="*/ 2147483647 w 500"/>
                <a:gd name="T7" fmla="*/ 2147483647 h 691"/>
                <a:gd name="T8" fmla="*/ 2147483647 w 500"/>
                <a:gd name="T9" fmla="*/ 2147483647 h 691"/>
                <a:gd name="T10" fmla="*/ 2147483647 w 500"/>
                <a:gd name="T11" fmla="*/ 2147483647 h 691"/>
                <a:gd name="T12" fmla="*/ 2147483647 w 500"/>
                <a:gd name="T13" fmla="*/ 2147483647 h 691"/>
                <a:gd name="T14" fmla="*/ 2147483647 w 500"/>
                <a:gd name="T15" fmla="*/ 2147483647 h 691"/>
                <a:gd name="T16" fmla="*/ 2147483647 w 500"/>
                <a:gd name="T17" fmla="*/ 2147483647 h 691"/>
                <a:gd name="T18" fmla="*/ 2147483647 w 500"/>
                <a:gd name="T19" fmla="*/ 2147483647 h 691"/>
                <a:gd name="T20" fmla="*/ 2147483647 w 500"/>
                <a:gd name="T21" fmla="*/ 2147483647 h 691"/>
                <a:gd name="T22" fmla="*/ 2147483647 w 500"/>
                <a:gd name="T23" fmla="*/ 2147483647 h 691"/>
                <a:gd name="T24" fmla="*/ 2147483647 w 500"/>
                <a:gd name="T25" fmla="*/ 2147483647 h 691"/>
                <a:gd name="T26" fmla="*/ 2147483647 w 500"/>
                <a:gd name="T27" fmla="*/ 2147483647 h 691"/>
                <a:gd name="T28" fmla="*/ 2147483647 w 500"/>
                <a:gd name="T29" fmla="*/ 2147483647 h 691"/>
                <a:gd name="T30" fmla="*/ 2147483647 w 500"/>
                <a:gd name="T31" fmla="*/ 2147483647 h 691"/>
                <a:gd name="T32" fmla="*/ 2147483647 w 500"/>
                <a:gd name="T33" fmla="*/ 2147483647 h 691"/>
                <a:gd name="T34" fmla="*/ 2147483647 w 500"/>
                <a:gd name="T35" fmla="*/ 2147483647 h 691"/>
                <a:gd name="T36" fmla="*/ 2147483647 w 500"/>
                <a:gd name="T37" fmla="*/ 2147483647 h 691"/>
                <a:gd name="T38" fmla="*/ 2147483647 w 500"/>
                <a:gd name="T39" fmla="*/ 2147483647 h 691"/>
                <a:gd name="T40" fmla="*/ 2147483647 w 500"/>
                <a:gd name="T41" fmla="*/ 2147483647 h 691"/>
                <a:gd name="T42" fmla="*/ 2147483647 w 500"/>
                <a:gd name="T43" fmla="*/ 2147483647 h 691"/>
                <a:gd name="T44" fmla="*/ 2147483647 w 500"/>
                <a:gd name="T45" fmla="*/ 2147483647 h 691"/>
                <a:gd name="T46" fmla="*/ 2147483647 w 500"/>
                <a:gd name="T47" fmla="*/ 2147483647 h 691"/>
                <a:gd name="T48" fmla="*/ 2147483647 w 500"/>
                <a:gd name="T49" fmla="*/ 2147483647 h 691"/>
                <a:gd name="T50" fmla="*/ 2147483647 w 500"/>
                <a:gd name="T51" fmla="*/ 2147483647 h 691"/>
                <a:gd name="T52" fmla="*/ 2147483647 w 500"/>
                <a:gd name="T53" fmla="*/ 2147483647 h 691"/>
                <a:gd name="T54" fmla="*/ 2147483647 w 500"/>
                <a:gd name="T55" fmla="*/ 2147483647 h 691"/>
                <a:gd name="T56" fmla="*/ 2147483647 w 500"/>
                <a:gd name="T57" fmla="*/ 2147483647 h 691"/>
                <a:gd name="T58" fmla="*/ 0 w 500"/>
                <a:gd name="T59" fmla="*/ 2147483647 h 691"/>
                <a:gd name="T60" fmla="*/ 2147483647 w 500"/>
                <a:gd name="T61" fmla="*/ 2147483647 h 691"/>
                <a:gd name="T62" fmla="*/ 2147483647 w 500"/>
                <a:gd name="T63" fmla="*/ 2147483647 h 691"/>
                <a:gd name="T64" fmla="*/ 2147483647 w 500"/>
                <a:gd name="T65" fmla="*/ 2147483647 h 691"/>
                <a:gd name="T66" fmla="*/ 2147483647 w 500"/>
                <a:gd name="T67" fmla="*/ 2147483647 h 691"/>
                <a:gd name="T68" fmla="*/ 2147483647 w 500"/>
                <a:gd name="T69" fmla="*/ 2147483647 h 691"/>
                <a:gd name="T70" fmla="*/ 2147483647 w 500"/>
                <a:gd name="T71" fmla="*/ 2147483647 h 691"/>
                <a:gd name="T72" fmla="*/ 2147483647 w 500"/>
                <a:gd name="T73" fmla="*/ 2147483647 h 691"/>
                <a:gd name="T74" fmla="*/ 2147483647 w 500"/>
                <a:gd name="T75" fmla="*/ 2147483647 h 691"/>
                <a:gd name="T76" fmla="*/ 2147483647 w 500"/>
                <a:gd name="T77" fmla="*/ 2147483647 h 691"/>
                <a:gd name="T78" fmla="*/ 2147483647 w 500"/>
                <a:gd name="T79" fmla="*/ 2147483647 h 691"/>
                <a:gd name="T80" fmla="*/ 2147483647 w 500"/>
                <a:gd name="T81" fmla="*/ 2147483647 h 691"/>
                <a:gd name="T82" fmla="*/ 2147483647 w 500"/>
                <a:gd name="T83" fmla="*/ 2147483647 h 691"/>
                <a:gd name="T84" fmla="*/ 2147483647 w 500"/>
                <a:gd name="T85" fmla="*/ 2147483647 h 691"/>
                <a:gd name="T86" fmla="*/ 2147483647 w 500"/>
                <a:gd name="T87" fmla="*/ 2147483647 h 691"/>
                <a:gd name="T88" fmla="*/ 2147483647 w 500"/>
                <a:gd name="T89" fmla="*/ 2147483647 h 691"/>
                <a:gd name="T90" fmla="*/ 2147483647 w 500"/>
                <a:gd name="T91" fmla="*/ 2147483647 h 691"/>
                <a:gd name="T92" fmla="*/ 2147483647 w 500"/>
                <a:gd name="T93" fmla="*/ 2147483647 h 691"/>
                <a:gd name="T94" fmla="*/ 2147483647 w 500"/>
                <a:gd name="T95" fmla="*/ 2147483647 h 691"/>
                <a:gd name="T96" fmla="*/ 2147483647 w 500"/>
                <a:gd name="T97" fmla="*/ 2147483647 h 691"/>
                <a:gd name="T98" fmla="*/ 2147483647 w 500"/>
                <a:gd name="T99" fmla="*/ 2147483647 h 691"/>
                <a:gd name="T100" fmla="*/ 2147483647 w 500"/>
                <a:gd name="T101" fmla="*/ 2147483647 h 691"/>
                <a:gd name="T102" fmla="*/ 2147483647 w 500"/>
                <a:gd name="T103" fmla="*/ 2147483647 h 691"/>
                <a:gd name="T104" fmla="*/ 2147483647 w 500"/>
                <a:gd name="T105" fmla="*/ 2147483647 h 691"/>
                <a:gd name="T106" fmla="*/ 2147483647 w 500"/>
                <a:gd name="T107" fmla="*/ 2147483647 h 691"/>
                <a:gd name="T108" fmla="*/ 2147483647 w 500"/>
                <a:gd name="T109" fmla="*/ 2147483647 h 691"/>
                <a:gd name="T110" fmla="*/ 2147483647 w 500"/>
                <a:gd name="T111" fmla="*/ 2147483647 h 691"/>
                <a:gd name="T112" fmla="*/ 2147483647 w 500"/>
                <a:gd name="T113" fmla="*/ 2147483647 h 691"/>
                <a:gd name="T114" fmla="*/ 2147483647 w 500"/>
                <a:gd name="T115" fmla="*/ 2147483647 h 691"/>
                <a:gd name="T116" fmla="*/ 2147483647 w 500"/>
                <a:gd name="T117" fmla="*/ 0 h 691"/>
                <a:gd name="T118" fmla="*/ 2147483647 w 500"/>
                <a:gd name="T119" fmla="*/ 2147483647 h 691"/>
                <a:gd name="T120" fmla="*/ 2147483647 w 500"/>
                <a:gd name="T121" fmla="*/ 2147483647 h 6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0"/>
                <a:gd name="T184" fmla="*/ 0 h 691"/>
                <a:gd name="T185" fmla="*/ 500 w 500"/>
                <a:gd name="T186" fmla="*/ 691 h 6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0" h="691">
                  <a:moveTo>
                    <a:pt x="492" y="32"/>
                  </a:moveTo>
                  <a:lnTo>
                    <a:pt x="485" y="34"/>
                  </a:lnTo>
                  <a:lnTo>
                    <a:pt x="477" y="40"/>
                  </a:lnTo>
                  <a:lnTo>
                    <a:pt x="469" y="43"/>
                  </a:lnTo>
                  <a:lnTo>
                    <a:pt x="464" y="47"/>
                  </a:lnTo>
                  <a:lnTo>
                    <a:pt x="456" y="51"/>
                  </a:lnTo>
                  <a:lnTo>
                    <a:pt x="450" y="55"/>
                  </a:lnTo>
                  <a:lnTo>
                    <a:pt x="443" y="59"/>
                  </a:lnTo>
                  <a:lnTo>
                    <a:pt x="439" y="64"/>
                  </a:lnTo>
                  <a:lnTo>
                    <a:pt x="431" y="66"/>
                  </a:lnTo>
                  <a:lnTo>
                    <a:pt x="426" y="72"/>
                  </a:lnTo>
                  <a:lnTo>
                    <a:pt x="420" y="76"/>
                  </a:lnTo>
                  <a:lnTo>
                    <a:pt x="414" y="79"/>
                  </a:lnTo>
                  <a:lnTo>
                    <a:pt x="410" y="83"/>
                  </a:lnTo>
                  <a:lnTo>
                    <a:pt x="405" y="89"/>
                  </a:lnTo>
                  <a:lnTo>
                    <a:pt x="399" y="93"/>
                  </a:lnTo>
                  <a:lnTo>
                    <a:pt x="395" y="98"/>
                  </a:lnTo>
                  <a:lnTo>
                    <a:pt x="388" y="102"/>
                  </a:lnTo>
                  <a:lnTo>
                    <a:pt x="384" y="106"/>
                  </a:lnTo>
                  <a:lnTo>
                    <a:pt x="378" y="110"/>
                  </a:lnTo>
                  <a:lnTo>
                    <a:pt x="372" y="116"/>
                  </a:lnTo>
                  <a:lnTo>
                    <a:pt x="367" y="119"/>
                  </a:lnTo>
                  <a:lnTo>
                    <a:pt x="363" y="123"/>
                  </a:lnTo>
                  <a:lnTo>
                    <a:pt x="357" y="129"/>
                  </a:lnTo>
                  <a:lnTo>
                    <a:pt x="351" y="135"/>
                  </a:lnTo>
                  <a:lnTo>
                    <a:pt x="346" y="138"/>
                  </a:lnTo>
                  <a:lnTo>
                    <a:pt x="340" y="144"/>
                  </a:lnTo>
                  <a:lnTo>
                    <a:pt x="334" y="148"/>
                  </a:lnTo>
                  <a:lnTo>
                    <a:pt x="331" y="154"/>
                  </a:lnTo>
                  <a:lnTo>
                    <a:pt x="325" y="159"/>
                  </a:lnTo>
                  <a:lnTo>
                    <a:pt x="317" y="163"/>
                  </a:lnTo>
                  <a:lnTo>
                    <a:pt x="312" y="169"/>
                  </a:lnTo>
                  <a:lnTo>
                    <a:pt x="306" y="176"/>
                  </a:lnTo>
                  <a:lnTo>
                    <a:pt x="300" y="180"/>
                  </a:lnTo>
                  <a:lnTo>
                    <a:pt x="294" y="186"/>
                  </a:lnTo>
                  <a:lnTo>
                    <a:pt x="287" y="192"/>
                  </a:lnTo>
                  <a:lnTo>
                    <a:pt x="281" y="197"/>
                  </a:lnTo>
                  <a:lnTo>
                    <a:pt x="275" y="201"/>
                  </a:lnTo>
                  <a:lnTo>
                    <a:pt x="270" y="207"/>
                  </a:lnTo>
                  <a:lnTo>
                    <a:pt x="262" y="212"/>
                  </a:lnTo>
                  <a:lnTo>
                    <a:pt x="258" y="218"/>
                  </a:lnTo>
                  <a:lnTo>
                    <a:pt x="253" y="224"/>
                  </a:lnTo>
                  <a:lnTo>
                    <a:pt x="247" y="230"/>
                  </a:lnTo>
                  <a:lnTo>
                    <a:pt x="241" y="233"/>
                  </a:lnTo>
                  <a:lnTo>
                    <a:pt x="237" y="239"/>
                  </a:lnTo>
                  <a:lnTo>
                    <a:pt x="232" y="245"/>
                  </a:lnTo>
                  <a:lnTo>
                    <a:pt x="226" y="250"/>
                  </a:lnTo>
                  <a:lnTo>
                    <a:pt x="222" y="256"/>
                  </a:lnTo>
                  <a:lnTo>
                    <a:pt x="218" y="262"/>
                  </a:lnTo>
                  <a:lnTo>
                    <a:pt x="213" y="268"/>
                  </a:lnTo>
                  <a:lnTo>
                    <a:pt x="209" y="271"/>
                  </a:lnTo>
                  <a:lnTo>
                    <a:pt x="203" y="277"/>
                  </a:lnTo>
                  <a:lnTo>
                    <a:pt x="199" y="285"/>
                  </a:lnTo>
                  <a:lnTo>
                    <a:pt x="194" y="289"/>
                  </a:lnTo>
                  <a:lnTo>
                    <a:pt x="192" y="294"/>
                  </a:lnTo>
                  <a:lnTo>
                    <a:pt x="186" y="300"/>
                  </a:lnTo>
                  <a:lnTo>
                    <a:pt x="184" y="306"/>
                  </a:lnTo>
                  <a:lnTo>
                    <a:pt x="178" y="311"/>
                  </a:lnTo>
                  <a:lnTo>
                    <a:pt x="175" y="317"/>
                  </a:lnTo>
                  <a:lnTo>
                    <a:pt x="171" y="323"/>
                  </a:lnTo>
                  <a:lnTo>
                    <a:pt x="167" y="328"/>
                  </a:lnTo>
                  <a:lnTo>
                    <a:pt x="163" y="334"/>
                  </a:lnTo>
                  <a:lnTo>
                    <a:pt x="161" y="340"/>
                  </a:lnTo>
                  <a:lnTo>
                    <a:pt x="158" y="346"/>
                  </a:lnTo>
                  <a:lnTo>
                    <a:pt x="154" y="353"/>
                  </a:lnTo>
                  <a:lnTo>
                    <a:pt x="150" y="357"/>
                  </a:lnTo>
                  <a:lnTo>
                    <a:pt x="146" y="365"/>
                  </a:lnTo>
                  <a:lnTo>
                    <a:pt x="144" y="370"/>
                  </a:lnTo>
                  <a:lnTo>
                    <a:pt x="140" y="376"/>
                  </a:lnTo>
                  <a:lnTo>
                    <a:pt x="139" y="382"/>
                  </a:lnTo>
                  <a:lnTo>
                    <a:pt x="135" y="389"/>
                  </a:lnTo>
                  <a:lnTo>
                    <a:pt x="131" y="395"/>
                  </a:lnTo>
                  <a:lnTo>
                    <a:pt x="129" y="401"/>
                  </a:lnTo>
                  <a:lnTo>
                    <a:pt x="125" y="406"/>
                  </a:lnTo>
                  <a:lnTo>
                    <a:pt x="123" y="412"/>
                  </a:lnTo>
                  <a:lnTo>
                    <a:pt x="121" y="420"/>
                  </a:lnTo>
                  <a:lnTo>
                    <a:pt x="118" y="425"/>
                  </a:lnTo>
                  <a:lnTo>
                    <a:pt x="116" y="431"/>
                  </a:lnTo>
                  <a:lnTo>
                    <a:pt x="114" y="439"/>
                  </a:lnTo>
                  <a:lnTo>
                    <a:pt x="110" y="444"/>
                  </a:lnTo>
                  <a:lnTo>
                    <a:pt x="108" y="452"/>
                  </a:lnTo>
                  <a:lnTo>
                    <a:pt x="106" y="460"/>
                  </a:lnTo>
                  <a:lnTo>
                    <a:pt x="104" y="465"/>
                  </a:lnTo>
                  <a:lnTo>
                    <a:pt x="100" y="473"/>
                  </a:lnTo>
                  <a:lnTo>
                    <a:pt x="99" y="480"/>
                  </a:lnTo>
                  <a:lnTo>
                    <a:pt x="97" y="486"/>
                  </a:lnTo>
                  <a:lnTo>
                    <a:pt x="95" y="494"/>
                  </a:lnTo>
                  <a:lnTo>
                    <a:pt x="93" y="501"/>
                  </a:lnTo>
                  <a:lnTo>
                    <a:pt x="91" y="509"/>
                  </a:lnTo>
                  <a:lnTo>
                    <a:pt x="89" y="517"/>
                  </a:lnTo>
                  <a:lnTo>
                    <a:pt x="85" y="524"/>
                  </a:lnTo>
                  <a:lnTo>
                    <a:pt x="83" y="532"/>
                  </a:lnTo>
                  <a:lnTo>
                    <a:pt x="83" y="539"/>
                  </a:lnTo>
                  <a:lnTo>
                    <a:pt x="80" y="547"/>
                  </a:lnTo>
                  <a:lnTo>
                    <a:pt x="78" y="555"/>
                  </a:lnTo>
                  <a:lnTo>
                    <a:pt x="78" y="562"/>
                  </a:lnTo>
                  <a:lnTo>
                    <a:pt x="76" y="572"/>
                  </a:lnTo>
                  <a:lnTo>
                    <a:pt x="74" y="577"/>
                  </a:lnTo>
                  <a:lnTo>
                    <a:pt x="72" y="585"/>
                  </a:lnTo>
                  <a:lnTo>
                    <a:pt x="70" y="593"/>
                  </a:lnTo>
                  <a:lnTo>
                    <a:pt x="68" y="600"/>
                  </a:lnTo>
                  <a:lnTo>
                    <a:pt x="66" y="606"/>
                  </a:lnTo>
                  <a:lnTo>
                    <a:pt x="64" y="613"/>
                  </a:lnTo>
                  <a:lnTo>
                    <a:pt x="62" y="619"/>
                  </a:lnTo>
                  <a:lnTo>
                    <a:pt x="61" y="627"/>
                  </a:lnTo>
                  <a:lnTo>
                    <a:pt x="59" y="632"/>
                  </a:lnTo>
                  <a:lnTo>
                    <a:pt x="57" y="638"/>
                  </a:lnTo>
                  <a:lnTo>
                    <a:pt x="55" y="644"/>
                  </a:lnTo>
                  <a:lnTo>
                    <a:pt x="53" y="651"/>
                  </a:lnTo>
                  <a:lnTo>
                    <a:pt x="51" y="657"/>
                  </a:lnTo>
                  <a:lnTo>
                    <a:pt x="47" y="663"/>
                  </a:lnTo>
                  <a:lnTo>
                    <a:pt x="45" y="670"/>
                  </a:lnTo>
                  <a:lnTo>
                    <a:pt x="43" y="678"/>
                  </a:lnTo>
                  <a:lnTo>
                    <a:pt x="38" y="686"/>
                  </a:lnTo>
                  <a:lnTo>
                    <a:pt x="30" y="691"/>
                  </a:lnTo>
                  <a:lnTo>
                    <a:pt x="23" y="691"/>
                  </a:lnTo>
                  <a:lnTo>
                    <a:pt x="15" y="691"/>
                  </a:lnTo>
                  <a:lnTo>
                    <a:pt x="7" y="686"/>
                  </a:lnTo>
                  <a:lnTo>
                    <a:pt x="2" y="680"/>
                  </a:lnTo>
                  <a:lnTo>
                    <a:pt x="0" y="676"/>
                  </a:lnTo>
                  <a:lnTo>
                    <a:pt x="0" y="672"/>
                  </a:lnTo>
                  <a:lnTo>
                    <a:pt x="0" y="667"/>
                  </a:lnTo>
                  <a:lnTo>
                    <a:pt x="2" y="663"/>
                  </a:lnTo>
                  <a:lnTo>
                    <a:pt x="4" y="655"/>
                  </a:lnTo>
                  <a:lnTo>
                    <a:pt x="5" y="650"/>
                  </a:lnTo>
                  <a:lnTo>
                    <a:pt x="7" y="642"/>
                  </a:lnTo>
                  <a:lnTo>
                    <a:pt x="9" y="636"/>
                  </a:lnTo>
                  <a:lnTo>
                    <a:pt x="11" y="631"/>
                  </a:lnTo>
                  <a:lnTo>
                    <a:pt x="15" y="625"/>
                  </a:lnTo>
                  <a:lnTo>
                    <a:pt x="15" y="619"/>
                  </a:lnTo>
                  <a:lnTo>
                    <a:pt x="19" y="613"/>
                  </a:lnTo>
                  <a:lnTo>
                    <a:pt x="19" y="608"/>
                  </a:lnTo>
                  <a:lnTo>
                    <a:pt x="23" y="600"/>
                  </a:lnTo>
                  <a:lnTo>
                    <a:pt x="23" y="594"/>
                  </a:lnTo>
                  <a:lnTo>
                    <a:pt x="24" y="589"/>
                  </a:lnTo>
                  <a:lnTo>
                    <a:pt x="26" y="583"/>
                  </a:lnTo>
                  <a:lnTo>
                    <a:pt x="28" y="575"/>
                  </a:lnTo>
                  <a:lnTo>
                    <a:pt x="30" y="568"/>
                  </a:lnTo>
                  <a:lnTo>
                    <a:pt x="32" y="562"/>
                  </a:lnTo>
                  <a:lnTo>
                    <a:pt x="34" y="553"/>
                  </a:lnTo>
                  <a:lnTo>
                    <a:pt x="36" y="545"/>
                  </a:lnTo>
                  <a:lnTo>
                    <a:pt x="38" y="536"/>
                  </a:lnTo>
                  <a:lnTo>
                    <a:pt x="40" y="528"/>
                  </a:lnTo>
                  <a:lnTo>
                    <a:pt x="42" y="520"/>
                  </a:lnTo>
                  <a:lnTo>
                    <a:pt x="43" y="511"/>
                  </a:lnTo>
                  <a:lnTo>
                    <a:pt x="45" y="503"/>
                  </a:lnTo>
                  <a:lnTo>
                    <a:pt x="47" y="496"/>
                  </a:lnTo>
                  <a:lnTo>
                    <a:pt x="49" y="488"/>
                  </a:lnTo>
                  <a:lnTo>
                    <a:pt x="51" y="480"/>
                  </a:lnTo>
                  <a:lnTo>
                    <a:pt x="53" y="473"/>
                  </a:lnTo>
                  <a:lnTo>
                    <a:pt x="57" y="465"/>
                  </a:lnTo>
                  <a:lnTo>
                    <a:pt x="59" y="458"/>
                  </a:lnTo>
                  <a:lnTo>
                    <a:pt x="61" y="450"/>
                  </a:lnTo>
                  <a:lnTo>
                    <a:pt x="64" y="442"/>
                  </a:lnTo>
                  <a:lnTo>
                    <a:pt x="66" y="437"/>
                  </a:lnTo>
                  <a:lnTo>
                    <a:pt x="70" y="429"/>
                  </a:lnTo>
                  <a:lnTo>
                    <a:pt x="72" y="422"/>
                  </a:lnTo>
                  <a:lnTo>
                    <a:pt x="74" y="414"/>
                  </a:lnTo>
                  <a:lnTo>
                    <a:pt x="78" y="408"/>
                  </a:lnTo>
                  <a:lnTo>
                    <a:pt x="80" y="401"/>
                  </a:lnTo>
                  <a:lnTo>
                    <a:pt x="83" y="395"/>
                  </a:lnTo>
                  <a:lnTo>
                    <a:pt x="85" y="387"/>
                  </a:lnTo>
                  <a:lnTo>
                    <a:pt x="89" y="382"/>
                  </a:lnTo>
                  <a:lnTo>
                    <a:pt x="93" y="374"/>
                  </a:lnTo>
                  <a:lnTo>
                    <a:pt x="95" y="368"/>
                  </a:lnTo>
                  <a:lnTo>
                    <a:pt x="99" y="361"/>
                  </a:lnTo>
                  <a:lnTo>
                    <a:pt x="102" y="355"/>
                  </a:lnTo>
                  <a:lnTo>
                    <a:pt x="104" y="349"/>
                  </a:lnTo>
                  <a:lnTo>
                    <a:pt x="108" y="344"/>
                  </a:lnTo>
                  <a:lnTo>
                    <a:pt x="112" y="336"/>
                  </a:lnTo>
                  <a:lnTo>
                    <a:pt x="116" y="332"/>
                  </a:lnTo>
                  <a:lnTo>
                    <a:pt x="120" y="325"/>
                  </a:lnTo>
                  <a:lnTo>
                    <a:pt x="123" y="319"/>
                  </a:lnTo>
                  <a:lnTo>
                    <a:pt x="127" y="311"/>
                  </a:lnTo>
                  <a:lnTo>
                    <a:pt x="131" y="306"/>
                  </a:lnTo>
                  <a:lnTo>
                    <a:pt x="135" y="300"/>
                  </a:lnTo>
                  <a:lnTo>
                    <a:pt x="139" y="294"/>
                  </a:lnTo>
                  <a:lnTo>
                    <a:pt x="142" y="287"/>
                  </a:lnTo>
                  <a:lnTo>
                    <a:pt x="148" y="283"/>
                  </a:lnTo>
                  <a:lnTo>
                    <a:pt x="152" y="277"/>
                  </a:lnTo>
                  <a:lnTo>
                    <a:pt x="156" y="269"/>
                  </a:lnTo>
                  <a:lnTo>
                    <a:pt x="161" y="264"/>
                  </a:lnTo>
                  <a:lnTo>
                    <a:pt x="165" y="260"/>
                  </a:lnTo>
                  <a:lnTo>
                    <a:pt x="169" y="254"/>
                  </a:lnTo>
                  <a:lnTo>
                    <a:pt x="175" y="247"/>
                  </a:lnTo>
                  <a:lnTo>
                    <a:pt x="180" y="241"/>
                  </a:lnTo>
                  <a:lnTo>
                    <a:pt x="184" y="237"/>
                  </a:lnTo>
                  <a:lnTo>
                    <a:pt x="190" y="230"/>
                  </a:lnTo>
                  <a:lnTo>
                    <a:pt x="196" y="224"/>
                  </a:lnTo>
                  <a:lnTo>
                    <a:pt x="201" y="218"/>
                  </a:lnTo>
                  <a:lnTo>
                    <a:pt x="205" y="212"/>
                  </a:lnTo>
                  <a:lnTo>
                    <a:pt x="211" y="207"/>
                  </a:lnTo>
                  <a:lnTo>
                    <a:pt x="216" y="201"/>
                  </a:lnTo>
                  <a:lnTo>
                    <a:pt x="222" y="195"/>
                  </a:lnTo>
                  <a:lnTo>
                    <a:pt x="228" y="190"/>
                  </a:lnTo>
                  <a:lnTo>
                    <a:pt x="234" y="184"/>
                  </a:lnTo>
                  <a:lnTo>
                    <a:pt x="239" y="178"/>
                  </a:lnTo>
                  <a:lnTo>
                    <a:pt x="247" y="173"/>
                  </a:lnTo>
                  <a:lnTo>
                    <a:pt x="253" y="167"/>
                  </a:lnTo>
                  <a:lnTo>
                    <a:pt x="258" y="161"/>
                  </a:lnTo>
                  <a:lnTo>
                    <a:pt x="266" y="155"/>
                  </a:lnTo>
                  <a:lnTo>
                    <a:pt x="272" y="150"/>
                  </a:lnTo>
                  <a:lnTo>
                    <a:pt x="279" y="144"/>
                  </a:lnTo>
                  <a:lnTo>
                    <a:pt x="287" y="138"/>
                  </a:lnTo>
                  <a:lnTo>
                    <a:pt x="293" y="133"/>
                  </a:lnTo>
                  <a:lnTo>
                    <a:pt x="298" y="127"/>
                  </a:lnTo>
                  <a:lnTo>
                    <a:pt x="304" y="121"/>
                  </a:lnTo>
                  <a:lnTo>
                    <a:pt x="310" y="117"/>
                  </a:lnTo>
                  <a:lnTo>
                    <a:pt x="317" y="112"/>
                  </a:lnTo>
                  <a:lnTo>
                    <a:pt x="323" y="106"/>
                  </a:lnTo>
                  <a:lnTo>
                    <a:pt x="329" y="102"/>
                  </a:lnTo>
                  <a:lnTo>
                    <a:pt x="332" y="98"/>
                  </a:lnTo>
                  <a:lnTo>
                    <a:pt x="340" y="93"/>
                  </a:lnTo>
                  <a:lnTo>
                    <a:pt x="344" y="89"/>
                  </a:lnTo>
                  <a:lnTo>
                    <a:pt x="350" y="83"/>
                  </a:lnTo>
                  <a:lnTo>
                    <a:pt x="355" y="79"/>
                  </a:lnTo>
                  <a:lnTo>
                    <a:pt x="361" y="76"/>
                  </a:lnTo>
                  <a:lnTo>
                    <a:pt x="367" y="72"/>
                  </a:lnTo>
                  <a:lnTo>
                    <a:pt x="372" y="68"/>
                  </a:lnTo>
                  <a:lnTo>
                    <a:pt x="378" y="62"/>
                  </a:lnTo>
                  <a:lnTo>
                    <a:pt x="384" y="59"/>
                  </a:lnTo>
                  <a:lnTo>
                    <a:pt x="389" y="55"/>
                  </a:lnTo>
                  <a:lnTo>
                    <a:pt x="395" y="51"/>
                  </a:lnTo>
                  <a:lnTo>
                    <a:pt x="401" y="47"/>
                  </a:lnTo>
                  <a:lnTo>
                    <a:pt x="407" y="43"/>
                  </a:lnTo>
                  <a:lnTo>
                    <a:pt x="412" y="38"/>
                  </a:lnTo>
                  <a:lnTo>
                    <a:pt x="420" y="34"/>
                  </a:lnTo>
                  <a:lnTo>
                    <a:pt x="426" y="30"/>
                  </a:lnTo>
                  <a:lnTo>
                    <a:pt x="433" y="26"/>
                  </a:lnTo>
                  <a:lnTo>
                    <a:pt x="439" y="22"/>
                  </a:lnTo>
                  <a:lnTo>
                    <a:pt x="447" y="19"/>
                  </a:lnTo>
                  <a:lnTo>
                    <a:pt x="452" y="15"/>
                  </a:lnTo>
                  <a:lnTo>
                    <a:pt x="460" y="11"/>
                  </a:lnTo>
                  <a:lnTo>
                    <a:pt x="467" y="5"/>
                  </a:lnTo>
                  <a:lnTo>
                    <a:pt x="477" y="3"/>
                  </a:lnTo>
                  <a:lnTo>
                    <a:pt x="483" y="0"/>
                  </a:lnTo>
                  <a:lnTo>
                    <a:pt x="488" y="0"/>
                  </a:lnTo>
                  <a:lnTo>
                    <a:pt x="494" y="3"/>
                  </a:lnTo>
                  <a:lnTo>
                    <a:pt x="498" y="7"/>
                  </a:lnTo>
                  <a:lnTo>
                    <a:pt x="500" y="13"/>
                  </a:lnTo>
                  <a:lnTo>
                    <a:pt x="500" y="21"/>
                  </a:lnTo>
                  <a:lnTo>
                    <a:pt x="498" y="26"/>
                  </a:lnTo>
                  <a:lnTo>
                    <a:pt x="49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20" name="Freeform 74"/>
            <p:cNvSpPr>
              <a:spLocks/>
            </p:cNvSpPr>
            <p:nvPr/>
          </p:nvSpPr>
          <p:spPr bwMode="auto">
            <a:xfrm>
              <a:off x="7061201" y="2624138"/>
              <a:ext cx="476250" cy="719138"/>
            </a:xfrm>
            <a:custGeom>
              <a:avLst/>
              <a:gdLst>
                <a:gd name="T0" fmla="*/ 2147483647 w 601"/>
                <a:gd name="T1" fmla="*/ 2147483647 h 906"/>
                <a:gd name="T2" fmla="*/ 2147483647 w 601"/>
                <a:gd name="T3" fmla="*/ 2147483647 h 906"/>
                <a:gd name="T4" fmla="*/ 2147483647 w 601"/>
                <a:gd name="T5" fmla="*/ 2147483647 h 906"/>
                <a:gd name="T6" fmla="*/ 2147483647 w 601"/>
                <a:gd name="T7" fmla="*/ 2147483647 h 906"/>
                <a:gd name="T8" fmla="*/ 2147483647 w 601"/>
                <a:gd name="T9" fmla="*/ 2147483647 h 906"/>
                <a:gd name="T10" fmla="*/ 2147483647 w 601"/>
                <a:gd name="T11" fmla="*/ 2147483647 h 906"/>
                <a:gd name="T12" fmla="*/ 2147483647 w 601"/>
                <a:gd name="T13" fmla="*/ 2147483647 h 906"/>
                <a:gd name="T14" fmla="*/ 2147483647 w 601"/>
                <a:gd name="T15" fmla="*/ 2147483647 h 906"/>
                <a:gd name="T16" fmla="*/ 2147483647 w 601"/>
                <a:gd name="T17" fmla="*/ 2147483647 h 906"/>
                <a:gd name="T18" fmla="*/ 2147483647 w 601"/>
                <a:gd name="T19" fmla="*/ 2147483647 h 906"/>
                <a:gd name="T20" fmla="*/ 2147483647 w 601"/>
                <a:gd name="T21" fmla="*/ 2147483647 h 906"/>
                <a:gd name="T22" fmla="*/ 2147483647 w 601"/>
                <a:gd name="T23" fmla="*/ 2147483647 h 906"/>
                <a:gd name="T24" fmla="*/ 2147483647 w 601"/>
                <a:gd name="T25" fmla="*/ 2147483647 h 906"/>
                <a:gd name="T26" fmla="*/ 2147483647 w 601"/>
                <a:gd name="T27" fmla="*/ 2147483647 h 906"/>
                <a:gd name="T28" fmla="*/ 2147483647 w 601"/>
                <a:gd name="T29" fmla="*/ 2147483647 h 906"/>
                <a:gd name="T30" fmla="*/ 2147483647 w 601"/>
                <a:gd name="T31" fmla="*/ 2147483647 h 906"/>
                <a:gd name="T32" fmla="*/ 2147483647 w 601"/>
                <a:gd name="T33" fmla="*/ 2147483647 h 906"/>
                <a:gd name="T34" fmla="*/ 2147483647 w 601"/>
                <a:gd name="T35" fmla="*/ 2147483647 h 906"/>
                <a:gd name="T36" fmla="*/ 2147483647 w 601"/>
                <a:gd name="T37" fmla="*/ 2147483647 h 906"/>
                <a:gd name="T38" fmla="*/ 2147483647 w 601"/>
                <a:gd name="T39" fmla="*/ 2147483647 h 906"/>
                <a:gd name="T40" fmla="*/ 2147483647 w 601"/>
                <a:gd name="T41" fmla="*/ 2147483647 h 906"/>
                <a:gd name="T42" fmla="*/ 2147483647 w 601"/>
                <a:gd name="T43" fmla="*/ 2147483647 h 906"/>
                <a:gd name="T44" fmla="*/ 2147483647 w 601"/>
                <a:gd name="T45" fmla="*/ 2147483647 h 906"/>
                <a:gd name="T46" fmla="*/ 2147483647 w 601"/>
                <a:gd name="T47" fmla="*/ 2147483647 h 906"/>
                <a:gd name="T48" fmla="*/ 2147483647 w 601"/>
                <a:gd name="T49" fmla="*/ 2147483647 h 906"/>
                <a:gd name="T50" fmla="*/ 2147483647 w 601"/>
                <a:gd name="T51" fmla="*/ 2147483647 h 906"/>
                <a:gd name="T52" fmla="*/ 2147483647 w 601"/>
                <a:gd name="T53" fmla="*/ 2147483647 h 906"/>
                <a:gd name="T54" fmla="*/ 2147483647 w 601"/>
                <a:gd name="T55" fmla="*/ 2147483647 h 906"/>
                <a:gd name="T56" fmla="*/ 2147483647 w 601"/>
                <a:gd name="T57" fmla="*/ 2147483647 h 906"/>
                <a:gd name="T58" fmla="*/ 2147483647 w 601"/>
                <a:gd name="T59" fmla="*/ 2147483647 h 906"/>
                <a:gd name="T60" fmla="*/ 2147483647 w 601"/>
                <a:gd name="T61" fmla="*/ 2147483647 h 906"/>
                <a:gd name="T62" fmla="*/ 2147483647 w 601"/>
                <a:gd name="T63" fmla="*/ 2147483647 h 906"/>
                <a:gd name="T64" fmla="*/ 2147483647 w 601"/>
                <a:gd name="T65" fmla="*/ 2147483647 h 906"/>
                <a:gd name="T66" fmla="*/ 2147483647 w 601"/>
                <a:gd name="T67" fmla="*/ 2147483647 h 906"/>
                <a:gd name="T68" fmla="*/ 2147483647 w 601"/>
                <a:gd name="T69" fmla="*/ 2147483647 h 906"/>
                <a:gd name="T70" fmla="*/ 2147483647 w 601"/>
                <a:gd name="T71" fmla="*/ 2147483647 h 906"/>
                <a:gd name="T72" fmla="*/ 2147483647 w 601"/>
                <a:gd name="T73" fmla="*/ 2147483647 h 906"/>
                <a:gd name="T74" fmla="*/ 2147483647 w 601"/>
                <a:gd name="T75" fmla="*/ 2147483647 h 906"/>
                <a:gd name="T76" fmla="*/ 2147483647 w 601"/>
                <a:gd name="T77" fmla="*/ 2147483647 h 906"/>
                <a:gd name="T78" fmla="*/ 2147483647 w 601"/>
                <a:gd name="T79" fmla="*/ 2147483647 h 906"/>
                <a:gd name="T80" fmla="*/ 2147483647 w 601"/>
                <a:gd name="T81" fmla="*/ 2147483647 h 906"/>
                <a:gd name="T82" fmla="*/ 2147483647 w 601"/>
                <a:gd name="T83" fmla="*/ 2147483647 h 906"/>
                <a:gd name="T84" fmla="*/ 2147483647 w 601"/>
                <a:gd name="T85" fmla="*/ 2147483647 h 906"/>
                <a:gd name="T86" fmla="*/ 2147483647 w 601"/>
                <a:gd name="T87" fmla="*/ 2147483647 h 906"/>
                <a:gd name="T88" fmla="*/ 2147483647 w 601"/>
                <a:gd name="T89" fmla="*/ 2147483647 h 906"/>
                <a:gd name="T90" fmla="*/ 2147483647 w 601"/>
                <a:gd name="T91" fmla="*/ 2147483647 h 906"/>
                <a:gd name="T92" fmla="*/ 2147483647 w 601"/>
                <a:gd name="T93" fmla="*/ 2147483647 h 906"/>
                <a:gd name="T94" fmla="*/ 2147483647 w 601"/>
                <a:gd name="T95" fmla="*/ 2147483647 h 906"/>
                <a:gd name="T96" fmla="*/ 2147483647 w 601"/>
                <a:gd name="T97" fmla="*/ 2147483647 h 906"/>
                <a:gd name="T98" fmla="*/ 2147483647 w 601"/>
                <a:gd name="T99" fmla="*/ 2147483647 h 906"/>
                <a:gd name="T100" fmla="*/ 2147483647 w 601"/>
                <a:gd name="T101" fmla="*/ 2147483647 h 906"/>
                <a:gd name="T102" fmla="*/ 2147483647 w 601"/>
                <a:gd name="T103" fmla="*/ 2147483647 h 906"/>
                <a:gd name="T104" fmla="*/ 2147483647 w 601"/>
                <a:gd name="T105" fmla="*/ 2147483647 h 906"/>
                <a:gd name="T106" fmla="*/ 2147483647 w 601"/>
                <a:gd name="T107" fmla="*/ 2147483647 h 906"/>
                <a:gd name="T108" fmla="*/ 2147483647 w 601"/>
                <a:gd name="T109" fmla="*/ 2147483647 h 906"/>
                <a:gd name="T110" fmla="*/ 2147483647 w 601"/>
                <a:gd name="T111" fmla="*/ 2147483647 h 906"/>
                <a:gd name="T112" fmla="*/ 2147483647 w 601"/>
                <a:gd name="T113" fmla="*/ 2147483647 h 906"/>
                <a:gd name="T114" fmla="*/ 2147483647 w 601"/>
                <a:gd name="T115" fmla="*/ 2147483647 h 9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1"/>
                <a:gd name="T175" fmla="*/ 0 h 906"/>
                <a:gd name="T176" fmla="*/ 601 w 601"/>
                <a:gd name="T177" fmla="*/ 906 h 9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1" h="906">
                  <a:moveTo>
                    <a:pt x="588" y="44"/>
                  </a:moveTo>
                  <a:lnTo>
                    <a:pt x="578" y="47"/>
                  </a:lnTo>
                  <a:lnTo>
                    <a:pt x="569" y="51"/>
                  </a:lnTo>
                  <a:lnTo>
                    <a:pt x="559" y="55"/>
                  </a:lnTo>
                  <a:lnTo>
                    <a:pt x="550" y="59"/>
                  </a:lnTo>
                  <a:lnTo>
                    <a:pt x="540" y="63"/>
                  </a:lnTo>
                  <a:lnTo>
                    <a:pt x="533" y="66"/>
                  </a:lnTo>
                  <a:lnTo>
                    <a:pt x="523" y="70"/>
                  </a:lnTo>
                  <a:lnTo>
                    <a:pt x="516" y="76"/>
                  </a:lnTo>
                  <a:lnTo>
                    <a:pt x="508" y="80"/>
                  </a:lnTo>
                  <a:lnTo>
                    <a:pt x="499" y="84"/>
                  </a:lnTo>
                  <a:lnTo>
                    <a:pt x="491" y="87"/>
                  </a:lnTo>
                  <a:lnTo>
                    <a:pt x="483" y="93"/>
                  </a:lnTo>
                  <a:lnTo>
                    <a:pt x="476" y="97"/>
                  </a:lnTo>
                  <a:lnTo>
                    <a:pt x="468" y="103"/>
                  </a:lnTo>
                  <a:lnTo>
                    <a:pt x="461" y="106"/>
                  </a:lnTo>
                  <a:lnTo>
                    <a:pt x="455" y="112"/>
                  </a:lnTo>
                  <a:lnTo>
                    <a:pt x="445" y="116"/>
                  </a:lnTo>
                  <a:lnTo>
                    <a:pt x="438" y="122"/>
                  </a:lnTo>
                  <a:lnTo>
                    <a:pt x="432" y="125"/>
                  </a:lnTo>
                  <a:lnTo>
                    <a:pt x="424" y="131"/>
                  </a:lnTo>
                  <a:lnTo>
                    <a:pt x="419" y="135"/>
                  </a:lnTo>
                  <a:lnTo>
                    <a:pt x="413" y="141"/>
                  </a:lnTo>
                  <a:lnTo>
                    <a:pt x="405" y="146"/>
                  </a:lnTo>
                  <a:lnTo>
                    <a:pt x="400" y="152"/>
                  </a:lnTo>
                  <a:lnTo>
                    <a:pt x="392" y="156"/>
                  </a:lnTo>
                  <a:lnTo>
                    <a:pt x="386" y="161"/>
                  </a:lnTo>
                  <a:lnTo>
                    <a:pt x="381" y="167"/>
                  </a:lnTo>
                  <a:lnTo>
                    <a:pt x="375" y="173"/>
                  </a:lnTo>
                  <a:lnTo>
                    <a:pt x="369" y="179"/>
                  </a:lnTo>
                  <a:lnTo>
                    <a:pt x="364" y="184"/>
                  </a:lnTo>
                  <a:lnTo>
                    <a:pt x="358" y="190"/>
                  </a:lnTo>
                  <a:lnTo>
                    <a:pt x="352" y="196"/>
                  </a:lnTo>
                  <a:lnTo>
                    <a:pt x="346" y="201"/>
                  </a:lnTo>
                  <a:lnTo>
                    <a:pt x="341" y="207"/>
                  </a:lnTo>
                  <a:lnTo>
                    <a:pt x="335" y="213"/>
                  </a:lnTo>
                  <a:lnTo>
                    <a:pt x="329" y="220"/>
                  </a:lnTo>
                  <a:lnTo>
                    <a:pt x="324" y="226"/>
                  </a:lnTo>
                  <a:lnTo>
                    <a:pt x="318" y="234"/>
                  </a:lnTo>
                  <a:lnTo>
                    <a:pt x="314" y="239"/>
                  </a:lnTo>
                  <a:lnTo>
                    <a:pt x="308" y="245"/>
                  </a:lnTo>
                  <a:lnTo>
                    <a:pt x="303" y="251"/>
                  </a:lnTo>
                  <a:lnTo>
                    <a:pt x="299" y="258"/>
                  </a:lnTo>
                  <a:lnTo>
                    <a:pt x="293" y="266"/>
                  </a:lnTo>
                  <a:lnTo>
                    <a:pt x="288" y="274"/>
                  </a:lnTo>
                  <a:lnTo>
                    <a:pt x="284" y="279"/>
                  </a:lnTo>
                  <a:lnTo>
                    <a:pt x="278" y="287"/>
                  </a:lnTo>
                  <a:lnTo>
                    <a:pt x="272" y="294"/>
                  </a:lnTo>
                  <a:lnTo>
                    <a:pt x="268" y="302"/>
                  </a:lnTo>
                  <a:lnTo>
                    <a:pt x="263" y="308"/>
                  </a:lnTo>
                  <a:lnTo>
                    <a:pt x="259" y="315"/>
                  </a:lnTo>
                  <a:lnTo>
                    <a:pt x="253" y="323"/>
                  </a:lnTo>
                  <a:lnTo>
                    <a:pt x="248" y="331"/>
                  </a:lnTo>
                  <a:lnTo>
                    <a:pt x="244" y="338"/>
                  </a:lnTo>
                  <a:lnTo>
                    <a:pt x="238" y="348"/>
                  </a:lnTo>
                  <a:lnTo>
                    <a:pt x="232" y="355"/>
                  </a:lnTo>
                  <a:lnTo>
                    <a:pt x="229" y="365"/>
                  </a:lnTo>
                  <a:lnTo>
                    <a:pt x="223" y="372"/>
                  </a:lnTo>
                  <a:lnTo>
                    <a:pt x="219" y="380"/>
                  </a:lnTo>
                  <a:lnTo>
                    <a:pt x="213" y="389"/>
                  </a:lnTo>
                  <a:lnTo>
                    <a:pt x="210" y="399"/>
                  </a:lnTo>
                  <a:lnTo>
                    <a:pt x="204" y="407"/>
                  </a:lnTo>
                  <a:lnTo>
                    <a:pt x="198" y="416"/>
                  </a:lnTo>
                  <a:lnTo>
                    <a:pt x="194" y="424"/>
                  </a:lnTo>
                  <a:lnTo>
                    <a:pt x="191" y="435"/>
                  </a:lnTo>
                  <a:lnTo>
                    <a:pt x="185" y="441"/>
                  </a:lnTo>
                  <a:lnTo>
                    <a:pt x="183" y="446"/>
                  </a:lnTo>
                  <a:lnTo>
                    <a:pt x="179" y="452"/>
                  </a:lnTo>
                  <a:lnTo>
                    <a:pt x="175" y="458"/>
                  </a:lnTo>
                  <a:lnTo>
                    <a:pt x="173" y="464"/>
                  </a:lnTo>
                  <a:lnTo>
                    <a:pt x="170" y="469"/>
                  </a:lnTo>
                  <a:lnTo>
                    <a:pt x="168" y="475"/>
                  </a:lnTo>
                  <a:lnTo>
                    <a:pt x="166" y="481"/>
                  </a:lnTo>
                  <a:lnTo>
                    <a:pt x="162" y="486"/>
                  </a:lnTo>
                  <a:lnTo>
                    <a:pt x="160" y="492"/>
                  </a:lnTo>
                  <a:lnTo>
                    <a:pt x="158" y="498"/>
                  </a:lnTo>
                  <a:lnTo>
                    <a:pt x="156" y="504"/>
                  </a:lnTo>
                  <a:lnTo>
                    <a:pt x="154" y="509"/>
                  </a:lnTo>
                  <a:lnTo>
                    <a:pt x="153" y="515"/>
                  </a:lnTo>
                  <a:lnTo>
                    <a:pt x="151" y="519"/>
                  </a:lnTo>
                  <a:lnTo>
                    <a:pt x="149" y="524"/>
                  </a:lnTo>
                  <a:lnTo>
                    <a:pt x="147" y="530"/>
                  </a:lnTo>
                  <a:lnTo>
                    <a:pt x="145" y="536"/>
                  </a:lnTo>
                  <a:lnTo>
                    <a:pt x="143" y="542"/>
                  </a:lnTo>
                  <a:lnTo>
                    <a:pt x="141" y="547"/>
                  </a:lnTo>
                  <a:lnTo>
                    <a:pt x="139" y="551"/>
                  </a:lnTo>
                  <a:lnTo>
                    <a:pt x="137" y="557"/>
                  </a:lnTo>
                  <a:lnTo>
                    <a:pt x="135" y="564"/>
                  </a:lnTo>
                  <a:lnTo>
                    <a:pt x="135" y="570"/>
                  </a:lnTo>
                  <a:lnTo>
                    <a:pt x="134" y="576"/>
                  </a:lnTo>
                  <a:lnTo>
                    <a:pt x="132" y="581"/>
                  </a:lnTo>
                  <a:lnTo>
                    <a:pt x="128" y="587"/>
                  </a:lnTo>
                  <a:lnTo>
                    <a:pt x="128" y="595"/>
                  </a:lnTo>
                  <a:lnTo>
                    <a:pt x="124" y="600"/>
                  </a:lnTo>
                  <a:lnTo>
                    <a:pt x="122" y="608"/>
                  </a:lnTo>
                  <a:lnTo>
                    <a:pt x="120" y="616"/>
                  </a:lnTo>
                  <a:lnTo>
                    <a:pt x="120" y="623"/>
                  </a:lnTo>
                  <a:lnTo>
                    <a:pt x="114" y="631"/>
                  </a:lnTo>
                  <a:lnTo>
                    <a:pt x="113" y="640"/>
                  </a:lnTo>
                  <a:lnTo>
                    <a:pt x="111" y="644"/>
                  </a:lnTo>
                  <a:lnTo>
                    <a:pt x="109" y="650"/>
                  </a:lnTo>
                  <a:lnTo>
                    <a:pt x="107" y="654"/>
                  </a:lnTo>
                  <a:lnTo>
                    <a:pt x="105" y="659"/>
                  </a:lnTo>
                  <a:lnTo>
                    <a:pt x="103" y="667"/>
                  </a:lnTo>
                  <a:lnTo>
                    <a:pt x="99" y="676"/>
                  </a:lnTo>
                  <a:lnTo>
                    <a:pt x="97" y="684"/>
                  </a:lnTo>
                  <a:lnTo>
                    <a:pt x="95" y="694"/>
                  </a:lnTo>
                  <a:lnTo>
                    <a:pt x="92" y="701"/>
                  </a:lnTo>
                  <a:lnTo>
                    <a:pt x="90" y="709"/>
                  </a:lnTo>
                  <a:lnTo>
                    <a:pt x="88" y="716"/>
                  </a:lnTo>
                  <a:lnTo>
                    <a:pt x="84" y="724"/>
                  </a:lnTo>
                  <a:lnTo>
                    <a:pt x="82" y="732"/>
                  </a:lnTo>
                  <a:lnTo>
                    <a:pt x="80" y="739"/>
                  </a:lnTo>
                  <a:lnTo>
                    <a:pt x="78" y="747"/>
                  </a:lnTo>
                  <a:lnTo>
                    <a:pt x="76" y="756"/>
                  </a:lnTo>
                  <a:lnTo>
                    <a:pt x="75" y="764"/>
                  </a:lnTo>
                  <a:lnTo>
                    <a:pt x="71" y="771"/>
                  </a:lnTo>
                  <a:lnTo>
                    <a:pt x="69" y="779"/>
                  </a:lnTo>
                  <a:lnTo>
                    <a:pt x="67" y="787"/>
                  </a:lnTo>
                  <a:lnTo>
                    <a:pt x="65" y="794"/>
                  </a:lnTo>
                  <a:lnTo>
                    <a:pt x="63" y="802"/>
                  </a:lnTo>
                  <a:lnTo>
                    <a:pt x="61" y="811"/>
                  </a:lnTo>
                  <a:lnTo>
                    <a:pt x="59" y="819"/>
                  </a:lnTo>
                  <a:lnTo>
                    <a:pt x="57" y="827"/>
                  </a:lnTo>
                  <a:lnTo>
                    <a:pt x="56" y="836"/>
                  </a:lnTo>
                  <a:lnTo>
                    <a:pt x="54" y="844"/>
                  </a:lnTo>
                  <a:lnTo>
                    <a:pt x="52" y="853"/>
                  </a:lnTo>
                  <a:lnTo>
                    <a:pt x="50" y="861"/>
                  </a:lnTo>
                  <a:lnTo>
                    <a:pt x="48" y="870"/>
                  </a:lnTo>
                  <a:lnTo>
                    <a:pt x="46" y="876"/>
                  </a:lnTo>
                  <a:lnTo>
                    <a:pt x="46" y="882"/>
                  </a:lnTo>
                  <a:lnTo>
                    <a:pt x="44" y="885"/>
                  </a:lnTo>
                  <a:lnTo>
                    <a:pt x="44" y="891"/>
                  </a:lnTo>
                  <a:lnTo>
                    <a:pt x="42" y="895"/>
                  </a:lnTo>
                  <a:lnTo>
                    <a:pt x="38" y="899"/>
                  </a:lnTo>
                  <a:lnTo>
                    <a:pt x="35" y="901"/>
                  </a:lnTo>
                  <a:lnTo>
                    <a:pt x="33" y="904"/>
                  </a:lnTo>
                  <a:lnTo>
                    <a:pt x="25" y="906"/>
                  </a:lnTo>
                  <a:lnTo>
                    <a:pt x="18" y="906"/>
                  </a:lnTo>
                  <a:lnTo>
                    <a:pt x="8" y="903"/>
                  </a:lnTo>
                  <a:lnTo>
                    <a:pt x="4" y="897"/>
                  </a:lnTo>
                  <a:lnTo>
                    <a:pt x="0" y="893"/>
                  </a:lnTo>
                  <a:lnTo>
                    <a:pt x="0" y="889"/>
                  </a:lnTo>
                  <a:lnTo>
                    <a:pt x="0" y="885"/>
                  </a:lnTo>
                  <a:lnTo>
                    <a:pt x="2" y="882"/>
                  </a:lnTo>
                  <a:lnTo>
                    <a:pt x="2" y="876"/>
                  </a:lnTo>
                  <a:lnTo>
                    <a:pt x="4" y="870"/>
                  </a:lnTo>
                  <a:lnTo>
                    <a:pt x="4" y="866"/>
                  </a:lnTo>
                  <a:lnTo>
                    <a:pt x="6" y="861"/>
                  </a:lnTo>
                  <a:lnTo>
                    <a:pt x="6" y="855"/>
                  </a:lnTo>
                  <a:lnTo>
                    <a:pt x="8" y="851"/>
                  </a:lnTo>
                  <a:lnTo>
                    <a:pt x="8" y="847"/>
                  </a:lnTo>
                  <a:lnTo>
                    <a:pt x="10" y="842"/>
                  </a:lnTo>
                  <a:lnTo>
                    <a:pt x="12" y="832"/>
                  </a:lnTo>
                  <a:lnTo>
                    <a:pt x="14" y="825"/>
                  </a:lnTo>
                  <a:lnTo>
                    <a:pt x="18" y="815"/>
                  </a:lnTo>
                  <a:lnTo>
                    <a:pt x="19" y="808"/>
                  </a:lnTo>
                  <a:lnTo>
                    <a:pt x="21" y="798"/>
                  </a:lnTo>
                  <a:lnTo>
                    <a:pt x="23" y="790"/>
                  </a:lnTo>
                  <a:lnTo>
                    <a:pt x="25" y="783"/>
                  </a:lnTo>
                  <a:lnTo>
                    <a:pt x="27" y="775"/>
                  </a:lnTo>
                  <a:lnTo>
                    <a:pt x="29" y="768"/>
                  </a:lnTo>
                  <a:lnTo>
                    <a:pt x="31" y="760"/>
                  </a:lnTo>
                  <a:lnTo>
                    <a:pt x="33" y="752"/>
                  </a:lnTo>
                  <a:lnTo>
                    <a:pt x="35" y="745"/>
                  </a:lnTo>
                  <a:lnTo>
                    <a:pt x="37" y="735"/>
                  </a:lnTo>
                  <a:lnTo>
                    <a:pt x="38" y="728"/>
                  </a:lnTo>
                  <a:lnTo>
                    <a:pt x="40" y="720"/>
                  </a:lnTo>
                  <a:lnTo>
                    <a:pt x="44" y="713"/>
                  </a:lnTo>
                  <a:lnTo>
                    <a:pt x="44" y="703"/>
                  </a:lnTo>
                  <a:lnTo>
                    <a:pt x="46" y="695"/>
                  </a:lnTo>
                  <a:lnTo>
                    <a:pt x="50" y="686"/>
                  </a:lnTo>
                  <a:lnTo>
                    <a:pt x="52" y="678"/>
                  </a:lnTo>
                  <a:lnTo>
                    <a:pt x="54" y="669"/>
                  </a:lnTo>
                  <a:lnTo>
                    <a:pt x="56" y="661"/>
                  </a:lnTo>
                  <a:lnTo>
                    <a:pt x="57" y="652"/>
                  </a:lnTo>
                  <a:lnTo>
                    <a:pt x="59" y="644"/>
                  </a:lnTo>
                  <a:lnTo>
                    <a:pt x="61" y="638"/>
                  </a:lnTo>
                  <a:lnTo>
                    <a:pt x="63" y="635"/>
                  </a:lnTo>
                  <a:lnTo>
                    <a:pt x="63" y="629"/>
                  </a:lnTo>
                  <a:lnTo>
                    <a:pt x="65" y="625"/>
                  </a:lnTo>
                  <a:lnTo>
                    <a:pt x="65" y="619"/>
                  </a:lnTo>
                  <a:lnTo>
                    <a:pt x="67" y="616"/>
                  </a:lnTo>
                  <a:lnTo>
                    <a:pt x="69" y="612"/>
                  </a:lnTo>
                  <a:lnTo>
                    <a:pt x="71" y="606"/>
                  </a:lnTo>
                  <a:lnTo>
                    <a:pt x="71" y="602"/>
                  </a:lnTo>
                  <a:lnTo>
                    <a:pt x="73" y="597"/>
                  </a:lnTo>
                  <a:lnTo>
                    <a:pt x="73" y="591"/>
                  </a:lnTo>
                  <a:lnTo>
                    <a:pt x="75" y="587"/>
                  </a:lnTo>
                  <a:lnTo>
                    <a:pt x="75" y="580"/>
                  </a:lnTo>
                  <a:lnTo>
                    <a:pt x="76" y="574"/>
                  </a:lnTo>
                  <a:lnTo>
                    <a:pt x="78" y="568"/>
                  </a:lnTo>
                  <a:lnTo>
                    <a:pt x="80" y="564"/>
                  </a:lnTo>
                  <a:lnTo>
                    <a:pt x="82" y="557"/>
                  </a:lnTo>
                  <a:lnTo>
                    <a:pt x="84" y="551"/>
                  </a:lnTo>
                  <a:lnTo>
                    <a:pt x="86" y="545"/>
                  </a:lnTo>
                  <a:lnTo>
                    <a:pt x="88" y="540"/>
                  </a:lnTo>
                  <a:lnTo>
                    <a:pt x="90" y="532"/>
                  </a:lnTo>
                  <a:lnTo>
                    <a:pt x="92" y="526"/>
                  </a:lnTo>
                  <a:lnTo>
                    <a:pt x="94" y="521"/>
                  </a:lnTo>
                  <a:lnTo>
                    <a:pt x="97" y="515"/>
                  </a:lnTo>
                  <a:lnTo>
                    <a:pt x="97" y="509"/>
                  </a:lnTo>
                  <a:lnTo>
                    <a:pt x="101" y="502"/>
                  </a:lnTo>
                  <a:lnTo>
                    <a:pt x="103" y="494"/>
                  </a:lnTo>
                  <a:lnTo>
                    <a:pt x="105" y="488"/>
                  </a:lnTo>
                  <a:lnTo>
                    <a:pt x="109" y="483"/>
                  </a:lnTo>
                  <a:lnTo>
                    <a:pt x="111" y="477"/>
                  </a:lnTo>
                  <a:lnTo>
                    <a:pt x="113" y="469"/>
                  </a:lnTo>
                  <a:lnTo>
                    <a:pt x="116" y="464"/>
                  </a:lnTo>
                  <a:lnTo>
                    <a:pt x="120" y="456"/>
                  </a:lnTo>
                  <a:lnTo>
                    <a:pt x="122" y="450"/>
                  </a:lnTo>
                  <a:lnTo>
                    <a:pt x="126" y="443"/>
                  </a:lnTo>
                  <a:lnTo>
                    <a:pt x="128" y="437"/>
                  </a:lnTo>
                  <a:lnTo>
                    <a:pt x="132" y="431"/>
                  </a:lnTo>
                  <a:lnTo>
                    <a:pt x="135" y="424"/>
                  </a:lnTo>
                  <a:lnTo>
                    <a:pt x="137" y="418"/>
                  </a:lnTo>
                  <a:lnTo>
                    <a:pt x="143" y="412"/>
                  </a:lnTo>
                  <a:lnTo>
                    <a:pt x="147" y="401"/>
                  </a:lnTo>
                  <a:lnTo>
                    <a:pt x="153" y="391"/>
                  </a:lnTo>
                  <a:lnTo>
                    <a:pt x="158" y="382"/>
                  </a:lnTo>
                  <a:lnTo>
                    <a:pt x="164" y="374"/>
                  </a:lnTo>
                  <a:lnTo>
                    <a:pt x="168" y="363"/>
                  </a:lnTo>
                  <a:lnTo>
                    <a:pt x="173" y="355"/>
                  </a:lnTo>
                  <a:lnTo>
                    <a:pt x="179" y="346"/>
                  </a:lnTo>
                  <a:lnTo>
                    <a:pt x="185" y="338"/>
                  </a:lnTo>
                  <a:lnTo>
                    <a:pt x="191" y="329"/>
                  </a:lnTo>
                  <a:lnTo>
                    <a:pt x="194" y="321"/>
                  </a:lnTo>
                  <a:lnTo>
                    <a:pt x="200" y="312"/>
                  </a:lnTo>
                  <a:lnTo>
                    <a:pt x="206" y="304"/>
                  </a:lnTo>
                  <a:lnTo>
                    <a:pt x="211" y="296"/>
                  </a:lnTo>
                  <a:lnTo>
                    <a:pt x="217" y="289"/>
                  </a:lnTo>
                  <a:lnTo>
                    <a:pt x="221" y="281"/>
                  </a:lnTo>
                  <a:lnTo>
                    <a:pt x="229" y="274"/>
                  </a:lnTo>
                  <a:lnTo>
                    <a:pt x="232" y="266"/>
                  </a:lnTo>
                  <a:lnTo>
                    <a:pt x="238" y="258"/>
                  </a:lnTo>
                  <a:lnTo>
                    <a:pt x="244" y="249"/>
                  </a:lnTo>
                  <a:lnTo>
                    <a:pt x="249" y="243"/>
                  </a:lnTo>
                  <a:lnTo>
                    <a:pt x="253" y="236"/>
                  </a:lnTo>
                  <a:lnTo>
                    <a:pt x="261" y="228"/>
                  </a:lnTo>
                  <a:lnTo>
                    <a:pt x="267" y="220"/>
                  </a:lnTo>
                  <a:lnTo>
                    <a:pt x="272" y="215"/>
                  </a:lnTo>
                  <a:lnTo>
                    <a:pt x="276" y="207"/>
                  </a:lnTo>
                  <a:lnTo>
                    <a:pt x="284" y="201"/>
                  </a:lnTo>
                  <a:lnTo>
                    <a:pt x="289" y="194"/>
                  </a:lnTo>
                  <a:lnTo>
                    <a:pt x="295" y="188"/>
                  </a:lnTo>
                  <a:lnTo>
                    <a:pt x="301" y="180"/>
                  </a:lnTo>
                  <a:lnTo>
                    <a:pt x="307" y="175"/>
                  </a:lnTo>
                  <a:lnTo>
                    <a:pt x="314" y="167"/>
                  </a:lnTo>
                  <a:lnTo>
                    <a:pt x="320" y="163"/>
                  </a:lnTo>
                  <a:lnTo>
                    <a:pt x="326" y="156"/>
                  </a:lnTo>
                  <a:lnTo>
                    <a:pt x="331" y="150"/>
                  </a:lnTo>
                  <a:lnTo>
                    <a:pt x="337" y="142"/>
                  </a:lnTo>
                  <a:lnTo>
                    <a:pt x="345" y="139"/>
                  </a:lnTo>
                  <a:lnTo>
                    <a:pt x="350" y="133"/>
                  </a:lnTo>
                  <a:lnTo>
                    <a:pt x="358" y="125"/>
                  </a:lnTo>
                  <a:lnTo>
                    <a:pt x="364" y="122"/>
                  </a:lnTo>
                  <a:lnTo>
                    <a:pt x="371" y="116"/>
                  </a:lnTo>
                  <a:lnTo>
                    <a:pt x="377" y="110"/>
                  </a:lnTo>
                  <a:lnTo>
                    <a:pt x="384" y="104"/>
                  </a:lnTo>
                  <a:lnTo>
                    <a:pt x="392" y="99"/>
                  </a:lnTo>
                  <a:lnTo>
                    <a:pt x="400" y="95"/>
                  </a:lnTo>
                  <a:lnTo>
                    <a:pt x="407" y="89"/>
                  </a:lnTo>
                  <a:lnTo>
                    <a:pt x="415" y="84"/>
                  </a:lnTo>
                  <a:lnTo>
                    <a:pt x="422" y="78"/>
                  </a:lnTo>
                  <a:lnTo>
                    <a:pt x="430" y="74"/>
                  </a:lnTo>
                  <a:lnTo>
                    <a:pt x="438" y="70"/>
                  </a:lnTo>
                  <a:lnTo>
                    <a:pt x="445" y="65"/>
                  </a:lnTo>
                  <a:lnTo>
                    <a:pt x="453" y="59"/>
                  </a:lnTo>
                  <a:lnTo>
                    <a:pt x="462" y="55"/>
                  </a:lnTo>
                  <a:lnTo>
                    <a:pt x="470" y="49"/>
                  </a:lnTo>
                  <a:lnTo>
                    <a:pt x="478" y="46"/>
                  </a:lnTo>
                  <a:lnTo>
                    <a:pt x="487" y="40"/>
                  </a:lnTo>
                  <a:lnTo>
                    <a:pt x="497" y="36"/>
                  </a:lnTo>
                  <a:lnTo>
                    <a:pt x="504" y="32"/>
                  </a:lnTo>
                  <a:lnTo>
                    <a:pt x="514" y="27"/>
                  </a:lnTo>
                  <a:lnTo>
                    <a:pt x="523" y="23"/>
                  </a:lnTo>
                  <a:lnTo>
                    <a:pt x="533" y="19"/>
                  </a:lnTo>
                  <a:lnTo>
                    <a:pt x="542" y="15"/>
                  </a:lnTo>
                  <a:lnTo>
                    <a:pt x="552" y="11"/>
                  </a:lnTo>
                  <a:lnTo>
                    <a:pt x="563" y="8"/>
                  </a:lnTo>
                  <a:lnTo>
                    <a:pt x="573" y="4"/>
                  </a:lnTo>
                  <a:lnTo>
                    <a:pt x="576" y="0"/>
                  </a:lnTo>
                  <a:lnTo>
                    <a:pt x="582" y="0"/>
                  </a:lnTo>
                  <a:lnTo>
                    <a:pt x="586" y="0"/>
                  </a:lnTo>
                  <a:lnTo>
                    <a:pt x="590" y="4"/>
                  </a:lnTo>
                  <a:lnTo>
                    <a:pt x="596" y="8"/>
                  </a:lnTo>
                  <a:lnTo>
                    <a:pt x="601" y="15"/>
                  </a:lnTo>
                  <a:lnTo>
                    <a:pt x="601" y="23"/>
                  </a:lnTo>
                  <a:lnTo>
                    <a:pt x="601" y="32"/>
                  </a:lnTo>
                  <a:lnTo>
                    <a:pt x="599" y="34"/>
                  </a:lnTo>
                  <a:lnTo>
                    <a:pt x="596" y="38"/>
                  </a:lnTo>
                  <a:lnTo>
                    <a:pt x="594" y="40"/>
                  </a:lnTo>
                  <a:lnTo>
                    <a:pt x="588"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21" name="Freeform 75"/>
            <p:cNvSpPr>
              <a:spLocks/>
            </p:cNvSpPr>
            <p:nvPr/>
          </p:nvSpPr>
          <p:spPr bwMode="auto">
            <a:xfrm>
              <a:off x="6915151" y="2457450"/>
              <a:ext cx="593725" cy="911225"/>
            </a:xfrm>
            <a:custGeom>
              <a:avLst/>
              <a:gdLst>
                <a:gd name="T0" fmla="*/ 2147483647 w 747"/>
                <a:gd name="T1" fmla="*/ 2147483647 h 1148"/>
                <a:gd name="T2" fmla="*/ 2147483647 w 747"/>
                <a:gd name="T3" fmla="*/ 2147483647 h 1148"/>
                <a:gd name="T4" fmla="*/ 2147483647 w 747"/>
                <a:gd name="T5" fmla="*/ 2147483647 h 1148"/>
                <a:gd name="T6" fmla="*/ 2147483647 w 747"/>
                <a:gd name="T7" fmla="*/ 2147483647 h 1148"/>
                <a:gd name="T8" fmla="*/ 2147483647 w 747"/>
                <a:gd name="T9" fmla="*/ 2147483647 h 1148"/>
                <a:gd name="T10" fmla="*/ 2147483647 w 747"/>
                <a:gd name="T11" fmla="*/ 2147483647 h 1148"/>
                <a:gd name="T12" fmla="*/ 2147483647 w 747"/>
                <a:gd name="T13" fmla="*/ 2147483647 h 1148"/>
                <a:gd name="T14" fmla="*/ 2147483647 w 747"/>
                <a:gd name="T15" fmla="*/ 2147483647 h 1148"/>
                <a:gd name="T16" fmla="*/ 2147483647 w 747"/>
                <a:gd name="T17" fmla="*/ 2147483647 h 1148"/>
                <a:gd name="T18" fmla="*/ 2147483647 w 747"/>
                <a:gd name="T19" fmla="*/ 2147483647 h 1148"/>
                <a:gd name="T20" fmla="*/ 2147483647 w 747"/>
                <a:gd name="T21" fmla="*/ 2147483647 h 1148"/>
                <a:gd name="T22" fmla="*/ 2147483647 w 747"/>
                <a:gd name="T23" fmla="*/ 2147483647 h 1148"/>
                <a:gd name="T24" fmla="*/ 2147483647 w 747"/>
                <a:gd name="T25" fmla="*/ 2147483647 h 1148"/>
                <a:gd name="T26" fmla="*/ 2147483647 w 747"/>
                <a:gd name="T27" fmla="*/ 2147483647 h 1148"/>
                <a:gd name="T28" fmla="*/ 2147483647 w 747"/>
                <a:gd name="T29" fmla="*/ 2147483647 h 1148"/>
                <a:gd name="T30" fmla="*/ 2147483647 w 747"/>
                <a:gd name="T31" fmla="*/ 2147483647 h 1148"/>
                <a:gd name="T32" fmla="*/ 2147483647 w 747"/>
                <a:gd name="T33" fmla="*/ 2147483647 h 1148"/>
                <a:gd name="T34" fmla="*/ 2147483647 w 747"/>
                <a:gd name="T35" fmla="*/ 2147483647 h 1148"/>
                <a:gd name="T36" fmla="*/ 2147483647 w 747"/>
                <a:gd name="T37" fmla="*/ 2147483647 h 1148"/>
                <a:gd name="T38" fmla="*/ 2147483647 w 747"/>
                <a:gd name="T39" fmla="*/ 2147483647 h 1148"/>
                <a:gd name="T40" fmla="*/ 2147483647 w 747"/>
                <a:gd name="T41" fmla="*/ 2147483647 h 1148"/>
                <a:gd name="T42" fmla="*/ 2147483647 w 747"/>
                <a:gd name="T43" fmla="*/ 2147483647 h 1148"/>
                <a:gd name="T44" fmla="*/ 2147483647 w 747"/>
                <a:gd name="T45" fmla="*/ 2147483647 h 1148"/>
                <a:gd name="T46" fmla="*/ 2147483647 w 747"/>
                <a:gd name="T47" fmla="*/ 2147483647 h 1148"/>
                <a:gd name="T48" fmla="*/ 2147483647 w 747"/>
                <a:gd name="T49" fmla="*/ 2147483647 h 1148"/>
                <a:gd name="T50" fmla="*/ 2147483647 w 747"/>
                <a:gd name="T51" fmla="*/ 2147483647 h 1148"/>
                <a:gd name="T52" fmla="*/ 2147483647 w 747"/>
                <a:gd name="T53" fmla="*/ 2147483647 h 1148"/>
                <a:gd name="T54" fmla="*/ 2147483647 w 747"/>
                <a:gd name="T55" fmla="*/ 2147483647 h 1148"/>
                <a:gd name="T56" fmla="*/ 0 w 747"/>
                <a:gd name="T57" fmla="*/ 2147483647 h 1148"/>
                <a:gd name="T58" fmla="*/ 2147483647 w 747"/>
                <a:gd name="T59" fmla="*/ 2147483647 h 1148"/>
                <a:gd name="T60" fmla="*/ 2147483647 w 747"/>
                <a:gd name="T61" fmla="*/ 2147483647 h 1148"/>
                <a:gd name="T62" fmla="*/ 2147483647 w 747"/>
                <a:gd name="T63" fmla="*/ 2147483647 h 1148"/>
                <a:gd name="T64" fmla="*/ 2147483647 w 747"/>
                <a:gd name="T65" fmla="*/ 2147483647 h 1148"/>
                <a:gd name="T66" fmla="*/ 2147483647 w 747"/>
                <a:gd name="T67" fmla="*/ 2147483647 h 1148"/>
                <a:gd name="T68" fmla="*/ 2147483647 w 747"/>
                <a:gd name="T69" fmla="*/ 2147483647 h 1148"/>
                <a:gd name="T70" fmla="*/ 2147483647 w 747"/>
                <a:gd name="T71" fmla="*/ 2147483647 h 1148"/>
                <a:gd name="T72" fmla="*/ 2147483647 w 747"/>
                <a:gd name="T73" fmla="*/ 2147483647 h 1148"/>
                <a:gd name="T74" fmla="*/ 2147483647 w 747"/>
                <a:gd name="T75" fmla="*/ 2147483647 h 1148"/>
                <a:gd name="T76" fmla="*/ 2147483647 w 747"/>
                <a:gd name="T77" fmla="*/ 2147483647 h 1148"/>
                <a:gd name="T78" fmla="*/ 2147483647 w 747"/>
                <a:gd name="T79" fmla="*/ 2147483647 h 1148"/>
                <a:gd name="T80" fmla="*/ 2147483647 w 747"/>
                <a:gd name="T81" fmla="*/ 2147483647 h 1148"/>
                <a:gd name="T82" fmla="*/ 2147483647 w 747"/>
                <a:gd name="T83" fmla="*/ 2147483647 h 1148"/>
                <a:gd name="T84" fmla="*/ 2147483647 w 747"/>
                <a:gd name="T85" fmla="*/ 2147483647 h 1148"/>
                <a:gd name="T86" fmla="*/ 2147483647 w 747"/>
                <a:gd name="T87" fmla="*/ 2147483647 h 1148"/>
                <a:gd name="T88" fmla="*/ 2147483647 w 747"/>
                <a:gd name="T89" fmla="*/ 2147483647 h 1148"/>
                <a:gd name="T90" fmla="*/ 2147483647 w 747"/>
                <a:gd name="T91" fmla="*/ 2147483647 h 1148"/>
                <a:gd name="T92" fmla="*/ 2147483647 w 747"/>
                <a:gd name="T93" fmla="*/ 2147483647 h 1148"/>
                <a:gd name="T94" fmla="*/ 2147483647 w 747"/>
                <a:gd name="T95" fmla="*/ 2147483647 h 1148"/>
                <a:gd name="T96" fmla="*/ 2147483647 w 747"/>
                <a:gd name="T97" fmla="*/ 2147483647 h 1148"/>
                <a:gd name="T98" fmla="*/ 2147483647 w 747"/>
                <a:gd name="T99" fmla="*/ 2147483647 h 1148"/>
                <a:gd name="T100" fmla="*/ 2147483647 w 747"/>
                <a:gd name="T101" fmla="*/ 2147483647 h 1148"/>
                <a:gd name="T102" fmla="*/ 2147483647 w 747"/>
                <a:gd name="T103" fmla="*/ 2147483647 h 1148"/>
                <a:gd name="T104" fmla="*/ 2147483647 w 747"/>
                <a:gd name="T105" fmla="*/ 2147483647 h 1148"/>
                <a:gd name="T106" fmla="*/ 2147483647 w 747"/>
                <a:gd name="T107" fmla="*/ 2147483647 h 1148"/>
                <a:gd name="T108" fmla="*/ 2147483647 w 747"/>
                <a:gd name="T109" fmla="*/ 0 h 1148"/>
                <a:gd name="T110" fmla="*/ 2147483647 w 747"/>
                <a:gd name="T111" fmla="*/ 2147483647 h 11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7"/>
                <a:gd name="T169" fmla="*/ 0 h 1148"/>
                <a:gd name="T170" fmla="*/ 747 w 747"/>
                <a:gd name="T171" fmla="*/ 1148 h 11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7" h="1148">
                  <a:moveTo>
                    <a:pt x="739" y="32"/>
                  </a:moveTo>
                  <a:lnTo>
                    <a:pt x="726" y="40"/>
                  </a:lnTo>
                  <a:lnTo>
                    <a:pt x="713" y="45"/>
                  </a:lnTo>
                  <a:lnTo>
                    <a:pt x="701" y="53"/>
                  </a:lnTo>
                  <a:lnTo>
                    <a:pt x="690" y="61"/>
                  </a:lnTo>
                  <a:lnTo>
                    <a:pt x="679" y="68"/>
                  </a:lnTo>
                  <a:lnTo>
                    <a:pt x="667" y="76"/>
                  </a:lnTo>
                  <a:lnTo>
                    <a:pt x="658" y="82"/>
                  </a:lnTo>
                  <a:lnTo>
                    <a:pt x="646" y="89"/>
                  </a:lnTo>
                  <a:lnTo>
                    <a:pt x="637" y="97"/>
                  </a:lnTo>
                  <a:lnTo>
                    <a:pt x="625" y="104"/>
                  </a:lnTo>
                  <a:lnTo>
                    <a:pt x="614" y="110"/>
                  </a:lnTo>
                  <a:lnTo>
                    <a:pt x="606" y="118"/>
                  </a:lnTo>
                  <a:lnTo>
                    <a:pt x="595" y="125"/>
                  </a:lnTo>
                  <a:lnTo>
                    <a:pt x="585" y="133"/>
                  </a:lnTo>
                  <a:lnTo>
                    <a:pt x="576" y="140"/>
                  </a:lnTo>
                  <a:lnTo>
                    <a:pt x="566" y="148"/>
                  </a:lnTo>
                  <a:lnTo>
                    <a:pt x="557" y="156"/>
                  </a:lnTo>
                  <a:lnTo>
                    <a:pt x="547" y="163"/>
                  </a:lnTo>
                  <a:lnTo>
                    <a:pt x="538" y="171"/>
                  </a:lnTo>
                  <a:lnTo>
                    <a:pt x="528" y="178"/>
                  </a:lnTo>
                  <a:lnTo>
                    <a:pt x="519" y="186"/>
                  </a:lnTo>
                  <a:lnTo>
                    <a:pt x="511" y="194"/>
                  </a:lnTo>
                  <a:lnTo>
                    <a:pt x="502" y="201"/>
                  </a:lnTo>
                  <a:lnTo>
                    <a:pt x="494" y="209"/>
                  </a:lnTo>
                  <a:lnTo>
                    <a:pt x="485" y="217"/>
                  </a:lnTo>
                  <a:lnTo>
                    <a:pt x="477" y="224"/>
                  </a:lnTo>
                  <a:lnTo>
                    <a:pt x="468" y="232"/>
                  </a:lnTo>
                  <a:lnTo>
                    <a:pt x="460" y="241"/>
                  </a:lnTo>
                  <a:lnTo>
                    <a:pt x="452" y="249"/>
                  </a:lnTo>
                  <a:lnTo>
                    <a:pt x="445" y="256"/>
                  </a:lnTo>
                  <a:lnTo>
                    <a:pt x="437" y="266"/>
                  </a:lnTo>
                  <a:lnTo>
                    <a:pt x="430" y="275"/>
                  </a:lnTo>
                  <a:lnTo>
                    <a:pt x="422" y="283"/>
                  </a:lnTo>
                  <a:lnTo>
                    <a:pt x="414" y="291"/>
                  </a:lnTo>
                  <a:lnTo>
                    <a:pt x="407" y="300"/>
                  </a:lnTo>
                  <a:lnTo>
                    <a:pt x="399" y="308"/>
                  </a:lnTo>
                  <a:lnTo>
                    <a:pt x="392" y="317"/>
                  </a:lnTo>
                  <a:lnTo>
                    <a:pt x="384" y="325"/>
                  </a:lnTo>
                  <a:lnTo>
                    <a:pt x="376" y="334"/>
                  </a:lnTo>
                  <a:lnTo>
                    <a:pt x="371" y="344"/>
                  </a:lnTo>
                  <a:lnTo>
                    <a:pt x="363" y="351"/>
                  </a:lnTo>
                  <a:lnTo>
                    <a:pt x="355" y="361"/>
                  </a:lnTo>
                  <a:lnTo>
                    <a:pt x="350" y="370"/>
                  </a:lnTo>
                  <a:lnTo>
                    <a:pt x="342" y="382"/>
                  </a:lnTo>
                  <a:lnTo>
                    <a:pt x="335" y="389"/>
                  </a:lnTo>
                  <a:lnTo>
                    <a:pt x="327" y="399"/>
                  </a:lnTo>
                  <a:lnTo>
                    <a:pt x="321" y="410"/>
                  </a:lnTo>
                  <a:lnTo>
                    <a:pt x="316" y="420"/>
                  </a:lnTo>
                  <a:lnTo>
                    <a:pt x="308" y="429"/>
                  </a:lnTo>
                  <a:lnTo>
                    <a:pt x="300" y="439"/>
                  </a:lnTo>
                  <a:lnTo>
                    <a:pt x="295" y="450"/>
                  </a:lnTo>
                  <a:lnTo>
                    <a:pt x="287" y="460"/>
                  </a:lnTo>
                  <a:lnTo>
                    <a:pt x="279" y="471"/>
                  </a:lnTo>
                  <a:lnTo>
                    <a:pt x="274" y="481"/>
                  </a:lnTo>
                  <a:lnTo>
                    <a:pt x="266" y="492"/>
                  </a:lnTo>
                  <a:lnTo>
                    <a:pt x="260" y="503"/>
                  </a:lnTo>
                  <a:lnTo>
                    <a:pt x="253" y="515"/>
                  </a:lnTo>
                  <a:lnTo>
                    <a:pt x="247" y="526"/>
                  </a:lnTo>
                  <a:lnTo>
                    <a:pt x="241" y="538"/>
                  </a:lnTo>
                  <a:lnTo>
                    <a:pt x="234" y="549"/>
                  </a:lnTo>
                  <a:lnTo>
                    <a:pt x="226" y="560"/>
                  </a:lnTo>
                  <a:lnTo>
                    <a:pt x="220" y="572"/>
                  </a:lnTo>
                  <a:lnTo>
                    <a:pt x="215" y="585"/>
                  </a:lnTo>
                  <a:lnTo>
                    <a:pt x="209" y="598"/>
                  </a:lnTo>
                  <a:lnTo>
                    <a:pt x="203" y="606"/>
                  </a:lnTo>
                  <a:lnTo>
                    <a:pt x="198" y="614"/>
                  </a:lnTo>
                  <a:lnTo>
                    <a:pt x="194" y="623"/>
                  </a:lnTo>
                  <a:lnTo>
                    <a:pt x="190" y="631"/>
                  </a:lnTo>
                  <a:lnTo>
                    <a:pt x="184" y="638"/>
                  </a:lnTo>
                  <a:lnTo>
                    <a:pt x="181" y="648"/>
                  </a:lnTo>
                  <a:lnTo>
                    <a:pt x="177" y="655"/>
                  </a:lnTo>
                  <a:lnTo>
                    <a:pt x="173" y="663"/>
                  </a:lnTo>
                  <a:lnTo>
                    <a:pt x="169" y="671"/>
                  </a:lnTo>
                  <a:lnTo>
                    <a:pt x="165" y="680"/>
                  </a:lnTo>
                  <a:lnTo>
                    <a:pt x="162" y="688"/>
                  </a:lnTo>
                  <a:lnTo>
                    <a:pt x="158" y="695"/>
                  </a:lnTo>
                  <a:lnTo>
                    <a:pt x="154" y="703"/>
                  </a:lnTo>
                  <a:lnTo>
                    <a:pt x="152" y="711"/>
                  </a:lnTo>
                  <a:lnTo>
                    <a:pt x="148" y="718"/>
                  </a:lnTo>
                  <a:lnTo>
                    <a:pt x="146" y="728"/>
                  </a:lnTo>
                  <a:lnTo>
                    <a:pt x="143" y="735"/>
                  </a:lnTo>
                  <a:lnTo>
                    <a:pt x="139" y="743"/>
                  </a:lnTo>
                  <a:lnTo>
                    <a:pt x="135" y="751"/>
                  </a:lnTo>
                  <a:lnTo>
                    <a:pt x="133" y="758"/>
                  </a:lnTo>
                  <a:lnTo>
                    <a:pt x="131" y="766"/>
                  </a:lnTo>
                  <a:lnTo>
                    <a:pt x="127" y="773"/>
                  </a:lnTo>
                  <a:lnTo>
                    <a:pt x="125" y="781"/>
                  </a:lnTo>
                  <a:lnTo>
                    <a:pt x="123" y="789"/>
                  </a:lnTo>
                  <a:lnTo>
                    <a:pt x="120" y="796"/>
                  </a:lnTo>
                  <a:lnTo>
                    <a:pt x="118" y="804"/>
                  </a:lnTo>
                  <a:lnTo>
                    <a:pt x="116" y="811"/>
                  </a:lnTo>
                  <a:lnTo>
                    <a:pt x="114" y="819"/>
                  </a:lnTo>
                  <a:lnTo>
                    <a:pt x="110" y="827"/>
                  </a:lnTo>
                  <a:lnTo>
                    <a:pt x="110" y="834"/>
                  </a:lnTo>
                  <a:lnTo>
                    <a:pt x="108" y="842"/>
                  </a:lnTo>
                  <a:lnTo>
                    <a:pt x="106" y="851"/>
                  </a:lnTo>
                  <a:lnTo>
                    <a:pt x="103" y="859"/>
                  </a:lnTo>
                  <a:lnTo>
                    <a:pt x="101" y="866"/>
                  </a:lnTo>
                  <a:lnTo>
                    <a:pt x="99" y="874"/>
                  </a:lnTo>
                  <a:lnTo>
                    <a:pt x="97" y="882"/>
                  </a:lnTo>
                  <a:lnTo>
                    <a:pt x="95" y="889"/>
                  </a:lnTo>
                  <a:lnTo>
                    <a:pt x="93" y="897"/>
                  </a:lnTo>
                  <a:lnTo>
                    <a:pt x="91" y="904"/>
                  </a:lnTo>
                  <a:lnTo>
                    <a:pt x="91" y="912"/>
                  </a:lnTo>
                  <a:lnTo>
                    <a:pt x="87" y="920"/>
                  </a:lnTo>
                  <a:lnTo>
                    <a:pt x="87" y="927"/>
                  </a:lnTo>
                  <a:lnTo>
                    <a:pt x="85" y="935"/>
                  </a:lnTo>
                  <a:lnTo>
                    <a:pt x="85" y="944"/>
                  </a:lnTo>
                  <a:lnTo>
                    <a:pt x="84" y="952"/>
                  </a:lnTo>
                  <a:lnTo>
                    <a:pt x="82" y="960"/>
                  </a:lnTo>
                  <a:lnTo>
                    <a:pt x="80" y="969"/>
                  </a:lnTo>
                  <a:lnTo>
                    <a:pt x="80" y="977"/>
                  </a:lnTo>
                  <a:lnTo>
                    <a:pt x="78" y="986"/>
                  </a:lnTo>
                  <a:lnTo>
                    <a:pt x="76" y="994"/>
                  </a:lnTo>
                  <a:lnTo>
                    <a:pt x="74" y="1001"/>
                  </a:lnTo>
                  <a:lnTo>
                    <a:pt x="74" y="1011"/>
                  </a:lnTo>
                  <a:lnTo>
                    <a:pt x="72" y="1018"/>
                  </a:lnTo>
                  <a:lnTo>
                    <a:pt x="70" y="1028"/>
                  </a:lnTo>
                  <a:lnTo>
                    <a:pt x="70" y="1037"/>
                  </a:lnTo>
                  <a:lnTo>
                    <a:pt x="68" y="1047"/>
                  </a:lnTo>
                  <a:lnTo>
                    <a:pt x="66" y="1056"/>
                  </a:lnTo>
                  <a:lnTo>
                    <a:pt x="66" y="1064"/>
                  </a:lnTo>
                  <a:lnTo>
                    <a:pt x="65" y="1074"/>
                  </a:lnTo>
                  <a:lnTo>
                    <a:pt x="63" y="1083"/>
                  </a:lnTo>
                  <a:lnTo>
                    <a:pt x="61" y="1093"/>
                  </a:lnTo>
                  <a:lnTo>
                    <a:pt x="61" y="1102"/>
                  </a:lnTo>
                  <a:lnTo>
                    <a:pt x="59" y="1113"/>
                  </a:lnTo>
                  <a:lnTo>
                    <a:pt x="59" y="1123"/>
                  </a:lnTo>
                  <a:lnTo>
                    <a:pt x="55" y="1129"/>
                  </a:lnTo>
                  <a:lnTo>
                    <a:pt x="53" y="1134"/>
                  </a:lnTo>
                  <a:lnTo>
                    <a:pt x="49" y="1138"/>
                  </a:lnTo>
                  <a:lnTo>
                    <a:pt x="46" y="1142"/>
                  </a:lnTo>
                  <a:lnTo>
                    <a:pt x="40" y="1144"/>
                  </a:lnTo>
                  <a:lnTo>
                    <a:pt x="36" y="1146"/>
                  </a:lnTo>
                  <a:lnTo>
                    <a:pt x="30" y="1146"/>
                  </a:lnTo>
                  <a:lnTo>
                    <a:pt x="25" y="1148"/>
                  </a:lnTo>
                  <a:lnTo>
                    <a:pt x="19" y="1144"/>
                  </a:lnTo>
                  <a:lnTo>
                    <a:pt x="15" y="1142"/>
                  </a:lnTo>
                  <a:lnTo>
                    <a:pt x="9" y="1140"/>
                  </a:lnTo>
                  <a:lnTo>
                    <a:pt x="8" y="1136"/>
                  </a:lnTo>
                  <a:lnTo>
                    <a:pt x="2" y="1132"/>
                  </a:lnTo>
                  <a:lnTo>
                    <a:pt x="0" y="1127"/>
                  </a:lnTo>
                  <a:lnTo>
                    <a:pt x="0" y="1121"/>
                  </a:lnTo>
                  <a:lnTo>
                    <a:pt x="0" y="1115"/>
                  </a:lnTo>
                  <a:lnTo>
                    <a:pt x="2" y="1104"/>
                  </a:lnTo>
                  <a:lnTo>
                    <a:pt x="4" y="1094"/>
                  </a:lnTo>
                  <a:lnTo>
                    <a:pt x="4" y="1083"/>
                  </a:lnTo>
                  <a:lnTo>
                    <a:pt x="6" y="1074"/>
                  </a:lnTo>
                  <a:lnTo>
                    <a:pt x="8" y="1062"/>
                  </a:lnTo>
                  <a:lnTo>
                    <a:pt x="9" y="1055"/>
                  </a:lnTo>
                  <a:lnTo>
                    <a:pt x="9" y="1045"/>
                  </a:lnTo>
                  <a:lnTo>
                    <a:pt x="11" y="1036"/>
                  </a:lnTo>
                  <a:lnTo>
                    <a:pt x="11" y="1024"/>
                  </a:lnTo>
                  <a:lnTo>
                    <a:pt x="13" y="1015"/>
                  </a:lnTo>
                  <a:lnTo>
                    <a:pt x="15" y="1005"/>
                  </a:lnTo>
                  <a:lnTo>
                    <a:pt x="17" y="996"/>
                  </a:lnTo>
                  <a:lnTo>
                    <a:pt x="19" y="986"/>
                  </a:lnTo>
                  <a:lnTo>
                    <a:pt x="21" y="979"/>
                  </a:lnTo>
                  <a:lnTo>
                    <a:pt x="23" y="969"/>
                  </a:lnTo>
                  <a:lnTo>
                    <a:pt x="25" y="961"/>
                  </a:lnTo>
                  <a:lnTo>
                    <a:pt x="25" y="950"/>
                  </a:lnTo>
                  <a:lnTo>
                    <a:pt x="27" y="942"/>
                  </a:lnTo>
                  <a:lnTo>
                    <a:pt x="28" y="933"/>
                  </a:lnTo>
                  <a:lnTo>
                    <a:pt x="30" y="923"/>
                  </a:lnTo>
                  <a:lnTo>
                    <a:pt x="32" y="914"/>
                  </a:lnTo>
                  <a:lnTo>
                    <a:pt x="34" y="906"/>
                  </a:lnTo>
                  <a:lnTo>
                    <a:pt x="36" y="899"/>
                  </a:lnTo>
                  <a:lnTo>
                    <a:pt x="40" y="891"/>
                  </a:lnTo>
                  <a:lnTo>
                    <a:pt x="40" y="882"/>
                  </a:lnTo>
                  <a:lnTo>
                    <a:pt x="44" y="872"/>
                  </a:lnTo>
                  <a:lnTo>
                    <a:pt x="46" y="865"/>
                  </a:lnTo>
                  <a:lnTo>
                    <a:pt x="47" y="855"/>
                  </a:lnTo>
                  <a:lnTo>
                    <a:pt x="49" y="847"/>
                  </a:lnTo>
                  <a:lnTo>
                    <a:pt x="53" y="838"/>
                  </a:lnTo>
                  <a:lnTo>
                    <a:pt x="55" y="830"/>
                  </a:lnTo>
                  <a:lnTo>
                    <a:pt x="57" y="823"/>
                  </a:lnTo>
                  <a:lnTo>
                    <a:pt x="59" y="813"/>
                  </a:lnTo>
                  <a:lnTo>
                    <a:pt x="61" y="804"/>
                  </a:lnTo>
                  <a:lnTo>
                    <a:pt x="65" y="796"/>
                  </a:lnTo>
                  <a:lnTo>
                    <a:pt x="66" y="789"/>
                  </a:lnTo>
                  <a:lnTo>
                    <a:pt x="70" y="781"/>
                  </a:lnTo>
                  <a:lnTo>
                    <a:pt x="72" y="771"/>
                  </a:lnTo>
                  <a:lnTo>
                    <a:pt x="76" y="764"/>
                  </a:lnTo>
                  <a:lnTo>
                    <a:pt x="78" y="756"/>
                  </a:lnTo>
                  <a:lnTo>
                    <a:pt x="82" y="747"/>
                  </a:lnTo>
                  <a:lnTo>
                    <a:pt x="84" y="739"/>
                  </a:lnTo>
                  <a:lnTo>
                    <a:pt x="87" y="730"/>
                  </a:lnTo>
                  <a:lnTo>
                    <a:pt x="91" y="722"/>
                  </a:lnTo>
                  <a:lnTo>
                    <a:pt x="93" y="714"/>
                  </a:lnTo>
                  <a:lnTo>
                    <a:pt x="97" y="705"/>
                  </a:lnTo>
                  <a:lnTo>
                    <a:pt x="101" y="697"/>
                  </a:lnTo>
                  <a:lnTo>
                    <a:pt x="104" y="690"/>
                  </a:lnTo>
                  <a:lnTo>
                    <a:pt x="108" y="680"/>
                  </a:lnTo>
                  <a:lnTo>
                    <a:pt x="112" y="673"/>
                  </a:lnTo>
                  <a:lnTo>
                    <a:pt x="116" y="663"/>
                  </a:lnTo>
                  <a:lnTo>
                    <a:pt x="120" y="655"/>
                  </a:lnTo>
                  <a:lnTo>
                    <a:pt x="123" y="646"/>
                  </a:lnTo>
                  <a:lnTo>
                    <a:pt x="127" y="638"/>
                  </a:lnTo>
                  <a:lnTo>
                    <a:pt x="131" y="629"/>
                  </a:lnTo>
                  <a:lnTo>
                    <a:pt x="135" y="621"/>
                  </a:lnTo>
                  <a:lnTo>
                    <a:pt x="139" y="612"/>
                  </a:lnTo>
                  <a:lnTo>
                    <a:pt x="143" y="604"/>
                  </a:lnTo>
                  <a:lnTo>
                    <a:pt x="148" y="595"/>
                  </a:lnTo>
                  <a:lnTo>
                    <a:pt x="152" y="587"/>
                  </a:lnTo>
                  <a:lnTo>
                    <a:pt x="158" y="578"/>
                  </a:lnTo>
                  <a:lnTo>
                    <a:pt x="163" y="568"/>
                  </a:lnTo>
                  <a:lnTo>
                    <a:pt x="167" y="560"/>
                  </a:lnTo>
                  <a:lnTo>
                    <a:pt x="173" y="553"/>
                  </a:lnTo>
                  <a:lnTo>
                    <a:pt x="179" y="540"/>
                  </a:lnTo>
                  <a:lnTo>
                    <a:pt x="186" y="526"/>
                  </a:lnTo>
                  <a:lnTo>
                    <a:pt x="192" y="515"/>
                  </a:lnTo>
                  <a:lnTo>
                    <a:pt x="200" y="503"/>
                  </a:lnTo>
                  <a:lnTo>
                    <a:pt x="205" y="490"/>
                  </a:lnTo>
                  <a:lnTo>
                    <a:pt x="213" y="479"/>
                  </a:lnTo>
                  <a:lnTo>
                    <a:pt x="219" y="467"/>
                  </a:lnTo>
                  <a:lnTo>
                    <a:pt x="226" y="458"/>
                  </a:lnTo>
                  <a:lnTo>
                    <a:pt x="234" y="445"/>
                  </a:lnTo>
                  <a:lnTo>
                    <a:pt x="239" y="435"/>
                  </a:lnTo>
                  <a:lnTo>
                    <a:pt x="247" y="424"/>
                  </a:lnTo>
                  <a:lnTo>
                    <a:pt x="255" y="414"/>
                  </a:lnTo>
                  <a:lnTo>
                    <a:pt x="260" y="405"/>
                  </a:lnTo>
                  <a:lnTo>
                    <a:pt x="268" y="393"/>
                  </a:lnTo>
                  <a:lnTo>
                    <a:pt x="274" y="384"/>
                  </a:lnTo>
                  <a:lnTo>
                    <a:pt x="281" y="374"/>
                  </a:lnTo>
                  <a:lnTo>
                    <a:pt x="289" y="365"/>
                  </a:lnTo>
                  <a:lnTo>
                    <a:pt x="295" y="355"/>
                  </a:lnTo>
                  <a:lnTo>
                    <a:pt x="302" y="346"/>
                  </a:lnTo>
                  <a:lnTo>
                    <a:pt x="310" y="336"/>
                  </a:lnTo>
                  <a:lnTo>
                    <a:pt x="317" y="327"/>
                  </a:lnTo>
                  <a:lnTo>
                    <a:pt x="325" y="317"/>
                  </a:lnTo>
                  <a:lnTo>
                    <a:pt x="333" y="310"/>
                  </a:lnTo>
                  <a:lnTo>
                    <a:pt x="340" y="302"/>
                  </a:lnTo>
                  <a:lnTo>
                    <a:pt x="348" y="293"/>
                  </a:lnTo>
                  <a:lnTo>
                    <a:pt x="355" y="283"/>
                  </a:lnTo>
                  <a:lnTo>
                    <a:pt x="363" y="275"/>
                  </a:lnTo>
                  <a:lnTo>
                    <a:pt x="371" y="268"/>
                  </a:lnTo>
                  <a:lnTo>
                    <a:pt x="378" y="258"/>
                  </a:lnTo>
                  <a:lnTo>
                    <a:pt x="386" y="251"/>
                  </a:lnTo>
                  <a:lnTo>
                    <a:pt x="393" y="243"/>
                  </a:lnTo>
                  <a:lnTo>
                    <a:pt x="403" y="236"/>
                  </a:lnTo>
                  <a:lnTo>
                    <a:pt x="411" y="228"/>
                  </a:lnTo>
                  <a:lnTo>
                    <a:pt x="418" y="220"/>
                  </a:lnTo>
                  <a:lnTo>
                    <a:pt x="426" y="213"/>
                  </a:lnTo>
                  <a:lnTo>
                    <a:pt x="433" y="205"/>
                  </a:lnTo>
                  <a:lnTo>
                    <a:pt x="443" y="197"/>
                  </a:lnTo>
                  <a:lnTo>
                    <a:pt x="450" y="190"/>
                  </a:lnTo>
                  <a:lnTo>
                    <a:pt x="460" y="182"/>
                  </a:lnTo>
                  <a:lnTo>
                    <a:pt x="470" y="175"/>
                  </a:lnTo>
                  <a:lnTo>
                    <a:pt x="477" y="167"/>
                  </a:lnTo>
                  <a:lnTo>
                    <a:pt x="487" y="159"/>
                  </a:lnTo>
                  <a:lnTo>
                    <a:pt x="496" y="154"/>
                  </a:lnTo>
                  <a:lnTo>
                    <a:pt x="506" y="146"/>
                  </a:lnTo>
                  <a:lnTo>
                    <a:pt x="513" y="139"/>
                  </a:lnTo>
                  <a:lnTo>
                    <a:pt x="525" y="131"/>
                  </a:lnTo>
                  <a:lnTo>
                    <a:pt x="534" y="125"/>
                  </a:lnTo>
                  <a:lnTo>
                    <a:pt x="544" y="118"/>
                  </a:lnTo>
                  <a:lnTo>
                    <a:pt x="553" y="110"/>
                  </a:lnTo>
                  <a:lnTo>
                    <a:pt x="565" y="102"/>
                  </a:lnTo>
                  <a:lnTo>
                    <a:pt x="574" y="97"/>
                  </a:lnTo>
                  <a:lnTo>
                    <a:pt x="585" y="89"/>
                  </a:lnTo>
                  <a:lnTo>
                    <a:pt x="595" y="82"/>
                  </a:lnTo>
                  <a:lnTo>
                    <a:pt x="606" y="74"/>
                  </a:lnTo>
                  <a:lnTo>
                    <a:pt x="616" y="68"/>
                  </a:lnTo>
                  <a:lnTo>
                    <a:pt x="627" y="61"/>
                  </a:lnTo>
                  <a:lnTo>
                    <a:pt x="639" y="53"/>
                  </a:lnTo>
                  <a:lnTo>
                    <a:pt x="650" y="45"/>
                  </a:lnTo>
                  <a:lnTo>
                    <a:pt x="662" y="38"/>
                  </a:lnTo>
                  <a:lnTo>
                    <a:pt x="675" y="32"/>
                  </a:lnTo>
                  <a:lnTo>
                    <a:pt x="684" y="25"/>
                  </a:lnTo>
                  <a:lnTo>
                    <a:pt x="698" y="17"/>
                  </a:lnTo>
                  <a:lnTo>
                    <a:pt x="711" y="9"/>
                  </a:lnTo>
                  <a:lnTo>
                    <a:pt x="722" y="4"/>
                  </a:lnTo>
                  <a:lnTo>
                    <a:pt x="730" y="0"/>
                  </a:lnTo>
                  <a:lnTo>
                    <a:pt x="736" y="0"/>
                  </a:lnTo>
                  <a:lnTo>
                    <a:pt x="739" y="4"/>
                  </a:lnTo>
                  <a:lnTo>
                    <a:pt x="745" y="9"/>
                  </a:lnTo>
                  <a:lnTo>
                    <a:pt x="747" y="13"/>
                  </a:lnTo>
                  <a:lnTo>
                    <a:pt x="747" y="21"/>
                  </a:lnTo>
                  <a:lnTo>
                    <a:pt x="745" y="26"/>
                  </a:lnTo>
                  <a:lnTo>
                    <a:pt x="73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grpSp>
      <p:grpSp>
        <p:nvGrpSpPr>
          <p:cNvPr id="36873" name="Group 102"/>
          <p:cNvGrpSpPr>
            <a:grpSpLocks/>
          </p:cNvGrpSpPr>
          <p:nvPr/>
        </p:nvGrpSpPr>
        <p:grpSpPr bwMode="auto">
          <a:xfrm>
            <a:off x="7523709" y="3067332"/>
            <a:ext cx="1360488" cy="1362075"/>
            <a:chOff x="7402513" y="2805113"/>
            <a:chExt cx="1360488" cy="1362075"/>
          </a:xfrm>
        </p:grpSpPr>
        <p:sp>
          <p:nvSpPr>
            <p:cNvPr id="36890" name="Freeform 66"/>
            <p:cNvSpPr>
              <a:spLocks/>
            </p:cNvSpPr>
            <p:nvPr/>
          </p:nvSpPr>
          <p:spPr bwMode="auto">
            <a:xfrm>
              <a:off x="7402513" y="2805113"/>
              <a:ext cx="1360488" cy="1362075"/>
            </a:xfrm>
            <a:custGeom>
              <a:avLst/>
              <a:gdLst>
                <a:gd name="T0" fmla="*/ 2147483647 w 1715"/>
                <a:gd name="T1" fmla="*/ 2147483647 h 1716"/>
                <a:gd name="T2" fmla="*/ 2147483647 w 1715"/>
                <a:gd name="T3" fmla="*/ 2147483647 h 1716"/>
                <a:gd name="T4" fmla="*/ 2147483647 w 1715"/>
                <a:gd name="T5" fmla="*/ 2147483647 h 1716"/>
                <a:gd name="T6" fmla="*/ 2147483647 w 1715"/>
                <a:gd name="T7" fmla="*/ 2147483647 h 1716"/>
                <a:gd name="T8" fmla="*/ 2147483647 w 1715"/>
                <a:gd name="T9" fmla="*/ 2147483647 h 1716"/>
                <a:gd name="T10" fmla="*/ 2147483647 w 1715"/>
                <a:gd name="T11" fmla="*/ 2147483647 h 1716"/>
                <a:gd name="T12" fmla="*/ 2147483647 w 1715"/>
                <a:gd name="T13" fmla="*/ 2147483647 h 1716"/>
                <a:gd name="T14" fmla="*/ 2147483647 w 1715"/>
                <a:gd name="T15" fmla="*/ 2147483647 h 1716"/>
                <a:gd name="T16" fmla="*/ 2147483647 w 1715"/>
                <a:gd name="T17" fmla="*/ 2147483647 h 1716"/>
                <a:gd name="T18" fmla="*/ 2147483647 w 1715"/>
                <a:gd name="T19" fmla="*/ 2147483647 h 1716"/>
                <a:gd name="T20" fmla="*/ 2147483647 w 1715"/>
                <a:gd name="T21" fmla="*/ 2147483647 h 1716"/>
                <a:gd name="T22" fmla="*/ 0 w 1715"/>
                <a:gd name="T23" fmla="*/ 2147483647 h 1716"/>
                <a:gd name="T24" fmla="*/ 2147483647 w 1715"/>
                <a:gd name="T25" fmla="*/ 2147483647 h 1716"/>
                <a:gd name="T26" fmla="*/ 2147483647 w 1715"/>
                <a:gd name="T27" fmla="*/ 2147483647 h 1716"/>
                <a:gd name="T28" fmla="*/ 2147483647 w 1715"/>
                <a:gd name="T29" fmla="*/ 2147483647 h 1716"/>
                <a:gd name="T30" fmla="*/ 2147483647 w 1715"/>
                <a:gd name="T31" fmla="*/ 2147483647 h 1716"/>
                <a:gd name="T32" fmla="*/ 2147483647 w 1715"/>
                <a:gd name="T33" fmla="*/ 2147483647 h 1716"/>
                <a:gd name="T34" fmla="*/ 2147483647 w 1715"/>
                <a:gd name="T35" fmla="*/ 2147483647 h 1716"/>
                <a:gd name="T36" fmla="*/ 2147483647 w 1715"/>
                <a:gd name="T37" fmla="*/ 2147483647 h 1716"/>
                <a:gd name="T38" fmla="*/ 2147483647 w 1715"/>
                <a:gd name="T39" fmla="*/ 2147483647 h 1716"/>
                <a:gd name="T40" fmla="*/ 2147483647 w 1715"/>
                <a:gd name="T41" fmla="*/ 2147483647 h 1716"/>
                <a:gd name="T42" fmla="*/ 2147483647 w 1715"/>
                <a:gd name="T43" fmla="*/ 2147483647 h 1716"/>
                <a:gd name="T44" fmla="*/ 2147483647 w 1715"/>
                <a:gd name="T45" fmla="*/ 2147483647 h 1716"/>
                <a:gd name="T46" fmla="*/ 2147483647 w 1715"/>
                <a:gd name="T47" fmla="*/ 2147483647 h 1716"/>
                <a:gd name="T48" fmla="*/ 2147483647 w 1715"/>
                <a:gd name="T49" fmla="*/ 2147483647 h 1716"/>
                <a:gd name="T50" fmla="*/ 2147483647 w 1715"/>
                <a:gd name="T51" fmla="*/ 2147483647 h 1716"/>
                <a:gd name="T52" fmla="*/ 2147483647 w 1715"/>
                <a:gd name="T53" fmla="*/ 2147483647 h 1716"/>
                <a:gd name="T54" fmla="*/ 2147483647 w 1715"/>
                <a:gd name="T55" fmla="*/ 2147483647 h 1716"/>
                <a:gd name="T56" fmla="*/ 2147483647 w 1715"/>
                <a:gd name="T57" fmla="*/ 2147483647 h 1716"/>
                <a:gd name="T58" fmla="*/ 2147483647 w 1715"/>
                <a:gd name="T59" fmla="*/ 2147483647 h 1716"/>
                <a:gd name="T60" fmla="*/ 2147483647 w 1715"/>
                <a:gd name="T61" fmla="*/ 2147483647 h 1716"/>
                <a:gd name="T62" fmla="*/ 2147483647 w 1715"/>
                <a:gd name="T63" fmla="*/ 2147483647 h 1716"/>
                <a:gd name="T64" fmla="*/ 2147483647 w 1715"/>
                <a:gd name="T65" fmla="*/ 2147483647 h 1716"/>
                <a:gd name="T66" fmla="*/ 2147483647 w 1715"/>
                <a:gd name="T67" fmla="*/ 2147483647 h 1716"/>
                <a:gd name="T68" fmla="*/ 2147483647 w 1715"/>
                <a:gd name="T69" fmla="*/ 2147483647 h 1716"/>
                <a:gd name="T70" fmla="*/ 2147483647 w 1715"/>
                <a:gd name="T71" fmla="*/ 2147483647 h 1716"/>
                <a:gd name="T72" fmla="*/ 2147483647 w 1715"/>
                <a:gd name="T73" fmla="*/ 2147483647 h 1716"/>
                <a:gd name="T74" fmla="*/ 2147483647 w 1715"/>
                <a:gd name="T75" fmla="*/ 2147483647 h 1716"/>
                <a:gd name="T76" fmla="*/ 2147483647 w 1715"/>
                <a:gd name="T77" fmla="*/ 2147483647 h 1716"/>
                <a:gd name="T78" fmla="*/ 2147483647 w 1715"/>
                <a:gd name="T79" fmla="*/ 2147483647 h 1716"/>
                <a:gd name="T80" fmla="*/ 2147483647 w 1715"/>
                <a:gd name="T81" fmla="*/ 2147483647 h 1716"/>
                <a:gd name="T82" fmla="*/ 2147483647 w 1715"/>
                <a:gd name="T83" fmla="*/ 2147483647 h 1716"/>
                <a:gd name="T84" fmla="*/ 2147483647 w 1715"/>
                <a:gd name="T85" fmla="*/ 2147483647 h 1716"/>
                <a:gd name="T86" fmla="*/ 2147483647 w 1715"/>
                <a:gd name="T87" fmla="*/ 2147483647 h 1716"/>
                <a:gd name="T88" fmla="*/ 2147483647 w 1715"/>
                <a:gd name="T89" fmla="*/ 2147483647 h 1716"/>
                <a:gd name="T90" fmla="*/ 2147483647 w 1715"/>
                <a:gd name="T91" fmla="*/ 2147483647 h 1716"/>
                <a:gd name="T92" fmla="*/ 2147483647 w 1715"/>
                <a:gd name="T93" fmla="*/ 2147483647 h 1716"/>
                <a:gd name="T94" fmla="*/ 2147483647 w 1715"/>
                <a:gd name="T95" fmla="*/ 2147483647 h 1716"/>
                <a:gd name="T96" fmla="*/ 2147483647 w 1715"/>
                <a:gd name="T97" fmla="*/ 2147483647 h 1716"/>
                <a:gd name="T98" fmla="*/ 2147483647 w 1715"/>
                <a:gd name="T99" fmla="*/ 2147483647 h 1716"/>
                <a:gd name="T100" fmla="*/ 2147483647 w 1715"/>
                <a:gd name="T101" fmla="*/ 2147483647 h 1716"/>
                <a:gd name="T102" fmla="*/ 2147483647 w 1715"/>
                <a:gd name="T103" fmla="*/ 2147483647 h 1716"/>
                <a:gd name="T104" fmla="*/ 2147483647 w 1715"/>
                <a:gd name="T105" fmla="*/ 2147483647 h 1716"/>
                <a:gd name="T106" fmla="*/ 2147483647 w 1715"/>
                <a:gd name="T107" fmla="*/ 2147483647 h 1716"/>
                <a:gd name="T108" fmla="*/ 2147483647 w 1715"/>
                <a:gd name="T109" fmla="*/ 2147483647 h 1716"/>
                <a:gd name="T110" fmla="*/ 2147483647 w 1715"/>
                <a:gd name="T111" fmla="*/ 2147483647 h 1716"/>
                <a:gd name="T112" fmla="*/ 2147483647 w 1715"/>
                <a:gd name="T113" fmla="*/ 0 h 1716"/>
                <a:gd name="T114" fmla="*/ 2147483647 w 1715"/>
                <a:gd name="T115" fmla="*/ 2147483647 h 1716"/>
                <a:gd name="T116" fmla="*/ 2147483647 w 1715"/>
                <a:gd name="T117" fmla="*/ 2147483647 h 1716"/>
                <a:gd name="T118" fmla="*/ 2147483647 w 1715"/>
                <a:gd name="T119" fmla="*/ 2147483647 h 1716"/>
                <a:gd name="T120" fmla="*/ 2147483647 w 1715"/>
                <a:gd name="T121" fmla="*/ 2147483647 h 17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15"/>
                <a:gd name="T184" fmla="*/ 0 h 1716"/>
                <a:gd name="T185" fmla="*/ 1715 w 1715"/>
                <a:gd name="T186" fmla="*/ 1716 h 17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15" h="1716">
                  <a:moveTo>
                    <a:pt x="439" y="376"/>
                  </a:moveTo>
                  <a:lnTo>
                    <a:pt x="437" y="374"/>
                  </a:lnTo>
                  <a:lnTo>
                    <a:pt x="430" y="369"/>
                  </a:lnTo>
                  <a:lnTo>
                    <a:pt x="424" y="363"/>
                  </a:lnTo>
                  <a:lnTo>
                    <a:pt x="418" y="359"/>
                  </a:lnTo>
                  <a:lnTo>
                    <a:pt x="411" y="353"/>
                  </a:lnTo>
                  <a:lnTo>
                    <a:pt x="405" y="350"/>
                  </a:lnTo>
                  <a:lnTo>
                    <a:pt x="399" y="348"/>
                  </a:lnTo>
                  <a:lnTo>
                    <a:pt x="394" y="344"/>
                  </a:lnTo>
                  <a:lnTo>
                    <a:pt x="388" y="342"/>
                  </a:lnTo>
                  <a:lnTo>
                    <a:pt x="384" y="340"/>
                  </a:lnTo>
                  <a:lnTo>
                    <a:pt x="378" y="336"/>
                  </a:lnTo>
                  <a:lnTo>
                    <a:pt x="373" y="334"/>
                  </a:lnTo>
                  <a:lnTo>
                    <a:pt x="365" y="333"/>
                  </a:lnTo>
                  <a:lnTo>
                    <a:pt x="359" y="331"/>
                  </a:lnTo>
                  <a:lnTo>
                    <a:pt x="352" y="327"/>
                  </a:lnTo>
                  <a:lnTo>
                    <a:pt x="346" y="327"/>
                  </a:lnTo>
                  <a:lnTo>
                    <a:pt x="339" y="325"/>
                  </a:lnTo>
                  <a:lnTo>
                    <a:pt x="331" y="323"/>
                  </a:lnTo>
                  <a:lnTo>
                    <a:pt x="321" y="321"/>
                  </a:lnTo>
                  <a:lnTo>
                    <a:pt x="314" y="321"/>
                  </a:lnTo>
                  <a:lnTo>
                    <a:pt x="306" y="321"/>
                  </a:lnTo>
                  <a:lnTo>
                    <a:pt x="297" y="321"/>
                  </a:lnTo>
                  <a:lnTo>
                    <a:pt x="293" y="321"/>
                  </a:lnTo>
                  <a:lnTo>
                    <a:pt x="287" y="321"/>
                  </a:lnTo>
                  <a:lnTo>
                    <a:pt x="281" y="321"/>
                  </a:lnTo>
                  <a:lnTo>
                    <a:pt x="278" y="321"/>
                  </a:lnTo>
                  <a:lnTo>
                    <a:pt x="272" y="321"/>
                  </a:lnTo>
                  <a:lnTo>
                    <a:pt x="268" y="321"/>
                  </a:lnTo>
                  <a:lnTo>
                    <a:pt x="264" y="321"/>
                  </a:lnTo>
                  <a:lnTo>
                    <a:pt x="259" y="323"/>
                  </a:lnTo>
                  <a:lnTo>
                    <a:pt x="255" y="323"/>
                  </a:lnTo>
                  <a:lnTo>
                    <a:pt x="249" y="323"/>
                  </a:lnTo>
                  <a:lnTo>
                    <a:pt x="243" y="325"/>
                  </a:lnTo>
                  <a:lnTo>
                    <a:pt x="240" y="325"/>
                  </a:lnTo>
                  <a:lnTo>
                    <a:pt x="234" y="327"/>
                  </a:lnTo>
                  <a:lnTo>
                    <a:pt x="230" y="327"/>
                  </a:lnTo>
                  <a:lnTo>
                    <a:pt x="224" y="329"/>
                  </a:lnTo>
                  <a:lnTo>
                    <a:pt x="221" y="331"/>
                  </a:lnTo>
                  <a:lnTo>
                    <a:pt x="217" y="333"/>
                  </a:lnTo>
                  <a:lnTo>
                    <a:pt x="211" y="334"/>
                  </a:lnTo>
                  <a:lnTo>
                    <a:pt x="205" y="334"/>
                  </a:lnTo>
                  <a:lnTo>
                    <a:pt x="202" y="336"/>
                  </a:lnTo>
                  <a:lnTo>
                    <a:pt x="192" y="340"/>
                  </a:lnTo>
                  <a:lnTo>
                    <a:pt x="185" y="346"/>
                  </a:lnTo>
                  <a:lnTo>
                    <a:pt x="175" y="352"/>
                  </a:lnTo>
                  <a:lnTo>
                    <a:pt x="166" y="355"/>
                  </a:lnTo>
                  <a:lnTo>
                    <a:pt x="158" y="361"/>
                  </a:lnTo>
                  <a:lnTo>
                    <a:pt x="150" y="367"/>
                  </a:lnTo>
                  <a:lnTo>
                    <a:pt x="143" y="372"/>
                  </a:lnTo>
                  <a:lnTo>
                    <a:pt x="135" y="380"/>
                  </a:lnTo>
                  <a:lnTo>
                    <a:pt x="127" y="388"/>
                  </a:lnTo>
                  <a:lnTo>
                    <a:pt x="122" y="395"/>
                  </a:lnTo>
                  <a:lnTo>
                    <a:pt x="114" y="403"/>
                  </a:lnTo>
                  <a:lnTo>
                    <a:pt x="108" y="410"/>
                  </a:lnTo>
                  <a:lnTo>
                    <a:pt x="107" y="414"/>
                  </a:lnTo>
                  <a:lnTo>
                    <a:pt x="105" y="418"/>
                  </a:lnTo>
                  <a:lnTo>
                    <a:pt x="101" y="424"/>
                  </a:lnTo>
                  <a:lnTo>
                    <a:pt x="101" y="429"/>
                  </a:lnTo>
                  <a:lnTo>
                    <a:pt x="97" y="433"/>
                  </a:lnTo>
                  <a:lnTo>
                    <a:pt x="95" y="437"/>
                  </a:lnTo>
                  <a:lnTo>
                    <a:pt x="93" y="443"/>
                  </a:lnTo>
                  <a:lnTo>
                    <a:pt x="91" y="447"/>
                  </a:lnTo>
                  <a:lnTo>
                    <a:pt x="89" y="452"/>
                  </a:lnTo>
                  <a:lnTo>
                    <a:pt x="88" y="458"/>
                  </a:lnTo>
                  <a:lnTo>
                    <a:pt x="88" y="462"/>
                  </a:lnTo>
                  <a:lnTo>
                    <a:pt x="88" y="467"/>
                  </a:lnTo>
                  <a:lnTo>
                    <a:pt x="86" y="473"/>
                  </a:lnTo>
                  <a:lnTo>
                    <a:pt x="84" y="479"/>
                  </a:lnTo>
                  <a:lnTo>
                    <a:pt x="84" y="485"/>
                  </a:lnTo>
                  <a:lnTo>
                    <a:pt x="84" y="490"/>
                  </a:lnTo>
                  <a:lnTo>
                    <a:pt x="82" y="496"/>
                  </a:lnTo>
                  <a:lnTo>
                    <a:pt x="82" y="502"/>
                  </a:lnTo>
                  <a:lnTo>
                    <a:pt x="82" y="507"/>
                  </a:lnTo>
                  <a:lnTo>
                    <a:pt x="84" y="515"/>
                  </a:lnTo>
                  <a:lnTo>
                    <a:pt x="84" y="519"/>
                  </a:lnTo>
                  <a:lnTo>
                    <a:pt x="84" y="524"/>
                  </a:lnTo>
                  <a:lnTo>
                    <a:pt x="84" y="530"/>
                  </a:lnTo>
                  <a:lnTo>
                    <a:pt x="86" y="536"/>
                  </a:lnTo>
                  <a:lnTo>
                    <a:pt x="86" y="540"/>
                  </a:lnTo>
                  <a:lnTo>
                    <a:pt x="88" y="545"/>
                  </a:lnTo>
                  <a:lnTo>
                    <a:pt x="88" y="551"/>
                  </a:lnTo>
                  <a:lnTo>
                    <a:pt x="89" y="555"/>
                  </a:lnTo>
                  <a:lnTo>
                    <a:pt x="91" y="564"/>
                  </a:lnTo>
                  <a:lnTo>
                    <a:pt x="95" y="574"/>
                  </a:lnTo>
                  <a:lnTo>
                    <a:pt x="99" y="581"/>
                  </a:lnTo>
                  <a:lnTo>
                    <a:pt x="103" y="589"/>
                  </a:lnTo>
                  <a:lnTo>
                    <a:pt x="108" y="595"/>
                  </a:lnTo>
                  <a:lnTo>
                    <a:pt x="112" y="602"/>
                  </a:lnTo>
                  <a:lnTo>
                    <a:pt x="118" y="608"/>
                  </a:lnTo>
                  <a:lnTo>
                    <a:pt x="124" y="616"/>
                  </a:lnTo>
                  <a:lnTo>
                    <a:pt x="127" y="619"/>
                  </a:lnTo>
                  <a:lnTo>
                    <a:pt x="135" y="625"/>
                  </a:lnTo>
                  <a:lnTo>
                    <a:pt x="141" y="629"/>
                  </a:lnTo>
                  <a:lnTo>
                    <a:pt x="148" y="633"/>
                  </a:lnTo>
                  <a:lnTo>
                    <a:pt x="152" y="637"/>
                  </a:lnTo>
                  <a:lnTo>
                    <a:pt x="160" y="640"/>
                  </a:lnTo>
                  <a:lnTo>
                    <a:pt x="164" y="642"/>
                  </a:lnTo>
                  <a:lnTo>
                    <a:pt x="171" y="646"/>
                  </a:lnTo>
                  <a:lnTo>
                    <a:pt x="177" y="648"/>
                  </a:lnTo>
                  <a:lnTo>
                    <a:pt x="183" y="650"/>
                  </a:lnTo>
                  <a:lnTo>
                    <a:pt x="188" y="654"/>
                  </a:lnTo>
                  <a:lnTo>
                    <a:pt x="194" y="656"/>
                  </a:lnTo>
                  <a:lnTo>
                    <a:pt x="200" y="657"/>
                  </a:lnTo>
                  <a:lnTo>
                    <a:pt x="205" y="657"/>
                  </a:lnTo>
                  <a:lnTo>
                    <a:pt x="211" y="659"/>
                  </a:lnTo>
                  <a:lnTo>
                    <a:pt x="215" y="661"/>
                  </a:lnTo>
                  <a:lnTo>
                    <a:pt x="223" y="665"/>
                  </a:lnTo>
                  <a:lnTo>
                    <a:pt x="230" y="667"/>
                  </a:lnTo>
                  <a:lnTo>
                    <a:pt x="232" y="671"/>
                  </a:lnTo>
                  <a:lnTo>
                    <a:pt x="232" y="678"/>
                  </a:lnTo>
                  <a:lnTo>
                    <a:pt x="230" y="684"/>
                  </a:lnTo>
                  <a:lnTo>
                    <a:pt x="228" y="690"/>
                  </a:lnTo>
                  <a:lnTo>
                    <a:pt x="224" y="695"/>
                  </a:lnTo>
                  <a:lnTo>
                    <a:pt x="223" y="703"/>
                  </a:lnTo>
                  <a:lnTo>
                    <a:pt x="217" y="711"/>
                  </a:lnTo>
                  <a:lnTo>
                    <a:pt x="211" y="718"/>
                  </a:lnTo>
                  <a:lnTo>
                    <a:pt x="209" y="722"/>
                  </a:lnTo>
                  <a:lnTo>
                    <a:pt x="205" y="728"/>
                  </a:lnTo>
                  <a:lnTo>
                    <a:pt x="204" y="732"/>
                  </a:lnTo>
                  <a:lnTo>
                    <a:pt x="202" y="737"/>
                  </a:lnTo>
                  <a:lnTo>
                    <a:pt x="196" y="741"/>
                  </a:lnTo>
                  <a:lnTo>
                    <a:pt x="194" y="747"/>
                  </a:lnTo>
                  <a:lnTo>
                    <a:pt x="190" y="752"/>
                  </a:lnTo>
                  <a:lnTo>
                    <a:pt x="186" y="756"/>
                  </a:lnTo>
                  <a:lnTo>
                    <a:pt x="183" y="762"/>
                  </a:lnTo>
                  <a:lnTo>
                    <a:pt x="179" y="766"/>
                  </a:lnTo>
                  <a:lnTo>
                    <a:pt x="177" y="772"/>
                  </a:lnTo>
                  <a:lnTo>
                    <a:pt x="173" y="777"/>
                  </a:lnTo>
                  <a:lnTo>
                    <a:pt x="169" y="783"/>
                  </a:lnTo>
                  <a:lnTo>
                    <a:pt x="164" y="789"/>
                  </a:lnTo>
                  <a:lnTo>
                    <a:pt x="160" y="792"/>
                  </a:lnTo>
                  <a:lnTo>
                    <a:pt x="156" y="798"/>
                  </a:lnTo>
                  <a:lnTo>
                    <a:pt x="152" y="804"/>
                  </a:lnTo>
                  <a:lnTo>
                    <a:pt x="148" y="810"/>
                  </a:lnTo>
                  <a:lnTo>
                    <a:pt x="143" y="815"/>
                  </a:lnTo>
                  <a:lnTo>
                    <a:pt x="139" y="823"/>
                  </a:lnTo>
                  <a:lnTo>
                    <a:pt x="135" y="827"/>
                  </a:lnTo>
                  <a:lnTo>
                    <a:pt x="131" y="832"/>
                  </a:lnTo>
                  <a:lnTo>
                    <a:pt x="126" y="838"/>
                  </a:lnTo>
                  <a:lnTo>
                    <a:pt x="124" y="846"/>
                  </a:lnTo>
                  <a:lnTo>
                    <a:pt x="118" y="849"/>
                  </a:lnTo>
                  <a:lnTo>
                    <a:pt x="116" y="857"/>
                  </a:lnTo>
                  <a:lnTo>
                    <a:pt x="110" y="861"/>
                  </a:lnTo>
                  <a:lnTo>
                    <a:pt x="108" y="868"/>
                  </a:lnTo>
                  <a:lnTo>
                    <a:pt x="103" y="874"/>
                  </a:lnTo>
                  <a:lnTo>
                    <a:pt x="99" y="880"/>
                  </a:lnTo>
                  <a:lnTo>
                    <a:pt x="95" y="886"/>
                  </a:lnTo>
                  <a:lnTo>
                    <a:pt x="91" y="891"/>
                  </a:lnTo>
                  <a:lnTo>
                    <a:pt x="88" y="895"/>
                  </a:lnTo>
                  <a:lnTo>
                    <a:pt x="84" y="901"/>
                  </a:lnTo>
                  <a:lnTo>
                    <a:pt x="80" y="906"/>
                  </a:lnTo>
                  <a:lnTo>
                    <a:pt x="78" y="912"/>
                  </a:lnTo>
                  <a:lnTo>
                    <a:pt x="72" y="918"/>
                  </a:lnTo>
                  <a:lnTo>
                    <a:pt x="70" y="924"/>
                  </a:lnTo>
                  <a:lnTo>
                    <a:pt x="67" y="927"/>
                  </a:lnTo>
                  <a:lnTo>
                    <a:pt x="63" y="933"/>
                  </a:lnTo>
                  <a:lnTo>
                    <a:pt x="61" y="939"/>
                  </a:lnTo>
                  <a:lnTo>
                    <a:pt x="57" y="944"/>
                  </a:lnTo>
                  <a:lnTo>
                    <a:pt x="55" y="948"/>
                  </a:lnTo>
                  <a:lnTo>
                    <a:pt x="53" y="954"/>
                  </a:lnTo>
                  <a:lnTo>
                    <a:pt x="50" y="958"/>
                  </a:lnTo>
                  <a:lnTo>
                    <a:pt x="48" y="963"/>
                  </a:lnTo>
                  <a:lnTo>
                    <a:pt x="44" y="967"/>
                  </a:lnTo>
                  <a:lnTo>
                    <a:pt x="42" y="973"/>
                  </a:lnTo>
                  <a:lnTo>
                    <a:pt x="40" y="979"/>
                  </a:lnTo>
                  <a:lnTo>
                    <a:pt x="36" y="982"/>
                  </a:lnTo>
                  <a:lnTo>
                    <a:pt x="34" y="988"/>
                  </a:lnTo>
                  <a:lnTo>
                    <a:pt x="32" y="994"/>
                  </a:lnTo>
                  <a:lnTo>
                    <a:pt x="31" y="998"/>
                  </a:lnTo>
                  <a:lnTo>
                    <a:pt x="27" y="1003"/>
                  </a:lnTo>
                  <a:lnTo>
                    <a:pt x="25" y="1009"/>
                  </a:lnTo>
                  <a:lnTo>
                    <a:pt x="25" y="1013"/>
                  </a:lnTo>
                  <a:lnTo>
                    <a:pt x="21" y="1019"/>
                  </a:lnTo>
                  <a:lnTo>
                    <a:pt x="19" y="1024"/>
                  </a:lnTo>
                  <a:lnTo>
                    <a:pt x="17" y="1028"/>
                  </a:lnTo>
                  <a:lnTo>
                    <a:pt x="17" y="1034"/>
                  </a:lnTo>
                  <a:lnTo>
                    <a:pt x="15" y="1039"/>
                  </a:lnTo>
                  <a:lnTo>
                    <a:pt x="13" y="1045"/>
                  </a:lnTo>
                  <a:lnTo>
                    <a:pt x="12" y="1049"/>
                  </a:lnTo>
                  <a:lnTo>
                    <a:pt x="10" y="1057"/>
                  </a:lnTo>
                  <a:lnTo>
                    <a:pt x="8" y="1060"/>
                  </a:lnTo>
                  <a:lnTo>
                    <a:pt x="8" y="1066"/>
                  </a:lnTo>
                  <a:lnTo>
                    <a:pt x="6" y="1072"/>
                  </a:lnTo>
                  <a:lnTo>
                    <a:pt x="6" y="1077"/>
                  </a:lnTo>
                  <a:lnTo>
                    <a:pt x="4" y="1081"/>
                  </a:lnTo>
                  <a:lnTo>
                    <a:pt x="2" y="1087"/>
                  </a:lnTo>
                  <a:lnTo>
                    <a:pt x="2" y="1093"/>
                  </a:lnTo>
                  <a:lnTo>
                    <a:pt x="2" y="1098"/>
                  </a:lnTo>
                  <a:lnTo>
                    <a:pt x="0" y="1104"/>
                  </a:lnTo>
                  <a:lnTo>
                    <a:pt x="0" y="1110"/>
                  </a:lnTo>
                  <a:lnTo>
                    <a:pt x="0" y="1114"/>
                  </a:lnTo>
                  <a:lnTo>
                    <a:pt x="0" y="1119"/>
                  </a:lnTo>
                  <a:lnTo>
                    <a:pt x="0" y="1125"/>
                  </a:lnTo>
                  <a:lnTo>
                    <a:pt x="0" y="1131"/>
                  </a:lnTo>
                  <a:lnTo>
                    <a:pt x="0" y="1136"/>
                  </a:lnTo>
                  <a:lnTo>
                    <a:pt x="0" y="1140"/>
                  </a:lnTo>
                  <a:lnTo>
                    <a:pt x="0" y="1146"/>
                  </a:lnTo>
                  <a:lnTo>
                    <a:pt x="0" y="1150"/>
                  </a:lnTo>
                  <a:lnTo>
                    <a:pt x="0" y="1155"/>
                  </a:lnTo>
                  <a:lnTo>
                    <a:pt x="0" y="1161"/>
                  </a:lnTo>
                  <a:lnTo>
                    <a:pt x="0" y="1165"/>
                  </a:lnTo>
                  <a:lnTo>
                    <a:pt x="0" y="1171"/>
                  </a:lnTo>
                  <a:lnTo>
                    <a:pt x="2" y="1174"/>
                  </a:lnTo>
                  <a:lnTo>
                    <a:pt x="2" y="1180"/>
                  </a:lnTo>
                  <a:lnTo>
                    <a:pt x="4" y="1184"/>
                  </a:lnTo>
                  <a:lnTo>
                    <a:pt x="6" y="1190"/>
                  </a:lnTo>
                  <a:lnTo>
                    <a:pt x="6" y="1195"/>
                  </a:lnTo>
                  <a:lnTo>
                    <a:pt x="8" y="1199"/>
                  </a:lnTo>
                  <a:lnTo>
                    <a:pt x="12" y="1209"/>
                  </a:lnTo>
                  <a:lnTo>
                    <a:pt x="15" y="1216"/>
                  </a:lnTo>
                  <a:lnTo>
                    <a:pt x="19" y="1226"/>
                  </a:lnTo>
                  <a:lnTo>
                    <a:pt x="25" y="1235"/>
                  </a:lnTo>
                  <a:lnTo>
                    <a:pt x="31" y="1243"/>
                  </a:lnTo>
                  <a:lnTo>
                    <a:pt x="38" y="1250"/>
                  </a:lnTo>
                  <a:lnTo>
                    <a:pt x="44" y="1258"/>
                  </a:lnTo>
                  <a:lnTo>
                    <a:pt x="53" y="1266"/>
                  </a:lnTo>
                  <a:lnTo>
                    <a:pt x="61" y="1271"/>
                  </a:lnTo>
                  <a:lnTo>
                    <a:pt x="69" y="1277"/>
                  </a:lnTo>
                  <a:lnTo>
                    <a:pt x="78" y="1283"/>
                  </a:lnTo>
                  <a:lnTo>
                    <a:pt x="88" y="1288"/>
                  </a:lnTo>
                  <a:lnTo>
                    <a:pt x="91" y="1290"/>
                  </a:lnTo>
                  <a:lnTo>
                    <a:pt x="95" y="1292"/>
                  </a:lnTo>
                  <a:lnTo>
                    <a:pt x="101" y="1294"/>
                  </a:lnTo>
                  <a:lnTo>
                    <a:pt x="107" y="1296"/>
                  </a:lnTo>
                  <a:lnTo>
                    <a:pt x="110" y="1298"/>
                  </a:lnTo>
                  <a:lnTo>
                    <a:pt x="116" y="1300"/>
                  </a:lnTo>
                  <a:lnTo>
                    <a:pt x="122" y="1302"/>
                  </a:lnTo>
                  <a:lnTo>
                    <a:pt x="126" y="1306"/>
                  </a:lnTo>
                  <a:lnTo>
                    <a:pt x="131" y="1306"/>
                  </a:lnTo>
                  <a:lnTo>
                    <a:pt x="137" y="1307"/>
                  </a:lnTo>
                  <a:lnTo>
                    <a:pt x="141" y="1309"/>
                  </a:lnTo>
                  <a:lnTo>
                    <a:pt x="146" y="1311"/>
                  </a:lnTo>
                  <a:lnTo>
                    <a:pt x="152" y="1311"/>
                  </a:lnTo>
                  <a:lnTo>
                    <a:pt x="158" y="1313"/>
                  </a:lnTo>
                  <a:lnTo>
                    <a:pt x="164" y="1315"/>
                  </a:lnTo>
                  <a:lnTo>
                    <a:pt x="169" y="1315"/>
                  </a:lnTo>
                  <a:lnTo>
                    <a:pt x="173" y="1317"/>
                  </a:lnTo>
                  <a:lnTo>
                    <a:pt x="179" y="1317"/>
                  </a:lnTo>
                  <a:lnTo>
                    <a:pt x="185" y="1319"/>
                  </a:lnTo>
                  <a:lnTo>
                    <a:pt x="190" y="1321"/>
                  </a:lnTo>
                  <a:lnTo>
                    <a:pt x="196" y="1321"/>
                  </a:lnTo>
                  <a:lnTo>
                    <a:pt x="202" y="1323"/>
                  </a:lnTo>
                  <a:lnTo>
                    <a:pt x="207" y="1323"/>
                  </a:lnTo>
                  <a:lnTo>
                    <a:pt x="213" y="1323"/>
                  </a:lnTo>
                  <a:lnTo>
                    <a:pt x="219" y="1323"/>
                  </a:lnTo>
                  <a:lnTo>
                    <a:pt x="223" y="1325"/>
                  </a:lnTo>
                  <a:lnTo>
                    <a:pt x="228" y="1325"/>
                  </a:lnTo>
                  <a:lnTo>
                    <a:pt x="234" y="1325"/>
                  </a:lnTo>
                  <a:lnTo>
                    <a:pt x="240" y="1325"/>
                  </a:lnTo>
                  <a:lnTo>
                    <a:pt x="243" y="1326"/>
                  </a:lnTo>
                  <a:lnTo>
                    <a:pt x="249" y="1326"/>
                  </a:lnTo>
                  <a:lnTo>
                    <a:pt x="255" y="1326"/>
                  </a:lnTo>
                  <a:lnTo>
                    <a:pt x="261" y="1326"/>
                  </a:lnTo>
                  <a:lnTo>
                    <a:pt x="264" y="1326"/>
                  </a:lnTo>
                  <a:lnTo>
                    <a:pt x="270" y="1326"/>
                  </a:lnTo>
                  <a:lnTo>
                    <a:pt x="276" y="1328"/>
                  </a:lnTo>
                  <a:lnTo>
                    <a:pt x="280" y="1328"/>
                  </a:lnTo>
                  <a:lnTo>
                    <a:pt x="285" y="1328"/>
                  </a:lnTo>
                  <a:lnTo>
                    <a:pt x="291" y="1328"/>
                  </a:lnTo>
                  <a:lnTo>
                    <a:pt x="295" y="1330"/>
                  </a:lnTo>
                  <a:lnTo>
                    <a:pt x="304" y="1330"/>
                  </a:lnTo>
                  <a:lnTo>
                    <a:pt x="314" y="1330"/>
                  </a:lnTo>
                  <a:lnTo>
                    <a:pt x="321" y="1330"/>
                  </a:lnTo>
                  <a:lnTo>
                    <a:pt x="331" y="1330"/>
                  </a:lnTo>
                  <a:lnTo>
                    <a:pt x="339" y="1330"/>
                  </a:lnTo>
                  <a:lnTo>
                    <a:pt x="346" y="1332"/>
                  </a:lnTo>
                  <a:lnTo>
                    <a:pt x="354" y="1332"/>
                  </a:lnTo>
                  <a:lnTo>
                    <a:pt x="361" y="1332"/>
                  </a:lnTo>
                  <a:lnTo>
                    <a:pt x="365" y="1332"/>
                  </a:lnTo>
                  <a:lnTo>
                    <a:pt x="373" y="1332"/>
                  </a:lnTo>
                  <a:lnTo>
                    <a:pt x="378" y="1332"/>
                  </a:lnTo>
                  <a:lnTo>
                    <a:pt x="386" y="1332"/>
                  </a:lnTo>
                  <a:lnTo>
                    <a:pt x="392" y="1330"/>
                  </a:lnTo>
                  <a:lnTo>
                    <a:pt x="399" y="1330"/>
                  </a:lnTo>
                  <a:lnTo>
                    <a:pt x="405" y="1330"/>
                  </a:lnTo>
                  <a:lnTo>
                    <a:pt x="413" y="1330"/>
                  </a:lnTo>
                  <a:lnTo>
                    <a:pt x="418" y="1328"/>
                  </a:lnTo>
                  <a:lnTo>
                    <a:pt x="426" y="1326"/>
                  </a:lnTo>
                  <a:lnTo>
                    <a:pt x="434" y="1326"/>
                  </a:lnTo>
                  <a:lnTo>
                    <a:pt x="439" y="1325"/>
                  </a:lnTo>
                  <a:lnTo>
                    <a:pt x="445" y="1325"/>
                  </a:lnTo>
                  <a:lnTo>
                    <a:pt x="451" y="1323"/>
                  </a:lnTo>
                  <a:lnTo>
                    <a:pt x="458" y="1323"/>
                  </a:lnTo>
                  <a:lnTo>
                    <a:pt x="464" y="1323"/>
                  </a:lnTo>
                  <a:lnTo>
                    <a:pt x="470" y="1321"/>
                  </a:lnTo>
                  <a:lnTo>
                    <a:pt x="473" y="1321"/>
                  </a:lnTo>
                  <a:lnTo>
                    <a:pt x="479" y="1319"/>
                  </a:lnTo>
                  <a:lnTo>
                    <a:pt x="485" y="1319"/>
                  </a:lnTo>
                  <a:lnTo>
                    <a:pt x="489" y="1319"/>
                  </a:lnTo>
                  <a:lnTo>
                    <a:pt x="493" y="1319"/>
                  </a:lnTo>
                  <a:lnTo>
                    <a:pt x="498" y="1319"/>
                  </a:lnTo>
                  <a:lnTo>
                    <a:pt x="502" y="1319"/>
                  </a:lnTo>
                  <a:lnTo>
                    <a:pt x="506" y="1319"/>
                  </a:lnTo>
                  <a:lnTo>
                    <a:pt x="512" y="1323"/>
                  </a:lnTo>
                  <a:lnTo>
                    <a:pt x="513" y="1325"/>
                  </a:lnTo>
                  <a:lnTo>
                    <a:pt x="515" y="1328"/>
                  </a:lnTo>
                  <a:lnTo>
                    <a:pt x="513" y="1330"/>
                  </a:lnTo>
                  <a:lnTo>
                    <a:pt x="512" y="1332"/>
                  </a:lnTo>
                  <a:lnTo>
                    <a:pt x="508" y="1336"/>
                  </a:lnTo>
                  <a:lnTo>
                    <a:pt x="504" y="1338"/>
                  </a:lnTo>
                  <a:lnTo>
                    <a:pt x="498" y="1340"/>
                  </a:lnTo>
                  <a:lnTo>
                    <a:pt x="491" y="1344"/>
                  </a:lnTo>
                  <a:lnTo>
                    <a:pt x="483" y="1347"/>
                  </a:lnTo>
                  <a:lnTo>
                    <a:pt x="475" y="1349"/>
                  </a:lnTo>
                  <a:lnTo>
                    <a:pt x="472" y="1351"/>
                  </a:lnTo>
                  <a:lnTo>
                    <a:pt x="466" y="1353"/>
                  </a:lnTo>
                  <a:lnTo>
                    <a:pt x="460" y="1353"/>
                  </a:lnTo>
                  <a:lnTo>
                    <a:pt x="456" y="1357"/>
                  </a:lnTo>
                  <a:lnTo>
                    <a:pt x="451" y="1359"/>
                  </a:lnTo>
                  <a:lnTo>
                    <a:pt x="447" y="1361"/>
                  </a:lnTo>
                  <a:lnTo>
                    <a:pt x="441" y="1363"/>
                  </a:lnTo>
                  <a:lnTo>
                    <a:pt x="435" y="1364"/>
                  </a:lnTo>
                  <a:lnTo>
                    <a:pt x="430" y="1366"/>
                  </a:lnTo>
                  <a:lnTo>
                    <a:pt x="424" y="1368"/>
                  </a:lnTo>
                  <a:lnTo>
                    <a:pt x="418" y="1370"/>
                  </a:lnTo>
                  <a:lnTo>
                    <a:pt x="413" y="1372"/>
                  </a:lnTo>
                  <a:lnTo>
                    <a:pt x="407" y="1374"/>
                  </a:lnTo>
                  <a:lnTo>
                    <a:pt x="401" y="1376"/>
                  </a:lnTo>
                  <a:lnTo>
                    <a:pt x="396" y="1378"/>
                  </a:lnTo>
                  <a:lnTo>
                    <a:pt x="390" y="1382"/>
                  </a:lnTo>
                  <a:lnTo>
                    <a:pt x="384" y="1383"/>
                  </a:lnTo>
                  <a:lnTo>
                    <a:pt x="378" y="1385"/>
                  </a:lnTo>
                  <a:lnTo>
                    <a:pt x="371" y="1387"/>
                  </a:lnTo>
                  <a:lnTo>
                    <a:pt x="365" y="1389"/>
                  </a:lnTo>
                  <a:lnTo>
                    <a:pt x="358" y="1393"/>
                  </a:lnTo>
                  <a:lnTo>
                    <a:pt x="352" y="1395"/>
                  </a:lnTo>
                  <a:lnTo>
                    <a:pt x="346" y="1397"/>
                  </a:lnTo>
                  <a:lnTo>
                    <a:pt x="340" y="1401"/>
                  </a:lnTo>
                  <a:lnTo>
                    <a:pt x="333" y="1402"/>
                  </a:lnTo>
                  <a:lnTo>
                    <a:pt x="327" y="1406"/>
                  </a:lnTo>
                  <a:lnTo>
                    <a:pt x="319" y="1408"/>
                  </a:lnTo>
                  <a:lnTo>
                    <a:pt x="314" y="1410"/>
                  </a:lnTo>
                  <a:lnTo>
                    <a:pt x="308" y="1414"/>
                  </a:lnTo>
                  <a:lnTo>
                    <a:pt x="302" y="1418"/>
                  </a:lnTo>
                  <a:lnTo>
                    <a:pt x="295" y="1420"/>
                  </a:lnTo>
                  <a:lnTo>
                    <a:pt x="289" y="1423"/>
                  </a:lnTo>
                  <a:lnTo>
                    <a:pt x="283" y="1425"/>
                  </a:lnTo>
                  <a:lnTo>
                    <a:pt x="278" y="1429"/>
                  </a:lnTo>
                  <a:lnTo>
                    <a:pt x="272" y="1433"/>
                  </a:lnTo>
                  <a:lnTo>
                    <a:pt x="264" y="1437"/>
                  </a:lnTo>
                  <a:lnTo>
                    <a:pt x="259" y="1439"/>
                  </a:lnTo>
                  <a:lnTo>
                    <a:pt x="255" y="1442"/>
                  </a:lnTo>
                  <a:lnTo>
                    <a:pt x="249" y="1446"/>
                  </a:lnTo>
                  <a:lnTo>
                    <a:pt x="243" y="1450"/>
                  </a:lnTo>
                  <a:lnTo>
                    <a:pt x="238" y="1452"/>
                  </a:lnTo>
                  <a:lnTo>
                    <a:pt x="232" y="1456"/>
                  </a:lnTo>
                  <a:lnTo>
                    <a:pt x="228" y="1459"/>
                  </a:lnTo>
                  <a:lnTo>
                    <a:pt x="224" y="1465"/>
                  </a:lnTo>
                  <a:lnTo>
                    <a:pt x="215" y="1473"/>
                  </a:lnTo>
                  <a:lnTo>
                    <a:pt x="207" y="1480"/>
                  </a:lnTo>
                  <a:lnTo>
                    <a:pt x="200" y="1488"/>
                  </a:lnTo>
                  <a:lnTo>
                    <a:pt x="192" y="1496"/>
                  </a:lnTo>
                  <a:lnTo>
                    <a:pt x="186" y="1501"/>
                  </a:lnTo>
                  <a:lnTo>
                    <a:pt x="181" y="1509"/>
                  </a:lnTo>
                  <a:lnTo>
                    <a:pt x="175" y="1515"/>
                  </a:lnTo>
                  <a:lnTo>
                    <a:pt x="171" y="1520"/>
                  </a:lnTo>
                  <a:lnTo>
                    <a:pt x="167" y="1526"/>
                  </a:lnTo>
                  <a:lnTo>
                    <a:pt x="166" y="1532"/>
                  </a:lnTo>
                  <a:lnTo>
                    <a:pt x="162" y="1535"/>
                  </a:lnTo>
                  <a:lnTo>
                    <a:pt x="160" y="1541"/>
                  </a:lnTo>
                  <a:lnTo>
                    <a:pt x="158" y="1545"/>
                  </a:lnTo>
                  <a:lnTo>
                    <a:pt x="158" y="1551"/>
                  </a:lnTo>
                  <a:lnTo>
                    <a:pt x="158" y="1558"/>
                  </a:lnTo>
                  <a:lnTo>
                    <a:pt x="160" y="1566"/>
                  </a:lnTo>
                  <a:lnTo>
                    <a:pt x="162" y="1572"/>
                  </a:lnTo>
                  <a:lnTo>
                    <a:pt x="166" y="1577"/>
                  </a:lnTo>
                  <a:lnTo>
                    <a:pt x="171" y="1583"/>
                  </a:lnTo>
                  <a:lnTo>
                    <a:pt x="179" y="1589"/>
                  </a:lnTo>
                  <a:lnTo>
                    <a:pt x="186" y="1592"/>
                  </a:lnTo>
                  <a:lnTo>
                    <a:pt x="194" y="1598"/>
                  </a:lnTo>
                  <a:lnTo>
                    <a:pt x="198" y="1598"/>
                  </a:lnTo>
                  <a:lnTo>
                    <a:pt x="202" y="1602"/>
                  </a:lnTo>
                  <a:lnTo>
                    <a:pt x="207" y="1604"/>
                  </a:lnTo>
                  <a:lnTo>
                    <a:pt x="213" y="1606"/>
                  </a:lnTo>
                  <a:lnTo>
                    <a:pt x="217" y="1608"/>
                  </a:lnTo>
                  <a:lnTo>
                    <a:pt x="223" y="1610"/>
                  </a:lnTo>
                  <a:lnTo>
                    <a:pt x="230" y="1611"/>
                  </a:lnTo>
                  <a:lnTo>
                    <a:pt x="238" y="1613"/>
                  </a:lnTo>
                  <a:lnTo>
                    <a:pt x="242" y="1613"/>
                  </a:lnTo>
                  <a:lnTo>
                    <a:pt x="245" y="1615"/>
                  </a:lnTo>
                  <a:lnTo>
                    <a:pt x="251" y="1615"/>
                  </a:lnTo>
                  <a:lnTo>
                    <a:pt x="257" y="1617"/>
                  </a:lnTo>
                  <a:lnTo>
                    <a:pt x="261" y="1617"/>
                  </a:lnTo>
                  <a:lnTo>
                    <a:pt x="266" y="1619"/>
                  </a:lnTo>
                  <a:lnTo>
                    <a:pt x="272" y="1619"/>
                  </a:lnTo>
                  <a:lnTo>
                    <a:pt x="278" y="1621"/>
                  </a:lnTo>
                  <a:lnTo>
                    <a:pt x="283" y="1621"/>
                  </a:lnTo>
                  <a:lnTo>
                    <a:pt x="287" y="1621"/>
                  </a:lnTo>
                  <a:lnTo>
                    <a:pt x="295" y="1621"/>
                  </a:lnTo>
                  <a:lnTo>
                    <a:pt x="300" y="1623"/>
                  </a:lnTo>
                  <a:lnTo>
                    <a:pt x="306" y="1623"/>
                  </a:lnTo>
                  <a:lnTo>
                    <a:pt x="312" y="1623"/>
                  </a:lnTo>
                  <a:lnTo>
                    <a:pt x="318" y="1625"/>
                  </a:lnTo>
                  <a:lnTo>
                    <a:pt x="325" y="1625"/>
                  </a:lnTo>
                  <a:lnTo>
                    <a:pt x="333" y="1625"/>
                  </a:lnTo>
                  <a:lnTo>
                    <a:pt x="339" y="1627"/>
                  </a:lnTo>
                  <a:lnTo>
                    <a:pt x="344" y="1627"/>
                  </a:lnTo>
                  <a:lnTo>
                    <a:pt x="352" y="1629"/>
                  </a:lnTo>
                  <a:lnTo>
                    <a:pt x="359" y="1629"/>
                  </a:lnTo>
                  <a:lnTo>
                    <a:pt x="365" y="1629"/>
                  </a:lnTo>
                  <a:lnTo>
                    <a:pt x="373" y="1629"/>
                  </a:lnTo>
                  <a:lnTo>
                    <a:pt x="380" y="1630"/>
                  </a:lnTo>
                  <a:lnTo>
                    <a:pt x="386" y="1630"/>
                  </a:lnTo>
                  <a:lnTo>
                    <a:pt x="394" y="1630"/>
                  </a:lnTo>
                  <a:lnTo>
                    <a:pt x="399" y="1630"/>
                  </a:lnTo>
                  <a:lnTo>
                    <a:pt x="407" y="1630"/>
                  </a:lnTo>
                  <a:lnTo>
                    <a:pt x="415" y="1630"/>
                  </a:lnTo>
                  <a:lnTo>
                    <a:pt x="420" y="1630"/>
                  </a:lnTo>
                  <a:lnTo>
                    <a:pt x="428" y="1630"/>
                  </a:lnTo>
                  <a:lnTo>
                    <a:pt x="435" y="1632"/>
                  </a:lnTo>
                  <a:lnTo>
                    <a:pt x="441" y="1632"/>
                  </a:lnTo>
                  <a:lnTo>
                    <a:pt x="449" y="1632"/>
                  </a:lnTo>
                  <a:lnTo>
                    <a:pt x="454" y="1632"/>
                  </a:lnTo>
                  <a:lnTo>
                    <a:pt x="462" y="1632"/>
                  </a:lnTo>
                  <a:lnTo>
                    <a:pt x="468" y="1632"/>
                  </a:lnTo>
                  <a:lnTo>
                    <a:pt x="473" y="1632"/>
                  </a:lnTo>
                  <a:lnTo>
                    <a:pt x="481" y="1632"/>
                  </a:lnTo>
                  <a:lnTo>
                    <a:pt x="489" y="1632"/>
                  </a:lnTo>
                  <a:lnTo>
                    <a:pt x="493" y="1632"/>
                  </a:lnTo>
                  <a:lnTo>
                    <a:pt x="500" y="1632"/>
                  </a:lnTo>
                  <a:lnTo>
                    <a:pt x="504" y="1632"/>
                  </a:lnTo>
                  <a:lnTo>
                    <a:pt x="512" y="1632"/>
                  </a:lnTo>
                  <a:lnTo>
                    <a:pt x="517" y="1632"/>
                  </a:lnTo>
                  <a:lnTo>
                    <a:pt x="523" y="1632"/>
                  </a:lnTo>
                  <a:lnTo>
                    <a:pt x="529" y="1632"/>
                  </a:lnTo>
                  <a:lnTo>
                    <a:pt x="534" y="1632"/>
                  </a:lnTo>
                  <a:lnTo>
                    <a:pt x="538" y="1630"/>
                  </a:lnTo>
                  <a:lnTo>
                    <a:pt x="542" y="1630"/>
                  </a:lnTo>
                  <a:lnTo>
                    <a:pt x="548" y="1630"/>
                  </a:lnTo>
                  <a:lnTo>
                    <a:pt x="553" y="1630"/>
                  </a:lnTo>
                  <a:lnTo>
                    <a:pt x="561" y="1629"/>
                  </a:lnTo>
                  <a:lnTo>
                    <a:pt x="570" y="1629"/>
                  </a:lnTo>
                  <a:lnTo>
                    <a:pt x="576" y="1629"/>
                  </a:lnTo>
                  <a:lnTo>
                    <a:pt x="584" y="1627"/>
                  </a:lnTo>
                  <a:lnTo>
                    <a:pt x="593" y="1627"/>
                  </a:lnTo>
                  <a:lnTo>
                    <a:pt x="601" y="1625"/>
                  </a:lnTo>
                  <a:lnTo>
                    <a:pt x="610" y="1625"/>
                  </a:lnTo>
                  <a:lnTo>
                    <a:pt x="620" y="1623"/>
                  </a:lnTo>
                  <a:lnTo>
                    <a:pt x="624" y="1623"/>
                  </a:lnTo>
                  <a:lnTo>
                    <a:pt x="627" y="1623"/>
                  </a:lnTo>
                  <a:lnTo>
                    <a:pt x="633" y="1623"/>
                  </a:lnTo>
                  <a:lnTo>
                    <a:pt x="637" y="1623"/>
                  </a:lnTo>
                  <a:lnTo>
                    <a:pt x="647" y="1621"/>
                  </a:lnTo>
                  <a:lnTo>
                    <a:pt x="656" y="1621"/>
                  </a:lnTo>
                  <a:lnTo>
                    <a:pt x="660" y="1621"/>
                  </a:lnTo>
                  <a:lnTo>
                    <a:pt x="666" y="1621"/>
                  </a:lnTo>
                  <a:lnTo>
                    <a:pt x="669" y="1621"/>
                  </a:lnTo>
                  <a:lnTo>
                    <a:pt x="675" y="1621"/>
                  </a:lnTo>
                  <a:lnTo>
                    <a:pt x="679" y="1621"/>
                  </a:lnTo>
                  <a:lnTo>
                    <a:pt x="685" y="1621"/>
                  </a:lnTo>
                  <a:lnTo>
                    <a:pt x="688" y="1621"/>
                  </a:lnTo>
                  <a:lnTo>
                    <a:pt x="692" y="1621"/>
                  </a:lnTo>
                  <a:lnTo>
                    <a:pt x="698" y="1621"/>
                  </a:lnTo>
                  <a:lnTo>
                    <a:pt x="702" y="1621"/>
                  </a:lnTo>
                  <a:lnTo>
                    <a:pt x="705" y="1621"/>
                  </a:lnTo>
                  <a:lnTo>
                    <a:pt x="711" y="1621"/>
                  </a:lnTo>
                  <a:lnTo>
                    <a:pt x="719" y="1619"/>
                  </a:lnTo>
                  <a:lnTo>
                    <a:pt x="728" y="1619"/>
                  </a:lnTo>
                  <a:lnTo>
                    <a:pt x="736" y="1619"/>
                  </a:lnTo>
                  <a:lnTo>
                    <a:pt x="743" y="1619"/>
                  </a:lnTo>
                  <a:lnTo>
                    <a:pt x="751" y="1619"/>
                  </a:lnTo>
                  <a:lnTo>
                    <a:pt x="759" y="1621"/>
                  </a:lnTo>
                  <a:lnTo>
                    <a:pt x="764" y="1621"/>
                  </a:lnTo>
                  <a:lnTo>
                    <a:pt x="772" y="1621"/>
                  </a:lnTo>
                  <a:lnTo>
                    <a:pt x="778" y="1621"/>
                  </a:lnTo>
                  <a:lnTo>
                    <a:pt x="783" y="1621"/>
                  </a:lnTo>
                  <a:lnTo>
                    <a:pt x="787" y="1623"/>
                  </a:lnTo>
                  <a:lnTo>
                    <a:pt x="791" y="1623"/>
                  </a:lnTo>
                  <a:lnTo>
                    <a:pt x="799" y="1627"/>
                  </a:lnTo>
                  <a:lnTo>
                    <a:pt x="804" y="1629"/>
                  </a:lnTo>
                  <a:lnTo>
                    <a:pt x="806" y="1632"/>
                  </a:lnTo>
                  <a:lnTo>
                    <a:pt x="812" y="1638"/>
                  </a:lnTo>
                  <a:lnTo>
                    <a:pt x="818" y="1644"/>
                  </a:lnTo>
                  <a:lnTo>
                    <a:pt x="825" y="1651"/>
                  </a:lnTo>
                  <a:lnTo>
                    <a:pt x="833" y="1659"/>
                  </a:lnTo>
                  <a:lnTo>
                    <a:pt x="842" y="1668"/>
                  </a:lnTo>
                  <a:lnTo>
                    <a:pt x="846" y="1672"/>
                  </a:lnTo>
                  <a:lnTo>
                    <a:pt x="852" y="1676"/>
                  </a:lnTo>
                  <a:lnTo>
                    <a:pt x="858" y="1680"/>
                  </a:lnTo>
                  <a:lnTo>
                    <a:pt x="863" y="1686"/>
                  </a:lnTo>
                  <a:lnTo>
                    <a:pt x="869" y="1689"/>
                  </a:lnTo>
                  <a:lnTo>
                    <a:pt x="875" y="1691"/>
                  </a:lnTo>
                  <a:lnTo>
                    <a:pt x="880" y="1695"/>
                  </a:lnTo>
                  <a:lnTo>
                    <a:pt x="888" y="1699"/>
                  </a:lnTo>
                  <a:lnTo>
                    <a:pt x="894" y="1703"/>
                  </a:lnTo>
                  <a:lnTo>
                    <a:pt x="901" y="1706"/>
                  </a:lnTo>
                  <a:lnTo>
                    <a:pt x="909" y="1708"/>
                  </a:lnTo>
                  <a:lnTo>
                    <a:pt x="916" y="1710"/>
                  </a:lnTo>
                  <a:lnTo>
                    <a:pt x="922" y="1712"/>
                  </a:lnTo>
                  <a:lnTo>
                    <a:pt x="932" y="1714"/>
                  </a:lnTo>
                  <a:lnTo>
                    <a:pt x="939" y="1714"/>
                  </a:lnTo>
                  <a:lnTo>
                    <a:pt x="947" y="1716"/>
                  </a:lnTo>
                  <a:lnTo>
                    <a:pt x="954" y="1714"/>
                  </a:lnTo>
                  <a:lnTo>
                    <a:pt x="962" y="1714"/>
                  </a:lnTo>
                  <a:lnTo>
                    <a:pt x="972" y="1712"/>
                  </a:lnTo>
                  <a:lnTo>
                    <a:pt x="981" y="1712"/>
                  </a:lnTo>
                  <a:lnTo>
                    <a:pt x="989" y="1708"/>
                  </a:lnTo>
                  <a:lnTo>
                    <a:pt x="996" y="1706"/>
                  </a:lnTo>
                  <a:lnTo>
                    <a:pt x="1002" y="1705"/>
                  </a:lnTo>
                  <a:lnTo>
                    <a:pt x="1010" y="1701"/>
                  </a:lnTo>
                  <a:lnTo>
                    <a:pt x="1015" y="1699"/>
                  </a:lnTo>
                  <a:lnTo>
                    <a:pt x="1023" y="1697"/>
                  </a:lnTo>
                  <a:lnTo>
                    <a:pt x="1029" y="1693"/>
                  </a:lnTo>
                  <a:lnTo>
                    <a:pt x="1034" y="1691"/>
                  </a:lnTo>
                  <a:lnTo>
                    <a:pt x="1038" y="1689"/>
                  </a:lnTo>
                  <a:lnTo>
                    <a:pt x="1044" y="1686"/>
                  </a:lnTo>
                  <a:lnTo>
                    <a:pt x="1048" y="1684"/>
                  </a:lnTo>
                  <a:lnTo>
                    <a:pt x="1051" y="1682"/>
                  </a:lnTo>
                  <a:lnTo>
                    <a:pt x="1059" y="1676"/>
                  </a:lnTo>
                  <a:lnTo>
                    <a:pt x="1067" y="1672"/>
                  </a:lnTo>
                  <a:lnTo>
                    <a:pt x="1074" y="1667"/>
                  </a:lnTo>
                  <a:lnTo>
                    <a:pt x="1080" y="1661"/>
                  </a:lnTo>
                  <a:lnTo>
                    <a:pt x="1088" y="1657"/>
                  </a:lnTo>
                  <a:lnTo>
                    <a:pt x="1097" y="1653"/>
                  </a:lnTo>
                  <a:lnTo>
                    <a:pt x="1101" y="1651"/>
                  </a:lnTo>
                  <a:lnTo>
                    <a:pt x="1105" y="1648"/>
                  </a:lnTo>
                  <a:lnTo>
                    <a:pt x="1110" y="1646"/>
                  </a:lnTo>
                  <a:lnTo>
                    <a:pt x="1116" y="1646"/>
                  </a:lnTo>
                  <a:lnTo>
                    <a:pt x="1122" y="1642"/>
                  </a:lnTo>
                  <a:lnTo>
                    <a:pt x="1128" y="1640"/>
                  </a:lnTo>
                  <a:lnTo>
                    <a:pt x="1135" y="1638"/>
                  </a:lnTo>
                  <a:lnTo>
                    <a:pt x="1143" y="1638"/>
                  </a:lnTo>
                  <a:lnTo>
                    <a:pt x="1148" y="1636"/>
                  </a:lnTo>
                  <a:lnTo>
                    <a:pt x="1158" y="1634"/>
                  </a:lnTo>
                  <a:lnTo>
                    <a:pt x="1162" y="1632"/>
                  </a:lnTo>
                  <a:lnTo>
                    <a:pt x="1166" y="1632"/>
                  </a:lnTo>
                  <a:lnTo>
                    <a:pt x="1171" y="1630"/>
                  </a:lnTo>
                  <a:lnTo>
                    <a:pt x="1175" y="1630"/>
                  </a:lnTo>
                  <a:lnTo>
                    <a:pt x="1179" y="1630"/>
                  </a:lnTo>
                  <a:lnTo>
                    <a:pt x="1185" y="1629"/>
                  </a:lnTo>
                  <a:lnTo>
                    <a:pt x="1190" y="1629"/>
                  </a:lnTo>
                  <a:lnTo>
                    <a:pt x="1194" y="1629"/>
                  </a:lnTo>
                  <a:lnTo>
                    <a:pt x="1200" y="1629"/>
                  </a:lnTo>
                  <a:lnTo>
                    <a:pt x="1205" y="1627"/>
                  </a:lnTo>
                  <a:lnTo>
                    <a:pt x="1211" y="1627"/>
                  </a:lnTo>
                  <a:lnTo>
                    <a:pt x="1219" y="1627"/>
                  </a:lnTo>
                  <a:lnTo>
                    <a:pt x="1223" y="1627"/>
                  </a:lnTo>
                  <a:lnTo>
                    <a:pt x="1228" y="1625"/>
                  </a:lnTo>
                  <a:lnTo>
                    <a:pt x="1234" y="1625"/>
                  </a:lnTo>
                  <a:lnTo>
                    <a:pt x="1242" y="1625"/>
                  </a:lnTo>
                  <a:lnTo>
                    <a:pt x="1247" y="1623"/>
                  </a:lnTo>
                  <a:lnTo>
                    <a:pt x="1253" y="1623"/>
                  </a:lnTo>
                  <a:lnTo>
                    <a:pt x="1259" y="1623"/>
                  </a:lnTo>
                  <a:lnTo>
                    <a:pt x="1266" y="1623"/>
                  </a:lnTo>
                  <a:lnTo>
                    <a:pt x="1272" y="1621"/>
                  </a:lnTo>
                  <a:lnTo>
                    <a:pt x="1280" y="1621"/>
                  </a:lnTo>
                  <a:lnTo>
                    <a:pt x="1285" y="1621"/>
                  </a:lnTo>
                  <a:lnTo>
                    <a:pt x="1293" y="1621"/>
                  </a:lnTo>
                  <a:lnTo>
                    <a:pt x="1299" y="1619"/>
                  </a:lnTo>
                  <a:lnTo>
                    <a:pt x="1306" y="1619"/>
                  </a:lnTo>
                  <a:lnTo>
                    <a:pt x="1312" y="1619"/>
                  </a:lnTo>
                  <a:lnTo>
                    <a:pt x="1320" y="1619"/>
                  </a:lnTo>
                  <a:lnTo>
                    <a:pt x="1325" y="1617"/>
                  </a:lnTo>
                  <a:lnTo>
                    <a:pt x="1333" y="1617"/>
                  </a:lnTo>
                  <a:lnTo>
                    <a:pt x="1340" y="1615"/>
                  </a:lnTo>
                  <a:lnTo>
                    <a:pt x="1348" y="1615"/>
                  </a:lnTo>
                  <a:lnTo>
                    <a:pt x="1354" y="1613"/>
                  </a:lnTo>
                  <a:lnTo>
                    <a:pt x="1361" y="1613"/>
                  </a:lnTo>
                  <a:lnTo>
                    <a:pt x="1369" y="1611"/>
                  </a:lnTo>
                  <a:lnTo>
                    <a:pt x="1377" y="1611"/>
                  </a:lnTo>
                  <a:lnTo>
                    <a:pt x="1382" y="1610"/>
                  </a:lnTo>
                  <a:lnTo>
                    <a:pt x="1390" y="1610"/>
                  </a:lnTo>
                  <a:lnTo>
                    <a:pt x="1396" y="1608"/>
                  </a:lnTo>
                  <a:lnTo>
                    <a:pt x="1405" y="1608"/>
                  </a:lnTo>
                  <a:lnTo>
                    <a:pt x="1411" y="1606"/>
                  </a:lnTo>
                  <a:lnTo>
                    <a:pt x="1418" y="1606"/>
                  </a:lnTo>
                  <a:lnTo>
                    <a:pt x="1426" y="1604"/>
                  </a:lnTo>
                  <a:lnTo>
                    <a:pt x="1434" y="1604"/>
                  </a:lnTo>
                  <a:lnTo>
                    <a:pt x="1441" y="1602"/>
                  </a:lnTo>
                  <a:lnTo>
                    <a:pt x="1447" y="1600"/>
                  </a:lnTo>
                  <a:lnTo>
                    <a:pt x="1455" y="1598"/>
                  </a:lnTo>
                  <a:lnTo>
                    <a:pt x="1460" y="1598"/>
                  </a:lnTo>
                  <a:lnTo>
                    <a:pt x="1468" y="1596"/>
                  </a:lnTo>
                  <a:lnTo>
                    <a:pt x="1474" y="1594"/>
                  </a:lnTo>
                  <a:lnTo>
                    <a:pt x="1481" y="1592"/>
                  </a:lnTo>
                  <a:lnTo>
                    <a:pt x="1489" y="1591"/>
                  </a:lnTo>
                  <a:lnTo>
                    <a:pt x="1494" y="1589"/>
                  </a:lnTo>
                  <a:lnTo>
                    <a:pt x="1502" y="1587"/>
                  </a:lnTo>
                  <a:lnTo>
                    <a:pt x="1508" y="1585"/>
                  </a:lnTo>
                  <a:lnTo>
                    <a:pt x="1515" y="1583"/>
                  </a:lnTo>
                  <a:lnTo>
                    <a:pt x="1521" y="1581"/>
                  </a:lnTo>
                  <a:lnTo>
                    <a:pt x="1529" y="1579"/>
                  </a:lnTo>
                  <a:lnTo>
                    <a:pt x="1536" y="1577"/>
                  </a:lnTo>
                  <a:lnTo>
                    <a:pt x="1542" y="1575"/>
                  </a:lnTo>
                  <a:lnTo>
                    <a:pt x="1548" y="1573"/>
                  </a:lnTo>
                  <a:lnTo>
                    <a:pt x="1553" y="1570"/>
                  </a:lnTo>
                  <a:lnTo>
                    <a:pt x="1559" y="1568"/>
                  </a:lnTo>
                  <a:lnTo>
                    <a:pt x="1565" y="1566"/>
                  </a:lnTo>
                  <a:lnTo>
                    <a:pt x="1570" y="1562"/>
                  </a:lnTo>
                  <a:lnTo>
                    <a:pt x="1576" y="1560"/>
                  </a:lnTo>
                  <a:lnTo>
                    <a:pt x="1582" y="1558"/>
                  </a:lnTo>
                  <a:lnTo>
                    <a:pt x="1588" y="1556"/>
                  </a:lnTo>
                  <a:lnTo>
                    <a:pt x="1591" y="1554"/>
                  </a:lnTo>
                  <a:lnTo>
                    <a:pt x="1597" y="1551"/>
                  </a:lnTo>
                  <a:lnTo>
                    <a:pt x="1603" y="1551"/>
                  </a:lnTo>
                  <a:lnTo>
                    <a:pt x="1607" y="1549"/>
                  </a:lnTo>
                  <a:lnTo>
                    <a:pt x="1612" y="1545"/>
                  </a:lnTo>
                  <a:lnTo>
                    <a:pt x="1616" y="1543"/>
                  </a:lnTo>
                  <a:lnTo>
                    <a:pt x="1622" y="1543"/>
                  </a:lnTo>
                  <a:lnTo>
                    <a:pt x="1626" y="1541"/>
                  </a:lnTo>
                  <a:lnTo>
                    <a:pt x="1633" y="1535"/>
                  </a:lnTo>
                  <a:lnTo>
                    <a:pt x="1641" y="1532"/>
                  </a:lnTo>
                  <a:lnTo>
                    <a:pt x="1648" y="1528"/>
                  </a:lnTo>
                  <a:lnTo>
                    <a:pt x="1656" y="1524"/>
                  </a:lnTo>
                  <a:lnTo>
                    <a:pt x="1662" y="1520"/>
                  </a:lnTo>
                  <a:lnTo>
                    <a:pt x="1667" y="1516"/>
                  </a:lnTo>
                  <a:lnTo>
                    <a:pt x="1673" y="1513"/>
                  </a:lnTo>
                  <a:lnTo>
                    <a:pt x="1679" y="1511"/>
                  </a:lnTo>
                  <a:lnTo>
                    <a:pt x="1685" y="1505"/>
                  </a:lnTo>
                  <a:lnTo>
                    <a:pt x="1688" y="1501"/>
                  </a:lnTo>
                  <a:lnTo>
                    <a:pt x="1690" y="1497"/>
                  </a:lnTo>
                  <a:lnTo>
                    <a:pt x="1696" y="1494"/>
                  </a:lnTo>
                  <a:lnTo>
                    <a:pt x="1702" y="1486"/>
                  </a:lnTo>
                  <a:lnTo>
                    <a:pt x="1707" y="1478"/>
                  </a:lnTo>
                  <a:lnTo>
                    <a:pt x="1709" y="1471"/>
                  </a:lnTo>
                  <a:lnTo>
                    <a:pt x="1713" y="1463"/>
                  </a:lnTo>
                  <a:lnTo>
                    <a:pt x="1713" y="1454"/>
                  </a:lnTo>
                  <a:lnTo>
                    <a:pt x="1715" y="1444"/>
                  </a:lnTo>
                  <a:lnTo>
                    <a:pt x="1713" y="1439"/>
                  </a:lnTo>
                  <a:lnTo>
                    <a:pt x="1711" y="1433"/>
                  </a:lnTo>
                  <a:lnTo>
                    <a:pt x="1709" y="1429"/>
                  </a:lnTo>
                  <a:lnTo>
                    <a:pt x="1707" y="1423"/>
                  </a:lnTo>
                  <a:lnTo>
                    <a:pt x="1705" y="1418"/>
                  </a:lnTo>
                  <a:lnTo>
                    <a:pt x="1702" y="1412"/>
                  </a:lnTo>
                  <a:lnTo>
                    <a:pt x="1698" y="1404"/>
                  </a:lnTo>
                  <a:lnTo>
                    <a:pt x="1694" y="1401"/>
                  </a:lnTo>
                  <a:lnTo>
                    <a:pt x="1690" y="1393"/>
                  </a:lnTo>
                  <a:lnTo>
                    <a:pt x="1685" y="1387"/>
                  </a:lnTo>
                  <a:lnTo>
                    <a:pt x="1677" y="1380"/>
                  </a:lnTo>
                  <a:lnTo>
                    <a:pt x="1671" y="1374"/>
                  </a:lnTo>
                  <a:lnTo>
                    <a:pt x="1664" y="1368"/>
                  </a:lnTo>
                  <a:lnTo>
                    <a:pt x="1658" y="1363"/>
                  </a:lnTo>
                  <a:lnTo>
                    <a:pt x="1648" y="1355"/>
                  </a:lnTo>
                  <a:lnTo>
                    <a:pt x="1641" y="1349"/>
                  </a:lnTo>
                  <a:lnTo>
                    <a:pt x="1635" y="1347"/>
                  </a:lnTo>
                  <a:lnTo>
                    <a:pt x="1629" y="1344"/>
                  </a:lnTo>
                  <a:lnTo>
                    <a:pt x="1626" y="1340"/>
                  </a:lnTo>
                  <a:lnTo>
                    <a:pt x="1620" y="1338"/>
                  </a:lnTo>
                  <a:lnTo>
                    <a:pt x="1614" y="1334"/>
                  </a:lnTo>
                  <a:lnTo>
                    <a:pt x="1609" y="1330"/>
                  </a:lnTo>
                  <a:lnTo>
                    <a:pt x="1603" y="1328"/>
                  </a:lnTo>
                  <a:lnTo>
                    <a:pt x="1599" y="1325"/>
                  </a:lnTo>
                  <a:lnTo>
                    <a:pt x="1591" y="1323"/>
                  </a:lnTo>
                  <a:lnTo>
                    <a:pt x="1586" y="1319"/>
                  </a:lnTo>
                  <a:lnTo>
                    <a:pt x="1578" y="1315"/>
                  </a:lnTo>
                  <a:lnTo>
                    <a:pt x="1572" y="1313"/>
                  </a:lnTo>
                  <a:lnTo>
                    <a:pt x="1567" y="1311"/>
                  </a:lnTo>
                  <a:lnTo>
                    <a:pt x="1559" y="1307"/>
                  </a:lnTo>
                  <a:lnTo>
                    <a:pt x="1551" y="1306"/>
                  </a:lnTo>
                  <a:lnTo>
                    <a:pt x="1546" y="1304"/>
                  </a:lnTo>
                  <a:lnTo>
                    <a:pt x="1538" y="1300"/>
                  </a:lnTo>
                  <a:lnTo>
                    <a:pt x="1531" y="1298"/>
                  </a:lnTo>
                  <a:lnTo>
                    <a:pt x="1523" y="1296"/>
                  </a:lnTo>
                  <a:lnTo>
                    <a:pt x="1515" y="1292"/>
                  </a:lnTo>
                  <a:lnTo>
                    <a:pt x="1506" y="1290"/>
                  </a:lnTo>
                  <a:lnTo>
                    <a:pt x="1498" y="1288"/>
                  </a:lnTo>
                  <a:lnTo>
                    <a:pt x="1489" y="1287"/>
                  </a:lnTo>
                  <a:lnTo>
                    <a:pt x="1481" y="1285"/>
                  </a:lnTo>
                  <a:lnTo>
                    <a:pt x="1474" y="1283"/>
                  </a:lnTo>
                  <a:lnTo>
                    <a:pt x="1464" y="1281"/>
                  </a:lnTo>
                  <a:lnTo>
                    <a:pt x="1455" y="1279"/>
                  </a:lnTo>
                  <a:lnTo>
                    <a:pt x="1447" y="1277"/>
                  </a:lnTo>
                  <a:lnTo>
                    <a:pt x="1436" y="1277"/>
                  </a:lnTo>
                  <a:lnTo>
                    <a:pt x="1428" y="1275"/>
                  </a:lnTo>
                  <a:lnTo>
                    <a:pt x="1418" y="1273"/>
                  </a:lnTo>
                  <a:lnTo>
                    <a:pt x="1409" y="1273"/>
                  </a:lnTo>
                  <a:lnTo>
                    <a:pt x="1397" y="1271"/>
                  </a:lnTo>
                  <a:lnTo>
                    <a:pt x="1388" y="1269"/>
                  </a:lnTo>
                  <a:lnTo>
                    <a:pt x="1378" y="1269"/>
                  </a:lnTo>
                  <a:lnTo>
                    <a:pt x="1369" y="1268"/>
                  </a:lnTo>
                  <a:lnTo>
                    <a:pt x="1359" y="1266"/>
                  </a:lnTo>
                  <a:lnTo>
                    <a:pt x="1352" y="1266"/>
                  </a:lnTo>
                  <a:lnTo>
                    <a:pt x="1342" y="1264"/>
                  </a:lnTo>
                  <a:lnTo>
                    <a:pt x="1335" y="1264"/>
                  </a:lnTo>
                  <a:lnTo>
                    <a:pt x="1327" y="1264"/>
                  </a:lnTo>
                  <a:lnTo>
                    <a:pt x="1320" y="1262"/>
                  </a:lnTo>
                  <a:lnTo>
                    <a:pt x="1312" y="1262"/>
                  </a:lnTo>
                  <a:lnTo>
                    <a:pt x="1304" y="1262"/>
                  </a:lnTo>
                  <a:lnTo>
                    <a:pt x="1297" y="1262"/>
                  </a:lnTo>
                  <a:lnTo>
                    <a:pt x="1291" y="1260"/>
                  </a:lnTo>
                  <a:lnTo>
                    <a:pt x="1283" y="1260"/>
                  </a:lnTo>
                  <a:lnTo>
                    <a:pt x="1280" y="1260"/>
                  </a:lnTo>
                  <a:lnTo>
                    <a:pt x="1272" y="1260"/>
                  </a:lnTo>
                  <a:lnTo>
                    <a:pt x="1266" y="1258"/>
                  </a:lnTo>
                  <a:lnTo>
                    <a:pt x="1259" y="1258"/>
                  </a:lnTo>
                  <a:lnTo>
                    <a:pt x="1255" y="1258"/>
                  </a:lnTo>
                  <a:lnTo>
                    <a:pt x="1249" y="1256"/>
                  </a:lnTo>
                  <a:lnTo>
                    <a:pt x="1243" y="1256"/>
                  </a:lnTo>
                  <a:lnTo>
                    <a:pt x="1238" y="1256"/>
                  </a:lnTo>
                  <a:lnTo>
                    <a:pt x="1234" y="1256"/>
                  </a:lnTo>
                  <a:lnTo>
                    <a:pt x="1228" y="1254"/>
                  </a:lnTo>
                  <a:lnTo>
                    <a:pt x="1224" y="1254"/>
                  </a:lnTo>
                  <a:lnTo>
                    <a:pt x="1219" y="1254"/>
                  </a:lnTo>
                  <a:lnTo>
                    <a:pt x="1215" y="1254"/>
                  </a:lnTo>
                  <a:lnTo>
                    <a:pt x="1207" y="1252"/>
                  </a:lnTo>
                  <a:lnTo>
                    <a:pt x="1200" y="1252"/>
                  </a:lnTo>
                  <a:lnTo>
                    <a:pt x="1192" y="1250"/>
                  </a:lnTo>
                  <a:lnTo>
                    <a:pt x="1185" y="1248"/>
                  </a:lnTo>
                  <a:lnTo>
                    <a:pt x="1179" y="1247"/>
                  </a:lnTo>
                  <a:lnTo>
                    <a:pt x="1173" y="1245"/>
                  </a:lnTo>
                  <a:lnTo>
                    <a:pt x="1166" y="1243"/>
                  </a:lnTo>
                  <a:lnTo>
                    <a:pt x="1162" y="1239"/>
                  </a:lnTo>
                  <a:lnTo>
                    <a:pt x="1156" y="1237"/>
                  </a:lnTo>
                  <a:lnTo>
                    <a:pt x="1150" y="1235"/>
                  </a:lnTo>
                  <a:lnTo>
                    <a:pt x="1147" y="1229"/>
                  </a:lnTo>
                  <a:lnTo>
                    <a:pt x="1141" y="1226"/>
                  </a:lnTo>
                  <a:lnTo>
                    <a:pt x="1137" y="1222"/>
                  </a:lnTo>
                  <a:lnTo>
                    <a:pt x="1133" y="1216"/>
                  </a:lnTo>
                  <a:lnTo>
                    <a:pt x="1128" y="1210"/>
                  </a:lnTo>
                  <a:lnTo>
                    <a:pt x="1124" y="1205"/>
                  </a:lnTo>
                  <a:lnTo>
                    <a:pt x="1118" y="1199"/>
                  </a:lnTo>
                  <a:lnTo>
                    <a:pt x="1114" y="1191"/>
                  </a:lnTo>
                  <a:lnTo>
                    <a:pt x="1108" y="1182"/>
                  </a:lnTo>
                  <a:lnTo>
                    <a:pt x="1105" y="1174"/>
                  </a:lnTo>
                  <a:lnTo>
                    <a:pt x="1099" y="1167"/>
                  </a:lnTo>
                  <a:lnTo>
                    <a:pt x="1095" y="1159"/>
                  </a:lnTo>
                  <a:lnTo>
                    <a:pt x="1089" y="1152"/>
                  </a:lnTo>
                  <a:lnTo>
                    <a:pt x="1086" y="1146"/>
                  </a:lnTo>
                  <a:lnTo>
                    <a:pt x="1082" y="1138"/>
                  </a:lnTo>
                  <a:lnTo>
                    <a:pt x="1078" y="1131"/>
                  </a:lnTo>
                  <a:lnTo>
                    <a:pt x="1074" y="1123"/>
                  </a:lnTo>
                  <a:lnTo>
                    <a:pt x="1070" y="1117"/>
                  </a:lnTo>
                  <a:lnTo>
                    <a:pt x="1067" y="1110"/>
                  </a:lnTo>
                  <a:lnTo>
                    <a:pt x="1063" y="1104"/>
                  </a:lnTo>
                  <a:lnTo>
                    <a:pt x="1059" y="1096"/>
                  </a:lnTo>
                  <a:lnTo>
                    <a:pt x="1057" y="1091"/>
                  </a:lnTo>
                  <a:lnTo>
                    <a:pt x="1055" y="1083"/>
                  </a:lnTo>
                  <a:lnTo>
                    <a:pt x="1051" y="1077"/>
                  </a:lnTo>
                  <a:lnTo>
                    <a:pt x="1050" y="1072"/>
                  </a:lnTo>
                  <a:lnTo>
                    <a:pt x="1046" y="1064"/>
                  </a:lnTo>
                  <a:lnTo>
                    <a:pt x="1044" y="1058"/>
                  </a:lnTo>
                  <a:lnTo>
                    <a:pt x="1044" y="1053"/>
                  </a:lnTo>
                  <a:lnTo>
                    <a:pt x="1042" y="1047"/>
                  </a:lnTo>
                  <a:lnTo>
                    <a:pt x="1040" y="1041"/>
                  </a:lnTo>
                  <a:lnTo>
                    <a:pt x="1040" y="1036"/>
                  </a:lnTo>
                  <a:lnTo>
                    <a:pt x="1040" y="1032"/>
                  </a:lnTo>
                  <a:lnTo>
                    <a:pt x="1040" y="1026"/>
                  </a:lnTo>
                  <a:lnTo>
                    <a:pt x="1040" y="1020"/>
                  </a:lnTo>
                  <a:lnTo>
                    <a:pt x="1040" y="1015"/>
                  </a:lnTo>
                  <a:lnTo>
                    <a:pt x="1042" y="1011"/>
                  </a:lnTo>
                  <a:lnTo>
                    <a:pt x="1044" y="1005"/>
                  </a:lnTo>
                  <a:lnTo>
                    <a:pt x="1046" y="1001"/>
                  </a:lnTo>
                  <a:lnTo>
                    <a:pt x="1048" y="996"/>
                  </a:lnTo>
                  <a:lnTo>
                    <a:pt x="1051" y="994"/>
                  </a:lnTo>
                  <a:lnTo>
                    <a:pt x="1053" y="988"/>
                  </a:lnTo>
                  <a:lnTo>
                    <a:pt x="1055" y="982"/>
                  </a:lnTo>
                  <a:lnTo>
                    <a:pt x="1059" y="977"/>
                  </a:lnTo>
                  <a:lnTo>
                    <a:pt x="1063" y="971"/>
                  </a:lnTo>
                  <a:lnTo>
                    <a:pt x="1065" y="963"/>
                  </a:lnTo>
                  <a:lnTo>
                    <a:pt x="1070" y="958"/>
                  </a:lnTo>
                  <a:lnTo>
                    <a:pt x="1072" y="952"/>
                  </a:lnTo>
                  <a:lnTo>
                    <a:pt x="1078" y="944"/>
                  </a:lnTo>
                  <a:lnTo>
                    <a:pt x="1082" y="937"/>
                  </a:lnTo>
                  <a:lnTo>
                    <a:pt x="1086" y="929"/>
                  </a:lnTo>
                  <a:lnTo>
                    <a:pt x="1089" y="922"/>
                  </a:lnTo>
                  <a:lnTo>
                    <a:pt x="1095" y="914"/>
                  </a:lnTo>
                  <a:lnTo>
                    <a:pt x="1097" y="905"/>
                  </a:lnTo>
                  <a:lnTo>
                    <a:pt x="1101" y="897"/>
                  </a:lnTo>
                  <a:lnTo>
                    <a:pt x="1107" y="887"/>
                  </a:lnTo>
                  <a:lnTo>
                    <a:pt x="1110" y="880"/>
                  </a:lnTo>
                  <a:lnTo>
                    <a:pt x="1114" y="870"/>
                  </a:lnTo>
                  <a:lnTo>
                    <a:pt x="1118" y="861"/>
                  </a:lnTo>
                  <a:lnTo>
                    <a:pt x="1120" y="853"/>
                  </a:lnTo>
                  <a:lnTo>
                    <a:pt x="1124" y="846"/>
                  </a:lnTo>
                  <a:lnTo>
                    <a:pt x="1126" y="836"/>
                  </a:lnTo>
                  <a:lnTo>
                    <a:pt x="1128" y="827"/>
                  </a:lnTo>
                  <a:lnTo>
                    <a:pt x="1129" y="817"/>
                  </a:lnTo>
                  <a:lnTo>
                    <a:pt x="1131" y="810"/>
                  </a:lnTo>
                  <a:lnTo>
                    <a:pt x="1133" y="802"/>
                  </a:lnTo>
                  <a:lnTo>
                    <a:pt x="1133" y="792"/>
                  </a:lnTo>
                  <a:lnTo>
                    <a:pt x="1133" y="785"/>
                  </a:lnTo>
                  <a:lnTo>
                    <a:pt x="1133" y="777"/>
                  </a:lnTo>
                  <a:lnTo>
                    <a:pt x="1133" y="770"/>
                  </a:lnTo>
                  <a:lnTo>
                    <a:pt x="1131" y="764"/>
                  </a:lnTo>
                  <a:lnTo>
                    <a:pt x="1129" y="756"/>
                  </a:lnTo>
                  <a:lnTo>
                    <a:pt x="1128" y="752"/>
                  </a:lnTo>
                  <a:lnTo>
                    <a:pt x="1124" y="745"/>
                  </a:lnTo>
                  <a:lnTo>
                    <a:pt x="1122" y="739"/>
                  </a:lnTo>
                  <a:lnTo>
                    <a:pt x="1118" y="733"/>
                  </a:lnTo>
                  <a:lnTo>
                    <a:pt x="1118" y="728"/>
                  </a:lnTo>
                  <a:lnTo>
                    <a:pt x="1114" y="722"/>
                  </a:lnTo>
                  <a:lnTo>
                    <a:pt x="1112" y="716"/>
                  </a:lnTo>
                  <a:lnTo>
                    <a:pt x="1110" y="713"/>
                  </a:lnTo>
                  <a:lnTo>
                    <a:pt x="1110" y="707"/>
                  </a:lnTo>
                  <a:lnTo>
                    <a:pt x="1108" y="701"/>
                  </a:lnTo>
                  <a:lnTo>
                    <a:pt x="1108" y="695"/>
                  </a:lnTo>
                  <a:lnTo>
                    <a:pt x="1107" y="690"/>
                  </a:lnTo>
                  <a:lnTo>
                    <a:pt x="1107" y="686"/>
                  </a:lnTo>
                  <a:lnTo>
                    <a:pt x="1107" y="680"/>
                  </a:lnTo>
                  <a:lnTo>
                    <a:pt x="1107" y="675"/>
                  </a:lnTo>
                  <a:lnTo>
                    <a:pt x="1107" y="669"/>
                  </a:lnTo>
                  <a:lnTo>
                    <a:pt x="1107" y="665"/>
                  </a:lnTo>
                  <a:lnTo>
                    <a:pt x="1107" y="657"/>
                  </a:lnTo>
                  <a:lnTo>
                    <a:pt x="1107" y="652"/>
                  </a:lnTo>
                  <a:lnTo>
                    <a:pt x="1107" y="646"/>
                  </a:lnTo>
                  <a:lnTo>
                    <a:pt x="1108" y="640"/>
                  </a:lnTo>
                  <a:lnTo>
                    <a:pt x="1108" y="633"/>
                  </a:lnTo>
                  <a:lnTo>
                    <a:pt x="1108" y="625"/>
                  </a:lnTo>
                  <a:lnTo>
                    <a:pt x="1110" y="619"/>
                  </a:lnTo>
                  <a:lnTo>
                    <a:pt x="1112" y="612"/>
                  </a:lnTo>
                  <a:lnTo>
                    <a:pt x="1112" y="602"/>
                  </a:lnTo>
                  <a:lnTo>
                    <a:pt x="1114" y="595"/>
                  </a:lnTo>
                  <a:lnTo>
                    <a:pt x="1114" y="587"/>
                  </a:lnTo>
                  <a:lnTo>
                    <a:pt x="1116" y="578"/>
                  </a:lnTo>
                  <a:lnTo>
                    <a:pt x="1116" y="572"/>
                  </a:lnTo>
                  <a:lnTo>
                    <a:pt x="1118" y="568"/>
                  </a:lnTo>
                  <a:lnTo>
                    <a:pt x="1118" y="562"/>
                  </a:lnTo>
                  <a:lnTo>
                    <a:pt x="1120" y="559"/>
                  </a:lnTo>
                  <a:lnTo>
                    <a:pt x="1120" y="555"/>
                  </a:lnTo>
                  <a:lnTo>
                    <a:pt x="1122" y="549"/>
                  </a:lnTo>
                  <a:lnTo>
                    <a:pt x="1122" y="543"/>
                  </a:lnTo>
                  <a:lnTo>
                    <a:pt x="1124" y="540"/>
                  </a:lnTo>
                  <a:lnTo>
                    <a:pt x="1124" y="532"/>
                  </a:lnTo>
                  <a:lnTo>
                    <a:pt x="1126" y="526"/>
                  </a:lnTo>
                  <a:lnTo>
                    <a:pt x="1126" y="521"/>
                  </a:lnTo>
                  <a:lnTo>
                    <a:pt x="1126" y="517"/>
                  </a:lnTo>
                  <a:lnTo>
                    <a:pt x="1128" y="509"/>
                  </a:lnTo>
                  <a:lnTo>
                    <a:pt x="1128" y="504"/>
                  </a:lnTo>
                  <a:lnTo>
                    <a:pt x="1129" y="498"/>
                  </a:lnTo>
                  <a:lnTo>
                    <a:pt x="1131" y="492"/>
                  </a:lnTo>
                  <a:lnTo>
                    <a:pt x="1131" y="485"/>
                  </a:lnTo>
                  <a:lnTo>
                    <a:pt x="1133" y="477"/>
                  </a:lnTo>
                  <a:lnTo>
                    <a:pt x="1133" y="471"/>
                  </a:lnTo>
                  <a:lnTo>
                    <a:pt x="1135" y="466"/>
                  </a:lnTo>
                  <a:lnTo>
                    <a:pt x="1135" y="458"/>
                  </a:lnTo>
                  <a:lnTo>
                    <a:pt x="1137" y="452"/>
                  </a:lnTo>
                  <a:lnTo>
                    <a:pt x="1137" y="445"/>
                  </a:lnTo>
                  <a:lnTo>
                    <a:pt x="1139" y="437"/>
                  </a:lnTo>
                  <a:lnTo>
                    <a:pt x="1139" y="429"/>
                  </a:lnTo>
                  <a:lnTo>
                    <a:pt x="1139" y="424"/>
                  </a:lnTo>
                  <a:lnTo>
                    <a:pt x="1141" y="416"/>
                  </a:lnTo>
                  <a:lnTo>
                    <a:pt x="1143" y="409"/>
                  </a:lnTo>
                  <a:lnTo>
                    <a:pt x="1143" y="401"/>
                  </a:lnTo>
                  <a:lnTo>
                    <a:pt x="1143" y="395"/>
                  </a:lnTo>
                  <a:lnTo>
                    <a:pt x="1145" y="388"/>
                  </a:lnTo>
                  <a:lnTo>
                    <a:pt x="1147" y="380"/>
                  </a:lnTo>
                  <a:lnTo>
                    <a:pt x="1147" y="372"/>
                  </a:lnTo>
                  <a:lnTo>
                    <a:pt x="1147" y="365"/>
                  </a:lnTo>
                  <a:lnTo>
                    <a:pt x="1148" y="357"/>
                  </a:lnTo>
                  <a:lnTo>
                    <a:pt x="1148" y="352"/>
                  </a:lnTo>
                  <a:lnTo>
                    <a:pt x="1148" y="344"/>
                  </a:lnTo>
                  <a:lnTo>
                    <a:pt x="1150" y="336"/>
                  </a:lnTo>
                  <a:lnTo>
                    <a:pt x="1150" y="327"/>
                  </a:lnTo>
                  <a:lnTo>
                    <a:pt x="1152" y="321"/>
                  </a:lnTo>
                  <a:lnTo>
                    <a:pt x="1152" y="314"/>
                  </a:lnTo>
                  <a:lnTo>
                    <a:pt x="1152" y="306"/>
                  </a:lnTo>
                  <a:lnTo>
                    <a:pt x="1152" y="298"/>
                  </a:lnTo>
                  <a:lnTo>
                    <a:pt x="1152" y="291"/>
                  </a:lnTo>
                  <a:lnTo>
                    <a:pt x="1152" y="283"/>
                  </a:lnTo>
                  <a:lnTo>
                    <a:pt x="1152" y="276"/>
                  </a:lnTo>
                  <a:lnTo>
                    <a:pt x="1152" y="268"/>
                  </a:lnTo>
                  <a:lnTo>
                    <a:pt x="1154" y="260"/>
                  </a:lnTo>
                  <a:lnTo>
                    <a:pt x="1154" y="253"/>
                  </a:lnTo>
                  <a:lnTo>
                    <a:pt x="1154" y="245"/>
                  </a:lnTo>
                  <a:lnTo>
                    <a:pt x="1154" y="237"/>
                  </a:lnTo>
                  <a:lnTo>
                    <a:pt x="1154" y="232"/>
                  </a:lnTo>
                  <a:lnTo>
                    <a:pt x="1154" y="224"/>
                  </a:lnTo>
                  <a:lnTo>
                    <a:pt x="1154" y="217"/>
                  </a:lnTo>
                  <a:lnTo>
                    <a:pt x="1154" y="211"/>
                  </a:lnTo>
                  <a:lnTo>
                    <a:pt x="1154" y="203"/>
                  </a:lnTo>
                  <a:lnTo>
                    <a:pt x="1152" y="196"/>
                  </a:lnTo>
                  <a:lnTo>
                    <a:pt x="1152" y="188"/>
                  </a:lnTo>
                  <a:lnTo>
                    <a:pt x="1150" y="182"/>
                  </a:lnTo>
                  <a:lnTo>
                    <a:pt x="1150" y="175"/>
                  </a:lnTo>
                  <a:lnTo>
                    <a:pt x="1148" y="169"/>
                  </a:lnTo>
                  <a:lnTo>
                    <a:pt x="1148" y="163"/>
                  </a:lnTo>
                  <a:lnTo>
                    <a:pt x="1148" y="156"/>
                  </a:lnTo>
                  <a:lnTo>
                    <a:pt x="1147" y="150"/>
                  </a:lnTo>
                  <a:lnTo>
                    <a:pt x="1145" y="144"/>
                  </a:lnTo>
                  <a:lnTo>
                    <a:pt x="1145" y="139"/>
                  </a:lnTo>
                  <a:lnTo>
                    <a:pt x="1143" y="131"/>
                  </a:lnTo>
                  <a:lnTo>
                    <a:pt x="1141" y="127"/>
                  </a:lnTo>
                  <a:lnTo>
                    <a:pt x="1139" y="122"/>
                  </a:lnTo>
                  <a:lnTo>
                    <a:pt x="1139" y="116"/>
                  </a:lnTo>
                  <a:lnTo>
                    <a:pt x="1137" y="110"/>
                  </a:lnTo>
                  <a:lnTo>
                    <a:pt x="1135" y="106"/>
                  </a:lnTo>
                  <a:lnTo>
                    <a:pt x="1133" y="101"/>
                  </a:lnTo>
                  <a:lnTo>
                    <a:pt x="1129" y="95"/>
                  </a:lnTo>
                  <a:lnTo>
                    <a:pt x="1128" y="89"/>
                  </a:lnTo>
                  <a:lnTo>
                    <a:pt x="1126" y="85"/>
                  </a:lnTo>
                  <a:lnTo>
                    <a:pt x="1118" y="76"/>
                  </a:lnTo>
                  <a:lnTo>
                    <a:pt x="1110" y="66"/>
                  </a:lnTo>
                  <a:lnTo>
                    <a:pt x="1103" y="57"/>
                  </a:lnTo>
                  <a:lnTo>
                    <a:pt x="1095" y="49"/>
                  </a:lnTo>
                  <a:lnTo>
                    <a:pt x="1089" y="46"/>
                  </a:lnTo>
                  <a:lnTo>
                    <a:pt x="1084" y="42"/>
                  </a:lnTo>
                  <a:lnTo>
                    <a:pt x="1078" y="38"/>
                  </a:lnTo>
                  <a:lnTo>
                    <a:pt x="1074" y="36"/>
                  </a:lnTo>
                  <a:lnTo>
                    <a:pt x="1069" y="32"/>
                  </a:lnTo>
                  <a:lnTo>
                    <a:pt x="1063" y="28"/>
                  </a:lnTo>
                  <a:lnTo>
                    <a:pt x="1057" y="27"/>
                  </a:lnTo>
                  <a:lnTo>
                    <a:pt x="1051" y="23"/>
                  </a:lnTo>
                  <a:lnTo>
                    <a:pt x="1044" y="21"/>
                  </a:lnTo>
                  <a:lnTo>
                    <a:pt x="1038" y="17"/>
                  </a:lnTo>
                  <a:lnTo>
                    <a:pt x="1032" y="15"/>
                  </a:lnTo>
                  <a:lnTo>
                    <a:pt x="1025" y="15"/>
                  </a:lnTo>
                  <a:lnTo>
                    <a:pt x="1019" y="11"/>
                  </a:lnTo>
                  <a:lnTo>
                    <a:pt x="1012" y="9"/>
                  </a:lnTo>
                  <a:lnTo>
                    <a:pt x="1006" y="8"/>
                  </a:lnTo>
                  <a:lnTo>
                    <a:pt x="998" y="8"/>
                  </a:lnTo>
                  <a:lnTo>
                    <a:pt x="991" y="4"/>
                  </a:lnTo>
                  <a:lnTo>
                    <a:pt x="985" y="4"/>
                  </a:lnTo>
                  <a:lnTo>
                    <a:pt x="977" y="2"/>
                  </a:lnTo>
                  <a:lnTo>
                    <a:pt x="970" y="2"/>
                  </a:lnTo>
                  <a:lnTo>
                    <a:pt x="962" y="0"/>
                  </a:lnTo>
                  <a:lnTo>
                    <a:pt x="954" y="0"/>
                  </a:lnTo>
                  <a:lnTo>
                    <a:pt x="947" y="0"/>
                  </a:lnTo>
                  <a:lnTo>
                    <a:pt x="939" y="0"/>
                  </a:lnTo>
                  <a:lnTo>
                    <a:pt x="930" y="0"/>
                  </a:lnTo>
                  <a:lnTo>
                    <a:pt x="922" y="0"/>
                  </a:lnTo>
                  <a:lnTo>
                    <a:pt x="915" y="0"/>
                  </a:lnTo>
                  <a:lnTo>
                    <a:pt x="907" y="2"/>
                  </a:lnTo>
                  <a:lnTo>
                    <a:pt x="897" y="2"/>
                  </a:lnTo>
                  <a:lnTo>
                    <a:pt x="890" y="4"/>
                  </a:lnTo>
                  <a:lnTo>
                    <a:pt x="880" y="4"/>
                  </a:lnTo>
                  <a:lnTo>
                    <a:pt x="873" y="8"/>
                  </a:lnTo>
                  <a:lnTo>
                    <a:pt x="863" y="8"/>
                  </a:lnTo>
                  <a:lnTo>
                    <a:pt x="856" y="9"/>
                  </a:lnTo>
                  <a:lnTo>
                    <a:pt x="846" y="13"/>
                  </a:lnTo>
                  <a:lnTo>
                    <a:pt x="839" y="15"/>
                  </a:lnTo>
                  <a:lnTo>
                    <a:pt x="829" y="17"/>
                  </a:lnTo>
                  <a:lnTo>
                    <a:pt x="821" y="21"/>
                  </a:lnTo>
                  <a:lnTo>
                    <a:pt x="814" y="23"/>
                  </a:lnTo>
                  <a:lnTo>
                    <a:pt x="804" y="27"/>
                  </a:lnTo>
                  <a:lnTo>
                    <a:pt x="797" y="30"/>
                  </a:lnTo>
                  <a:lnTo>
                    <a:pt x="787" y="34"/>
                  </a:lnTo>
                  <a:lnTo>
                    <a:pt x="780" y="38"/>
                  </a:lnTo>
                  <a:lnTo>
                    <a:pt x="772" y="44"/>
                  </a:lnTo>
                  <a:lnTo>
                    <a:pt x="762" y="47"/>
                  </a:lnTo>
                  <a:lnTo>
                    <a:pt x="753" y="51"/>
                  </a:lnTo>
                  <a:lnTo>
                    <a:pt x="745" y="57"/>
                  </a:lnTo>
                  <a:lnTo>
                    <a:pt x="738" y="63"/>
                  </a:lnTo>
                  <a:lnTo>
                    <a:pt x="728" y="68"/>
                  </a:lnTo>
                  <a:lnTo>
                    <a:pt x="721" y="74"/>
                  </a:lnTo>
                  <a:lnTo>
                    <a:pt x="713" y="80"/>
                  </a:lnTo>
                  <a:lnTo>
                    <a:pt x="705" y="87"/>
                  </a:lnTo>
                  <a:lnTo>
                    <a:pt x="696" y="93"/>
                  </a:lnTo>
                  <a:lnTo>
                    <a:pt x="686" y="101"/>
                  </a:lnTo>
                  <a:lnTo>
                    <a:pt x="679" y="106"/>
                  </a:lnTo>
                  <a:lnTo>
                    <a:pt x="671" y="112"/>
                  </a:lnTo>
                  <a:lnTo>
                    <a:pt x="664" y="118"/>
                  </a:lnTo>
                  <a:lnTo>
                    <a:pt x="656" y="125"/>
                  </a:lnTo>
                  <a:lnTo>
                    <a:pt x="648" y="131"/>
                  </a:lnTo>
                  <a:lnTo>
                    <a:pt x="641" y="139"/>
                  </a:lnTo>
                  <a:lnTo>
                    <a:pt x="633" y="144"/>
                  </a:lnTo>
                  <a:lnTo>
                    <a:pt x="626" y="152"/>
                  </a:lnTo>
                  <a:lnTo>
                    <a:pt x="620" y="158"/>
                  </a:lnTo>
                  <a:lnTo>
                    <a:pt x="612" y="163"/>
                  </a:lnTo>
                  <a:lnTo>
                    <a:pt x="605" y="171"/>
                  </a:lnTo>
                  <a:lnTo>
                    <a:pt x="599" y="177"/>
                  </a:lnTo>
                  <a:lnTo>
                    <a:pt x="593" y="184"/>
                  </a:lnTo>
                  <a:lnTo>
                    <a:pt x="588" y="190"/>
                  </a:lnTo>
                  <a:lnTo>
                    <a:pt x="582" y="196"/>
                  </a:lnTo>
                  <a:lnTo>
                    <a:pt x="574" y="203"/>
                  </a:lnTo>
                  <a:lnTo>
                    <a:pt x="569" y="209"/>
                  </a:lnTo>
                  <a:lnTo>
                    <a:pt x="563" y="215"/>
                  </a:lnTo>
                  <a:lnTo>
                    <a:pt x="557" y="220"/>
                  </a:lnTo>
                  <a:lnTo>
                    <a:pt x="551" y="226"/>
                  </a:lnTo>
                  <a:lnTo>
                    <a:pt x="548" y="232"/>
                  </a:lnTo>
                  <a:lnTo>
                    <a:pt x="542" y="239"/>
                  </a:lnTo>
                  <a:lnTo>
                    <a:pt x="536" y="243"/>
                  </a:lnTo>
                  <a:lnTo>
                    <a:pt x="532" y="251"/>
                  </a:lnTo>
                  <a:lnTo>
                    <a:pt x="527" y="256"/>
                  </a:lnTo>
                  <a:lnTo>
                    <a:pt x="523" y="262"/>
                  </a:lnTo>
                  <a:lnTo>
                    <a:pt x="517" y="266"/>
                  </a:lnTo>
                  <a:lnTo>
                    <a:pt x="513" y="274"/>
                  </a:lnTo>
                  <a:lnTo>
                    <a:pt x="510" y="277"/>
                  </a:lnTo>
                  <a:lnTo>
                    <a:pt x="506" y="283"/>
                  </a:lnTo>
                  <a:lnTo>
                    <a:pt x="500" y="289"/>
                  </a:lnTo>
                  <a:lnTo>
                    <a:pt x="498" y="293"/>
                  </a:lnTo>
                  <a:lnTo>
                    <a:pt x="493" y="298"/>
                  </a:lnTo>
                  <a:lnTo>
                    <a:pt x="489" y="304"/>
                  </a:lnTo>
                  <a:lnTo>
                    <a:pt x="481" y="312"/>
                  </a:lnTo>
                  <a:lnTo>
                    <a:pt x="475" y="321"/>
                  </a:lnTo>
                  <a:lnTo>
                    <a:pt x="470" y="329"/>
                  </a:lnTo>
                  <a:lnTo>
                    <a:pt x="464" y="336"/>
                  </a:lnTo>
                  <a:lnTo>
                    <a:pt x="458" y="344"/>
                  </a:lnTo>
                  <a:lnTo>
                    <a:pt x="456" y="352"/>
                  </a:lnTo>
                  <a:lnTo>
                    <a:pt x="451" y="355"/>
                  </a:lnTo>
                  <a:lnTo>
                    <a:pt x="449" y="361"/>
                  </a:lnTo>
                  <a:lnTo>
                    <a:pt x="445" y="365"/>
                  </a:lnTo>
                  <a:lnTo>
                    <a:pt x="443" y="369"/>
                  </a:lnTo>
                  <a:lnTo>
                    <a:pt x="439" y="374"/>
                  </a:lnTo>
                  <a:lnTo>
                    <a:pt x="439" y="376"/>
                  </a:lnTo>
                  <a:close/>
                </a:path>
              </a:pathLst>
            </a:custGeom>
            <a:solidFill>
              <a:srgbClr val="D99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1" name="Freeform 90"/>
            <p:cNvSpPr>
              <a:spLocks/>
            </p:cNvSpPr>
            <p:nvPr/>
          </p:nvSpPr>
          <p:spPr bwMode="auto">
            <a:xfrm>
              <a:off x="7446963" y="2844800"/>
              <a:ext cx="820738" cy="965200"/>
            </a:xfrm>
            <a:custGeom>
              <a:avLst/>
              <a:gdLst>
                <a:gd name="T0" fmla="*/ 2147483647 w 1034"/>
                <a:gd name="T1" fmla="*/ 2147483647 h 1217"/>
                <a:gd name="T2" fmla="*/ 2147483647 w 1034"/>
                <a:gd name="T3" fmla="*/ 2147483647 h 1217"/>
                <a:gd name="T4" fmla="*/ 2147483647 w 1034"/>
                <a:gd name="T5" fmla="*/ 2147483647 h 1217"/>
                <a:gd name="T6" fmla="*/ 2147483647 w 1034"/>
                <a:gd name="T7" fmla="*/ 2147483647 h 1217"/>
                <a:gd name="T8" fmla="*/ 2147483647 w 1034"/>
                <a:gd name="T9" fmla="*/ 2147483647 h 1217"/>
                <a:gd name="T10" fmla="*/ 2147483647 w 1034"/>
                <a:gd name="T11" fmla="*/ 2147483647 h 1217"/>
                <a:gd name="T12" fmla="*/ 2147483647 w 1034"/>
                <a:gd name="T13" fmla="*/ 0 h 1217"/>
                <a:gd name="T14" fmla="*/ 2147483647 w 1034"/>
                <a:gd name="T15" fmla="*/ 2147483647 h 1217"/>
                <a:gd name="T16" fmla="*/ 2147483647 w 1034"/>
                <a:gd name="T17" fmla="*/ 2147483647 h 1217"/>
                <a:gd name="T18" fmla="*/ 2147483647 w 1034"/>
                <a:gd name="T19" fmla="*/ 2147483647 h 1217"/>
                <a:gd name="T20" fmla="*/ 2147483647 w 1034"/>
                <a:gd name="T21" fmla="*/ 2147483647 h 1217"/>
                <a:gd name="T22" fmla="*/ 2147483647 w 1034"/>
                <a:gd name="T23" fmla="*/ 2147483647 h 1217"/>
                <a:gd name="T24" fmla="*/ 2147483647 w 1034"/>
                <a:gd name="T25" fmla="*/ 2147483647 h 1217"/>
                <a:gd name="T26" fmla="*/ 2147483647 w 1034"/>
                <a:gd name="T27" fmla="*/ 2147483647 h 1217"/>
                <a:gd name="T28" fmla="*/ 2147483647 w 1034"/>
                <a:gd name="T29" fmla="*/ 2147483647 h 1217"/>
                <a:gd name="T30" fmla="*/ 2147483647 w 1034"/>
                <a:gd name="T31" fmla="*/ 2147483647 h 1217"/>
                <a:gd name="T32" fmla="*/ 2147483647 w 1034"/>
                <a:gd name="T33" fmla="*/ 2147483647 h 1217"/>
                <a:gd name="T34" fmla="*/ 2147483647 w 1034"/>
                <a:gd name="T35" fmla="*/ 2147483647 h 1217"/>
                <a:gd name="T36" fmla="*/ 2147483647 w 1034"/>
                <a:gd name="T37" fmla="*/ 2147483647 h 1217"/>
                <a:gd name="T38" fmla="*/ 2147483647 w 1034"/>
                <a:gd name="T39" fmla="*/ 2147483647 h 1217"/>
                <a:gd name="T40" fmla="*/ 2147483647 w 1034"/>
                <a:gd name="T41" fmla="*/ 2147483647 h 1217"/>
                <a:gd name="T42" fmla="*/ 2147483647 w 1034"/>
                <a:gd name="T43" fmla="*/ 2147483647 h 1217"/>
                <a:gd name="T44" fmla="*/ 2147483647 w 1034"/>
                <a:gd name="T45" fmla="*/ 2147483647 h 1217"/>
                <a:gd name="T46" fmla="*/ 2147483647 w 1034"/>
                <a:gd name="T47" fmla="*/ 2147483647 h 1217"/>
                <a:gd name="T48" fmla="*/ 2147483647 w 1034"/>
                <a:gd name="T49" fmla="*/ 2147483647 h 1217"/>
                <a:gd name="T50" fmla="*/ 2147483647 w 1034"/>
                <a:gd name="T51" fmla="*/ 2147483647 h 1217"/>
                <a:gd name="T52" fmla="*/ 2147483647 w 1034"/>
                <a:gd name="T53" fmla="*/ 2147483647 h 1217"/>
                <a:gd name="T54" fmla="*/ 2147483647 w 1034"/>
                <a:gd name="T55" fmla="*/ 2147483647 h 1217"/>
                <a:gd name="T56" fmla="*/ 2147483647 w 1034"/>
                <a:gd name="T57" fmla="*/ 2147483647 h 1217"/>
                <a:gd name="T58" fmla="*/ 2147483647 w 1034"/>
                <a:gd name="T59" fmla="*/ 2147483647 h 1217"/>
                <a:gd name="T60" fmla="*/ 2147483647 w 1034"/>
                <a:gd name="T61" fmla="*/ 2147483647 h 1217"/>
                <a:gd name="T62" fmla="*/ 2147483647 w 1034"/>
                <a:gd name="T63" fmla="*/ 2147483647 h 1217"/>
                <a:gd name="T64" fmla="*/ 2147483647 w 1034"/>
                <a:gd name="T65" fmla="*/ 2147483647 h 1217"/>
                <a:gd name="T66" fmla="*/ 2147483647 w 1034"/>
                <a:gd name="T67" fmla="*/ 2147483647 h 1217"/>
                <a:gd name="T68" fmla="*/ 2147483647 w 1034"/>
                <a:gd name="T69" fmla="*/ 2147483647 h 1217"/>
                <a:gd name="T70" fmla="*/ 2147483647 w 1034"/>
                <a:gd name="T71" fmla="*/ 2147483647 h 1217"/>
                <a:gd name="T72" fmla="*/ 2147483647 w 1034"/>
                <a:gd name="T73" fmla="*/ 2147483647 h 1217"/>
                <a:gd name="T74" fmla="*/ 2147483647 w 1034"/>
                <a:gd name="T75" fmla="*/ 2147483647 h 1217"/>
                <a:gd name="T76" fmla="*/ 2147483647 w 1034"/>
                <a:gd name="T77" fmla="*/ 2147483647 h 1217"/>
                <a:gd name="T78" fmla="*/ 2147483647 w 1034"/>
                <a:gd name="T79" fmla="*/ 2147483647 h 1217"/>
                <a:gd name="T80" fmla="*/ 2147483647 w 1034"/>
                <a:gd name="T81" fmla="*/ 2147483647 h 1217"/>
                <a:gd name="T82" fmla="*/ 2147483647 w 1034"/>
                <a:gd name="T83" fmla="*/ 2147483647 h 1217"/>
                <a:gd name="T84" fmla="*/ 2147483647 w 1034"/>
                <a:gd name="T85" fmla="*/ 2147483647 h 1217"/>
                <a:gd name="T86" fmla="*/ 2147483647 w 1034"/>
                <a:gd name="T87" fmla="*/ 2147483647 h 1217"/>
                <a:gd name="T88" fmla="*/ 2147483647 w 1034"/>
                <a:gd name="T89" fmla="*/ 2147483647 h 1217"/>
                <a:gd name="T90" fmla="*/ 2147483647 w 1034"/>
                <a:gd name="T91" fmla="*/ 2147483647 h 1217"/>
                <a:gd name="T92" fmla="*/ 2147483647 w 1034"/>
                <a:gd name="T93" fmla="*/ 2147483647 h 1217"/>
                <a:gd name="T94" fmla="*/ 2147483647 w 1034"/>
                <a:gd name="T95" fmla="*/ 2147483647 h 1217"/>
                <a:gd name="T96" fmla="*/ 2147483647 w 1034"/>
                <a:gd name="T97" fmla="*/ 2147483647 h 1217"/>
                <a:gd name="T98" fmla="*/ 2147483647 w 1034"/>
                <a:gd name="T99" fmla="*/ 2147483647 h 1217"/>
                <a:gd name="T100" fmla="*/ 2147483647 w 1034"/>
                <a:gd name="T101" fmla="*/ 2147483647 h 1217"/>
                <a:gd name="T102" fmla="*/ 2147483647 w 1034"/>
                <a:gd name="T103" fmla="*/ 2147483647 h 1217"/>
                <a:gd name="T104" fmla="*/ 2147483647 w 1034"/>
                <a:gd name="T105" fmla="*/ 2147483647 h 1217"/>
                <a:gd name="T106" fmla="*/ 2147483647 w 1034"/>
                <a:gd name="T107" fmla="*/ 2147483647 h 1217"/>
                <a:gd name="T108" fmla="*/ 2147483647 w 1034"/>
                <a:gd name="T109" fmla="*/ 2147483647 h 1217"/>
                <a:gd name="T110" fmla="*/ 2147483647 w 1034"/>
                <a:gd name="T111" fmla="*/ 2147483647 h 1217"/>
                <a:gd name="T112" fmla="*/ 2147483647 w 1034"/>
                <a:gd name="T113" fmla="*/ 2147483647 h 1217"/>
                <a:gd name="T114" fmla="*/ 2147483647 w 1034"/>
                <a:gd name="T115" fmla="*/ 2147483647 h 1217"/>
                <a:gd name="T116" fmla="*/ 2147483647 w 1034"/>
                <a:gd name="T117" fmla="*/ 2147483647 h 121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34"/>
                <a:gd name="T178" fmla="*/ 0 h 1217"/>
                <a:gd name="T179" fmla="*/ 1034 w 1034"/>
                <a:gd name="T180" fmla="*/ 1217 h 121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34" h="1217">
                  <a:moveTo>
                    <a:pt x="455" y="337"/>
                  </a:moveTo>
                  <a:lnTo>
                    <a:pt x="458" y="329"/>
                  </a:lnTo>
                  <a:lnTo>
                    <a:pt x="462" y="323"/>
                  </a:lnTo>
                  <a:lnTo>
                    <a:pt x="466" y="316"/>
                  </a:lnTo>
                  <a:lnTo>
                    <a:pt x="470" y="310"/>
                  </a:lnTo>
                  <a:lnTo>
                    <a:pt x="474" y="303"/>
                  </a:lnTo>
                  <a:lnTo>
                    <a:pt x="477" y="297"/>
                  </a:lnTo>
                  <a:lnTo>
                    <a:pt x="481" y="291"/>
                  </a:lnTo>
                  <a:lnTo>
                    <a:pt x="485" y="285"/>
                  </a:lnTo>
                  <a:lnTo>
                    <a:pt x="489" y="278"/>
                  </a:lnTo>
                  <a:lnTo>
                    <a:pt x="493" y="272"/>
                  </a:lnTo>
                  <a:lnTo>
                    <a:pt x="496" y="266"/>
                  </a:lnTo>
                  <a:lnTo>
                    <a:pt x="500" y="261"/>
                  </a:lnTo>
                  <a:lnTo>
                    <a:pt x="504" y="255"/>
                  </a:lnTo>
                  <a:lnTo>
                    <a:pt x="508" y="249"/>
                  </a:lnTo>
                  <a:lnTo>
                    <a:pt x="512" y="244"/>
                  </a:lnTo>
                  <a:lnTo>
                    <a:pt x="517" y="238"/>
                  </a:lnTo>
                  <a:lnTo>
                    <a:pt x="519" y="232"/>
                  </a:lnTo>
                  <a:lnTo>
                    <a:pt x="525" y="227"/>
                  </a:lnTo>
                  <a:lnTo>
                    <a:pt x="529" y="221"/>
                  </a:lnTo>
                  <a:lnTo>
                    <a:pt x="532" y="215"/>
                  </a:lnTo>
                  <a:lnTo>
                    <a:pt x="536" y="209"/>
                  </a:lnTo>
                  <a:lnTo>
                    <a:pt x="540" y="206"/>
                  </a:lnTo>
                  <a:lnTo>
                    <a:pt x="544" y="200"/>
                  </a:lnTo>
                  <a:lnTo>
                    <a:pt x="550" y="194"/>
                  </a:lnTo>
                  <a:lnTo>
                    <a:pt x="553" y="188"/>
                  </a:lnTo>
                  <a:lnTo>
                    <a:pt x="557" y="185"/>
                  </a:lnTo>
                  <a:lnTo>
                    <a:pt x="563" y="179"/>
                  </a:lnTo>
                  <a:lnTo>
                    <a:pt x="567" y="173"/>
                  </a:lnTo>
                  <a:lnTo>
                    <a:pt x="572" y="169"/>
                  </a:lnTo>
                  <a:lnTo>
                    <a:pt x="576" y="164"/>
                  </a:lnTo>
                  <a:lnTo>
                    <a:pt x="580" y="160"/>
                  </a:lnTo>
                  <a:lnTo>
                    <a:pt x="586" y="154"/>
                  </a:lnTo>
                  <a:lnTo>
                    <a:pt x="590" y="150"/>
                  </a:lnTo>
                  <a:lnTo>
                    <a:pt x="595" y="145"/>
                  </a:lnTo>
                  <a:lnTo>
                    <a:pt x="599" y="139"/>
                  </a:lnTo>
                  <a:lnTo>
                    <a:pt x="603" y="135"/>
                  </a:lnTo>
                  <a:lnTo>
                    <a:pt x="609" y="130"/>
                  </a:lnTo>
                  <a:lnTo>
                    <a:pt x="614" y="126"/>
                  </a:lnTo>
                  <a:lnTo>
                    <a:pt x="618" y="122"/>
                  </a:lnTo>
                  <a:lnTo>
                    <a:pt x="624" y="118"/>
                  </a:lnTo>
                  <a:lnTo>
                    <a:pt x="629" y="114"/>
                  </a:lnTo>
                  <a:lnTo>
                    <a:pt x="633" y="109"/>
                  </a:lnTo>
                  <a:lnTo>
                    <a:pt x="639" y="105"/>
                  </a:lnTo>
                  <a:lnTo>
                    <a:pt x="645" y="101"/>
                  </a:lnTo>
                  <a:lnTo>
                    <a:pt x="648" y="97"/>
                  </a:lnTo>
                  <a:lnTo>
                    <a:pt x="654" y="93"/>
                  </a:lnTo>
                  <a:lnTo>
                    <a:pt x="660" y="90"/>
                  </a:lnTo>
                  <a:lnTo>
                    <a:pt x="666" y="86"/>
                  </a:lnTo>
                  <a:lnTo>
                    <a:pt x="671" y="82"/>
                  </a:lnTo>
                  <a:lnTo>
                    <a:pt x="677" y="78"/>
                  </a:lnTo>
                  <a:lnTo>
                    <a:pt x="683" y="74"/>
                  </a:lnTo>
                  <a:lnTo>
                    <a:pt x="688" y="71"/>
                  </a:lnTo>
                  <a:lnTo>
                    <a:pt x="694" y="67"/>
                  </a:lnTo>
                  <a:lnTo>
                    <a:pt x="700" y="63"/>
                  </a:lnTo>
                  <a:lnTo>
                    <a:pt x="705" y="59"/>
                  </a:lnTo>
                  <a:lnTo>
                    <a:pt x="711" y="57"/>
                  </a:lnTo>
                  <a:lnTo>
                    <a:pt x="719" y="54"/>
                  </a:lnTo>
                  <a:lnTo>
                    <a:pt x="724" y="52"/>
                  </a:lnTo>
                  <a:lnTo>
                    <a:pt x="730" y="48"/>
                  </a:lnTo>
                  <a:lnTo>
                    <a:pt x="738" y="44"/>
                  </a:lnTo>
                  <a:lnTo>
                    <a:pt x="744" y="42"/>
                  </a:lnTo>
                  <a:lnTo>
                    <a:pt x="751" y="38"/>
                  </a:lnTo>
                  <a:lnTo>
                    <a:pt x="757" y="36"/>
                  </a:lnTo>
                  <a:lnTo>
                    <a:pt x="764" y="35"/>
                  </a:lnTo>
                  <a:lnTo>
                    <a:pt x="768" y="31"/>
                  </a:lnTo>
                  <a:lnTo>
                    <a:pt x="776" y="29"/>
                  </a:lnTo>
                  <a:lnTo>
                    <a:pt x="782" y="25"/>
                  </a:lnTo>
                  <a:lnTo>
                    <a:pt x="789" y="23"/>
                  </a:lnTo>
                  <a:lnTo>
                    <a:pt x="797" y="21"/>
                  </a:lnTo>
                  <a:lnTo>
                    <a:pt x="802" y="17"/>
                  </a:lnTo>
                  <a:lnTo>
                    <a:pt x="810" y="16"/>
                  </a:lnTo>
                  <a:lnTo>
                    <a:pt x="818" y="14"/>
                  </a:lnTo>
                  <a:lnTo>
                    <a:pt x="825" y="12"/>
                  </a:lnTo>
                  <a:lnTo>
                    <a:pt x="833" y="10"/>
                  </a:lnTo>
                  <a:lnTo>
                    <a:pt x="840" y="8"/>
                  </a:lnTo>
                  <a:lnTo>
                    <a:pt x="848" y="6"/>
                  </a:lnTo>
                  <a:lnTo>
                    <a:pt x="856" y="4"/>
                  </a:lnTo>
                  <a:lnTo>
                    <a:pt x="863" y="4"/>
                  </a:lnTo>
                  <a:lnTo>
                    <a:pt x="871" y="2"/>
                  </a:lnTo>
                  <a:lnTo>
                    <a:pt x="878" y="2"/>
                  </a:lnTo>
                  <a:lnTo>
                    <a:pt x="886" y="0"/>
                  </a:lnTo>
                  <a:lnTo>
                    <a:pt x="894" y="0"/>
                  </a:lnTo>
                  <a:lnTo>
                    <a:pt x="901" y="0"/>
                  </a:lnTo>
                  <a:lnTo>
                    <a:pt x="909" y="0"/>
                  </a:lnTo>
                  <a:lnTo>
                    <a:pt x="915" y="0"/>
                  </a:lnTo>
                  <a:lnTo>
                    <a:pt x="922" y="0"/>
                  </a:lnTo>
                  <a:lnTo>
                    <a:pt x="930" y="2"/>
                  </a:lnTo>
                  <a:lnTo>
                    <a:pt x="937" y="4"/>
                  </a:lnTo>
                  <a:lnTo>
                    <a:pt x="943" y="4"/>
                  </a:lnTo>
                  <a:lnTo>
                    <a:pt x="951" y="6"/>
                  </a:lnTo>
                  <a:lnTo>
                    <a:pt x="956" y="8"/>
                  </a:lnTo>
                  <a:lnTo>
                    <a:pt x="964" y="12"/>
                  </a:lnTo>
                  <a:lnTo>
                    <a:pt x="970" y="14"/>
                  </a:lnTo>
                  <a:lnTo>
                    <a:pt x="975" y="17"/>
                  </a:lnTo>
                  <a:lnTo>
                    <a:pt x="981" y="21"/>
                  </a:lnTo>
                  <a:lnTo>
                    <a:pt x="987" y="25"/>
                  </a:lnTo>
                  <a:lnTo>
                    <a:pt x="994" y="31"/>
                  </a:lnTo>
                  <a:lnTo>
                    <a:pt x="1002" y="38"/>
                  </a:lnTo>
                  <a:lnTo>
                    <a:pt x="1008" y="46"/>
                  </a:lnTo>
                  <a:lnTo>
                    <a:pt x="1013" y="54"/>
                  </a:lnTo>
                  <a:lnTo>
                    <a:pt x="1017" y="61"/>
                  </a:lnTo>
                  <a:lnTo>
                    <a:pt x="1021" y="71"/>
                  </a:lnTo>
                  <a:lnTo>
                    <a:pt x="1023" y="74"/>
                  </a:lnTo>
                  <a:lnTo>
                    <a:pt x="1025" y="78"/>
                  </a:lnTo>
                  <a:lnTo>
                    <a:pt x="1027" y="84"/>
                  </a:lnTo>
                  <a:lnTo>
                    <a:pt x="1029" y="90"/>
                  </a:lnTo>
                  <a:lnTo>
                    <a:pt x="1029" y="93"/>
                  </a:lnTo>
                  <a:lnTo>
                    <a:pt x="1031" y="99"/>
                  </a:lnTo>
                  <a:lnTo>
                    <a:pt x="1031" y="103"/>
                  </a:lnTo>
                  <a:lnTo>
                    <a:pt x="1032" y="107"/>
                  </a:lnTo>
                  <a:lnTo>
                    <a:pt x="1032" y="112"/>
                  </a:lnTo>
                  <a:lnTo>
                    <a:pt x="1032" y="118"/>
                  </a:lnTo>
                  <a:lnTo>
                    <a:pt x="1032" y="122"/>
                  </a:lnTo>
                  <a:lnTo>
                    <a:pt x="1034" y="128"/>
                  </a:lnTo>
                  <a:lnTo>
                    <a:pt x="1032" y="133"/>
                  </a:lnTo>
                  <a:lnTo>
                    <a:pt x="1032" y="137"/>
                  </a:lnTo>
                  <a:lnTo>
                    <a:pt x="1032" y="143"/>
                  </a:lnTo>
                  <a:lnTo>
                    <a:pt x="1032" y="149"/>
                  </a:lnTo>
                  <a:lnTo>
                    <a:pt x="1032" y="154"/>
                  </a:lnTo>
                  <a:lnTo>
                    <a:pt x="1031" y="160"/>
                  </a:lnTo>
                  <a:lnTo>
                    <a:pt x="1031" y="164"/>
                  </a:lnTo>
                  <a:lnTo>
                    <a:pt x="1031" y="169"/>
                  </a:lnTo>
                  <a:lnTo>
                    <a:pt x="1029" y="175"/>
                  </a:lnTo>
                  <a:lnTo>
                    <a:pt x="1029" y="181"/>
                  </a:lnTo>
                  <a:lnTo>
                    <a:pt x="1027" y="185"/>
                  </a:lnTo>
                  <a:lnTo>
                    <a:pt x="1025" y="190"/>
                  </a:lnTo>
                  <a:lnTo>
                    <a:pt x="1023" y="196"/>
                  </a:lnTo>
                  <a:lnTo>
                    <a:pt x="1021" y="202"/>
                  </a:lnTo>
                  <a:lnTo>
                    <a:pt x="1021" y="207"/>
                  </a:lnTo>
                  <a:lnTo>
                    <a:pt x="1019" y="213"/>
                  </a:lnTo>
                  <a:lnTo>
                    <a:pt x="1017" y="217"/>
                  </a:lnTo>
                  <a:lnTo>
                    <a:pt x="1015" y="223"/>
                  </a:lnTo>
                  <a:lnTo>
                    <a:pt x="1013" y="228"/>
                  </a:lnTo>
                  <a:lnTo>
                    <a:pt x="1012" y="234"/>
                  </a:lnTo>
                  <a:lnTo>
                    <a:pt x="1008" y="240"/>
                  </a:lnTo>
                  <a:lnTo>
                    <a:pt x="1006" y="246"/>
                  </a:lnTo>
                  <a:lnTo>
                    <a:pt x="1006" y="251"/>
                  </a:lnTo>
                  <a:lnTo>
                    <a:pt x="1004" y="257"/>
                  </a:lnTo>
                  <a:lnTo>
                    <a:pt x="1000" y="263"/>
                  </a:lnTo>
                  <a:lnTo>
                    <a:pt x="998" y="266"/>
                  </a:lnTo>
                  <a:lnTo>
                    <a:pt x="996" y="272"/>
                  </a:lnTo>
                  <a:lnTo>
                    <a:pt x="993" y="278"/>
                  </a:lnTo>
                  <a:lnTo>
                    <a:pt x="991" y="282"/>
                  </a:lnTo>
                  <a:lnTo>
                    <a:pt x="989" y="287"/>
                  </a:lnTo>
                  <a:lnTo>
                    <a:pt x="985" y="293"/>
                  </a:lnTo>
                  <a:lnTo>
                    <a:pt x="983" y="299"/>
                  </a:lnTo>
                  <a:lnTo>
                    <a:pt x="981" y="303"/>
                  </a:lnTo>
                  <a:lnTo>
                    <a:pt x="977" y="308"/>
                  </a:lnTo>
                  <a:lnTo>
                    <a:pt x="975" y="312"/>
                  </a:lnTo>
                  <a:lnTo>
                    <a:pt x="974" y="318"/>
                  </a:lnTo>
                  <a:lnTo>
                    <a:pt x="970" y="323"/>
                  </a:lnTo>
                  <a:lnTo>
                    <a:pt x="968" y="327"/>
                  </a:lnTo>
                  <a:lnTo>
                    <a:pt x="966" y="333"/>
                  </a:lnTo>
                  <a:lnTo>
                    <a:pt x="962" y="339"/>
                  </a:lnTo>
                  <a:lnTo>
                    <a:pt x="958" y="344"/>
                  </a:lnTo>
                  <a:lnTo>
                    <a:pt x="953" y="352"/>
                  </a:lnTo>
                  <a:lnTo>
                    <a:pt x="949" y="360"/>
                  </a:lnTo>
                  <a:lnTo>
                    <a:pt x="945" y="367"/>
                  </a:lnTo>
                  <a:lnTo>
                    <a:pt x="939" y="375"/>
                  </a:lnTo>
                  <a:lnTo>
                    <a:pt x="936" y="382"/>
                  </a:lnTo>
                  <a:lnTo>
                    <a:pt x="930" y="390"/>
                  </a:lnTo>
                  <a:lnTo>
                    <a:pt x="926" y="398"/>
                  </a:lnTo>
                  <a:lnTo>
                    <a:pt x="920" y="405"/>
                  </a:lnTo>
                  <a:lnTo>
                    <a:pt x="918" y="411"/>
                  </a:lnTo>
                  <a:lnTo>
                    <a:pt x="913" y="418"/>
                  </a:lnTo>
                  <a:lnTo>
                    <a:pt x="911" y="426"/>
                  </a:lnTo>
                  <a:lnTo>
                    <a:pt x="905" y="432"/>
                  </a:lnTo>
                  <a:lnTo>
                    <a:pt x="903" y="439"/>
                  </a:lnTo>
                  <a:lnTo>
                    <a:pt x="897" y="445"/>
                  </a:lnTo>
                  <a:lnTo>
                    <a:pt x="896" y="453"/>
                  </a:lnTo>
                  <a:lnTo>
                    <a:pt x="890" y="458"/>
                  </a:lnTo>
                  <a:lnTo>
                    <a:pt x="888" y="466"/>
                  </a:lnTo>
                  <a:lnTo>
                    <a:pt x="882" y="472"/>
                  </a:lnTo>
                  <a:lnTo>
                    <a:pt x="880" y="477"/>
                  </a:lnTo>
                  <a:lnTo>
                    <a:pt x="875" y="483"/>
                  </a:lnTo>
                  <a:lnTo>
                    <a:pt x="873" y="491"/>
                  </a:lnTo>
                  <a:lnTo>
                    <a:pt x="867" y="498"/>
                  </a:lnTo>
                  <a:lnTo>
                    <a:pt x="865" y="504"/>
                  </a:lnTo>
                  <a:lnTo>
                    <a:pt x="859" y="510"/>
                  </a:lnTo>
                  <a:lnTo>
                    <a:pt x="858" y="515"/>
                  </a:lnTo>
                  <a:lnTo>
                    <a:pt x="852" y="521"/>
                  </a:lnTo>
                  <a:lnTo>
                    <a:pt x="850" y="529"/>
                  </a:lnTo>
                  <a:lnTo>
                    <a:pt x="844" y="534"/>
                  </a:lnTo>
                  <a:lnTo>
                    <a:pt x="842" y="540"/>
                  </a:lnTo>
                  <a:lnTo>
                    <a:pt x="839" y="546"/>
                  </a:lnTo>
                  <a:lnTo>
                    <a:pt x="835" y="553"/>
                  </a:lnTo>
                  <a:lnTo>
                    <a:pt x="831" y="559"/>
                  </a:lnTo>
                  <a:lnTo>
                    <a:pt x="827" y="565"/>
                  </a:lnTo>
                  <a:lnTo>
                    <a:pt x="821" y="570"/>
                  </a:lnTo>
                  <a:lnTo>
                    <a:pt x="820" y="576"/>
                  </a:lnTo>
                  <a:lnTo>
                    <a:pt x="814" y="582"/>
                  </a:lnTo>
                  <a:lnTo>
                    <a:pt x="810" y="588"/>
                  </a:lnTo>
                  <a:lnTo>
                    <a:pt x="806" y="593"/>
                  </a:lnTo>
                  <a:lnTo>
                    <a:pt x="802" y="601"/>
                  </a:lnTo>
                  <a:lnTo>
                    <a:pt x="799" y="607"/>
                  </a:lnTo>
                  <a:lnTo>
                    <a:pt x="795" y="612"/>
                  </a:lnTo>
                  <a:lnTo>
                    <a:pt x="789" y="618"/>
                  </a:lnTo>
                  <a:lnTo>
                    <a:pt x="785" y="624"/>
                  </a:lnTo>
                  <a:lnTo>
                    <a:pt x="782" y="631"/>
                  </a:lnTo>
                  <a:lnTo>
                    <a:pt x="778" y="637"/>
                  </a:lnTo>
                  <a:lnTo>
                    <a:pt x="772" y="643"/>
                  </a:lnTo>
                  <a:lnTo>
                    <a:pt x="768" y="650"/>
                  </a:lnTo>
                  <a:lnTo>
                    <a:pt x="764" y="654"/>
                  </a:lnTo>
                  <a:lnTo>
                    <a:pt x="759" y="662"/>
                  </a:lnTo>
                  <a:lnTo>
                    <a:pt x="755" y="667"/>
                  </a:lnTo>
                  <a:lnTo>
                    <a:pt x="751" y="675"/>
                  </a:lnTo>
                  <a:lnTo>
                    <a:pt x="745" y="681"/>
                  </a:lnTo>
                  <a:lnTo>
                    <a:pt x="740" y="686"/>
                  </a:lnTo>
                  <a:lnTo>
                    <a:pt x="734" y="694"/>
                  </a:lnTo>
                  <a:lnTo>
                    <a:pt x="730" y="702"/>
                  </a:lnTo>
                  <a:lnTo>
                    <a:pt x="724" y="707"/>
                  </a:lnTo>
                  <a:lnTo>
                    <a:pt x="719" y="713"/>
                  </a:lnTo>
                  <a:lnTo>
                    <a:pt x="713" y="719"/>
                  </a:lnTo>
                  <a:lnTo>
                    <a:pt x="709" y="726"/>
                  </a:lnTo>
                  <a:lnTo>
                    <a:pt x="704" y="734"/>
                  </a:lnTo>
                  <a:lnTo>
                    <a:pt x="698" y="742"/>
                  </a:lnTo>
                  <a:lnTo>
                    <a:pt x="692" y="747"/>
                  </a:lnTo>
                  <a:lnTo>
                    <a:pt x="686" y="755"/>
                  </a:lnTo>
                  <a:lnTo>
                    <a:pt x="681" y="761"/>
                  </a:lnTo>
                  <a:lnTo>
                    <a:pt x="673" y="768"/>
                  </a:lnTo>
                  <a:lnTo>
                    <a:pt x="667" y="774"/>
                  </a:lnTo>
                  <a:lnTo>
                    <a:pt x="662" y="781"/>
                  </a:lnTo>
                  <a:lnTo>
                    <a:pt x="656" y="787"/>
                  </a:lnTo>
                  <a:lnTo>
                    <a:pt x="650" y="795"/>
                  </a:lnTo>
                  <a:lnTo>
                    <a:pt x="643" y="800"/>
                  </a:lnTo>
                  <a:lnTo>
                    <a:pt x="639" y="808"/>
                  </a:lnTo>
                  <a:lnTo>
                    <a:pt x="631" y="814"/>
                  </a:lnTo>
                  <a:lnTo>
                    <a:pt x="626" y="819"/>
                  </a:lnTo>
                  <a:lnTo>
                    <a:pt x="620" y="827"/>
                  </a:lnTo>
                  <a:lnTo>
                    <a:pt x="614" y="835"/>
                  </a:lnTo>
                  <a:lnTo>
                    <a:pt x="607" y="840"/>
                  </a:lnTo>
                  <a:lnTo>
                    <a:pt x="603" y="846"/>
                  </a:lnTo>
                  <a:lnTo>
                    <a:pt x="595" y="852"/>
                  </a:lnTo>
                  <a:lnTo>
                    <a:pt x="590" y="859"/>
                  </a:lnTo>
                  <a:lnTo>
                    <a:pt x="584" y="867"/>
                  </a:lnTo>
                  <a:lnTo>
                    <a:pt x="578" y="873"/>
                  </a:lnTo>
                  <a:lnTo>
                    <a:pt x="572" y="878"/>
                  </a:lnTo>
                  <a:lnTo>
                    <a:pt x="565" y="886"/>
                  </a:lnTo>
                  <a:lnTo>
                    <a:pt x="559" y="892"/>
                  </a:lnTo>
                  <a:lnTo>
                    <a:pt x="553" y="897"/>
                  </a:lnTo>
                  <a:lnTo>
                    <a:pt x="548" y="905"/>
                  </a:lnTo>
                  <a:lnTo>
                    <a:pt x="542" y="913"/>
                  </a:lnTo>
                  <a:lnTo>
                    <a:pt x="534" y="918"/>
                  </a:lnTo>
                  <a:lnTo>
                    <a:pt x="529" y="924"/>
                  </a:lnTo>
                  <a:lnTo>
                    <a:pt x="523" y="930"/>
                  </a:lnTo>
                  <a:lnTo>
                    <a:pt x="517" y="937"/>
                  </a:lnTo>
                  <a:lnTo>
                    <a:pt x="510" y="945"/>
                  </a:lnTo>
                  <a:lnTo>
                    <a:pt x="506" y="952"/>
                  </a:lnTo>
                  <a:lnTo>
                    <a:pt x="498" y="958"/>
                  </a:lnTo>
                  <a:lnTo>
                    <a:pt x="494" y="966"/>
                  </a:lnTo>
                  <a:lnTo>
                    <a:pt x="485" y="973"/>
                  </a:lnTo>
                  <a:lnTo>
                    <a:pt x="479" y="981"/>
                  </a:lnTo>
                  <a:lnTo>
                    <a:pt x="472" y="989"/>
                  </a:lnTo>
                  <a:lnTo>
                    <a:pt x="464" y="996"/>
                  </a:lnTo>
                  <a:lnTo>
                    <a:pt x="456" y="1002"/>
                  </a:lnTo>
                  <a:lnTo>
                    <a:pt x="451" y="1009"/>
                  </a:lnTo>
                  <a:lnTo>
                    <a:pt x="443" y="1015"/>
                  </a:lnTo>
                  <a:lnTo>
                    <a:pt x="437" y="1023"/>
                  </a:lnTo>
                  <a:lnTo>
                    <a:pt x="432" y="1028"/>
                  </a:lnTo>
                  <a:lnTo>
                    <a:pt x="424" y="1034"/>
                  </a:lnTo>
                  <a:lnTo>
                    <a:pt x="418" y="1040"/>
                  </a:lnTo>
                  <a:lnTo>
                    <a:pt x="413" y="1047"/>
                  </a:lnTo>
                  <a:lnTo>
                    <a:pt x="405" y="1051"/>
                  </a:lnTo>
                  <a:lnTo>
                    <a:pt x="399" y="1057"/>
                  </a:lnTo>
                  <a:lnTo>
                    <a:pt x="394" y="1063"/>
                  </a:lnTo>
                  <a:lnTo>
                    <a:pt x="388" y="1068"/>
                  </a:lnTo>
                  <a:lnTo>
                    <a:pt x="380" y="1072"/>
                  </a:lnTo>
                  <a:lnTo>
                    <a:pt x="375" y="1078"/>
                  </a:lnTo>
                  <a:lnTo>
                    <a:pt x="367" y="1082"/>
                  </a:lnTo>
                  <a:lnTo>
                    <a:pt x="361" y="1087"/>
                  </a:lnTo>
                  <a:lnTo>
                    <a:pt x="354" y="1093"/>
                  </a:lnTo>
                  <a:lnTo>
                    <a:pt x="348" y="1097"/>
                  </a:lnTo>
                  <a:lnTo>
                    <a:pt x="340" y="1103"/>
                  </a:lnTo>
                  <a:lnTo>
                    <a:pt x="333" y="1108"/>
                  </a:lnTo>
                  <a:lnTo>
                    <a:pt x="325" y="1114"/>
                  </a:lnTo>
                  <a:lnTo>
                    <a:pt x="318" y="1118"/>
                  </a:lnTo>
                  <a:lnTo>
                    <a:pt x="310" y="1125"/>
                  </a:lnTo>
                  <a:lnTo>
                    <a:pt x="302" y="1131"/>
                  </a:lnTo>
                  <a:lnTo>
                    <a:pt x="293" y="1137"/>
                  </a:lnTo>
                  <a:lnTo>
                    <a:pt x="285" y="1142"/>
                  </a:lnTo>
                  <a:lnTo>
                    <a:pt x="278" y="1150"/>
                  </a:lnTo>
                  <a:lnTo>
                    <a:pt x="268" y="1158"/>
                  </a:lnTo>
                  <a:lnTo>
                    <a:pt x="261" y="1161"/>
                  </a:lnTo>
                  <a:lnTo>
                    <a:pt x="255" y="1165"/>
                  </a:lnTo>
                  <a:lnTo>
                    <a:pt x="247" y="1169"/>
                  </a:lnTo>
                  <a:lnTo>
                    <a:pt x="240" y="1175"/>
                  </a:lnTo>
                  <a:lnTo>
                    <a:pt x="232" y="1179"/>
                  </a:lnTo>
                  <a:lnTo>
                    <a:pt x="226" y="1182"/>
                  </a:lnTo>
                  <a:lnTo>
                    <a:pt x="219" y="1186"/>
                  </a:lnTo>
                  <a:lnTo>
                    <a:pt x="213" y="1190"/>
                  </a:lnTo>
                  <a:lnTo>
                    <a:pt x="205" y="1194"/>
                  </a:lnTo>
                  <a:lnTo>
                    <a:pt x="198" y="1198"/>
                  </a:lnTo>
                  <a:lnTo>
                    <a:pt x="190" y="1199"/>
                  </a:lnTo>
                  <a:lnTo>
                    <a:pt x="185" y="1203"/>
                  </a:lnTo>
                  <a:lnTo>
                    <a:pt x="175" y="1205"/>
                  </a:lnTo>
                  <a:lnTo>
                    <a:pt x="169" y="1209"/>
                  </a:lnTo>
                  <a:lnTo>
                    <a:pt x="162" y="1211"/>
                  </a:lnTo>
                  <a:lnTo>
                    <a:pt x="156" y="1213"/>
                  </a:lnTo>
                  <a:lnTo>
                    <a:pt x="148" y="1215"/>
                  </a:lnTo>
                  <a:lnTo>
                    <a:pt x="141" y="1215"/>
                  </a:lnTo>
                  <a:lnTo>
                    <a:pt x="133" y="1217"/>
                  </a:lnTo>
                  <a:lnTo>
                    <a:pt x="128" y="1217"/>
                  </a:lnTo>
                  <a:lnTo>
                    <a:pt x="120" y="1217"/>
                  </a:lnTo>
                  <a:lnTo>
                    <a:pt x="112" y="1217"/>
                  </a:lnTo>
                  <a:lnTo>
                    <a:pt x="107" y="1217"/>
                  </a:lnTo>
                  <a:lnTo>
                    <a:pt x="99" y="1217"/>
                  </a:lnTo>
                  <a:lnTo>
                    <a:pt x="91" y="1215"/>
                  </a:lnTo>
                  <a:lnTo>
                    <a:pt x="84" y="1213"/>
                  </a:lnTo>
                  <a:lnTo>
                    <a:pt x="78" y="1211"/>
                  </a:lnTo>
                  <a:lnTo>
                    <a:pt x="70" y="1209"/>
                  </a:lnTo>
                  <a:lnTo>
                    <a:pt x="65" y="1203"/>
                  </a:lnTo>
                  <a:lnTo>
                    <a:pt x="59" y="1201"/>
                  </a:lnTo>
                  <a:lnTo>
                    <a:pt x="51" y="1196"/>
                  </a:lnTo>
                  <a:lnTo>
                    <a:pt x="46" y="1194"/>
                  </a:lnTo>
                  <a:lnTo>
                    <a:pt x="40" y="1188"/>
                  </a:lnTo>
                  <a:lnTo>
                    <a:pt x="34" y="1184"/>
                  </a:lnTo>
                  <a:lnTo>
                    <a:pt x="31" y="1179"/>
                  </a:lnTo>
                  <a:lnTo>
                    <a:pt x="27" y="1175"/>
                  </a:lnTo>
                  <a:lnTo>
                    <a:pt x="23" y="1169"/>
                  </a:lnTo>
                  <a:lnTo>
                    <a:pt x="19" y="1163"/>
                  </a:lnTo>
                  <a:lnTo>
                    <a:pt x="17" y="1158"/>
                  </a:lnTo>
                  <a:lnTo>
                    <a:pt x="13" y="1154"/>
                  </a:lnTo>
                  <a:lnTo>
                    <a:pt x="12" y="1146"/>
                  </a:lnTo>
                  <a:lnTo>
                    <a:pt x="10" y="1141"/>
                  </a:lnTo>
                  <a:lnTo>
                    <a:pt x="8" y="1135"/>
                  </a:lnTo>
                  <a:lnTo>
                    <a:pt x="6" y="1129"/>
                  </a:lnTo>
                  <a:lnTo>
                    <a:pt x="4" y="1122"/>
                  </a:lnTo>
                  <a:lnTo>
                    <a:pt x="4" y="1116"/>
                  </a:lnTo>
                  <a:lnTo>
                    <a:pt x="2" y="1110"/>
                  </a:lnTo>
                  <a:lnTo>
                    <a:pt x="2" y="1104"/>
                  </a:lnTo>
                  <a:lnTo>
                    <a:pt x="2" y="1097"/>
                  </a:lnTo>
                  <a:lnTo>
                    <a:pt x="0" y="1091"/>
                  </a:lnTo>
                  <a:lnTo>
                    <a:pt x="0" y="1084"/>
                  </a:lnTo>
                  <a:lnTo>
                    <a:pt x="2" y="1078"/>
                  </a:lnTo>
                  <a:lnTo>
                    <a:pt x="2" y="1070"/>
                  </a:lnTo>
                  <a:lnTo>
                    <a:pt x="2" y="1063"/>
                  </a:lnTo>
                  <a:lnTo>
                    <a:pt x="2" y="1057"/>
                  </a:lnTo>
                  <a:lnTo>
                    <a:pt x="4" y="1051"/>
                  </a:lnTo>
                  <a:lnTo>
                    <a:pt x="4" y="1044"/>
                  </a:lnTo>
                  <a:lnTo>
                    <a:pt x="6" y="1038"/>
                  </a:lnTo>
                  <a:lnTo>
                    <a:pt x="6" y="1030"/>
                  </a:lnTo>
                  <a:lnTo>
                    <a:pt x="8" y="1023"/>
                  </a:lnTo>
                  <a:lnTo>
                    <a:pt x="10" y="1017"/>
                  </a:lnTo>
                  <a:lnTo>
                    <a:pt x="12" y="1011"/>
                  </a:lnTo>
                  <a:lnTo>
                    <a:pt x="13" y="1004"/>
                  </a:lnTo>
                  <a:lnTo>
                    <a:pt x="15" y="998"/>
                  </a:lnTo>
                  <a:lnTo>
                    <a:pt x="15" y="992"/>
                  </a:lnTo>
                  <a:lnTo>
                    <a:pt x="17" y="989"/>
                  </a:lnTo>
                  <a:lnTo>
                    <a:pt x="17" y="985"/>
                  </a:lnTo>
                  <a:lnTo>
                    <a:pt x="19" y="979"/>
                  </a:lnTo>
                  <a:lnTo>
                    <a:pt x="23" y="970"/>
                  </a:lnTo>
                  <a:lnTo>
                    <a:pt x="27" y="962"/>
                  </a:lnTo>
                  <a:lnTo>
                    <a:pt x="31" y="952"/>
                  </a:lnTo>
                  <a:lnTo>
                    <a:pt x="34" y="945"/>
                  </a:lnTo>
                  <a:lnTo>
                    <a:pt x="38" y="937"/>
                  </a:lnTo>
                  <a:lnTo>
                    <a:pt x="44" y="930"/>
                  </a:lnTo>
                  <a:lnTo>
                    <a:pt x="48" y="922"/>
                  </a:lnTo>
                  <a:lnTo>
                    <a:pt x="51" y="914"/>
                  </a:lnTo>
                  <a:lnTo>
                    <a:pt x="57" y="907"/>
                  </a:lnTo>
                  <a:lnTo>
                    <a:pt x="63" y="897"/>
                  </a:lnTo>
                  <a:lnTo>
                    <a:pt x="69" y="890"/>
                  </a:lnTo>
                  <a:lnTo>
                    <a:pt x="72" y="882"/>
                  </a:lnTo>
                  <a:lnTo>
                    <a:pt x="78" y="875"/>
                  </a:lnTo>
                  <a:lnTo>
                    <a:pt x="84" y="867"/>
                  </a:lnTo>
                  <a:lnTo>
                    <a:pt x="89" y="859"/>
                  </a:lnTo>
                  <a:lnTo>
                    <a:pt x="95" y="852"/>
                  </a:lnTo>
                  <a:lnTo>
                    <a:pt x="101" y="842"/>
                  </a:lnTo>
                  <a:lnTo>
                    <a:pt x="107" y="835"/>
                  </a:lnTo>
                  <a:lnTo>
                    <a:pt x="114" y="827"/>
                  </a:lnTo>
                  <a:lnTo>
                    <a:pt x="120" y="818"/>
                  </a:lnTo>
                  <a:lnTo>
                    <a:pt x="126" y="810"/>
                  </a:lnTo>
                  <a:lnTo>
                    <a:pt x="131" y="800"/>
                  </a:lnTo>
                  <a:lnTo>
                    <a:pt x="135" y="797"/>
                  </a:lnTo>
                  <a:lnTo>
                    <a:pt x="137" y="791"/>
                  </a:lnTo>
                  <a:lnTo>
                    <a:pt x="141" y="787"/>
                  </a:lnTo>
                  <a:lnTo>
                    <a:pt x="145" y="781"/>
                  </a:lnTo>
                  <a:lnTo>
                    <a:pt x="148" y="774"/>
                  </a:lnTo>
                  <a:lnTo>
                    <a:pt x="156" y="764"/>
                  </a:lnTo>
                  <a:lnTo>
                    <a:pt x="158" y="759"/>
                  </a:lnTo>
                  <a:lnTo>
                    <a:pt x="162" y="755"/>
                  </a:lnTo>
                  <a:lnTo>
                    <a:pt x="164" y="749"/>
                  </a:lnTo>
                  <a:lnTo>
                    <a:pt x="167" y="743"/>
                  </a:lnTo>
                  <a:lnTo>
                    <a:pt x="169" y="740"/>
                  </a:lnTo>
                  <a:lnTo>
                    <a:pt x="173" y="734"/>
                  </a:lnTo>
                  <a:lnTo>
                    <a:pt x="175" y="728"/>
                  </a:lnTo>
                  <a:lnTo>
                    <a:pt x="179" y="724"/>
                  </a:lnTo>
                  <a:lnTo>
                    <a:pt x="181" y="719"/>
                  </a:lnTo>
                  <a:lnTo>
                    <a:pt x="183" y="715"/>
                  </a:lnTo>
                  <a:lnTo>
                    <a:pt x="186" y="713"/>
                  </a:lnTo>
                  <a:lnTo>
                    <a:pt x="190" y="711"/>
                  </a:lnTo>
                  <a:lnTo>
                    <a:pt x="198" y="711"/>
                  </a:lnTo>
                  <a:lnTo>
                    <a:pt x="205" y="713"/>
                  </a:lnTo>
                  <a:lnTo>
                    <a:pt x="209" y="717"/>
                  </a:lnTo>
                  <a:lnTo>
                    <a:pt x="215" y="724"/>
                  </a:lnTo>
                  <a:lnTo>
                    <a:pt x="215" y="726"/>
                  </a:lnTo>
                  <a:lnTo>
                    <a:pt x="215" y="732"/>
                  </a:lnTo>
                  <a:lnTo>
                    <a:pt x="215" y="736"/>
                  </a:lnTo>
                  <a:lnTo>
                    <a:pt x="215" y="742"/>
                  </a:lnTo>
                  <a:lnTo>
                    <a:pt x="211" y="745"/>
                  </a:lnTo>
                  <a:lnTo>
                    <a:pt x="209" y="751"/>
                  </a:lnTo>
                  <a:lnTo>
                    <a:pt x="207" y="755"/>
                  </a:lnTo>
                  <a:lnTo>
                    <a:pt x="204" y="761"/>
                  </a:lnTo>
                  <a:lnTo>
                    <a:pt x="200" y="768"/>
                  </a:lnTo>
                  <a:lnTo>
                    <a:pt x="194" y="778"/>
                  </a:lnTo>
                  <a:lnTo>
                    <a:pt x="190" y="787"/>
                  </a:lnTo>
                  <a:lnTo>
                    <a:pt x="186" y="795"/>
                  </a:lnTo>
                  <a:lnTo>
                    <a:pt x="183" y="802"/>
                  </a:lnTo>
                  <a:lnTo>
                    <a:pt x="179" y="812"/>
                  </a:lnTo>
                  <a:lnTo>
                    <a:pt x="175" y="818"/>
                  </a:lnTo>
                  <a:lnTo>
                    <a:pt x="171" y="825"/>
                  </a:lnTo>
                  <a:lnTo>
                    <a:pt x="167" y="833"/>
                  </a:lnTo>
                  <a:lnTo>
                    <a:pt x="166" y="840"/>
                  </a:lnTo>
                  <a:lnTo>
                    <a:pt x="162" y="846"/>
                  </a:lnTo>
                  <a:lnTo>
                    <a:pt x="160" y="852"/>
                  </a:lnTo>
                  <a:lnTo>
                    <a:pt x="156" y="859"/>
                  </a:lnTo>
                  <a:lnTo>
                    <a:pt x="154" y="867"/>
                  </a:lnTo>
                  <a:lnTo>
                    <a:pt x="150" y="873"/>
                  </a:lnTo>
                  <a:lnTo>
                    <a:pt x="148" y="878"/>
                  </a:lnTo>
                  <a:lnTo>
                    <a:pt x="145" y="884"/>
                  </a:lnTo>
                  <a:lnTo>
                    <a:pt x="143" y="890"/>
                  </a:lnTo>
                  <a:lnTo>
                    <a:pt x="141" y="897"/>
                  </a:lnTo>
                  <a:lnTo>
                    <a:pt x="137" y="903"/>
                  </a:lnTo>
                  <a:lnTo>
                    <a:pt x="135" y="909"/>
                  </a:lnTo>
                  <a:lnTo>
                    <a:pt x="133" y="914"/>
                  </a:lnTo>
                  <a:lnTo>
                    <a:pt x="131" y="922"/>
                  </a:lnTo>
                  <a:lnTo>
                    <a:pt x="129" y="928"/>
                  </a:lnTo>
                  <a:lnTo>
                    <a:pt x="126" y="933"/>
                  </a:lnTo>
                  <a:lnTo>
                    <a:pt x="124" y="941"/>
                  </a:lnTo>
                  <a:lnTo>
                    <a:pt x="122" y="947"/>
                  </a:lnTo>
                  <a:lnTo>
                    <a:pt x="118" y="954"/>
                  </a:lnTo>
                  <a:lnTo>
                    <a:pt x="116" y="962"/>
                  </a:lnTo>
                  <a:lnTo>
                    <a:pt x="114" y="970"/>
                  </a:lnTo>
                  <a:lnTo>
                    <a:pt x="110" y="977"/>
                  </a:lnTo>
                  <a:lnTo>
                    <a:pt x="107" y="987"/>
                  </a:lnTo>
                  <a:lnTo>
                    <a:pt x="105" y="992"/>
                  </a:lnTo>
                  <a:lnTo>
                    <a:pt x="105" y="996"/>
                  </a:lnTo>
                  <a:lnTo>
                    <a:pt x="101" y="1002"/>
                  </a:lnTo>
                  <a:lnTo>
                    <a:pt x="101" y="1008"/>
                  </a:lnTo>
                  <a:lnTo>
                    <a:pt x="99" y="1013"/>
                  </a:lnTo>
                  <a:lnTo>
                    <a:pt x="97" y="1019"/>
                  </a:lnTo>
                  <a:lnTo>
                    <a:pt x="95" y="1025"/>
                  </a:lnTo>
                  <a:lnTo>
                    <a:pt x="95" y="1032"/>
                  </a:lnTo>
                  <a:lnTo>
                    <a:pt x="93" y="1038"/>
                  </a:lnTo>
                  <a:lnTo>
                    <a:pt x="91" y="1044"/>
                  </a:lnTo>
                  <a:lnTo>
                    <a:pt x="91" y="1049"/>
                  </a:lnTo>
                  <a:lnTo>
                    <a:pt x="91" y="1057"/>
                  </a:lnTo>
                  <a:lnTo>
                    <a:pt x="89" y="1063"/>
                  </a:lnTo>
                  <a:lnTo>
                    <a:pt x="88" y="1068"/>
                  </a:lnTo>
                  <a:lnTo>
                    <a:pt x="88" y="1074"/>
                  </a:lnTo>
                  <a:lnTo>
                    <a:pt x="88" y="1080"/>
                  </a:lnTo>
                  <a:lnTo>
                    <a:pt x="88" y="1085"/>
                  </a:lnTo>
                  <a:lnTo>
                    <a:pt x="88" y="1091"/>
                  </a:lnTo>
                  <a:lnTo>
                    <a:pt x="88" y="1097"/>
                  </a:lnTo>
                  <a:lnTo>
                    <a:pt x="88" y="1103"/>
                  </a:lnTo>
                  <a:lnTo>
                    <a:pt x="88" y="1106"/>
                  </a:lnTo>
                  <a:lnTo>
                    <a:pt x="89" y="1112"/>
                  </a:lnTo>
                  <a:lnTo>
                    <a:pt x="91" y="1116"/>
                  </a:lnTo>
                  <a:lnTo>
                    <a:pt x="93" y="1120"/>
                  </a:lnTo>
                  <a:lnTo>
                    <a:pt x="97" y="1127"/>
                  </a:lnTo>
                  <a:lnTo>
                    <a:pt x="103" y="1133"/>
                  </a:lnTo>
                  <a:lnTo>
                    <a:pt x="110" y="1139"/>
                  </a:lnTo>
                  <a:lnTo>
                    <a:pt x="118" y="1142"/>
                  </a:lnTo>
                  <a:lnTo>
                    <a:pt x="128" y="1146"/>
                  </a:lnTo>
                  <a:lnTo>
                    <a:pt x="135" y="1148"/>
                  </a:lnTo>
                  <a:lnTo>
                    <a:pt x="143" y="1146"/>
                  </a:lnTo>
                  <a:lnTo>
                    <a:pt x="152" y="1146"/>
                  </a:lnTo>
                  <a:lnTo>
                    <a:pt x="160" y="1144"/>
                  </a:lnTo>
                  <a:lnTo>
                    <a:pt x="169" y="1142"/>
                  </a:lnTo>
                  <a:lnTo>
                    <a:pt x="177" y="1139"/>
                  </a:lnTo>
                  <a:lnTo>
                    <a:pt x="186" y="1135"/>
                  </a:lnTo>
                  <a:lnTo>
                    <a:pt x="194" y="1129"/>
                  </a:lnTo>
                  <a:lnTo>
                    <a:pt x="204" y="1125"/>
                  </a:lnTo>
                  <a:lnTo>
                    <a:pt x="211" y="1120"/>
                  </a:lnTo>
                  <a:lnTo>
                    <a:pt x="221" y="1114"/>
                  </a:lnTo>
                  <a:lnTo>
                    <a:pt x="230" y="1108"/>
                  </a:lnTo>
                  <a:lnTo>
                    <a:pt x="238" y="1103"/>
                  </a:lnTo>
                  <a:lnTo>
                    <a:pt x="247" y="1095"/>
                  </a:lnTo>
                  <a:lnTo>
                    <a:pt x="255" y="1089"/>
                  </a:lnTo>
                  <a:lnTo>
                    <a:pt x="262" y="1084"/>
                  </a:lnTo>
                  <a:lnTo>
                    <a:pt x="272" y="1078"/>
                  </a:lnTo>
                  <a:lnTo>
                    <a:pt x="280" y="1072"/>
                  </a:lnTo>
                  <a:lnTo>
                    <a:pt x="287" y="1066"/>
                  </a:lnTo>
                  <a:lnTo>
                    <a:pt x="295" y="1061"/>
                  </a:lnTo>
                  <a:lnTo>
                    <a:pt x="302" y="1055"/>
                  </a:lnTo>
                  <a:lnTo>
                    <a:pt x="308" y="1049"/>
                  </a:lnTo>
                  <a:lnTo>
                    <a:pt x="316" y="1046"/>
                  </a:lnTo>
                  <a:lnTo>
                    <a:pt x="323" y="1040"/>
                  </a:lnTo>
                  <a:lnTo>
                    <a:pt x="329" y="1034"/>
                  </a:lnTo>
                  <a:lnTo>
                    <a:pt x="335" y="1028"/>
                  </a:lnTo>
                  <a:lnTo>
                    <a:pt x="342" y="1023"/>
                  </a:lnTo>
                  <a:lnTo>
                    <a:pt x="348" y="1017"/>
                  </a:lnTo>
                  <a:lnTo>
                    <a:pt x="356" y="1013"/>
                  </a:lnTo>
                  <a:lnTo>
                    <a:pt x="361" y="1008"/>
                  </a:lnTo>
                  <a:lnTo>
                    <a:pt x="367" y="1000"/>
                  </a:lnTo>
                  <a:lnTo>
                    <a:pt x="373" y="994"/>
                  </a:lnTo>
                  <a:lnTo>
                    <a:pt x="380" y="990"/>
                  </a:lnTo>
                  <a:lnTo>
                    <a:pt x="386" y="985"/>
                  </a:lnTo>
                  <a:lnTo>
                    <a:pt x="394" y="977"/>
                  </a:lnTo>
                  <a:lnTo>
                    <a:pt x="399" y="971"/>
                  </a:lnTo>
                  <a:lnTo>
                    <a:pt x="405" y="966"/>
                  </a:lnTo>
                  <a:lnTo>
                    <a:pt x="411" y="960"/>
                  </a:lnTo>
                  <a:lnTo>
                    <a:pt x="418" y="952"/>
                  </a:lnTo>
                  <a:lnTo>
                    <a:pt x="424" y="945"/>
                  </a:lnTo>
                  <a:lnTo>
                    <a:pt x="432" y="939"/>
                  </a:lnTo>
                  <a:lnTo>
                    <a:pt x="439" y="932"/>
                  </a:lnTo>
                  <a:lnTo>
                    <a:pt x="447" y="924"/>
                  </a:lnTo>
                  <a:lnTo>
                    <a:pt x="455" y="916"/>
                  </a:lnTo>
                  <a:lnTo>
                    <a:pt x="462" y="909"/>
                  </a:lnTo>
                  <a:lnTo>
                    <a:pt x="466" y="901"/>
                  </a:lnTo>
                  <a:lnTo>
                    <a:pt x="472" y="894"/>
                  </a:lnTo>
                  <a:lnTo>
                    <a:pt x="479" y="888"/>
                  </a:lnTo>
                  <a:lnTo>
                    <a:pt x="485" y="880"/>
                  </a:lnTo>
                  <a:lnTo>
                    <a:pt x="491" y="875"/>
                  </a:lnTo>
                  <a:lnTo>
                    <a:pt x="496" y="867"/>
                  </a:lnTo>
                  <a:lnTo>
                    <a:pt x="502" y="861"/>
                  </a:lnTo>
                  <a:lnTo>
                    <a:pt x="510" y="856"/>
                  </a:lnTo>
                  <a:lnTo>
                    <a:pt x="513" y="850"/>
                  </a:lnTo>
                  <a:lnTo>
                    <a:pt x="519" y="844"/>
                  </a:lnTo>
                  <a:lnTo>
                    <a:pt x="525" y="837"/>
                  </a:lnTo>
                  <a:lnTo>
                    <a:pt x="532" y="831"/>
                  </a:lnTo>
                  <a:lnTo>
                    <a:pt x="536" y="825"/>
                  </a:lnTo>
                  <a:lnTo>
                    <a:pt x="542" y="819"/>
                  </a:lnTo>
                  <a:lnTo>
                    <a:pt x="548" y="812"/>
                  </a:lnTo>
                  <a:lnTo>
                    <a:pt x="555" y="808"/>
                  </a:lnTo>
                  <a:lnTo>
                    <a:pt x="559" y="800"/>
                  </a:lnTo>
                  <a:lnTo>
                    <a:pt x="565" y="795"/>
                  </a:lnTo>
                  <a:lnTo>
                    <a:pt x="570" y="787"/>
                  </a:lnTo>
                  <a:lnTo>
                    <a:pt x="576" y="781"/>
                  </a:lnTo>
                  <a:lnTo>
                    <a:pt x="582" y="776"/>
                  </a:lnTo>
                  <a:lnTo>
                    <a:pt x="588" y="770"/>
                  </a:lnTo>
                  <a:lnTo>
                    <a:pt x="593" y="764"/>
                  </a:lnTo>
                  <a:lnTo>
                    <a:pt x="599" y="757"/>
                  </a:lnTo>
                  <a:lnTo>
                    <a:pt x="605" y="751"/>
                  </a:lnTo>
                  <a:lnTo>
                    <a:pt x="610" y="743"/>
                  </a:lnTo>
                  <a:lnTo>
                    <a:pt x="616" y="738"/>
                  </a:lnTo>
                  <a:lnTo>
                    <a:pt x="622" y="730"/>
                  </a:lnTo>
                  <a:lnTo>
                    <a:pt x="628" y="723"/>
                  </a:lnTo>
                  <a:lnTo>
                    <a:pt x="633" y="717"/>
                  </a:lnTo>
                  <a:lnTo>
                    <a:pt x="639" y="709"/>
                  </a:lnTo>
                  <a:lnTo>
                    <a:pt x="645" y="703"/>
                  </a:lnTo>
                  <a:lnTo>
                    <a:pt x="650" y="694"/>
                  </a:lnTo>
                  <a:lnTo>
                    <a:pt x="656" y="684"/>
                  </a:lnTo>
                  <a:lnTo>
                    <a:pt x="662" y="675"/>
                  </a:lnTo>
                  <a:lnTo>
                    <a:pt x="667" y="667"/>
                  </a:lnTo>
                  <a:lnTo>
                    <a:pt x="673" y="660"/>
                  </a:lnTo>
                  <a:lnTo>
                    <a:pt x="681" y="650"/>
                  </a:lnTo>
                  <a:lnTo>
                    <a:pt x="686" y="643"/>
                  </a:lnTo>
                  <a:lnTo>
                    <a:pt x="692" y="635"/>
                  </a:lnTo>
                  <a:lnTo>
                    <a:pt x="696" y="627"/>
                  </a:lnTo>
                  <a:lnTo>
                    <a:pt x="702" y="620"/>
                  </a:lnTo>
                  <a:lnTo>
                    <a:pt x="707" y="612"/>
                  </a:lnTo>
                  <a:lnTo>
                    <a:pt x="713" y="605"/>
                  </a:lnTo>
                  <a:lnTo>
                    <a:pt x="719" y="597"/>
                  </a:lnTo>
                  <a:lnTo>
                    <a:pt x="723" y="589"/>
                  </a:lnTo>
                  <a:lnTo>
                    <a:pt x="728" y="584"/>
                  </a:lnTo>
                  <a:lnTo>
                    <a:pt x="734" y="576"/>
                  </a:lnTo>
                  <a:lnTo>
                    <a:pt x="738" y="569"/>
                  </a:lnTo>
                  <a:lnTo>
                    <a:pt x="742" y="561"/>
                  </a:lnTo>
                  <a:lnTo>
                    <a:pt x="747" y="553"/>
                  </a:lnTo>
                  <a:lnTo>
                    <a:pt x="751" y="548"/>
                  </a:lnTo>
                  <a:lnTo>
                    <a:pt x="757" y="540"/>
                  </a:lnTo>
                  <a:lnTo>
                    <a:pt x="761" y="532"/>
                  </a:lnTo>
                  <a:lnTo>
                    <a:pt x="764" y="527"/>
                  </a:lnTo>
                  <a:lnTo>
                    <a:pt x="770" y="521"/>
                  </a:lnTo>
                  <a:lnTo>
                    <a:pt x="772" y="513"/>
                  </a:lnTo>
                  <a:lnTo>
                    <a:pt x="778" y="506"/>
                  </a:lnTo>
                  <a:lnTo>
                    <a:pt x="782" y="500"/>
                  </a:lnTo>
                  <a:lnTo>
                    <a:pt x="787" y="493"/>
                  </a:lnTo>
                  <a:lnTo>
                    <a:pt x="789" y="487"/>
                  </a:lnTo>
                  <a:lnTo>
                    <a:pt x="795" y="481"/>
                  </a:lnTo>
                  <a:lnTo>
                    <a:pt x="799" y="474"/>
                  </a:lnTo>
                  <a:lnTo>
                    <a:pt x="802" y="468"/>
                  </a:lnTo>
                  <a:lnTo>
                    <a:pt x="804" y="460"/>
                  </a:lnTo>
                  <a:lnTo>
                    <a:pt x="810" y="455"/>
                  </a:lnTo>
                  <a:lnTo>
                    <a:pt x="812" y="447"/>
                  </a:lnTo>
                  <a:lnTo>
                    <a:pt x="816" y="441"/>
                  </a:lnTo>
                  <a:lnTo>
                    <a:pt x="820" y="434"/>
                  </a:lnTo>
                  <a:lnTo>
                    <a:pt x="823" y="428"/>
                  </a:lnTo>
                  <a:lnTo>
                    <a:pt x="827" y="420"/>
                  </a:lnTo>
                  <a:lnTo>
                    <a:pt x="831" y="415"/>
                  </a:lnTo>
                  <a:lnTo>
                    <a:pt x="833" y="407"/>
                  </a:lnTo>
                  <a:lnTo>
                    <a:pt x="837" y="401"/>
                  </a:lnTo>
                  <a:lnTo>
                    <a:pt x="840" y="394"/>
                  </a:lnTo>
                  <a:lnTo>
                    <a:pt x="844" y="388"/>
                  </a:lnTo>
                  <a:lnTo>
                    <a:pt x="846" y="380"/>
                  </a:lnTo>
                  <a:lnTo>
                    <a:pt x="850" y="373"/>
                  </a:lnTo>
                  <a:lnTo>
                    <a:pt x="852" y="365"/>
                  </a:lnTo>
                  <a:lnTo>
                    <a:pt x="856" y="360"/>
                  </a:lnTo>
                  <a:lnTo>
                    <a:pt x="858" y="352"/>
                  </a:lnTo>
                  <a:lnTo>
                    <a:pt x="861" y="346"/>
                  </a:lnTo>
                  <a:lnTo>
                    <a:pt x="863" y="339"/>
                  </a:lnTo>
                  <a:lnTo>
                    <a:pt x="867" y="331"/>
                  </a:lnTo>
                  <a:lnTo>
                    <a:pt x="869" y="323"/>
                  </a:lnTo>
                  <a:lnTo>
                    <a:pt x="873" y="316"/>
                  </a:lnTo>
                  <a:lnTo>
                    <a:pt x="875" y="308"/>
                  </a:lnTo>
                  <a:lnTo>
                    <a:pt x="878" y="303"/>
                  </a:lnTo>
                  <a:lnTo>
                    <a:pt x="882" y="293"/>
                  </a:lnTo>
                  <a:lnTo>
                    <a:pt x="884" y="285"/>
                  </a:lnTo>
                  <a:lnTo>
                    <a:pt x="888" y="278"/>
                  </a:lnTo>
                  <a:lnTo>
                    <a:pt x="890" y="270"/>
                  </a:lnTo>
                  <a:lnTo>
                    <a:pt x="894" y="263"/>
                  </a:lnTo>
                  <a:lnTo>
                    <a:pt x="897" y="255"/>
                  </a:lnTo>
                  <a:lnTo>
                    <a:pt x="899" y="246"/>
                  </a:lnTo>
                  <a:lnTo>
                    <a:pt x="903" y="238"/>
                  </a:lnTo>
                  <a:lnTo>
                    <a:pt x="905" y="230"/>
                  </a:lnTo>
                  <a:lnTo>
                    <a:pt x="907" y="221"/>
                  </a:lnTo>
                  <a:lnTo>
                    <a:pt x="907" y="215"/>
                  </a:lnTo>
                  <a:lnTo>
                    <a:pt x="911" y="211"/>
                  </a:lnTo>
                  <a:lnTo>
                    <a:pt x="911" y="207"/>
                  </a:lnTo>
                  <a:lnTo>
                    <a:pt x="913" y="202"/>
                  </a:lnTo>
                  <a:lnTo>
                    <a:pt x="915" y="198"/>
                  </a:lnTo>
                  <a:lnTo>
                    <a:pt x="917" y="192"/>
                  </a:lnTo>
                  <a:lnTo>
                    <a:pt x="917" y="187"/>
                  </a:lnTo>
                  <a:lnTo>
                    <a:pt x="918" y="183"/>
                  </a:lnTo>
                  <a:lnTo>
                    <a:pt x="920" y="177"/>
                  </a:lnTo>
                  <a:lnTo>
                    <a:pt x="920" y="171"/>
                  </a:lnTo>
                  <a:lnTo>
                    <a:pt x="922" y="168"/>
                  </a:lnTo>
                  <a:lnTo>
                    <a:pt x="924" y="162"/>
                  </a:lnTo>
                  <a:lnTo>
                    <a:pt x="924" y="156"/>
                  </a:lnTo>
                  <a:lnTo>
                    <a:pt x="926" y="152"/>
                  </a:lnTo>
                  <a:lnTo>
                    <a:pt x="926" y="147"/>
                  </a:lnTo>
                  <a:lnTo>
                    <a:pt x="928" y="141"/>
                  </a:lnTo>
                  <a:lnTo>
                    <a:pt x="928" y="137"/>
                  </a:lnTo>
                  <a:lnTo>
                    <a:pt x="928" y="131"/>
                  </a:lnTo>
                  <a:lnTo>
                    <a:pt x="928" y="126"/>
                  </a:lnTo>
                  <a:lnTo>
                    <a:pt x="928" y="122"/>
                  </a:lnTo>
                  <a:lnTo>
                    <a:pt x="926" y="112"/>
                  </a:lnTo>
                  <a:lnTo>
                    <a:pt x="924" y="105"/>
                  </a:lnTo>
                  <a:lnTo>
                    <a:pt x="922" y="97"/>
                  </a:lnTo>
                  <a:lnTo>
                    <a:pt x="918" y="92"/>
                  </a:lnTo>
                  <a:lnTo>
                    <a:pt x="913" y="86"/>
                  </a:lnTo>
                  <a:lnTo>
                    <a:pt x="907" y="82"/>
                  </a:lnTo>
                  <a:lnTo>
                    <a:pt x="899" y="80"/>
                  </a:lnTo>
                  <a:lnTo>
                    <a:pt x="894" y="76"/>
                  </a:lnTo>
                  <a:lnTo>
                    <a:pt x="886" y="74"/>
                  </a:lnTo>
                  <a:lnTo>
                    <a:pt x="878" y="74"/>
                  </a:lnTo>
                  <a:lnTo>
                    <a:pt x="871" y="74"/>
                  </a:lnTo>
                  <a:lnTo>
                    <a:pt x="863" y="74"/>
                  </a:lnTo>
                  <a:lnTo>
                    <a:pt x="854" y="74"/>
                  </a:lnTo>
                  <a:lnTo>
                    <a:pt x="846" y="76"/>
                  </a:lnTo>
                  <a:lnTo>
                    <a:pt x="839" y="78"/>
                  </a:lnTo>
                  <a:lnTo>
                    <a:pt x="831" y="82"/>
                  </a:lnTo>
                  <a:lnTo>
                    <a:pt x="823" y="82"/>
                  </a:lnTo>
                  <a:lnTo>
                    <a:pt x="816" y="86"/>
                  </a:lnTo>
                  <a:lnTo>
                    <a:pt x="808" y="90"/>
                  </a:lnTo>
                  <a:lnTo>
                    <a:pt x="802" y="92"/>
                  </a:lnTo>
                  <a:lnTo>
                    <a:pt x="797" y="95"/>
                  </a:lnTo>
                  <a:lnTo>
                    <a:pt x="791" y="97"/>
                  </a:lnTo>
                  <a:lnTo>
                    <a:pt x="785" y="99"/>
                  </a:lnTo>
                  <a:lnTo>
                    <a:pt x="780" y="103"/>
                  </a:lnTo>
                  <a:lnTo>
                    <a:pt x="774" y="105"/>
                  </a:lnTo>
                  <a:lnTo>
                    <a:pt x="768" y="109"/>
                  </a:lnTo>
                  <a:lnTo>
                    <a:pt x="764" y="112"/>
                  </a:lnTo>
                  <a:lnTo>
                    <a:pt x="759" y="114"/>
                  </a:lnTo>
                  <a:lnTo>
                    <a:pt x="753" y="118"/>
                  </a:lnTo>
                  <a:lnTo>
                    <a:pt x="747" y="122"/>
                  </a:lnTo>
                  <a:lnTo>
                    <a:pt x="742" y="124"/>
                  </a:lnTo>
                  <a:lnTo>
                    <a:pt x="738" y="128"/>
                  </a:lnTo>
                  <a:lnTo>
                    <a:pt x="732" y="131"/>
                  </a:lnTo>
                  <a:lnTo>
                    <a:pt x="726" y="135"/>
                  </a:lnTo>
                  <a:lnTo>
                    <a:pt x="723" y="137"/>
                  </a:lnTo>
                  <a:lnTo>
                    <a:pt x="717" y="143"/>
                  </a:lnTo>
                  <a:lnTo>
                    <a:pt x="711" y="145"/>
                  </a:lnTo>
                  <a:lnTo>
                    <a:pt x="707" y="149"/>
                  </a:lnTo>
                  <a:lnTo>
                    <a:pt x="702" y="152"/>
                  </a:lnTo>
                  <a:lnTo>
                    <a:pt x="696" y="156"/>
                  </a:lnTo>
                  <a:lnTo>
                    <a:pt x="692" y="160"/>
                  </a:lnTo>
                  <a:lnTo>
                    <a:pt x="686" y="164"/>
                  </a:lnTo>
                  <a:lnTo>
                    <a:pt x="681" y="168"/>
                  </a:lnTo>
                  <a:lnTo>
                    <a:pt x="677" y="171"/>
                  </a:lnTo>
                  <a:lnTo>
                    <a:pt x="671" y="175"/>
                  </a:lnTo>
                  <a:lnTo>
                    <a:pt x="666" y="179"/>
                  </a:lnTo>
                  <a:lnTo>
                    <a:pt x="662" y="183"/>
                  </a:lnTo>
                  <a:lnTo>
                    <a:pt x="658" y="187"/>
                  </a:lnTo>
                  <a:lnTo>
                    <a:pt x="652" y="190"/>
                  </a:lnTo>
                  <a:lnTo>
                    <a:pt x="648" y="196"/>
                  </a:lnTo>
                  <a:lnTo>
                    <a:pt x="643" y="200"/>
                  </a:lnTo>
                  <a:lnTo>
                    <a:pt x="639" y="204"/>
                  </a:lnTo>
                  <a:lnTo>
                    <a:pt x="633" y="207"/>
                  </a:lnTo>
                  <a:lnTo>
                    <a:pt x="628" y="211"/>
                  </a:lnTo>
                  <a:lnTo>
                    <a:pt x="624" y="215"/>
                  </a:lnTo>
                  <a:lnTo>
                    <a:pt x="618" y="219"/>
                  </a:lnTo>
                  <a:lnTo>
                    <a:pt x="612" y="225"/>
                  </a:lnTo>
                  <a:lnTo>
                    <a:pt x="609" y="228"/>
                  </a:lnTo>
                  <a:lnTo>
                    <a:pt x="603" y="232"/>
                  </a:lnTo>
                  <a:lnTo>
                    <a:pt x="599" y="238"/>
                  </a:lnTo>
                  <a:lnTo>
                    <a:pt x="590" y="246"/>
                  </a:lnTo>
                  <a:lnTo>
                    <a:pt x="582" y="255"/>
                  </a:lnTo>
                  <a:lnTo>
                    <a:pt x="572" y="265"/>
                  </a:lnTo>
                  <a:lnTo>
                    <a:pt x="565" y="272"/>
                  </a:lnTo>
                  <a:lnTo>
                    <a:pt x="555" y="282"/>
                  </a:lnTo>
                  <a:lnTo>
                    <a:pt x="546" y="291"/>
                  </a:lnTo>
                  <a:lnTo>
                    <a:pt x="540" y="295"/>
                  </a:lnTo>
                  <a:lnTo>
                    <a:pt x="536" y="301"/>
                  </a:lnTo>
                  <a:lnTo>
                    <a:pt x="532" y="304"/>
                  </a:lnTo>
                  <a:lnTo>
                    <a:pt x="529" y="310"/>
                  </a:lnTo>
                  <a:lnTo>
                    <a:pt x="523" y="314"/>
                  </a:lnTo>
                  <a:lnTo>
                    <a:pt x="519" y="320"/>
                  </a:lnTo>
                  <a:lnTo>
                    <a:pt x="515" y="323"/>
                  </a:lnTo>
                  <a:lnTo>
                    <a:pt x="512" y="329"/>
                  </a:lnTo>
                  <a:lnTo>
                    <a:pt x="508" y="335"/>
                  </a:lnTo>
                  <a:lnTo>
                    <a:pt x="502" y="339"/>
                  </a:lnTo>
                  <a:lnTo>
                    <a:pt x="498" y="344"/>
                  </a:lnTo>
                  <a:lnTo>
                    <a:pt x="494" y="348"/>
                  </a:lnTo>
                  <a:lnTo>
                    <a:pt x="487" y="354"/>
                  </a:lnTo>
                  <a:lnTo>
                    <a:pt x="481" y="356"/>
                  </a:lnTo>
                  <a:lnTo>
                    <a:pt x="472" y="356"/>
                  </a:lnTo>
                  <a:lnTo>
                    <a:pt x="464" y="356"/>
                  </a:lnTo>
                  <a:lnTo>
                    <a:pt x="456" y="352"/>
                  </a:lnTo>
                  <a:lnTo>
                    <a:pt x="453" y="348"/>
                  </a:lnTo>
                  <a:lnTo>
                    <a:pt x="451" y="342"/>
                  </a:lnTo>
                  <a:lnTo>
                    <a:pt x="455" y="3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2" name="Freeform 95"/>
            <p:cNvSpPr>
              <a:spLocks/>
            </p:cNvSpPr>
            <p:nvPr/>
          </p:nvSpPr>
          <p:spPr bwMode="auto">
            <a:xfrm>
              <a:off x="7524751" y="3138488"/>
              <a:ext cx="103188" cy="87313"/>
            </a:xfrm>
            <a:custGeom>
              <a:avLst/>
              <a:gdLst>
                <a:gd name="T0" fmla="*/ 2147483647 w 131"/>
                <a:gd name="T1" fmla="*/ 2147483647 h 110"/>
                <a:gd name="T2" fmla="*/ 2147483647 w 131"/>
                <a:gd name="T3" fmla="*/ 2147483647 h 110"/>
                <a:gd name="T4" fmla="*/ 2147483647 w 131"/>
                <a:gd name="T5" fmla="*/ 2147483647 h 110"/>
                <a:gd name="T6" fmla="*/ 2147483647 w 131"/>
                <a:gd name="T7" fmla="*/ 2147483647 h 110"/>
                <a:gd name="T8" fmla="*/ 2147483647 w 131"/>
                <a:gd name="T9" fmla="*/ 2147483647 h 110"/>
                <a:gd name="T10" fmla="*/ 2147483647 w 131"/>
                <a:gd name="T11" fmla="*/ 2147483647 h 110"/>
                <a:gd name="T12" fmla="*/ 2147483647 w 131"/>
                <a:gd name="T13" fmla="*/ 2147483647 h 110"/>
                <a:gd name="T14" fmla="*/ 2147483647 w 131"/>
                <a:gd name="T15" fmla="*/ 2147483647 h 110"/>
                <a:gd name="T16" fmla="*/ 2147483647 w 131"/>
                <a:gd name="T17" fmla="*/ 2147483647 h 110"/>
                <a:gd name="T18" fmla="*/ 2147483647 w 131"/>
                <a:gd name="T19" fmla="*/ 0 h 110"/>
                <a:gd name="T20" fmla="*/ 2147483647 w 131"/>
                <a:gd name="T21" fmla="*/ 0 h 110"/>
                <a:gd name="T22" fmla="*/ 2147483647 w 131"/>
                <a:gd name="T23" fmla="*/ 0 h 110"/>
                <a:gd name="T24" fmla="*/ 2147483647 w 131"/>
                <a:gd name="T25" fmla="*/ 2147483647 h 110"/>
                <a:gd name="T26" fmla="*/ 2147483647 w 131"/>
                <a:gd name="T27" fmla="*/ 2147483647 h 110"/>
                <a:gd name="T28" fmla="*/ 2147483647 w 131"/>
                <a:gd name="T29" fmla="*/ 2147483647 h 110"/>
                <a:gd name="T30" fmla="*/ 2147483647 w 131"/>
                <a:gd name="T31" fmla="*/ 2147483647 h 110"/>
                <a:gd name="T32" fmla="*/ 2147483647 w 131"/>
                <a:gd name="T33" fmla="*/ 2147483647 h 110"/>
                <a:gd name="T34" fmla="*/ 2147483647 w 131"/>
                <a:gd name="T35" fmla="*/ 2147483647 h 110"/>
                <a:gd name="T36" fmla="*/ 2147483647 w 131"/>
                <a:gd name="T37" fmla="*/ 2147483647 h 110"/>
                <a:gd name="T38" fmla="*/ 2147483647 w 131"/>
                <a:gd name="T39" fmla="*/ 2147483647 h 110"/>
                <a:gd name="T40" fmla="*/ 2147483647 w 131"/>
                <a:gd name="T41" fmla="*/ 2147483647 h 110"/>
                <a:gd name="T42" fmla="*/ 2147483647 w 131"/>
                <a:gd name="T43" fmla="*/ 2147483647 h 110"/>
                <a:gd name="T44" fmla="*/ 2147483647 w 131"/>
                <a:gd name="T45" fmla="*/ 2147483647 h 110"/>
                <a:gd name="T46" fmla="*/ 2147483647 w 131"/>
                <a:gd name="T47" fmla="*/ 2147483647 h 110"/>
                <a:gd name="T48" fmla="*/ 2147483647 w 131"/>
                <a:gd name="T49" fmla="*/ 2147483647 h 110"/>
                <a:gd name="T50" fmla="*/ 2147483647 w 131"/>
                <a:gd name="T51" fmla="*/ 2147483647 h 110"/>
                <a:gd name="T52" fmla="*/ 2147483647 w 131"/>
                <a:gd name="T53" fmla="*/ 2147483647 h 110"/>
                <a:gd name="T54" fmla="*/ 2147483647 w 131"/>
                <a:gd name="T55" fmla="*/ 2147483647 h 110"/>
                <a:gd name="T56" fmla="*/ 2147483647 w 131"/>
                <a:gd name="T57" fmla="*/ 2147483647 h 110"/>
                <a:gd name="T58" fmla="*/ 2147483647 w 131"/>
                <a:gd name="T59" fmla="*/ 2147483647 h 110"/>
                <a:gd name="T60" fmla="*/ 2147483647 w 131"/>
                <a:gd name="T61" fmla="*/ 2147483647 h 110"/>
                <a:gd name="T62" fmla="*/ 2147483647 w 131"/>
                <a:gd name="T63" fmla="*/ 2147483647 h 110"/>
                <a:gd name="T64" fmla="*/ 2147483647 w 131"/>
                <a:gd name="T65" fmla="*/ 2147483647 h 110"/>
                <a:gd name="T66" fmla="*/ 2147483647 w 131"/>
                <a:gd name="T67" fmla="*/ 2147483647 h 110"/>
                <a:gd name="T68" fmla="*/ 2147483647 w 131"/>
                <a:gd name="T69" fmla="*/ 2147483647 h 110"/>
                <a:gd name="T70" fmla="*/ 2147483647 w 131"/>
                <a:gd name="T71" fmla="*/ 2147483647 h 110"/>
                <a:gd name="T72" fmla="*/ 2147483647 w 131"/>
                <a:gd name="T73" fmla="*/ 2147483647 h 110"/>
                <a:gd name="T74" fmla="*/ 2147483647 w 131"/>
                <a:gd name="T75" fmla="*/ 2147483647 h 110"/>
                <a:gd name="T76" fmla="*/ 2147483647 w 131"/>
                <a:gd name="T77" fmla="*/ 2147483647 h 110"/>
                <a:gd name="T78" fmla="*/ 2147483647 w 131"/>
                <a:gd name="T79" fmla="*/ 2147483647 h 110"/>
                <a:gd name="T80" fmla="*/ 2147483647 w 131"/>
                <a:gd name="T81" fmla="*/ 2147483647 h 110"/>
                <a:gd name="T82" fmla="*/ 2147483647 w 131"/>
                <a:gd name="T83" fmla="*/ 2147483647 h 110"/>
                <a:gd name="T84" fmla="*/ 2147483647 w 131"/>
                <a:gd name="T85" fmla="*/ 2147483647 h 110"/>
                <a:gd name="T86" fmla="*/ 2147483647 w 131"/>
                <a:gd name="T87" fmla="*/ 2147483647 h 110"/>
                <a:gd name="T88" fmla="*/ 2147483647 w 131"/>
                <a:gd name="T89" fmla="*/ 2147483647 h 110"/>
                <a:gd name="T90" fmla="*/ 0 w 131"/>
                <a:gd name="T91" fmla="*/ 2147483647 h 110"/>
                <a:gd name="T92" fmla="*/ 0 w 131"/>
                <a:gd name="T93" fmla="*/ 2147483647 h 110"/>
                <a:gd name="T94" fmla="*/ 0 w 131"/>
                <a:gd name="T95" fmla="*/ 2147483647 h 110"/>
                <a:gd name="T96" fmla="*/ 2147483647 w 131"/>
                <a:gd name="T97" fmla="*/ 2147483647 h 110"/>
                <a:gd name="T98" fmla="*/ 2147483647 w 131"/>
                <a:gd name="T99" fmla="*/ 2147483647 h 110"/>
                <a:gd name="T100" fmla="*/ 2147483647 w 131"/>
                <a:gd name="T101" fmla="*/ 2147483647 h 110"/>
                <a:gd name="T102" fmla="*/ 2147483647 w 131"/>
                <a:gd name="T103" fmla="*/ 2147483647 h 110"/>
                <a:gd name="T104" fmla="*/ 2147483647 w 131"/>
                <a:gd name="T105" fmla="*/ 2147483647 h 110"/>
                <a:gd name="T106" fmla="*/ 2147483647 w 131"/>
                <a:gd name="T107" fmla="*/ 2147483647 h 110"/>
                <a:gd name="T108" fmla="*/ 2147483647 w 131"/>
                <a:gd name="T109" fmla="*/ 2147483647 h 110"/>
                <a:gd name="T110" fmla="*/ 2147483647 w 131"/>
                <a:gd name="T111" fmla="*/ 2147483647 h 110"/>
                <a:gd name="T112" fmla="*/ 2147483647 w 131"/>
                <a:gd name="T113" fmla="*/ 2147483647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1"/>
                <a:gd name="T172" fmla="*/ 0 h 110"/>
                <a:gd name="T173" fmla="*/ 131 w 131"/>
                <a:gd name="T174" fmla="*/ 110 h 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1" h="110">
                  <a:moveTo>
                    <a:pt x="34" y="13"/>
                  </a:moveTo>
                  <a:lnTo>
                    <a:pt x="34" y="11"/>
                  </a:lnTo>
                  <a:lnTo>
                    <a:pt x="36" y="11"/>
                  </a:lnTo>
                  <a:lnTo>
                    <a:pt x="40" y="9"/>
                  </a:lnTo>
                  <a:lnTo>
                    <a:pt x="46" y="8"/>
                  </a:lnTo>
                  <a:lnTo>
                    <a:pt x="50" y="6"/>
                  </a:lnTo>
                  <a:lnTo>
                    <a:pt x="57" y="4"/>
                  </a:lnTo>
                  <a:lnTo>
                    <a:pt x="65" y="2"/>
                  </a:lnTo>
                  <a:lnTo>
                    <a:pt x="70" y="2"/>
                  </a:lnTo>
                  <a:lnTo>
                    <a:pt x="78" y="0"/>
                  </a:lnTo>
                  <a:lnTo>
                    <a:pt x="88" y="0"/>
                  </a:lnTo>
                  <a:lnTo>
                    <a:pt x="95" y="0"/>
                  </a:lnTo>
                  <a:lnTo>
                    <a:pt x="103" y="2"/>
                  </a:lnTo>
                  <a:lnTo>
                    <a:pt x="110" y="4"/>
                  </a:lnTo>
                  <a:lnTo>
                    <a:pt x="116" y="9"/>
                  </a:lnTo>
                  <a:lnTo>
                    <a:pt x="122" y="13"/>
                  </a:lnTo>
                  <a:lnTo>
                    <a:pt x="127" y="23"/>
                  </a:lnTo>
                  <a:lnTo>
                    <a:pt x="129" y="30"/>
                  </a:lnTo>
                  <a:lnTo>
                    <a:pt x="131" y="40"/>
                  </a:lnTo>
                  <a:lnTo>
                    <a:pt x="129" y="47"/>
                  </a:lnTo>
                  <a:lnTo>
                    <a:pt x="127" y="57"/>
                  </a:lnTo>
                  <a:lnTo>
                    <a:pt x="124" y="65"/>
                  </a:lnTo>
                  <a:lnTo>
                    <a:pt x="120" y="72"/>
                  </a:lnTo>
                  <a:lnTo>
                    <a:pt x="114" y="80"/>
                  </a:lnTo>
                  <a:lnTo>
                    <a:pt x="107" y="89"/>
                  </a:lnTo>
                  <a:lnTo>
                    <a:pt x="97" y="95"/>
                  </a:lnTo>
                  <a:lnTo>
                    <a:pt x="89" y="101"/>
                  </a:lnTo>
                  <a:lnTo>
                    <a:pt x="84" y="103"/>
                  </a:lnTo>
                  <a:lnTo>
                    <a:pt x="78" y="104"/>
                  </a:lnTo>
                  <a:lnTo>
                    <a:pt x="74" y="106"/>
                  </a:lnTo>
                  <a:lnTo>
                    <a:pt x="70" y="108"/>
                  </a:lnTo>
                  <a:lnTo>
                    <a:pt x="65" y="108"/>
                  </a:lnTo>
                  <a:lnTo>
                    <a:pt x="59" y="110"/>
                  </a:lnTo>
                  <a:lnTo>
                    <a:pt x="55" y="110"/>
                  </a:lnTo>
                  <a:lnTo>
                    <a:pt x="50" y="110"/>
                  </a:lnTo>
                  <a:lnTo>
                    <a:pt x="44" y="108"/>
                  </a:lnTo>
                  <a:lnTo>
                    <a:pt x="40" y="108"/>
                  </a:lnTo>
                  <a:lnTo>
                    <a:pt x="34" y="106"/>
                  </a:lnTo>
                  <a:lnTo>
                    <a:pt x="29" y="106"/>
                  </a:lnTo>
                  <a:lnTo>
                    <a:pt x="25" y="103"/>
                  </a:lnTo>
                  <a:lnTo>
                    <a:pt x="19" y="101"/>
                  </a:lnTo>
                  <a:lnTo>
                    <a:pt x="15" y="97"/>
                  </a:lnTo>
                  <a:lnTo>
                    <a:pt x="12" y="95"/>
                  </a:lnTo>
                  <a:lnTo>
                    <a:pt x="6" y="89"/>
                  </a:lnTo>
                  <a:lnTo>
                    <a:pt x="4" y="84"/>
                  </a:lnTo>
                  <a:lnTo>
                    <a:pt x="0" y="78"/>
                  </a:lnTo>
                  <a:lnTo>
                    <a:pt x="0" y="72"/>
                  </a:lnTo>
                  <a:lnTo>
                    <a:pt x="0" y="65"/>
                  </a:lnTo>
                  <a:lnTo>
                    <a:pt x="2" y="61"/>
                  </a:lnTo>
                  <a:lnTo>
                    <a:pt x="2" y="55"/>
                  </a:lnTo>
                  <a:lnTo>
                    <a:pt x="4" y="49"/>
                  </a:lnTo>
                  <a:lnTo>
                    <a:pt x="6" y="44"/>
                  </a:lnTo>
                  <a:lnTo>
                    <a:pt x="10" y="42"/>
                  </a:lnTo>
                  <a:lnTo>
                    <a:pt x="13" y="36"/>
                  </a:lnTo>
                  <a:lnTo>
                    <a:pt x="15" y="34"/>
                  </a:lnTo>
                  <a:lnTo>
                    <a:pt x="34" y="13"/>
                  </a:lnTo>
                  <a:close/>
                </a:path>
              </a:pathLst>
            </a:custGeom>
            <a:solidFill>
              <a:srgbClr val="FA59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3" name="Freeform 96"/>
            <p:cNvSpPr>
              <a:spLocks/>
            </p:cNvSpPr>
            <p:nvPr/>
          </p:nvSpPr>
          <p:spPr bwMode="auto">
            <a:xfrm>
              <a:off x="7512051" y="3121025"/>
              <a:ext cx="187325" cy="173038"/>
            </a:xfrm>
            <a:custGeom>
              <a:avLst/>
              <a:gdLst>
                <a:gd name="T0" fmla="*/ 2147483647 w 236"/>
                <a:gd name="T1" fmla="*/ 2147483647 h 219"/>
                <a:gd name="T2" fmla="*/ 2147483647 w 236"/>
                <a:gd name="T3" fmla="*/ 2147483647 h 219"/>
                <a:gd name="T4" fmla="*/ 2147483647 w 236"/>
                <a:gd name="T5" fmla="*/ 2147483647 h 219"/>
                <a:gd name="T6" fmla="*/ 2147483647 w 236"/>
                <a:gd name="T7" fmla="*/ 2147483647 h 219"/>
                <a:gd name="T8" fmla="*/ 2147483647 w 236"/>
                <a:gd name="T9" fmla="*/ 2147483647 h 219"/>
                <a:gd name="T10" fmla="*/ 2147483647 w 236"/>
                <a:gd name="T11" fmla="*/ 2147483647 h 219"/>
                <a:gd name="T12" fmla="*/ 2147483647 w 236"/>
                <a:gd name="T13" fmla="*/ 2147483647 h 219"/>
                <a:gd name="T14" fmla="*/ 2147483647 w 236"/>
                <a:gd name="T15" fmla="*/ 2147483647 h 219"/>
                <a:gd name="T16" fmla="*/ 2147483647 w 236"/>
                <a:gd name="T17" fmla="*/ 2147483647 h 219"/>
                <a:gd name="T18" fmla="*/ 2147483647 w 236"/>
                <a:gd name="T19" fmla="*/ 2147483647 h 219"/>
                <a:gd name="T20" fmla="*/ 2147483647 w 236"/>
                <a:gd name="T21" fmla="*/ 2147483647 h 219"/>
                <a:gd name="T22" fmla="*/ 2147483647 w 236"/>
                <a:gd name="T23" fmla="*/ 2147483647 h 219"/>
                <a:gd name="T24" fmla="*/ 2147483647 w 236"/>
                <a:gd name="T25" fmla="*/ 2147483647 h 219"/>
                <a:gd name="T26" fmla="*/ 2147483647 w 236"/>
                <a:gd name="T27" fmla="*/ 2147483647 h 219"/>
                <a:gd name="T28" fmla="*/ 2147483647 w 236"/>
                <a:gd name="T29" fmla="*/ 2147483647 h 219"/>
                <a:gd name="T30" fmla="*/ 2147483647 w 236"/>
                <a:gd name="T31" fmla="*/ 2147483647 h 219"/>
                <a:gd name="T32" fmla="*/ 2147483647 w 236"/>
                <a:gd name="T33" fmla="*/ 2147483647 h 219"/>
                <a:gd name="T34" fmla="*/ 2147483647 w 236"/>
                <a:gd name="T35" fmla="*/ 2147483647 h 219"/>
                <a:gd name="T36" fmla="*/ 2147483647 w 236"/>
                <a:gd name="T37" fmla="*/ 2147483647 h 219"/>
                <a:gd name="T38" fmla="*/ 2147483647 w 236"/>
                <a:gd name="T39" fmla="*/ 2147483647 h 219"/>
                <a:gd name="T40" fmla="*/ 2147483647 w 236"/>
                <a:gd name="T41" fmla="*/ 2147483647 h 219"/>
                <a:gd name="T42" fmla="*/ 2147483647 w 236"/>
                <a:gd name="T43" fmla="*/ 2147483647 h 219"/>
                <a:gd name="T44" fmla="*/ 2147483647 w 236"/>
                <a:gd name="T45" fmla="*/ 2147483647 h 219"/>
                <a:gd name="T46" fmla="*/ 2147483647 w 236"/>
                <a:gd name="T47" fmla="*/ 2147483647 h 219"/>
                <a:gd name="T48" fmla="*/ 2147483647 w 236"/>
                <a:gd name="T49" fmla="*/ 2147483647 h 219"/>
                <a:gd name="T50" fmla="*/ 2147483647 w 236"/>
                <a:gd name="T51" fmla="*/ 2147483647 h 219"/>
                <a:gd name="T52" fmla="*/ 2147483647 w 236"/>
                <a:gd name="T53" fmla="*/ 2147483647 h 219"/>
                <a:gd name="T54" fmla="*/ 2147483647 w 236"/>
                <a:gd name="T55" fmla="*/ 2147483647 h 219"/>
                <a:gd name="T56" fmla="*/ 2147483647 w 236"/>
                <a:gd name="T57" fmla="*/ 2147483647 h 219"/>
                <a:gd name="T58" fmla="*/ 2147483647 w 236"/>
                <a:gd name="T59" fmla="*/ 2147483647 h 219"/>
                <a:gd name="T60" fmla="*/ 2147483647 w 236"/>
                <a:gd name="T61" fmla="*/ 2147483647 h 219"/>
                <a:gd name="T62" fmla="*/ 2147483647 w 236"/>
                <a:gd name="T63" fmla="*/ 2147483647 h 219"/>
                <a:gd name="T64" fmla="*/ 2147483647 w 236"/>
                <a:gd name="T65" fmla="*/ 2147483647 h 219"/>
                <a:gd name="T66" fmla="*/ 0 w 236"/>
                <a:gd name="T67" fmla="*/ 2147483647 h 219"/>
                <a:gd name="T68" fmla="*/ 0 w 236"/>
                <a:gd name="T69" fmla="*/ 2147483647 h 219"/>
                <a:gd name="T70" fmla="*/ 2147483647 w 236"/>
                <a:gd name="T71" fmla="*/ 2147483647 h 219"/>
                <a:gd name="T72" fmla="*/ 2147483647 w 236"/>
                <a:gd name="T73" fmla="*/ 2147483647 h 219"/>
                <a:gd name="T74" fmla="*/ 2147483647 w 236"/>
                <a:gd name="T75" fmla="*/ 2147483647 h 219"/>
                <a:gd name="T76" fmla="*/ 2147483647 w 236"/>
                <a:gd name="T77" fmla="*/ 2147483647 h 219"/>
                <a:gd name="T78" fmla="*/ 2147483647 w 236"/>
                <a:gd name="T79" fmla="*/ 2147483647 h 219"/>
                <a:gd name="T80" fmla="*/ 2147483647 w 236"/>
                <a:gd name="T81" fmla="*/ 0 h 219"/>
                <a:gd name="T82" fmla="*/ 2147483647 w 236"/>
                <a:gd name="T83" fmla="*/ 2147483647 h 219"/>
                <a:gd name="T84" fmla="*/ 2147483647 w 236"/>
                <a:gd name="T85" fmla="*/ 2147483647 h 2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6"/>
                <a:gd name="T130" fmla="*/ 0 h 219"/>
                <a:gd name="T131" fmla="*/ 236 w 236"/>
                <a:gd name="T132" fmla="*/ 219 h 2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6" h="219">
                  <a:moveTo>
                    <a:pt x="85" y="29"/>
                  </a:moveTo>
                  <a:lnTo>
                    <a:pt x="82" y="32"/>
                  </a:lnTo>
                  <a:lnTo>
                    <a:pt x="78" y="36"/>
                  </a:lnTo>
                  <a:lnTo>
                    <a:pt x="72" y="40"/>
                  </a:lnTo>
                  <a:lnTo>
                    <a:pt x="70" y="46"/>
                  </a:lnTo>
                  <a:lnTo>
                    <a:pt x="66" y="51"/>
                  </a:lnTo>
                  <a:lnTo>
                    <a:pt x="63" y="57"/>
                  </a:lnTo>
                  <a:lnTo>
                    <a:pt x="61" y="61"/>
                  </a:lnTo>
                  <a:lnTo>
                    <a:pt x="59" y="67"/>
                  </a:lnTo>
                  <a:lnTo>
                    <a:pt x="57" y="70"/>
                  </a:lnTo>
                  <a:lnTo>
                    <a:pt x="55" y="76"/>
                  </a:lnTo>
                  <a:lnTo>
                    <a:pt x="55" y="82"/>
                  </a:lnTo>
                  <a:lnTo>
                    <a:pt x="55" y="88"/>
                  </a:lnTo>
                  <a:lnTo>
                    <a:pt x="55" y="93"/>
                  </a:lnTo>
                  <a:lnTo>
                    <a:pt x="59" y="101"/>
                  </a:lnTo>
                  <a:lnTo>
                    <a:pt x="61" y="107"/>
                  </a:lnTo>
                  <a:lnTo>
                    <a:pt x="63" y="114"/>
                  </a:lnTo>
                  <a:lnTo>
                    <a:pt x="68" y="122"/>
                  </a:lnTo>
                  <a:lnTo>
                    <a:pt x="74" y="127"/>
                  </a:lnTo>
                  <a:lnTo>
                    <a:pt x="80" y="133"/>
                  </a:lnTo>
                  <a:lnTo>
                    <a:pt x="89" y="135"/>
                  </a:lnTo>
                  <a:lnTo>
                    <a:pt x="93" y="137"/>
                  </a:lnTo>
                  <a:lnTo>
                    <a:pt x="97" y="137"/>
                  </a:lnTo>
                  <a:lnTo>
                    <a:pt x="103" y="137"/>
                  </a:lnTo>
                  <a:lnTo>
                    <a:pt x="108" y="139"/>
                  </a:lnTo>
                  <a:lnTo>
                    <a:pt x="112" y="137"/>
                  </a:lnTo>
                  <a:lnTo>
                    <a:pt x="118" y="137"/>
                  </a:lnTo>
                  <a:lnTo>
                    <a:pt x="122" y="137"/>
                  </a:lnTo>
                  <a:lnTo>
                    <a:pt x="127" y="137"/>
                  </a:lnTo>
                  <a:lnTo>
                    <a:pt x="131" y="135"/>
                  </a:lnTo>
                  <a:lnTo>
                    <a:pt x="135" y="133"/>
                  </a:lnTo>
                  <a:lnTo>
                    <a:pt x="141" y="129"/>
                  </a:lnTo>
                  <a:lnTo>
                    <a:pt x="144" y="127"/>
                  </a:lnTo>
                  <a:lnTo>
                    <a:pt x="146" y="122"/>
                  </a:lnTo>
                  <a:lnTo>
                    <a:pt x="148" y="120"/>
                  </a:lnTo>
                  <a:lnTo>
                    <a:pt x="150" y="114"/>
                  </a:lnTo>
                  <a:lnTo>
                    <a:pt x="154" y="108"/>
                  </a:lnTo>
                  <a:lnTo>
                    <a:pt x="154" y="103"/>
                  </a:lnTo>
                  <a:lnTo>
                    <a:pt x="156" y="97"/>
                  </a:lnTo>
                  <a:lnTo>
                    <a:pt x="156" y="93"/>
                  </a:lnTo>
                  <a:lnTo>
                    <a:pt x="160" y="89"/>
                  </a:lnTo>
                  <a:lnTo>
                    <a:pt x="165" y="84"/>
                  </a:lnTo>
                  <a:lnTo>
                    <a:pt x="171" y="80"/>
                  </a:lnTo>
                  <a:lnTo>
                    <a:pt x="179" y="76"/>
                  </a:lnTo>
                  <a:lnTo>
                    <a:pt x="186" y="74"/>
                  </a:lnTo>
                  <a:lnTo>
                    <a:pt x="194" y="72"/>
                  </a:lnTo>
                  <a:lnTo>
                    <a:pt x="201" y="74"/>
                  </a:lnTo>
                  <a:lnTo>
                    <a:pt x="209" y="76"/>
                  </a:lnTo>
                  <a:lnTo>
                    <a:pt x="215" y="80"/>
                  </a:lnTo>
                  <a:lnTo>
                    <a:pt x="220" y="84"/>
                  </a:lnTo>
                  <a:lnTo>
                    <a:pt x="226" y="89"/>
                  </a:lnTo>
                  <a:lnTo>
                    <a:pt x="232" y="97"/>
                  </a:lnTo>
                  <a:lnTo>
                    <a:pt x="234" y="105"/>
                  </a:lnTo>
                  <a:lnTo>
                    <a:pt x="234" y="108"/>
                  </a:lnTo>
                  <a:lnTo>
                    <a:pt x="236" y="114"/>
                  </a:lnTo>
                  <a:lnTo>
                    <a:pt x="236" y="120"/>
                  </a:lnTo>
                  <a:lnTo>
                    <a:pt x="236" y="124"/>
                  </a:lnTo>
                  <a:lnTo>
                    <a:pt x="234" y="133"/>
                  </a:lnTo>
                  <a:lnTo>
                    <a:pt x="230" y="143"/>
                  </a:lnTo>
                  <a:lnTo>
                    <a:pt x="226" y="150"/>
                  </a:lnTo>
                  <a:lnTo>
                    <a:pt x="222" y="158"/>
                  </a:lnTo>
                  <a:lnTo>
                    <a:pt x="219" y="165"/>
                  </a:lnTo>
                  <a:lnTo>
                    <a:pt x="213" y="173"/>
                  </a:lnTo>
                  <a:lnTo>
                    <a:pt x="209" y="179"/>
                  </a:lnTo>
                  <a:lnTo>
                    <a:pt x="203" y="186"/>
                  </a:lnTo>
                  <a:lnTo>
                    <a:pt x="196" y="190"/>
                  </a:lnTo>
                  <a:lnTo>
                    <a:pt x="190" y="196"/>
                  </a:lnTo>
                  <a:lnTo>
                    <a:pt x="182" y="200"/>
                  </a:lnTo>
                  <a:lnTo>
                    <a:pt x="175" y="205"/>
                  </a:lnTo>
                  <a:lnTo>
                    <a:pt x="167" y="209"/>
                  </a:lnTo>
                  <a:lnTo>
                    <a:pt x="160" y="213"/>
                  </a:lnTo>
                  <a:lnTo>
                    <a:pt x="150" y="215"/>
                  </a:lnTo>
                  <a:lnTo>
                    <a:pt x="142" y="217"/>
                  </a:lnTo>
                  <a:lnTo>
                    <a:pt x="137" y="217"/>
                  </a:lnTo>
                  <a:lnTo>
                    <a:pt x="131" y="219"/>
                  </a:lnTo>
                  <a:lnTo>
                    <a:pt x="125" y="219"/>
                  </a:lnTo>
                  <a:lnTo>
                    <a:pt x="120" y="219"/>
                  </a:lnTo>
                  <a:lnTo>
                    <a:pt x="116" y="219"/>
                  </a:lnTo>
                  <a:lnTo>
                    <a:pt x="110" y="219"/>
                  </a:lnTo>
                  <a:lnTo>
                    <a:pt x="104" y="219"/>
                  </a:lnTo>
                  <a:lnTo>
                    <a:pt x="101" y="219"/>
                  </a:lnTo>
                  <a:lnTo>
                    <a:pt x="95" y="217"/>
                  </a:lnTo>
                  <a:lnTo>
                    <a:pt x="89" y="215"/>
                  </a:lnTo>
                  <a:lnTo>
                    <a:pt x="85" y="213"/>
                  </a:lnTo>
                  <a:lnTo>
                    <a:pt x="80" y="213"/>
                  </a:lnTo>
                  <a:lnTo>
                    <a:pt x="70" y="209"/>
                  </a:lnTo>
                  <a:lnTo>
                    <a:pt x="63" y="205"/>
                  </a:lnTo>
                  <a:lnTo>
                    <a:pt x="53" y="200"/>
                  </a:lnTo>
                  <a:lnTo>
                    <a:pt x="46" y="196"/>
                  </a:lnTo>
                  <a:lnTo>
                    <a:pt x="38" y="188"/>
                  </a:lnTo>
                  <a:lnTo>
                    <a:pt x="30" y="183"/>
                  </a:lnTo>
                  <a:lnTo>
                    <a:pt x="25" y="173"/>
                  </a:lnTo>
                  <a:lnTo>
                    <a:pt x="19" y="165"/>
                  </a:lnTo>
                  <a:lnTo>
                    <a:pt x="13" y="158"/>
                  </a:lnTo>
                  <a:lnTo>
                    <a:pt x="9" y="148"/>
                  </a:lnTo>
                  <a:lnTo>
                    <a:pt x="7" y="143"/>
                  </a:lnTo>
                  <a:lnTo>
                    <a:pt x="4" y="137"/>
                  </a:lnTo>
                  <a:lnTo>
                    <a:pt x="2" y="133"/>
                  </a:lnTo>
                  <a:lnTo>
                    <a:pt x="2" y="127"/>
                  </a:lnTo>
                  <a:lnTo>
                    <a:pt x="0" y="122"/>
                  </a:lnTo>
                  <a:lnTo>
                    <a:pt x="0" y="116"/>
                  </a:lnTo>
                  <a:lnTo>
                    <a:pt x="0" y="110"/>
                  </a:lnTo>
                  <a:lnTo>
                    <a:pt x="0" y="107"/>
                  </a:lnTo>
                  <a:lnTo>
                    <a:pt x="0" y="101"/>
                  </a:lnTo>
                  <a:lnTo>
                    <a:pt x="0" y="95"/>
                  </a:lnTo>
                  <a:lnTo>
                    <a:pt x="0" y="89"/>
                  </a:lnTo>
                  <a:lnTo>
                    <a:pt x="2" y="86"/>
                  </a:lnTo>
                  <a:lnTo>
                    <a:pt x="2" y="80"/>
                  </a:lnTo>
                  <a:lnTo>
                    <a:pt x="4" y="74"/>
                  </a:lnTo>
                  <a:lnTo>
                    <a:pt x="4" y="70"/>
                  </a:lnTo>
                  <a:lnTo>
                    <a:pt x="7" y="65"/>
                  </a:lnTo>
                  <a:lnTo>
                    <a:pt x="7" y="61"/>
                  </a:lnTo>
                  <a:lnTo>
                    <a:pt x="9" y="55"/>
                  </a:lnTo>
                  <a:lnTo>
                    <a:pt x="11" y="51"/>
                  </a:lnTo>
                  <a:lnTo>
                    <a:pt x="15" y="48"/>
                  </a:lnTo>
                  <a:lnTo>
                    <a:pt x="19" y="38"/>
                  </a:lnTo>
                  <a:lnTo>
                    <a:pt x="27" y="31"/>
                  </a:lnTo>
                  <a:lnTo>
                    <a:pt x="32" y="23"/>
                  </a:lnTo>
                  <a:lnTo>
                    <a:pt x="40" y="17"/>
                  </a:lnTo>
                  <a:lnTo>
                    <a:pt x="47" y="10"/>
                  </a:lnTo>
                  <a:lnTo>
                    <a:pt x="55" y="6"/>
                  </a:lnTo>
                  <a:lnTo>
                    <a:pt x="63" y="0"/>
                  </a:lnTo>
                  <a:lnTo>
                    <a:pt x="72" y="0"/>
                  </a:lnTo>
                  <a:lnTo>
                    <a:pt x="78" y="0"/>
                  </a:lnTo>
                  <a:lnTo>
                    <a:pt x="85" y="4"/>
                  </a:lnTo>
                  <a:lnTo>
                    <a:pt x="89" y="10"/>
                  </a:lnTo>
                  <a:lnTo>
                    <a:pt x="91" y="15"/>
                  </a:lnTo>
                  <a:lnTo>
                    <a:pt x="89" y="21"/>
                  </a:lnTo>
                  <a:lnTo>
                    <a:pt x="85"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4" name="Freeform 67"/>
            <p:cNvSpPr>
              <a:spLocks/>
            </p:cNvSpPr>
            <p:nvPr/>
          </p:nvSpPr>
          <p:spPr bwMode="auto">
            <a:xfrm>
              <a:off x="7483476" y="2871788"/>
              <a:ext cx="1198563" cy="1266825"/>
            </a:xfrm>
            <a:custGeom>
              <a:avLst/>
              <a:gdLst>
                <a:gd name="T0" fmla="*/ 2147483647 w 1509"/>
                <a:gd name="T1" fmla="*/ 2147483647 h 1596"/>
                <a:gd name="T2" fmla="*/ 2147483647 w 1509"/>
                <a:gd name="T3" fmla="*/ 2147483647 h 1596"/>
                <a:gd name="T4" fmla="*/ 2147483647 w 1509"/>
                <a:gd name="T5" fmla="*/ 2147483647 h 1596"/>
                <a:gd name="T6" fmla="*/ 2147483647 w 1509"/>
                <a:gd name="T7" fmla="*/ 2147483647 h 1596"/>
                <a:gd name="T8" fmla="*/ 2147483647 w 1509"/>
                <a:gd name="T9" fmla="*/ 2147483647 h 1596"/>
                <a:gd name="T10" fmla="*/ 2147483647 w 1509"/>
                <a:gd name="T11" fmla="*/ 2147483647 h 1596"/>
                <a:gd name="T12" fmla="*/ 2147483647 w 1509"/>
                <a:gd name="T13" fmla="*/ 2147483647 h 1596"/>
                <a:gd name="T14" fmla="*/ 2147483647 w 1509"/>
                <a:gd name="T15" fmla="*/ 2147483647 h 1596"/>
                <a:gd name="T16" fmla="*/ 2147483647 w 1509"/>
                <a:gd name="T17" fmla="*/ 2147483647 h 1596"/>
                <a:gd name="T18" fmla="*/ 2147483647 w 1509"/>
                <a:gd name="T19" fmla="*/ 2147483647 h 1596"/>
                <a:gd name="T20" fmla="*/ 2147483647 w 1509"/>
                <a:gd name="T21" fmla="*/ 2147483647 h 1596"/>
                <a:gd name="T22" fmla="*/ 2147483647 w 1509"/>
                <a:gd name="T23" fmla="*/ 2147483647 h 1596"/>
                <a:gd name="T24" fmla="*/ 2147483647 w 1509"/>
                <a:gd name="T25" fmla="*/ 2147483647 h 1596"/>
                <a:gd name="T26" fmla="*/ 2147483647 w 1509"/>
                <a:gd name="T27" fmla="*/ 2147483647 h 1596"/>
                <a:gd name="T28" fmla="*/ 2147483647 w 1509"/>
                <a:gd name="T29" fmla="*/ 2147483647 h 1596"/>
                <a:gd name="T30" fmla="*/ 2147483647 w 1509"/>
                <a:gd name="T31" fmla="*/ 2147483647 h 1596"/>
                <a:gd name="T32" fmla="*/ 2147483647 w 1509"/>
                <a:gd name="T33" fmla="*/ 2147483647 h 1596"/>
                <a:gd name="T34" fmla="*/ 2147483647 w 1509"/>
                <a:gd name="T35" fmla="*/ 2147483647 h 1596"/>
                <a:gd name="T36" fmla="*/ 2147483647 w 1509"/>
                <a:gd name="T37" fmla="*/ 2147483647 h 1596"/>
                <a:gd name="T38" fmla="*/ 2147483647 w 1509"/>
                <a:gd name="T39" fmla="*/ 2147483647 h 1596"/>
                <a:gd name="T40" fmla="*/ 2147483647 w 1509"/>
                <a:gd name="T41" fmla="*/ 2147483647 h 1596"/>
                <a:gd name="T42" fmla="*/ 2147483647 w 1509"/>
                <a:gd name="T43" fmla="*/ 2147483647 h 1596"/>
                <a:gd name="T44" fmla="*/ 2147483647 w 1509"/>
                <a:gd name="T45" fmla="*/ 2147483647 h 1596"/>
                <a:gd name="T46" fmla="*/ 2147483647 w 1509"/>
                <a:gd name="T47" fmla="*/ 2147483647 h 1596"/>
                <a:gd name="T48" fmla="*/ 2147483647 w 1509"/>
                <a:gd name="T49" fmla="*/ 2147483647 h 1596"/>
                <a:gd name="T50" fmla="*/ 2147483647 w 1509"/>
                <a:gd name="T51" fmla="*/ 2147483647 h 1596"/>
                <a:gd name="T52" fmla="*/ 2147483647 w 1509"/>
                <a:gd name="T53" fmla="*/ 2147483647 h 1596"/>
                <a:gd name="T54" fmla="*/ 2147483647 w 1509"/>
                <a:gd name="T55" fmla="*/ 2147483647 h 1596"/>
                <a:gd name="T56" fmla="*/ 2147483647 w 1509"/>
                <a:gd name="T57" fmla="*/ 2147483647 h 1596"/>
                <a:gd name="T58" fmla="*/ 2147483647 w 1509"/>
                <a:gd name="T59" fmla="*/ 2147483647 h 1596"/>
                <a:gd name="T60" fmla="*/ 2147483647 w 1509"/>
                <a:gd name="T61" fmla="*/ 2147483647 h 1596"/>
                <a:gd name="T62" fmla="*/ 2147483647 w 1509"/>
                <a:gd name="T63" fmla="*/ 2147483647 h 1596"/>
                <a:gd name="T64" fmla="*/ 2147483647 w 1509"/>
                <a:gd name="T65" fmla="*/ 2147483647 h 1596"/>
                <a:gd name="T66" fmla="*/ 2147483647 w 1509"/>
                <a:gd name="T67" fmla="*/ 2147483647 h 1596"/>
                <a:gd name="T68" fmla="*/ 2147483647 w 1509"/>
                <a:gd name="T69" fmla="*/ 2147483647 h 1596"/>
                <a:gd name="T70" fmla="*/ 2147483647 w 1509"/>
                <a:gd name="T71" fmla="*/ 2147483647 h 1596"/>
                <a:gd name="T72" fmla="*/ 2147483647 w 1509"/>
                <a:gd name="T73" fmla="*/ 2147483647 h 1596"/>
                <a:gd name="T74" fmla="*/ 2147483647 w 1509"/>
                <a:gd name="T75" fmla="*/ 2147483647 h 1596"/>
                <a:gd name="T76" fmla="*/ 2147483647 w 1509"/>
                <a:gd name="T77" fmla="*/ 2147483647 h 1596"/>
                <a:gd name="T78" fmla="*/ 2147483647 w 1509"/>
                <a:gd name="T79" fmla="*/ 2147483647 h 1596"/>
                <a:gd name="T80" fmla="*/ 2147483647 w 1509"/>
                <a:gd name="T81" fmla="*/ 2147483647 h 1596"/>
                <a:gd name="T82" fmla="*/ 2147483647 w 1509"/>
                <a:gd name="T83" fmla="*/ 2147483647 h 1596"/>
                <a:gd name="T84" fmla="*/ 2147483647 w 1509"/>
                <a:gd name="T85" fmla="*/ 2147483647 h 1596"/>
                <a:gd name="T86" fmla="*/ 2147483647 w 1509"/>
                <a:gd name="T87" fmla="*/ 2147483647 h 1596"/>
                <a:gd name="T88" fmla="*/ 2147483647 w 1509"/>
                <a:gd name="T89" fmla="*/ 2147483647 h 1596"/>
                <a:gd name="T90" fmla="*/ 2147483647 w 1509"/>
                <a:gd name="T91" fmla="*/ 2147483647 h 1596"/>
                <a:gd name="T92" fmla="*/ 2147483647 w 1509"/>
                <a:gd name="T93" fmla="*/ 2147483647 h 1596"/>
                <a:gd name="T94" fmla="*/ 2147483647 w 1509"/>
                <a:gd name="T95" fmla="*/ 2147483647 h 1596"/>
                <a:gd name="T96" fmla="*/ 2147483647 w 1509"/>
                <a:gd name="T97" fmla="*/ 2147483647 h 1596"/>
                <a:gd name="T98" fmla="*/ 2147483647 w 1509"/>
                <a:gd name="T99" fmla="*/ 2147483647 h 1596"/>
                <a:gd name="T100" fmla="*/ 2147483647 w 1509"/>
                <a:gd name="T101" fmla="*/ 2147483647 h 1596"/>
                <a:gd name="T102" fmla="*/ 2147483647 w 1509"/>
                <a:gd name="T103" fmla="*/ 2147483647 h 1596"/>
                <a:gd name="T104" fmla="*/ 2147483647 w 1509"/>
                <a:gd name="T105" fmla="*/ 2147483647 h 1596"/>
                <a:gd name="T106" fmla="*/ 2147483647 w 1509"/>
                <a:gd name="T107" fmla="*/ 2147483647 h 1596"/>
                <a:gd name="T108" fmla="*/ 2147483647 w 1509"/>
                <a:gd name="T109" fmla="*/ 2147483647 h 1596"/>
                <a:gd name="T110" fmla="*/ 2147483647 w 1509"/>
                <a:gd name="T111" fmla="*/ 2147483647 h 1596"/>
                <a:gd name="T112" fmla="*/ 2147483647 w 1509"/>
                <a:gd name="T113" fmla="*/ 2147483647 h 1596"/>
                <a:gd name="T114" fmla="*/ 2147483647 w 1509"/>
                <a:gd name="T115" fmla="*/ 2147483647 h 1596"/>
                <a:gd name="T116" fmla="*/ 2147483647 w 1509"/>
                <a:gd name="T117" fmla="*/ 2147483647 h 1596"/>
                <a:gd name="T118" fmla="*/ 2147483647 w 1509"/>
                <a:gd name="T119" fmla="*/ 2147483647 h 1596"/>
                <a:gd name="T120" fmla="*/ 2147483647 w 1509"/>
                <a:gd name="T121" fmla="*/ 2147483647 h 15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09"/>
                <a:gd name="T184" fmla="*/ 0 h 1596"/>
                <a:gd name="T185" fmla="*/ 1509 w 1509"/>
                <a:gd name="T186" fmla="*/ 1596 h 15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09" h="1596">
                  <a:moveTo>
                    <a:pt x="70" y="347"/>
                  </a:moveTo>
                  <a:lnTo>
                    <a:pt x="70" y="345"/>
                  </a:lnTo>
                  <a:lnTo>
                    <a:pt x="70" y="344"/>
                  </a:lnTo>
                  <a:lnTo>
                    <a:pt x="72" y="340"/>
                  </a:lnTo>
                  <a:lnTo>
                    <a:pt x="76" y="336"/>
                  </a:lnTo>
                  <a:lnTo>
                    <a:pt x="78" y="330"/>
                  </a:lnTo>
                  <a:lnTo>
                    <a:pt x="82" y="323"/>
                  </a:lnTo>
                  <a:lnTo>
                    <a:pt x="85" y="317"/>
                  </a:lnTo>
                  <a:lnTo>
                    <a:pt x="93" y="311"/>
                  </a:lnTo>
                  <a:lnTo>
                    <a:pt x="99" y="306"/>
                  </a:lnTo>
                  <a:lnTo>
                    <a:pt x="106" y="300"/>
                  </a:lnTo>
                  <a:lnTo>
                    <a:pt x="110" y="296"/>
                  </a:lnTo>
                  <a:lnTo>
                    <a:pt x="114" y="294"/>
                  </a:lnTo>
                  <a:lnTo>
                    <a:pt x="120" y="292"/>
                  </a:lnTo>
                  <a:lnTo>
                    <a:pt x="123" y="290"/>
                  </a:lnTo>
                  <a:lnTo>
                    <a:pt x="129" y="288"/>
                  </a:lnTo>
                  <a:lnTo>
                    <a:pt x="133" y="287"/>
                  </a:lnTo>
                  <a:lnTo>
                    <a:pt x="139" y="285"/>
                  </a:lnTo>
                  <a:lnTo>
                    <a:pt x="146" y="285"/>
                  </a:lnTo>
                  <a:lnTo>
                    <a:pt x="150" y="285"/>
                  </a:lnTo>
                  <a:lnTo>
                    <a:pt x="158" y="285"/>
                  </a:lnTo>
                  <a:lnTo>
                    <a:pt x="163" y="285"/>
                  </a:lnTo>
                  <a:lnTo>
                    <a:pt x="171" y="288"/>
                  </a:lnTo>
                  <a:lnTo>
                    <a:pt x="177" y="288"/>
                  </a:lnTo>
                  <a:lnTo>
                    <a:pt x="184" y="290"/>
                  </a:lnTo>
                  <a:lnTo>
                    <a:pt x="190" y="292"/>
                  </a:lnTo>
                  <a:lnTo>
                    <a:pt x="196" y="294"/>
                  </a:lnTo>
                  <a:lnTo>
                    <a:pt x="201" y="296"/>
                  </a:lnTo>
                  <a:lnTo>
                    <a:pt x="205" y="300"/>
                  </a:lnTo>
                  <a:lnTo>
                    <a:pt x="209" y="302"/>
                  </a:lnTo>
                  <a:lnTo>
                    <a:pt x="215" y="304"/>
                  </a:lnTo>
                  <a:lnTo>
                    <a:pt x="220" y="309"/>
                  </a:lnTo>
                  <a:lnTo>
                    <a:pt x="226" y="315"/>
                  </a:lnTo>
                  <a:lnTo>
                    <a:pt x="230" y="323"/>
                  </a:lnTo>
                  <a:lnTo>
                    <a:pt x="234" y="328"/>
                  </a:lnTo>
                  <a:lnTo>
                    <a:pt x="236" y="334"/>
                  </a:lnTo>
                  <a:lnTo>
                    <a:pt x="237" y="340"/>
                  </a:lnTo>
                  <a:lnTo>
                    <a:pt x="239" y="345"/>
                  </a:lnTo>
                  <a:lnTo>
                    <a:pt x="239" y="353"/>
                  </a:lnTo>
                  <a:lnTo>
                    <a:pt x="239" y="359"/>
                  </a:lnTo>
                  <a:lnTo>
                    <a:pt x="239" y="363"/>
                  </a:lnTo>
                  <a:lnTo>
                    <a:pt x="239" y="368"/>
                  </a:lnTo>
                  <a:lnTo>
                    <a:pt x="239" y="372"/>
                  </a:lnTo>
                  <a:lnTo>
                    <a:pt x="239" y="376"/>
                  </a:lnTo>
                  <a:lnTo>
                    <a:pt x="241" y="378"/>
                  </a:lnTo>
                  <a:lnTo>
                    <a:pt x="247" y="380"/>
                  </a:lnTo>
                  <a:lnTo>
                    <a:pt x="256" y="382"/>
                  </a:lnTo>
                  <a:lnTo>
                    <a:pt x="260" y="382"/>
                  </a:lnTo>
                  <a:lnTo>
                    <a:pt x="266" y="382"/>
                  </a:lnTo>
                  <a:lnTo>
                    <a:pt x="270" y="382"/>
                  </a:lnTo>
                  <a:lnTo>
                    <a:pt x="277" y="382"/>
                  </a:lnTo>
                  <a:lnTo>
                    <a:pt x="281" y="382"/>
                  </a:lnTo>
                  <a:lnTo>
                    <a:pt x="289" y="382"/>
                  </a:lnTo>
                  <a:lnTo>
                    <a:pt x="294" y="382"/>
                  </a:lnTo>
                  <a:lnTo>
                    <a:pt x="302" y="382"/>
                  </a:lnTo>
                  <a:lnTo>
                    <a:pt x="306" y="382"/>
                  </a:lnTo>
                  <a:lnTo>
                    <a:pt x="312" y="382"/>
                  </a:lnTo>
                  <a:lnTo>
                    <a:pt x="317" y="380"/>
                  </a:lnTo>
                  <a:lnTo>
                    <a:pt x="325" y="380"/>
                  </a:lnTo>
                  <a:lnTo>
                    <a:pt x="329" y="380"/>
                  </a:lnTo>
                  <a:lnTo>
                    <a:pt x="334" y="380"/>
                  </a:lnTo>
                  <a:lnTo>
                    <a:pt x="340" y="380"/>
                  </a:lnTo>
                  <a:lnTo>
                    <a:pt x="346" y="380"/>
                  </a:lnTo>
                  <a:lnTo>
                    <a:pt x="353" y="378"/>
                  </a:lnTo>
                  <a:lnTo>
                    <a:pt x="361" y="378"/>
                  </a:lnTo>
                  <a:lnTo>
                    <a:pt x="365" y="378"/>
                  </a:lnTo>
                  <a:lnTo>
                    <a:pt x="367" y="378"/>
                  </a:lnTo>
                  <a:lnTo>
                    <a:pt x="536" y="163"/>
                  </a:lnTo>
                  <a:lnTo>
                    <a:pt x="536" y="161"/>
                  </a:lnTo>
                  <a:lnTo>
                    <a:pt x="538" y="159"/>
                  </a:lnTo>
                  <a:lnTo>
                    <a:pt x="542" y="157"/>
                  </a:lnTo>
                  <a:lnTo>
                    <a:pt x="547" y="153"/>
                  </a:lnTo>
                  <a:lnTo>
                    <a:pt x="551" y="148"/>
                  </a:lnTo>
                  <a:lnTo>
                    <a:pt x="559" y="144"/>
                  </a:lnTo>
                  <a:lnTo>
                    <a:pt x="563" y="140"/>
                  </a:lnTo>
                  <a:lnTo>
                    <a:pt x="566" y="138"/>
                  </a:lnTo>
                  <a:lnTo>
                    <a:pt x="572" y="134"/>
                  </a:lnTo>
                  <a:lnTo>
                    <a:pt x="578" y="133"/>
                  </a:lnTo>
                  <a:lnTo>
                    <a:pt x="582" y="127"/>
                  </a:lnTo>
                  <a:lnTo>
                    <a:pt x="587" y="125"/>
                  </a:lnTo>
                  <a:lnTo>
                    <a:pt x="591" y="119"/>
                  </a:lnTo>
                  <a:lnTo>
                    <a:pt x="597" y="117"/>
                  </a:lnTo>
                  <a:lnTo>
                    <a:pt x="602" y="112"/>
                  </a:lnTo>
                  <a:lnTo>
                    <a:pt x="610" y="110"/>
                  </a:lnTo>
                  <a:lnTo>
                    <a:pt x="616" y="104"/>
                  </a:lnTo>
                  <a:lnTo>
                    <a:pt x="621" y="102"/>
                  </a:lnTo>
                  <a:lnTo>
                    <a:pt x="627" y="96"/>
                  </a:lnTo>
                  <a:lnTo>
                    <a:pt x="635" y="93"/>
                  </a:lnTo>
                  <a:lnTo>
                    <a:pt x="640" y="89"/>
                  </a:lnTo>
                  <a:lnTo>
                    <a:pt x="648" y="85"/>
                  </a:lnTo>
                  <a:lnTo>
                    <a:pt x="656" y="81"/>
                  </a:lnTo>
                  <a:lnTo>
                    <a:pt x="661" y="77"/>
                  </a:lnTo>
                  <a:lnTo>
                    <a:pt x="669" y="72"/>
                  </a:lnTo>
                  <a:lnTo>
                    <a:pt x="677" y="70"/>
                  </a:lnTo>
                  <a:lnTo>
                    <a:pt x="684" y="64"/>
                  </a:lnTo>
                  <a:lnTo>
                    <a:pt x="690" y="60"/>
                  </a:lnTo>
                  <a:lnTo>
                    <a:pt x="698" y="57"/>
                  </a:lnTo>
                  <a:lnTo>
                    <a:pt x="705" y="53"/>
                  </a:lnTo>
                  <a:lnTo>
                    <a:pt x="713" y="47"/>
                  </a:lnTo>
                  <a:lnTo>
                    <a:pt x="718" y="45"/>
                  </a:lnTo>
                  <a:lnTo>
                    <a:pt x="726" y="39"/>
                  </a:lnTo>
                  <a:lnTo>
                    <a:pt x="736" y="38"/>
                  </a:lnTo>
                  <a:lnTo>
                    <a:pt x="741" y="32"/>
                  </a:lnTo>
                  <a:lnTo>
                    <a:pt x="749" y="30"/>
                  </a:lnTo>
                  <a:lnTo>
                    <a:pt x="756" y="26"/>
                  </a:lnTo>
                  <a:lnTo>
                    <a:pt x="764" y="24"/>
                  </a:lnTo>
                  <a:lnTo>
                    <a:pt x="770" y="20"/>
                  </a:lnTo>
                  <a:lnTo>
                    <a:pt x="777" y="17"/>
                  </a:lnTo>
                  <a:lnTo>
                    <a:pt x="785" y="15"/>
                  </a:lnTo>
                  <a:lnTo>
                    <a:pt x="793" y="13"/>
                  </a:lnTo>
                  <a:lnTo>
                    <a:pt x="798" y="11"/>
                  </a:lnTo>
                  <a:lnTo>
                    <a:pt x="806" y="9"/>
                  </a:lnTo>
                  <a:lnTo>
                    <a:pt x="812" y="5"/>
                  </a:lnTo>
                  <a:lnTo>
                    <a:pt x="819" y="5"/>
                  </a:lnTo>
                  <a:lnTo>
                    <a:pt x="825" y="1"/>
                  </a:lnTo>
                  <a:lnTo>
                    <a:pt x="831" y="1"/>
                  </a:lnTo>
                  <a:lnTo>
                    <a:pt x="836" y="1"/>
                  </a:lnTo>
                  <a:lnTo>
                    <a:pt x="844" y="1"/>
                  </a:lnTo>
                  <a:lnTo>
                    <a:pt x="848" y="0"/>
                  </a:lnTo>
                  <a:lnTo>
                    <a:pt x="853" y="0"/>
                  </a:lnTo>
                  <a:lnTo>
                    <a:pt x="859" y="0"/>
                  </a:lnTo>
                  <a:lnTo>
                    <a:pt x="865" y="0"/>
                  </a:lnTo>
                  <a:lnTo>
                    <a:pt x="869" y="0"/>
                  </a:lnTo>
                  <a:lnTo>
                    <a:pt x="874" y="1"/>
                  </a:lnTo>
                  <a:lnTo>
                    <a:pt x="878" y="1"/>
                  </a:lnTo>
                  <a:lnTo>
                    <a:pt x="884" y="5"/>
                  </a:lnTo>
                  <a:lnTo>
                    <a:pt x="891" y="7"/>
                  </a:lnTo>
                  <a:lnTo>
                    <a:pt x="899" y="11"/>
                  </a:lnTo>
                  <a:lnTo>
                    <a:pt x="907" y="15"/>
                  </a:lnTo>
                  <a:lnTo>
                    <a:pt x="914" y="19"/>
                  </a:lnTo>
                  <a:lnTo>
                    <a:pt x="922" y="22"/>
                  </a:lnTo>
                  <a:lnTo>
                    <a:pt x="929" y="26"/>
                  </a:lnTo>
                  <a:lnTo>
                    <a:pt x="937" y="32"/>
                  </a:lnTo>
                  <a:lnTo>
                    <a:pt x="943" y="36"/>
                  </a:lnTo>
                  <a:lnTo>
                    <a:pt x="948" y="39"/>
                  </a:lnTo>
                  <a:lnTo>
                    <a:pt x="954" y="45"/>
                  </a:lnTo>
                  <a:lnTo>
                    <a:pt x="960" y="51"/>
                  </a:lnTo>
                  <a:lnTo>
                    <a:pt x="966" y="57"/>
                  </a:lnTo>
                  <a:lnTo>
                    <a:pt x="969" y="62"/>
                  </a:lnTo>
                  <a:lnTo>
                    <a:pt x="975" y="70"/>
                  </a:lnTo>
                  <a:lnTo>
                    <a:pt x="979" y="76"/>
                  </a:lnTo>
                  <a:lnTo>
                    <a:pt x="983" y="83"/>
                  </a:lnTo>
                  <a:lnTo>
                    <a:pt x="986" y="91"/>
                  </a:lnTo>
                  <a:lnTo>
                    <a:pt x="988" y="98"/>
                  </a:lnTo>
                  <a:lnTo>
                    <a:pt x="992" y="106"/>
                  </a:lnTo>
                  <a:lnTo>
                    <a:pt x="994" y="115"/>
                  </a:lnTo>
                  <a:lnTo>
                    <a:pt x="994" y="119"/>
                  </a:lnTo>
                  <a:lnTo>
                    <a:pt x="994" y="125"/>
                  </a:lnTo>
                  <a:lnTo>
                    <a:pt x="994" y="131"/>
                  </a:lnTo>
                  <a:lnTo>
                    <a:pt x="996" y="134"/>
                  </a:lnTo>
                  <a:lnTo>
                    <a:pt x="996" y="140"/>
                  </a:lnTo>
                  <a:lnTo>
                    <a:pt x="996" y="146"/>
                  </a:lnTo>
                  <a:lnTo>
                    <a:pt x="996" y="152"/>
                  </a:lnTo>
                  <a:lnTo>
                    <a:pt x="996" y="159"/>
                  </a:lnTo>
                  <a:lnTo>
                    <a:pt x="996" y="163"/>
                  </a:lnTo>
                  <a:lnTo>
                    <a:pt x="994" y="169"/>
                  </a:lnTo>
                  <a:lnTo>
                    <a:pt x="994" y="174"/>
                  </a:lnTo>
                  <a:lnTo>
                    <a:pt x="994" y="182"/>
                  </a:lnTo>
                  <a:lnTo>
                    <a:pt x="992" y="190"/>
                  </a:lnTo>
                  <a:lnTo>
                    <a:pt x="992" y="195"/>
                  </a:lnTo>
                  <a:lnTo>
                    <a:pt x="990" y="203"/>
                  </a:lnTo>
                  <a:lnTo>
                    <a:pt x="990" y="211"/>
                  </a:lnTo>
                  <a:lnTo>
                    <a:pt x="988" y="216"/>
                  </a:lnTo>
                  <a:lnTo>
                    <a:pt x="986" y="224"/>
                  </a:lnTo>
                  <a:lnTo>
                    <a:pt x="985" y="231"/>
                  </a:lnTo>
                  <a:lnTo>
                    <a:pt x="983" y="241"/>
                  </a:lnTo>
                  <a:lnTo>
                    <a:pt x="981" y="249"/>
                  </a:lnTo>
                  <a:lnTo>
                    <a:pt x="979" y="258"/>
                  </a:lnTo>
                  <a:lnTo>
                    <a:pt x="975" y="266"/>
                  </a:lnTo>
                  <a:lnTo>
                    <a:pt x="975" y="275"/>
                  </a:lnTo>
                  <a:lnTo>
                    <a:pt x="971" y="283"/>
                  </a:lnTo>
                  <a:lnTo>
                    <a:pt x="967" y="292"/>
                  </a:lnTo>
                  <a:lnTo>
                    <a:pt x="966" y="300"/>
                  </a:lnTo>
                  <a:lnTo>
                    <a:pt x="964" y="309"/>
                  </a:lnTo>
                  <a:lnTo>
                    <a:pt x="960" y="319"/>
                  </a:lnTo>
                  <a:lnTo>
                    <a:pt x="960" y="328"/>
                  </a:lnTo>
                  <a:lnTo>
                    <a:pt x="958" y="336"/>
                  </a:lnTo>
                  <a:lnTo>
                    <a:pt x="956" y="345"/>
                  </a:lnTo>
                  <a:lnTo>
                    <a:pt x="952" y="353"/>
                  </a:lnTo>
                  <a:lnTo>
                    <a:pt x="950" y="363"/>
                  </a:lnTo>
                  <a:lnTo>
                    <a:pt x="948" y="370"/>
                  </a:lnTo>
                  <a:lnTo>
                    <a:pt x="947" y="380"/>
                  </a:lnTo>
                  <a:lnTo>
                    <a:pt x="945" y="387"/>
                  </a:lnTo>
                  <a:lnTo>
                    <a:pt x="945" y="397"/>
                  </a:lnTo>
                  <a:lnTo>
                    <a:pt x="943" y="404"/>
                  </a:lnTo>
                  <a:lnTo>
                    <a:pt x="943" y="414"/>
                  </a:lnTo>
                  <a:lnTo>
                    <a:pt x="941" y="421"/>
                  </a:lnTo>
                  <a:lnTo>
                    <a:pt x="939" y="429"/>
                  </a:lnTo>
                  <a:lnTo>
                    <a:pt x="937" y="437"/>
                  </a:lnTo>
                  <a:lnTo>
                    <a:pt x="937" y="446"/>
                  </a:lnTo>
                  <a:lnTo>
                    <a:pt x="935" y="454"/>
                  </a:lnTo>
                  <a:lnTo>
                    <a:pt x="935" y="461"/>
                  </a:lnTo>
                  <a:lnTo>
                    <a:pt x="933" y="469"/>
                  </a:lnTo>
                  <a:lnTo>
                    <a:pt x="933" y="477"/>
                  </a:lnTo>
                  <a:lnTo>
                    <a:pt x="931" y="482"/>
                  </a:lnTo>
                  <a:lnTo>
                    <a:pt x="929" y="490"/>
                  </a:lnTo>
                  <a:lnTo>
                    <a:pt x="929" y="497"/>
                  </a:lnTo>
                  <a:lnTo>
                    <a:pt x="929" y="505"/>
                  </a:lnTo>
                  <a:lnTo>
                    <a:pt x="929" y="511"/>
                  </a:lnTo>
                  <a:lnTo>
                    <a:pt x="928" y="518"/>
                  </a:lnTo>
                  <a:lnTo>
                    <a:pt x="928" y="526"/>
                  </a:lnTo>
                  <a:lnTo>
                    <a:pt x="928" y="534"/>
                  </a:lnTo>
                  <a:lnTo>
                    <a:pt x="928" y="539"/>
                  </a:lnTo>
                  <a:lnTo>
                    <a:pt x="926" y="545"/>
                  </a:lnTo>
                  <a:lnTo>
                    <a:pt x="926" y="551"/>
                  </a:lnTo>
                  <a:lnTo>
                    <a:pt x="926" y="556"/>
                  </a:lnTo>
                  <a:lnTo>
                    <a:pt x="924" y="562"/>
                  </a:lnTo>
                  <a:lnTo>
                    <a:pt x="924" y="568"/>
                  </a:lnTo>
                  <a:lnTo>
                    <a:pt x="924" y="573"/>
                  </a:lnTo>
                  <a:lnTo>
                    <a:pt x="924" y="579"/>
                  </a:lnTo>
                  <a:lnTo>
                    <a:pt x="922" y="583"/>
                  </a:lnTo>
                  <a:lnTo>
                    <a:pt x="922" y="589"/>
                  </a:lnTo>
                  <a:lnTo>
                    <a:pt x="922" y="594"/>
                  </a:lnTo>
                  <a:lnTo>
                    <a:pt x="922" y="598"/>
                  </a:lnTo>
                  <a:lnTo>
                    <a:pt x="922" y="608"/>
                  </a:lnTo>
                  <a:lnTo>
                    <a:pt x="922" y="615"/>
                  </a:lnTo>
                  <a:lnTo>
                    <a:pt x="922" y="623"/>
                  </a:lnTo>
                  <a:lnTo>
                    <a:pt x="922" y="629"/>
                  </a:lnTo>
                  <a:lnTo>
                    <a:pt x="922" y="634"/>
                  </a:lnTo>
                  <a:lnTo>
                    <a:pt x="922" y="640"/>
                  </a:lnTo>
                  <a:lnTo>
                    <a:pt x="922" y="646"/>
                  </a:lnTo>
                  <a:lnTo>
                    <a:pt x="924" y="648"/>
                  </a:lnTo>
                  <a:lnTo>
                    <a:pt x="926" y="649"/>
                  </a:lnTo>
                  <a:lnTo>
                    <a:pt x="929" y="657"/>
                  </a:lnTo>
                  <a:lnTo>
                    <a:pt x="931" y="661"/>
                  </a:lnTo>
                  <a:lnTo>
                    <a:pt x="935" y="668"/>
                  </a:lnTo>
                  <a:lnTo>
                    <a:pt x="935" y="672"/>
                  </a:lnTo>
                  <a:lnTo>
                    <a:pt x="937" y="676"/>
                  </a:lnTo>
                  <a:lnTo>
                    <a:pt x="939" y="680"/>
                  </a:lnTo>
                  <a:lnTo>
                    <a:pt x="941" y="686"/>
                  </a:lnTo>
                  <a:lnTo>
                    <a:pt x="941" y="689"/>
                  </a:lnTo>
                  <a:lnTo>
                    <a:pt x="943" y="695"/>
                  </a:lnTo>
                  <a:lnTo>
                    <a:pt x="943" y="699"/>
                  </a:lnTo>
                  <a:lnTo>
                    <a:pt x="943" y="707"/>
                  </a:lnTo>
                  <a:lnTo>
                    <a:pt x="943" y="710"/>
                  </a:lnTo>
                  <a:lnTo>
                    <a:pt x="943" y="718"/>
                  </a:lnTo>
                  <a:lnTo>
                    <a:pt x="943" y="724"/>
                  </a:lnTo>
                  <a:lnTo>
                    <a:pt x="943" y="731"/>
                  </a:lnTo>
                  <a:lnTo>
                    <a:pt x="943" y="739"/>
                  </a:lnTo>
                  <a:lnTo>
                    <a:pt x="941" y="746"/>
                  </a:lnTo>
                  <a:lnTo>
                    <a:pt x="939" y="752"/>
                  </a:lnTo>
                  <a:lnTo>
                    <a:pt x="939" y="762"/>
                  </a:lnTo>
                  <a:lnTo>
                    <a:pt x="937" y="769"/>
                  </a:lnTo>
                  <a:lnTo>
                    <a:pt x="933" y="777"/>
                  </a:lnTo>
                  <a:lnTo>
                    <a:pt x="931" y="783"/>
                  </a:lnTo>
                  <a:lnTo>
                    <a:pt x="929" y="786"/>
                  </a:lnTo>
                  <a:lnTo>
                    <a:pt x="929" y="792"/>
                  </a:lnTo>
                  <a:lnTo>
                    <a:pt x="928" y="796"/>
                  </a:lnTo>
                  <a:lnTo>
                    <a:pt x="924" y="803"/>
                  </a:lnTo>
                  <a:lnTo>
                    <a:pt x="920" y="813"/>
                  </a:lnTo>
                  <a:lnTo>
                    <a:pt x="916" y="821"/>
                  </a:lnTo>
                  <a:lnTo>
                    <a:pt x="912" y="828"/>
                  </a:lnTo>
                  <a:lnTo>
                    <a:pt x="909" y="834"/>
                  </a:lnTo>
                  <a:lnTo>
                    <a:pt x="905" y="840"/>
                  </a:lnTo>
                  <a:lnTo>
                    <a:pt x="901" y="847"/>
                  </a:lnTo>
                  <a:lnTo>
                    <a:pt x="899" y="853"/>
                  </a:lnTo>
                  <a:lnTo>
                    <a:pt x="895" y="857"/>
                  </a:lnTo>
                  <a:lnTo>
                    <a:pt x="891" y="862"/>
                  </a:lnTo>
                  <a:lnTo>
                    <a:pt x="890" y="866"/>
                  </a:lnTo>
                  <a:lnTo>
                    <a:pt x="886" y="870"/>
                  </a:lnTo>
                  <a:lnTo>
                    <a:pt x="882" y="878"/>
                  </a:lnTo>
                  <a:lnTo>
                    <a:pt x="876" y="885"/>
                  </a:lnTo>
                  <a:lnTo>
                    <a:pt x="871" y="889"/>
                  </a:lnTo>
                  <a:lnTo>
                    <a:pt x="867" y="895"/>
                  </a:lnTo>
                  <a:lnTo>
                    <a:pt x="863" y="900"/>
                  </a:lnTo>
                  <a:lnTo>
                    <a:pt x="861" y="904"/>
                  </a:lnTo>
                  <a:lnTo>
                    <a:pt x="859" y="910"/>
                  </a:lnTo>
                  <a:lnTo>
                    <a:pt x="857" y="916"/>
                  </a:lnTo>
                  <a:lnTo>
                    <a:pt x="855" y="919"/>
                  </a:lnTo>
                  <a:lnTo>
                    <a:pt x="855" y="927"/>
                  </a:lnTo>
                  <a:lnTo>
                    <a:pt x="853" y="931"/>
                  </a:lnTo>
                  <a:lnTo>
                    <a:pt x="855" y="935"/>
                  </a:lnTo>
                  <a:lnTo>
                    <a:pt x="855" y="940"/>
                  </a:lnTo>
                  <a:lnTo>
                    <a:pt x="857" y="948"/>
                  </a:lnTo>
                  <a:lnTo>
                    <a:pt x="859" y="954"/>
                  </a:lnTo>
                  <a:lnTo>
                    <a:pt x="861" y="963"/>
                  </a:lnTo>
                  <a:lnTo>
                    <a:pt x="863" y="965"/>
                  </a:lnTo>
                  <a:lnTo>
                    <a:pt x="865" y="971"/>
                  </a:lnTo>
                  <a:lnTo>
                    <a:pt x="867" y="974"/>
                  </a:lnTo>
                  <a:lnTo>
                    <a:pt x="869" y="980"/>
                  </a:lnTo>
                  <a:lnTo>
                    <a:pt x="869" y="984"/>
                  </a:lnTo>
                  <a:lnTo>
                    <a:pt x="871" y="988"/>
                  </a:lnTo>
                  <a:lnTo>
                    <a:pt x="872" y="993"/>
                  </a:lnTo>
                  <a:lnTo>
                    <a:pt x="874" y="999"/>
                  </a:lnTo>
                  <a:lnTo>
                    <a:pt x="876" y="1005"/>
                  </a:lnTo>
                  <a:lnTo>
                    <a:pt x="880" y="1009"/>
                  </a:lnTo>
                  <a:lnTo>
                    <a:pt x="882" y="1014"/>
                  </a:lnTo>
                  <a:lnTo>
                    <a:pt x="884" y="1020"/>
                  </a:lnTo>
                  <a:lnTo>
                    <a:pt x="886" y="1026"/>
                  </a:lnTo>
                  <a:lnTo>
                    <a:pt x="890" y="1030"/>
                  </a:lnTo>
                  <a:lnTo>
                    <a:pt x="891" y="1035"/>
                  </a:lnTo>
                  <a:lnTo>
                    <a:pt x="893" y="1041"/>
                  </a:lnTo>
                  <a:lnTo>
                    <a:pt x="897" y="1047"/>
                  </a:lnTo>
                  <a:lnTo>
                    <a:pt x="899" y="1052"/>
                  </a:lnTo>
                  <a:lnTo>
                    <a:pt x="901" y="1058"/>
                  </a:lnTo>
                  <a:lnTo>
                    <a:pt x="905" y="1064"/>
                  </a:lnTo>
                  <a:lnTo>
                    <a:pt x="905" y="1068"/>
                  </a:lnTo>
                  <a:lnTo>
                    <a:pt x="909" y="1073"/>
                  </a:lnTo>
                  <a:lnTo>
                    <a:pt x="910" y="1077"/>
                  </a:lnTo>
                  <a:lnTo>
                    <a:pt x="912" y="1083"/>
                  </a:lnTo>
                  <a:lnTo>
                    <a:pt x="914" y="1088"/>
                  </a:lnTo>
                  <a:lnTo>
                    <a:pt x="918" y="1092"/>
                  </a:lnTo>
                  <a:lnTo>
                    <a:pt x="920" y="1098"/>
                  </a:lnTo>
                  <a:lnTo>
                    <a:pt x="922" y="1104"/>
                  </a:lnTo>
                  <a:lnTo>
                    <a:pt x="924" y="1107"/>
                  </a:lnTo>
                  <a:lnTo>
                    <a:pt x="926" y="1113"/>
                  </a:lnTo>
                  <a:lnTo>
                    <a:pt x="928" y="1117"/>
                  </a:lnTo>
                  <a:lnTo>
                    <a:pt x="929" y="1123"/>
                  </a:lnTo>
                  <a:lnTo>
                    <a:pt x="935" y="1130"/>
                  </a:lnTo>
                  <a:lnTo>
                    <a:pt x="939" y="1138"/>
                  </a:lnTo>
                  <a:lnTo>
                    <a:pt x="943" y="1145"/>
                  </a:lnTo>
                  <a:lnTo>
                    <a:pt x="945" y="1153"/>
                  </a:lnTo>
                  <a:lnTo>
                    <a:pt x="948" y="1157"/>
                  </a:lnTo>
                  <a:lnTo>
                    <a:pt x="950" y="1163"/>
                  </a:lnTo>
                  <a:lnTo>
                    <a:pt x="954" y="1170"/>
                  </a:lnTo>
                  <a:lnTo>
                    <a:pt x="956" y="1172"/>
                  </a:lnTo>
                  <a:lnTo>
                    <a:pt x="1028" y="1258"/>
                  </a:lnTo>
                  <a:lnTo>
                    <a:pt x="1028" y="1256"/>
                  </a:lnTo>
                  <a:lnTo>
                    <a:pt x="1032" y="1256"/>
                  </a:lnTo>
                  <a:lnTo>
                    <a:pt x="1038" y="1254"/>
                  </a:lnTo>
                  <a:lnTo>
                    <a:pt x="1045" y="1254"/>
                  </a:lnTo>
                  <a:lnTo>
                    <a:pt x="1051" y="1252"/>
                  </a:lnTo>
                  <a:lnTo>
                    <a:pt x="1055" y="1252"/>
                  </a:lnTo>
                  <a:lnTo>
                    <a:pt x="1061" y="1250"/>
                  </a:lnTo>
                  <a:lnTo>
                    <a:pt x="1068" y="1250"/>
                  </a:lnTo>
                  <a:lnTo>
                    <a:pt x="1072" y="1248"/>
                  </a:lnTo>
                  <a:lnTo>
                    <a:pt x="1080" y="1248"/>
                  </a:lnTo>
                  <a:lnTo>
                    <a:pt x="1087" y="1248"/>
                  </a:lnTo>
                  <a:lnTo>
                    <a:pt x="1095" y="1248"/>
                  </a:lnTo>
                  <a:lnTo>
                    <a:pt x="1101" y="1246"/>
                  </a:lnTo>
                  <a:lnTo>
                    <a:pt x="1108" y="1244"/>
                  </a:lnTo>
                  <a:lnTo>
                    <a:pt x="1116" y="1244"/>
                  </a:lnTo>
                  <a:lnTo>
                    <a:pt x="1125" y="1242"/>
                  </a:lnTo>
                  <a:lnTo>
                    <a:pt x="1133" y="1242"/>
                  </a:lnTo>
                  <a:lnTo>
                    <a:pt x="1140" y="1242"/>
                  </a:lnTo>
                  <a:lnTo>
                    <a:pt x="1150" y="1242"/>
                  </a:lnTo>
                  <a:lnTo>
                    <a:pt x="1158" y="1242"/>
                  </a:lnTo>
                  <a:lnTo>
                    <a:pt x="1165" y="1241"/>
                  </a:lnTo>
                  <a:lnTo>
                    <a:pt x="1175" y="1241"/>
                  </a:lnTo>
                  <a:lnTo>
                    <a:pt x="1182" y="1241"/>
                  </a:lnTo>
                  <a:lnTo>
                    <a:pt x="1192" y="1242"/>
                  </a:lnTo>
                  <a:lnTo>
                    <a:pt x="1199" y="1242"/>
                  </a:lnTo>
                  <a:lnTo>
                    <a:pt x="1209" y="1242"/>
                  </a:lnTo>
                  <a:lnTo>
                    <a:pt x="1217" y="1242"/>
                  </a:lnTo>
                  <a:lnTo>
                    <a:pt x="1226" y="1244"/>
                  </a:lnTo>
                  <a:lnTo>
                    <a:pt x="1234" y="1244"/>
                  </a:lnTo>
                  <a:lnTo>
                    <a:pt x="1241" y="1246"/>
                  </a:lnTo>
                  <a:lnTo>
                    <a:pt x="1247" y="1248"/>
                  </a:lnTo>
                  <a:lnTo>
                    <a:pt x="1251" y="1248"/>
                  </a:lnTo>
                  <a:lnTo>
                    <a:pt x="1256" y="1250"/>
                  </a:lnTo>
                  <a:lnTo>
                    <a:pt x="1262" y="1252"/>
                  </a:lnTo>
                  <a:lnTo>
                    <a:pt x="1266" y="1252"/>
                  </a:lnTo>
                  <a:lnTo>
                    <a:pt x="1272" y="1254"/>
                  </a:lnTo>
                  <a:lnTo>
                    <a:pt x="1277" y="1256"/>
                  </a:lnTo>
                  <a:lnTo>
                    <a:pt x="1283" y="1256"/>
                  </a:lnTo>
                  <a:lnTo>
                    <a:pt x="1287" y="1258"/>
                  </a:lnTo>
                  <a:lnTo>
                    <a:pt x="1293" y="1260"/>
                  </a:lnTo>
                  <a:lnTo>
                    <a:pt x="1300" y="1263"/>
                  </a:lnTo>
                  <a:lnTo>
                    <a:pt x="1306" y="1265"/>
                  </a:lnTo>
                  <a:lnTo>
                    <a:pt x="1310" y="1267"/>
                  </a:lnTo>
                  <a:lnTo>
                    <a:pt x="1315" y="1269"/>
                  </a:lnTo>
                  <a:lnTo>
                    <a:pt x="1323" y="1269"/>
                  </a:lnTo>
                  <a:lnTo>
                    <a:pt x="1329" y="1273"/>
                  </a:lnTo>
                  <a:lnTo>
                    <a:pt x="1334" y="1275"/>
                  </a:lnTo>
                  <a:lnTo>
                    <a:pt x="1340" y="1277"/>
                  </a:lnTo>
                  <a:lnTo>
                    <a:pt x="1346" y="1279"/>
                  </a:lnTo>
                  <a:lnTo>
                    <a:pt x="1353" y="1282"/>
                  </a:lnTo>
                  <a:lnTo>
                    <a:pt x="1357" y="1284"/>
                  </a:lnTo>
                  <a:lnTo>
                    <a:pt x="1365" y="1286"/>
                  </a:lnTo>
                  <a:lnTo>
                    <a:pt x="1371" y="1290"/>
                  </a:lnTo>
                  <a:lnTo>
                    <a:pt x="1376" y="1292"/>
                  </a:lnTo>
                  <a:lnTo>
                    <a:pt x="1382" y="1294"/>
                  </a:lnTo>
                  <a:lnTo>
                    <a:pt x="1388" y="1298"/>
                  </a:lnTo>
                  <a:lnTo>
                    <a:pt x="1393" y="1299"/>
                  </a:lnTo>
                  <a:lnTo>
                    <a:pt x="1401" y="1303"/>
                  </a:lnTo>
                  <a:lnTo>
                    <a:pt x="1405" y="1305"/>
                  </a:lnTo>
                  <a:lnTo>
                    <a:pt x="1410" y="1309"/>
                  </a:lnTo>
                  <a:lnTo>
                    <a:pt x="1416" y="1311"/>
                  </a:lnTo>
                  <a:lnTo>
                    <a:pt x="1422" y="1313"/>
                  </a:lnTo>
                  <a:lnTo>
                    <a:pt x="1428" y="1317"/>
                  </a:lnTo>
                  <a:lnTo>
                    <a:pt x="1433" y="1318"/>
                  </a:lnTo>
                  <a:lnTo>
                    <a:pt x="1437" y="1322"/>
                  </a:lnTo>
                  <a:lnTo>
                    <a:pt x="1443" y="1326"/>
                  </a:lnTo>
                  <a:lnTo>
                    <a:pt x="1447" y="1328"/>
                  </a:lnTo>
                  <a:lnTo>
                    <a:pt x="1452" y="1330"/>
                  </a:lnTo>
                  <a:lnTo>
                    <a:pt x="1456" y="1334"/>
                  </a:lnTo>
                  <a:lnTo>
                    <a:pt x="1462" y="1336"/>
                  </a:lnTo>
                  <a:lnTo>
                    <a:pt x="1469" y="1341"/>
                  </a:lnTo>
                  <a:lnTo>
                    <a:pt x="1479" y="1349"/>
                  </a:lnTo>
                  <a:lnTo>
                    <a:pt x="1485" y="1353"/>
                  </a:lnTo>
                  <a:lnTo>
                    <a:pt x="1490" y="1358"/>
                  </a:lnTo>
                  <a:lnTo>
                    <a:pt x="1496" y="1364"/>
                  </a:lnTo>
                  <a:lnTo>
                    <a:pt x="1502" y="1370"/>
                  </a:lnTo>
                  <a:lnTo>
                    <a:pt x="1504" y="1374"/>
                  </a:lnTo>
                  <a:lnTo>
                    <a:pt x="1507" y="1379"/>
                  </a:lnTo>
                  <a:lnTo>
                    <a:pt x="1509" y="1383"/>
                  </a:lnTo>
                  <a:lnTo>
                    <a:pt x="1509" y="1389"/>
                  </a:lnTo>
                  <a:lnTo>
                    <a:pt x="1507" y="1393"/>
                  </a:lnTo>
                  <a:lnTo>
                    <a:pt x="1506" y="1396"/>
                  </a:lnTo>
                  <a:lnTo>
                    <a:pt x="1502" y="1400"/>
                  </a:lnTo>
                  <a:lnTo>
                    <a:pt x="1498" y="1406"/>
                  </a:lnTo>
                  <a:lnTo>
                    <a:pt x="1492" y="1410"/>
                  </a:lnTo>
                  <a:lnTo>
                    <a:pt x="1486" y="1413"/>
                  </a:lnTo>
                  <a:lnTo>
                    <a:pt x="1479" y="1419"/>
                  </a:lnTo>
                  <a:lnTo>
                    <a:pt x="1471" y="1423"/>
                  </a:lnTo>
                  <a:lnTo>
                    <a:pt x="1466" y="1425"/>
                  </a:lnTo>
                  <a:lnTo>
                    <a:pt x="1460" y="1427"/>
                  </a:lnTo>
                  <a:lnTo>
                    <a:pt x="1456" y="1429"/>
                  </a:lnTo>
                  <a:lnTo>
                    <a:pt x="1450" y="1431"/>
                  </a:lnTo>
                  <a:lnTo>
                    <a:pt x="1445" y="1432"/>
                  </a:lnTo>
                  <a:lnTo>
                    <a:pt x="1439" y="1434"/>
                  </a:lnTo>
                  <a:lnTo>
                    <a:pt x="1433" y="1436"/>
                  </a:lnTo>
                  <a:lnTo>
                    <a:pt x="1428" y="1440"/>
                  </a:lnTo>
                  <a:lnTo>
                    <a:pt x="1422" y="1442"/>
                  </a:lnTo>
                  <a:lnTo>
                    <a:pt x="1414" y="1442"/>
                  </a:lnTo>
                  <a:lnTo>
                    <a:pt x="1409" y="1444"/>
                  </a:lnTo>
                  <a:lnTo>
                    <a:pt x="1403" y="1448"/>
                  </a:lnTo>
                  <a:lnTo>
                    <a:pt x="1395" y="1450"/>
                  </a:lnTo>
                  <a:lnTo>
                    <a:pt x="1388" y="1451"/>
                  </a:lnTo>
                  <a:lnTo>
                    <a:pt x="1380" y="1453"/>
                  </a:lnTo>
                  <a:lnTo>
                    <a:pt x="1374" y="1455"/>
                  </a:lnTo>
                  <a:lnTo>
                    <a:pt x="1365" y="1457"/>
                  </a:lnTo>
                  <a:lnTo>
                    <a:pt x="1357" y="1459"/>
                  </a:lnTo>
                  <a:lnTo>
                    <a:pt x="1350" y="1459"/>
                  </a:lnTo>
                  <a:lnTo>
                    <a:pt x="1342" y="1463"/>
                  </a:lnTo>
                  <a:lnTo>
                    <a:pt x="1334" y="1463"/>
                  </a:lnTo>
                  <a:lnTo>
                    <a:pt x="1325" y="1467"/>
                  </a:lnTo>
                  <a:lnTo>
                    <a:pt x="1317" y="1467"/>
                  </a:lnTo>
                  <a:lnTo>
                    <a:pt x="1310" y="1469"/>
                  </a:lnTo>
                  <a:lnTo>
                    <a:pt x="1300" y="1470"/>
                  </a:lnTo>
                  <a:lnTo>
                    <a:pt x="1293" y="1472"/>
                  </a:lnTo>
                  <a:lnTo>
                    <a:pt x="1283" y="1472"/>
                  </a:lnTo>
                  <a:lnTo>
                    <a:pt x="1274" y="1474"/>
                  </a:lnTo>
                  <a:lnTo>
                    <a:pt x="1264" y="1474"/>
                  </a:lnTo>
                  <a:lnTo>
                    <a:pt x="1256" y="1476"/>
                  </a:lnTo>
                  <a:lnTo>
                    <a:pt x="1247" y="1478"/>
                  </a:lnTo>
                  <a:lnTo>
                    <a:pt x="1239" y="1480"/>
                  </a:lnTo>
                  <a:lnTo>
                    <a:pt x="1230" y="1482"/>
                  </a:lnTo>
                  <a:lnTo>
                    <a:pt x="1220" y="1482"/>
                  </a:lnTo>
                  <a:lnTo>
                    <a:pt x="1211" y="1482"/>
                  </a:lnTo>
                  <a:lnTo>
                    <a:pt x="1201" y="1484"/>
                  </a:lnTo>
                  <a:lnTo>
                    <a:pt x="1192" y="1484"/>
                  </a:lnTo>
                  <a:lnTo>
                    <a:pt x="1182" y="1486"/>
                  </a:lnTo>
                  <a:lnTo>
                    <a:pt x="1173" y="1486"/>
                  </a:lnTo>
                  <a:lnTo>
                    <a:pt x="1165" y="1488"/>
                  </a:lnTo>
                  <a:lnTo>
                    <a:pt x="1154" y="1488"/>
                  </a:lnTo>
                  <a:lnTo>
                    <a:pt x="1146" y="1489"/>
                  </a:lnTo>
                  <a:lnTo>
                    <a:pt x="1137" y="1489"/>
                  </a:lnTo>
                  <a:lnTo>
                    <a:pt x="1127" y="1491"/>
                  </a:lnTo>
                  <a:lnTo>
                    <a:pt x="1118" y="1491"/>
                  </a:lnTo>
                  <a:lnTo>
                    <a:pt x="1108" y="1491"/>
                  </a:lnTo>
                  <a:lnTo>
                    <a:pt x="1099" y="1491"/>
                  </a:lnTo>
                  <a:lnTo>
                    <a:pt x="1091" y="1493"/>
                  </a:lnTo>
                  <a:lnTo>
                    <a:pt x="1080" y="1493"/>
                  </a:lnTo>
                  <a:lnTo>
                    <a:pt x="1072" y="1493"/>
                  </a:lnTo>
                  <a:lnTo>
                    <a:pt x="1063" y="1493"/>
                  </a:lnTo>
                  <a:lnTo>
                    <a:pt x="1053" y="1493"/>
                  </a:lnTo>
                  <a:lnTo>
                    <a:pt x="1045" y="1493"/>
                  </a:lnTo>
                  <a:lnTo>
                    <a:pt x="1038" y="1493"/>
                  </a:lnTo>
                  <a:lnTo>
                    <a:pt x="1030" y="1493"/>
                  </a:lnTo>
                  <a:lnTo>
                    <a:pt x="1023" y="1493"/>
                  </a:lnTo>
                  <a:lnTo>
                    <a:pt x="1015" y="1493"/>
                  </a:lnTo>
                  <a:lnTo>
                    <a:pt x="1007" y="1493"/>
                  </a:lnTo>
                  <a:lnTo>
                    <a:pt x="1002" y="1493"/>
                  </a:lnTo>
                  <a:lnTo>
                    <a:pt x="994" y="1493"/>
                  </a:lnTo>
                  <a:lnTo>
                    <a:pt x="988" y="1493"/>
                  </a:lnTo>
                  <a:lnTo>
                    <a:pt x="983" y="1493"/>
                  </a:lnTo>
                  <a:lnTo>
                    <a:pt x="977" y="1493"/>
                  </a:lnTo>
                  <a:lnTo>
                    <a:pt x="971" y="1493"/>
                  </a:lnTo>
                  <a:lnTo>
                    <a:pt x="966" y="1493"/>
                  </a:lnTo>
                  <a:lnTo>
                    <a:pt x="960" y="1493"/>
                  </a:lnTo>
                  <a:lnTo>
                    <a:pt x="954" y="1493"/>
                  </a:lnTo>
                  <a:lnTo>
                    <a:pt x="950" y="1493"/>
                  </a:lnTo>
                  <a:lnTo>
                    <a:pt x="945" y="1493"/>
                  </a:lnTo>
                  <a:lnTo>
                    <a:pt x="941" y="1493"/>
                  </a:lnTo>
                  <a:lnTo>
                    <a:pt x="937" y="1493"/>
                  </a:lnTo>
                  <a:lnTo>
                    <a:pt x="933" y="1493"/>
                  </a:lnTo>
                  <a:lnTo>
                    <a:pt x="924" y="1491"/>
                  </a:lnTo>
                  <a:lnTo>
                    <a:pt x="918" y="1491"/>
                  </a:lnTo>
                  <a:lnTo>
                    <a:pt x="912" y="1491"/>
                  </a:lnTo>
                  <a:lnTo>
                    <a:pt x="907" y="1491"/>
                  </a:lnTo>
                  <a:lnTo>
                    <a:pt x="901" y="1491"/>
                  </a:lnTo>
                  <a:lnTo>
                    <a:pt x="895" y="1491"/>
                  </a:lnTo>
                  <a:lnTo>
                    <a:pt x="891" y="1491"/>
                  </a:lnTo>
                  <a:lnTo>
                    <a:pt x="888" y="1491"/>
                  </a:lnTo>
                  <a:lnTo>
                    <a:pt x="882" y="1489"/>
                  </a:lnTo>
                  <a:lnTo>
                    <a:pt x="878" y="1489"/>
                  </a:lnTo>
                  <a:lnTo>
                    <a:pt x="874" y="1489"/>
                  </a:lnTo>
                  <a:lnTo>
                    <a:pt x="872" y="1489"/>
                  </a:lnTo>
                  <a:lnTo>
                    <a:pt x="859" y="1592"/>
                  </a:lnTo>
                  <a:lnTo>
                    <a:pt x="857" y="1592"/>
                  </a:lnTo>
                  <a:lnTo>
                    <a:pt x="851" y="1592"/>
                  </a:lnTo>
                  <a:lnTo>
                    <a:pt x="848" y="1594"/>
                  </a:lnTo>
                  <a:lnTo>
                    <a:pt x="844" y="1594"/>
                  </a:lnTo>
                  <a:lnTo>
                    <a:pt x="840" y="1596"/>
                  </a:lnTo>
                  <a:lnTo>
                    <a:pt x="836" y="1596"/>
                  </a:lnTo>
                  <a:lnTo>
                    <a:pt x="831" y="1596"/>
                  </a:lnTo>
                  <a:lnTo>
                    <a:pt x="825" y="1596"/>
                  </a:lnTo>
                  <a:lnTo>
                    <a:pt x="819" y="1594"/>
                  </a:lnTo>
                  <a:lnTo>
                    <a:pt x="815" y="1592"/>
                  </a:lnTo>
                  <a:lnTo>
                    <a:pt x="810" y="1590"/>
                  </a:lnTo>
                  <a:lnTo>
                    <a:pt x="806" y="1586"/>
                  </a:lnTo>
                  <a:lnTo>
                    <a:pt x="800" y="1583"/>
                  </a:lnTo>
                  <a:lnTo>
                    <a:pt x="798" y="1579"/>
                  </a:lnTo>
                  <a:lnTo>
                    <a:pt x="793" y="1571"/>
                  </a:lnTo>
                  <a:lnTo>
                    <a:pt x="789" y="1564"/>
                  </a:lnTo>
                  <a:lnTo>
                    <a:pt x="787" y="1556"/>
                  </a:lnTo>
                  <a:lnTo>
                    <a:pt x="783" y="1548"/>
                  </a:lnTo>
                  <a:lnTo>
                    <a:pt x="779" y="1539"/>
                  </a:lnTo>
                  <a:lnTo>
                    <a:pt x="775" y="1531"/>
                  </a:lnTo>
                  <a:lnTo>
                    <a:pt x="770" y="1524"/>
                  </a:lnTo>
                  <a:lnTo>
                    <a:pt x="764" y="1516"/>
                  </a:lnTo>
                  <a:lnTo>
                    <a:pt x="758" y="1512"/>
                  </a:lnTo>
                  <a:lnTo>
                    <a:pt x="753" y="1508"/>
                  </a:lnTo>
                  <a:lnTo>
                    <a:pt x="749" y="1505"/>
                  </a:lnTo>
                  <a:lnTo>
                    <a:pt x="743" y="1501"/>
                  </a:lnTo>
                  <a:lnTo>
                    <a:pt x="736" y="1497"/>
                  </a:lnTo>
                  <a:lnTo>
                    <a:pt x="730" y="1495"/>
                  </a:lnTo>
                  <a:lnTo>
                    <a:pt x="722" y="1493"/>
                  </a:lnTo>
                  <a:lnTo>
                    <a:pt x="715" y="1491"/>
                  </a:lnTo>
                  <a:lnTo>
                    <a:pt x="709" y="1489"/>
                  </a:lnTo>
                  <a:lnTo>
                    <a:pt x="705" y="1489"/>
                  </a:lnTo>
                  <a:lnTo>
                    <a:pt x="699" y="1488"/>
                  </a:lnTo>
                  <a:lnTo>
                    <a:pt x="696" y="1488"/>
                  </a:lnTo>
                  <a:lnTo>
                    <a:pt x="688" y="1488"/>
                  </a:lnTo>
                  <a:lnTo>
                    <a:pt x="684" y="1486"/>
                  </a:lnTo>
                  <a:lnTo>
                    <a:pt x="678" y="1486"/>
                  </a:lnTo>
                  <a:lnTo>
                    <a:pt x="673" y="1486"/>
                  </a:lnTo>
                  <a:lnTo>
                    <a:pt x="665" y="1486"/>
                  </a:lnTo>
                  <a:lnTo>
                    <a:pt x="659" y="1486"/>
                  </a:lnTo>
                  <a:lnTo>
                    <a:pt x="652" y="1486"/>
                  </a:lnTo>
                  <a:lnTo>
                    <a:pt x="646" y="1486"/>
                  </a:lnTo>
                  <a:lnTo>
                    <a:pt x="639" y="1486"/>
                  </a:lnTo>
                  <a:lnTo>
                    <a:pt x="633" y="1486"/>
                  </a:lnTo>
                  <a:lnTo>
                    <a:pt x="625" y="1488"/>
                  </a:lnTo>
                  <a:lnTo>
                    <a:pt x="618" y="1489"/>
                  </a:lnTo>
                  <a:lnTo>
                    <a:pt x="610" y="1489"/>
                  </a:lnTo>
                  <a:lnTo>
                    <a:pt x="601" y="1489"/>
                  </a:lnTo>
                  <a:lnTo>
                    <a:pt x="593" y="1491"/>
                  </a:lnTo>
                  <a:lnTo>
                    <a:pt x="585" y="1491"/>
                  </a:lnTo>
                  <a:lnTo>
                    <a:pt x="576" y="1491"/>
                  </a:lnTo>
                  <a:lnTo>
                    <a:pt x="566" y="1491"/>
                  </a:lnTo>
                  <a:lnTo>
                    <a:pt x="557" y="1493"/>
                  </a:lnTo>
                  <a:lnTo>
                    <a:pt x="549" y="1493"/>
                  </a:lnTo>
                  <a:lnTo>
                    <a:pt x="540" y="1493"/>
                  </a:lnTo>
                  <a:lnTo>
                    <a:pt x="530" y="1495"/>
                  </a:lnTo>
                  <a:lnTo>
                    <a:pt x="521" y="1495"/>
                  </a:lnTo>
                  <a:lnTo>
                    <a:pt x="513" y="1497"/>
                  </a:lnTo>
                  <a:lnTo>
                    <a:pt x="504" y="1497"/>
                  </a:lnTo>
                  <a:lnTo>
                    <a:pt x="494" y="1497"/>
                  </a:lnTo>
                  <a:lnTo>
                    <a:pt x="485" y="1497"/>
                  </a:lnTo>
                  <a:lnTo>
                    <a:pt x="477" y="1499"/>
                  </a:lnTo>
                  <a:lnTo>
                    <a:pt x="466" y="1499"/>
                  </a:lnTo>
                  <a:lnTo>
                    <a:pt x="456" y="1501"/>
                  </a:lnTo>
                  <a:lnTo>
                    <a:pt x="448" y="1501"/>
                  </a:lnTo>
                  <a:lnTo>
                    <a:pt x="439" y="1501"/>
                  </a:lnTo>
                  <a:lnTo>
                    <a:pt x="428" y="1501"/>
                  </a:lnTo>
                  <a:lnTo>
                    <a:pt x="418" y="1503"/>
                  </a:lnTo>
                  <a:lnTo>
                    <a:pt x="409" y="1503"/>
                  </a:lnTo>
                  <a:lnTo>
                    <a:pt x="401" y="1505"/>
                  </a:lnTo>
                  <a:lnTo>
                    <a:pt x="390" y="1505"/>
                  </a:lnTo>
                  <a:lnTo>
                    <a:pt x="380" y="1505"/>
                  </a:lnTo>
                  <a:lnTo>
                    <a:pt x="370" y="1505"/>
                  </a:lnTo>
                  <a:lnTo>
                    <a:pt x="363" y="1505"/>
                  </a:lnTo>
                  <a:lnTo>
                    <a:pt x="353" y="1505"/>
                  </a:lnTo>
                  <a:lnTo>
                    <a:pt x="344" y="1505"/>
                  </a:lnTo>
                  <a:lnTo>
                    <a:pt x="334" y="1505"/>
                  </a:lnTo>
                  <a:lnTo>
                    <a:pt x="327" y="1505"/>
                  </a:lnTo>
                  <a:lnTo>
                    <a:pt x="315" y="1505"/>
                  </a:lnTo>
                  <a:lnTo>
                    <a:pt x="308" y="1505"/>
                  </a:lnTo>
                  <a:lnTo>
                    <a:pt x="298" y="1505"/>
                  </a:lnTo>
                  <a:lnTo>
                    <a:pt x="291" y="1505"/>
                  </a:lnTo>
                  <a:lnTo>
                    <a:pt x="281" y="1505"/>
                  </a:lnTo>
                  <a:lnTo>
                    <a:pt x="274" y="1505"/>
                  </a:lnTo>
                  <a:lnTo>
                    <a:pt x="264" y="1505"/>
                  </a:lnTo>
                  <a:lnTo>
                    <a:pt x="256" y="1505"/>
                  </a:lnTo>
                  <a:lnTo>
                    <a:pt x="249" y="1503"/>
                  </a:lnTo>
                  <a:lnTo>
                    <a:pt x="241" y="1503"/>
                  </a:lnTo>
                  <a:lnTo>
                    <a:pt x="234" y="1501"/>
                  </a:lnTo>
                  <a:lnTo>
                    <a:pt x="226" y="1501"/>
                  </a:lnTo>
                  <a:lnTo>
                    <a:pt x="218" y="1501"/>
                  </a:lnTo>
                  <a:lnTo>
                    <a:pt x="211" y="1499"/>
                  </a:lnTo>
                  <a:lnTo>
                    <a:pt x="203" y="1499"/>
                  </a:lnTo>
                  <a:lnTo>
                    <a:pt x="197" y="1499"/>
                  </a:lnTo>
                  <a:lnTo>
                    <a:pt x="190" y="1497"/>
                  </a:lnTo>
                  <a:lnTo>
                    <a:pt x="184" y="1497"/>
                  </a:lnTo>
                  <a:lnTo>
                    <a:pt x="177" y="1495"/>
                  </a:lnTo>
                  <a:lnTo>
                    <a:pt x="173" y="1493"/>
                  </a:lnTo>
                  <a:lnTo>
                    <a:pt x="165" y="1491"/>
                  </a:lnTo>
                  <a:lnTo>
                    <a:pt x="161" y="1491"/>
                  </a:lnTo>
                  <a:lnTo>
                    <a:pt x="156" y="1489"/>
                  </a:lnTo>
                  <a:lnTo>
                    <a:pt x="150" y="1489"/>
                  </a:lnTo>
                  <a:lnTo>
                    <a:pt x="146" y="1486"/>
                  </a:lnTo>
                  <a:lnTo>
                    <a:pt x="140" y="1484"/>
                  </a:lnTo>
                  <a:lnTo>
                    <a:pt x="137" y="1482"/>
                  </a:lnTo>
                  <a:lnTo>
                    <a:pt x="133" y="1482"/>
                  </a:lnTo>
                  <a:lnTo>
                    <a:pt x="125" y="1476"/>
                  </a:lnTo>
                  <a:lnTo>
                    <a:pt x="121" y="1474"/>
                  </a:lnTo>
                  <a:lnTo>
                    <a:pt x="116" y="1467"/>
                  </a:lnTo>
                  <a:lnTo>
                    <a:pt x="116" y="1461"/>
                  </a:lnTo>
                  <a:lnTo>
                    <a:pt x="116" y="1455"/>
                  </a:lnTo>
                  <a:lnTo>
                    <a:pt x="121" y="1450"/>
                  </a:lnTo>
                  <a:lnTo>
                    <a:pt x="123" y="1446"/>
                  </a:lnTo>
                  <a:lnTo>
                    <a:pt x="127" y="1442"/>
                  </a:lnTo>
                  <a:lnTo>
                    <a:pt x="131" y="1440"/>
                  </a:lnTo>
                  <a:lnTo>
                    <a:pt x="137" y="1436"/>
                  </a:lnTo>
                  <a:lnTo>
                    <a:pt x="142" y="1432"/>
                  </a:lnTo>
                  <a:lnTo>
                    <a:pt x="148" y="1429"/>
                  </a:lnTo>
                  <a:lnTo>
                    <a:pt x="154" y="1427"/>
                  </a:lnTo>
                  <a:lnTo>
                    <a:pt x="161" y="1423"/>
                  </a:lnTo>
                  <a:lnTo>
                    <a:pt x="169" y="1419"/>
                  </a:lnTo>
                  <a:lnTo>
                    <a:pt x="177" y="1415"/>
                  </a:lnTo>
                  <a:lnTo>
                    <a:pt x="184" y="1412"/>
                  </a:lnTo>
                  <a:lnTo>
                    <a:pt x="192" y="1410"/>
                  </a:lnTo>
                  <a:lnTo>
                    <a:pt x="199" y="1404"/>
                  </a:lnTo>
                  <a:lnTo>
                    <a:pt x="209" y="1402"/>
                  </a:lnTo>
                  <a:lnTo>
                    <a:pt x="216" y="1396"/>
                  </a:lnTo>
                  <a:lnTo>
                    <a:pt x="228" y="1394"/>
                  </a:lnTo>
                  <a:lnTo>
                    <a:pt x="237" y="1391"/>
                  </a:lnTo>
                  <a:lnTo>
                    <a:pt x="247" y="1387"/>
                  </a:lnTo>
                  <a:lnTo>
                    <a:pt x="256" y="1383"/>
                  </a:lnTo>
                  <a:lnTo>
                    <a:pt x="266" y="1379"/>
                  </a:lnTo>
                  <a:lnTo>
                    <a:pt x="277" y="1375"/>
                  </a:lnTo>
                  <a:lnTo>
                    <a:pt x="287" y="1372"/>
                  </a:lnTo>
                  <a:lnTo>
                    <a:pt x="298" y="1368"/>
                  </a:lnTo>
                  <a:lnTo>
                    <a:pt x="308" y="1366"/>
                  </a:lnTo>
                  <a:lnTo>
                    <a:pt x="319" y="1362"/>
                  </a:lnTo>
                  <a:lnTo>
                    <a:pt x="329" y="1358"/>
                  </a:lnTo>
                  <a:lnTo>
                    <a:pt x="340" y="1355"/>
                  </a:lnTo>
                  <a:lnTo>
                    <a:pt x="350" y="1351"/>
                  </a:lnTo>
                  <a:lnTo>
                    <a:pt x="361" y="1349"/>
                  </a:lnTo>
                  <a:lnTo>
                    <a:pt x="370" y="1345"/>
                  </a:lnTo>
                  <a:lnTo>
                    <a:pt x="380" y="1341"/>
                  </a:lnTo>
                  <a:lnTo>
                    <a:pt x="391" y="1339"/>
                  </a:lnTo>
                  <a:lnTo>
                    <a:pt x="401" y="1336"/>
                  </a:lnTo>
                  <a:lnTo>
                    <a:pt x="410" y="1334"/>
                  </a:lnTo>
                  <a:lnTo>
                    <a:pt x="420" y="1330"/>
                  </a:lnTo>
                  <a:lnTo>
                    <a:pt x="431" y="1328"/>
                  </a:lnTo>
                  <a:lnTo>
                    <a:pt x="439" y="1326"/>
                  </a:lnTo>
                  <a:lnTo>
                    <a:pt x="448" y="1322"/>
                  </a:lnTo>
                  <a:lnTo>
                    <a:pt x="456" y="1320"/>
                  </a:lnTo>
                  <a:lnTo>
                    <a:pt x="466" y="1318"/>
                  </a:lnTo>
                  <a:lnTo>
                    <a:pt x="473" y="1317"/>
                  </a:lnTo>
                  <a:lnTo>
                    <a:pt x="481" y="1313"/>
                  </a:lnTo>
                  <a:lnTo>
                    <a:pt x="488" y="1311"/>
                  </a:lnTo>
                  <a:lnTo>
                    <a:pt x="496" y="1309"/>
                  </a:lnTo>
                  <a:lnTo>
                    <a:pt x="502" y="1307"/>
                  </a:lnTo>
                  <a:lnTo>
                    <a:pt x="509" y="1307"/>
                  </a:lnTo>
                  <a:lnTo>
                    <a:pt x="513" y="1305"/>
                  </a:lnTo>
                  <a:lnTo>
                    <a:pt x="519" y="1303"/>
                  </a:lnTo>
                  <a:lnTo>
                    <a:pt x="524" y="1301"/>
                  </a:lnTo>
                  <a:lnTo>
                    <a:pt x="528" y="1301"/>
                  </a:lnTo>
                  <a:lnTo>
                    <a:pt x="532" y="1299"/>
                  </a:lnTo>
                  <a:lnTo>
                    <a:pt x="534" y="1299"/>
                  </a:lnTo>
                  <a:lnTo>
                    <a:pt x="540" y="1299"/>
                  </a:lnTo>
                  <a:lnTo>
                    <a:pt x="542" y="1299"/>
                  </a:lnTo>
                  <a:lnTo>
                    <a:pt x="542" y="1296"/>
                  </a:lnTo>
                  <a:lnTo>
                    <a:pt x="545" y="1290"/>
                  </a:lnTo>
                  <a:lnTo>
                    <a:pt x="547" y="1284"/>
                  </a:lnTo>
                  <a:lnTo>
                    <a:pt x="549" y="1279"/>
                  </a:lnTo>
                  <a:lnTo>
                    <a:pt x="553" y="1271"/>
                  </a:lnTo>
                  <a:lnTo>
                    <a:pt x="557" y="1265"/>
                  </a:lnTo>
                  <a:lnTo>
                    <a:pt x="559" y="1256"/>
                  </a:lnTo>
                  <a:lnTo>
                    <a:pt x="564" y="1248"/>
                  </a:lnTo>
                  <a:lnTo>
                    <a:pt x="566" y="1239"/>
                  </a:lnTo>
                  <a:lnTo>
                    <a:pt x="572" y="1231"/>
                  </a:lnTo>
                  <a:lnTo>
                    <a:pt x="572" y="1225"/>
                  </a:lnTo>
                  <a:lnTo>
                    <a:pt x="574" y="1222"/>
                  </a:lnTo>
                  <a:lnTo>
                    <a:pt x="576" y="1216"/>
                  </a:lnTo>
                  <a:lnTo>
                    <a:pt x="578" y="1212"/>
                  </a:lnTo>
                  <a:lnTo>
                    <a:pt x="580" y="1208"/>
                  </a:lnTo>
                  <a:lnTo>
                    <a:pt x="582" y="1203"/>
                  </a:lnTo>
                  <a:lnTo>
                    <a:pt x="582" y="1199"/>
                  </a:lnTo>
                  <a:lnTo>
                    <a:pt x="583" y="1193"/>
                  </a:lnTo>
                  <a:lnTo>
                    <a:pt x="583" y="1189"/>
                  </a:lnTo>
                  <a:lnTo>
                    <a:pt x="585" y="1184"/>
                  </a:lnTo>
                  <a:lnTo>
                    <a:pt x="585" y="1178"/>
                  </a:lnTo>
                  <a:lnTo>
                    <a:pt x="587" y="1174"/>
                  </a:lnTo>
                  <a:lnTo>
                    <a:pt x="587" y="1164"/>
                  </a:lnTo>
                  <a:lnTo>
                    <a:pt x="589" y="1157"/>
                  </a:lnTo>
                  <a:lnTo>
                    <a:pt x="587" y="1147"/>
                  </a:lnTo>
                  <a:lnTo>
                    <a:pt x="587" y="1140"/>
                  </a:lnTo>
                  <a:lnTo>
                    <a:pt x="585" y="1132"/>
                  </a:lnTo>
                  <a:lnTo>
                    <a:pt x="583" y="1126"/>
                  </a:lnTo>
                  <a:lnTo>
                    <a:pt x="580" y="1121"/>
                  </a:lnTo>
                  <a:lnTo>
                    <a:pt x="576" y="1115"/>
                  </a:lnTo>
                  <a:lnTo>
                    <a:pt x="570" y="1111"/>
                  </a:lnTo>
                  <a:lnTo>
                    <a:pt x="563" y="1109"/>
                  </a:lnTo>
                  <a:lnTo>
                    <a:pt x="559" y="1107"/>
                  </a:lnTo>
                  <a:lnTo>
                    <a:pt x="555" y="1106"/>
                  </a:lnTo>
                  <a:lnTo>
                    <a:pt x="549" y="1106"/>
                  </a:lnTo>
                  <a:lnTo>
                    <a:pt x="544" y="1106"/>
                  </a:lnTo>
                  <a:lnTo>
                    <a:pt x="538" y="1106"/>
                  </a:lnTo>
                  <a:lnTo>
                    <a:pt x="532" y="1106"/>
                  </a:lnTo>
                  <a:lnTo>
                    <a:pt x="526" y="1107"/>
                  </a:lnTo>
                  <a:lnTo>
                    <a:pt x="521" y="1109"/>
                  </a:lnTo>
                  <a:lnTo>
                    <a:pt x="513" y="1109"/>
                  </a:lnTo>
                  <a:lnTo>
                    <a:pt x="507" y="1111"/>
                  </a:lnTo>
                  <a:lnTo>
                    <a:pt x="500" y="1111"/>
                  </a:lnTo>
                  <a:lnTo>
                    <a:pt x="494" y="1113"/>
                  </a:lnTo>
                  <a:lnTo>
                    <a:pt x="488" y="1115"/>
                  </a:lnTo>
                  <a:lnTo>
                    <a:pt x="483" y="1115"/>
                  </a:lnTo>
                  <a:lnTo>
                    <a:pt x="477" y="1117"/>
                  </a:lnTo>
                  <a:lnTo>
                    <a:pt x="471" y="1119"/>
                  </a:lnTo>
                  <a:lnTo>
                    <a:pt x="466" y="1119"/>
                  </a:lnTo>
                  <a:lnTo>
                    <a:pt x="460" y="1121"/>
                  </a:lnTo>
                  <a:lnTo>
                    <a:pt x="456" y="1123"/>
                  </a:lnTo>
                  <a:lnTo>
                    <a:pt x="450" y="1123"/>
                  </a:lnTo>
                  <a:lnTo>
                    <a:pt x="441" y="1126"/>
                  </a:lnTo>
                  <a:lnTo>
                    <a:pt x="433" y="1128"/>
                  </a:lnTo>
                  <a:lnTo>
                    <a:pt x="424" y="1132"/>
                  </a:lnTo>
                  <a:lnTo>
                    <a:pt x="416" y="1134"/>
                  </a:lnTo>
                  <a:lnTo>
                    <a:pt x="409" y="1138"/>
                  </a:lnTo>
                  <a:lnTo>
                    <a:pt x="401" y="1140"/>
                  </a:lnTo>
                  <a:lnTo>
                    <a:pt x="395" y="1142"/>
                  </a:lnTo>
                  <a:lnTo>
                    <a:pt x="390" y="1145"/>
                  </a:lnTo>
                  <a:lnTo>
                    <a:pt x="384" y="1147"/>
                  </a:lnTo>
                  <a:lnTo>
                    <a:pt x="380" y="1149"/>
                  </a:lnTo>
                  <a:lnTo>
                    <a:pt x="374" y="1151"/>
                  </a:lnTo>
                  <a:lnTo>
                    <a:pt x="370" y="1153"/>
                  </a:lnTo>
                  <a:lnTo>
                    <a:pt x="367" y="1155"/>
                  </a:lnTo>
                  <a:lnTo>
                    <a:pt x="363" y="1157"/>
                  </a:lnTo>
                  <a:lnTo>
                    <a:pt x="357" y="1161"/>
                  </a:lnTo>
                  <a:lnTo>
                    <a:pt x="353" y="1164"/>
                  </a:lnTo>
                  <a:lnTo>
                    <a:pt x="348" y="1168"/>
                  </a:lnTo>
                  <a:lnTo>
                    <a:pt x="348" y="1170"/>
                  </a:lnTo>
                  <a:lnTo>
                    <a:pt x="344" y="1170"/>
                  </a:lnTo>
                  <a:lnTo>
                    <a:pt x="340" y="1170"/>
                  </a:lnTo>
                  <a:lnTo>
                    <a:pt x="336" y="1170"/>
                  </a:lnTo>
                  <a:lnTo>
                    <a:pt x="332" y="1172"/>
                  </a:lnTo>
                  <a:lnTo>
                    <a:pt x="327" y="1172"/>
                  </a:lnTo>
                  <a:lnTo>
                    <a:pt x="323" y="1172"/>
                  </a:lnTo>
                  <a:lnTo>
                    <a:pt x="315" y="1172"/>
                  </a:lnTo>
                  <a:lnTo>
                    <a:pt x="310" y="1174"/>
                  </a:lnTo>
                  <a:lnTo>
                    <a:pt x="302" y="1174"/>
                  </a:lnTo>
                  <a:lnTo>
                    <a:pt x="294" y="1176"/>
                  </a:lnTo>
                  <a:lnTo>
                    <a:pt x="287" y="1176"/>
                  </a:lnTo>
                  <a:lnTo>
                    <a:pt x="279" y="1176"/>
                  </a:lnTo>
                  <a:lnTo>
                    <a:pt x="272" y="1178"/>
                  </a:lnTo>
                  <a:lnTo>
                    <a:pt x="262" y="1178"/>
                  </a:lnTo>
                  <a:lnTo>
                    <a:pt x="258" y="1178"/>
                  </a:lnTo>
                  <a:lnTo>
                    <a:pt x="255" y="1178"/>
                  </a:lnTo>
                  <a:lnTo>
                    <a:pt x="249" y="1178"/>
                  </a:lnTo>
                  <a:lnTo>
                    <a:pt x="245" y="1178"/>
                  </a:lnTo>
                  <a:lnTo>
                    <a:pt x="239" y="1178"/>
                  </a:lnTo>
                  <a:lnTo>
                    <a:pt x="234" y="1178"/>
                  </a:lnTo>
                  <a:lnTo>
                    <a:pt x="230" y="1178"/>
                  </a:lnTo>
                  <a:lnTo>
                    <a:pt x="224" y="1178"/>
                  </a:lnTo>
                  <a:lnTo>
                    <a:pt x="220" y="1178"/>
                  </a:lnTo>
                  <a:lnTo>
                    <a:pt x="215" y="1178"/>
                  </a:lnTo>
                  <a:lnTo>
                    <a:pt x="209" y="1178"/>
                  </a:lnTo>
                  <a:lnTo>
                    <a:pt x="205" y="1178"/>
                  </a:lnTo>
                  <a:lnTo>
                    <a:pt x="201" y="1178"/>
                  </a:lnTo>
                  <a:lnTo>
                    <a:pt x="196" y="1178"/>
                  </a:lnTo>
                  <a:lnTo>
                    <a:pt x="190" y="1178"/>
                  </a:lnTo>
                  <a:lnTo>
                    <a:pt x="186" y="1178"/>
                  </a:lnTo>
                  <a:lnTo>
                    <a:pt x="180" y="1178"/>
                  </a:lnTo>
                  <a:lnTo>
                    <a:pt x="177" y="1178"/>
                  </a:lnTo>
                  <a:lnTo>
                    <a:pt x="171" y="1178"/>
                  </a:lnTo>
                  <a:lnTo>
                    <a:pt x="165" y="1178"/>
                  </a:lnTo>
                  <a:lnTo>
                    <a:pt x="161" y="1176"/>
                  </a:lnTo>
                  <a:lnTo>
                    <a:pt x="156" y="1176"/>
                  </a:lnTo>
                  <a:lnTo>
                    <a:pt x="152" y="1176"/>
                  </a:lnTo>
                  <a:lnTo>
                    <a:pt x="146" y="1176"/>
                  </a:lnTo>
                  <a:lnTo>
                    <a:pt x="142" y="1176"/>
                  </a:lnTo>
                  <a:lnTo>
                    <a:pt x="137" y="1174"/>
                  </a:lnTo>
                  <a:lnTo>
                    <a:pt x="133" y="1174"/>
                  </a:lnTo>
                  <a:lnTo>
                    <a:pt x="129" y="1174"/>
                  </a:lnTo>
                  <a:lnTo>
                    <a:pt x="120" y="1172"/>
                  </a:lnTo>
                  <a:lnTo>
                    <a:pt x="112" y="1170"/>
                  </a:lnTo>
                  <a:lnTo>
                    <a:pt x="102" y="1168"/>
                  </a:lnTo>
                  <a:lnTo>
                    <a:pt x="93" y="1164"/>
                  </a:lnTo>
                  <a:lnTo>
                    <a:pt x="85" y="1161"/>
                  </a:lnTo>
                  <a:lnTo>
                    <a:pt x="78" y="1155"/>
                  </a:lnTo>
                  <a:lnTo>
                    <a:pt x="70" y="1149"/>
                  </a:lnTo>
                  <a:lnTo>
                    <a:pt x="64" y="1145"/>
                  </a:lnTo>
                  <a:lnTo>
                    <a:pt x="57" y="1138"/>
                  </a:lnTo>
                  <a:lnTo>
                    <a:pt x="53" y="1132"/>
                  </a:lnTo>
                  <a:lnTo>
                    <a:pt x="45" y="1123"/>
                  </a:lnTo>
                  <a:lnTo>
                    <a:pt x="42" y="1115"/>
                  </a:lnTo>
                  <a:lnTo>
                    <a:pt x="36" y="1107"/>
                  </a:lnTo>
                  <a:lnTo>
                    <a:pt x="32" y="1100"/>
                  </a:lnTo>
                  <a:lnTo>
                    <a:pt x="26" y="1090"/>
                  </a:lnTo>
                  <a:lnTo>
                    <a:pt x="23" y="1083"/>
                  </a:lnTo>
                  <a:lnTo>
                    <a:pt x="19" y="1073"/>
                  </a:lnTo>
                  <a:lnTo>
                    <a:pt x="17" y="1064"/>
                  </a:lnTo>
                  <a:lnTo>
                    <a:pt x="15" y="1058"/>
                  </a:lnTo>
                  <a:lnTo>
                    <a:pt x="13" y="1054"/>
                  </a:lnTo>
                  <a:lnTo>
                    <a:pt x="11" y="1049"/>
                  </a:lnTo>
                  <a:lnTo>
                    <a:pt x="11" y="1045"/>
                  </a:lnTo>
                  <a:lnTo>
                    <a:pt x="7" y="1035"/>
                  </a:lnTo>
                  <a:lnTo>
                    <a:pt x="5" y="1028"/>
                  </a:lnTo>
                  <a:lnTo>
                    <a:pt x="5" y="1022"/>
                  </a:lnTo>
                  <a:lnTo>
                    <a:pt x="4" y="1016"/>
                  </a:lnTo>
                  <a:lnTo>
                    <a:pt x="4" y="1012"/>
                  </a:lnTo>
                  <a:lnTo>
                    <a:pt x="4" y="1009"/>
                  </a:lnTo>
                  <a:lnTo>
                    <a:pt x="2" y="999"/>
                  </a:lnTo>
                  <a:lnTo>
                    <a:pt x="2" y="992"/>
                  </a:lnTo>
                  <a:lnTo>
                    <a:pt x="0" y="982"/>
                  </a:lnTo>
                  <a:lnTo>
                    <a:pt x="0" y="974"/>
                  </a:lnTo>
                  <a:lnTo>
                    <a:pt x="0" y="967"/>
                  </a:lnTo>
                  <a:lnTo>
                    <a:pt x="2" y="961"/>
                  </a:lnTo>
                  <a:lnTo>
                    <a:pt x="2" y="954"/>
                  </a:lnTo>
                  <a:lnTo>
                    <a:pt x="4" y="948"/>
                  </a:lnTo>
                  <a:lnTo>
                    <a:pt x="5" y="942"/>
                  </a:lnTo>
                  <a:lnTo>
                    <a:pt x="7" y="938"/>
                  </a:lnTo>
                  <a:lnTo>
                    <a:pt x="9" y="933"/>
                  </a:lnTo>
                  <a:lnTo>
                    <a:pt x="11" y="927"/>
                  </a:lnTo>
                  <a:lnTo>
                    <a:pt x="15" y="921"/>
                  </a:lnTo>
                  <a:lnTo>
                    <a:pt x="17" y="916"/>
                  </a:lnTo>
                  <a:lnTo>
                    <a:pt x="21" y="906"/>
                  </a:lnTo>
                  <a:lnTo>
                    <a:pt x="24" y="898"/>
                  </a:lnTo>
                  <a:lnTo>
                    <a:pt x="30" y="889"/>
                  </a:lnTo>
                  <a:lnTo>
                    <a:pt x="36" y="881"/>
                  </a:lnTo>
                  <a:lnTo>
                    <a:pt x="36" y="876"/>
                  </a:lnTo>
                  <a:lnTo>
                    <a:pt x="40" y="872"/>
                  </a:lnTo>
                  <a:lnTo>
                    <a:pt x="42" y="866"/>
                  </a:lnTo>
                  <a:lnTo>
                    <a:pt x="45" y="860"/>
                  </a:lnTo>
                  <a:lnTo>
                    <a:pt x="47" y="855"/>
                  </a:lnTo>
                  <a:lnTo>
                    <a:pt x="51" y="849"/>
                  </a:lnTo>
                  <a:lnTo>
                    <a:pt x="53" y="843"/>
                  </a:lnTo>
                  <a:lnTo>
                    <a:pt x="57" y="840"/>
                  </a:lnTo>
                  <a:lnTo>
                    <a:pt x="61" y="832"/>
                  </a:lnTo>
                  <a:lnTo>
                    <a:pt x="63" y="826"/>
                  </a:lnTo>
                  <a:lnTo>
                    <a:pt x="66" y="821"/>
                  </a:lnTo>
                  <a:lnTo>
                    <a:pt x="70" y="815"/>
                  </a:lnTo>
                  <a:lnTo>
                    <a:pt x="74" y="809"/>
                  </a:lnTo>
                  <a:lnTo>
                    <a:pt x="78" y="802"/>
                  </a:lnTo>
                  <a:lnTo>
                    <a:pt x="82" y="796"/>
                  </a:lnTo>
                  <a:lnTo>
                    <a:pt x="85" y="790"/>
                  </a:lnTo>
                  <a:lnTo>
                    <a:pt x="87" y="784"/>
                  </a:lnTo>
                  <a:lnTo>
                    <a:pt x="91" y="777"/>
                  </a:lnTo>
                  <a:lnTo>
                    <a:pt x="95" y="769"/>
                  </a:lnTo>
                  <a:lnTo>
                    <a:pt x="99" y="764"/>
                  </a:lnTo>
                  <a:lnTo>
                    <a:pt x="102" y="758"/>
                  </a:lnTo>
                  <a:lnTo>
                    <a:pt x="108" y="750"/>
                  </a:lnTo>
                  <a:lnTo>
                    <a:pt x="112" y="745"/>
                  </a:lnTo>
                  <a:lnTo>
                    <a:pt x="116" y="739"/>
                  </a:lnTo>
                  <a:lnTo>
                    <a:pt x="120" y="731"/>
                  </a:lnTo>
                  <a:lnTo>
                    <a:pt x="123" y="724"/>
                  </a:lnTo>
                  <a:lnTo>
                    <a:pt x="129" y="718"/>
                  </a:lnTo>
                  <a:lnTo>
                    <a:pt x="133" y="712"/>
                  </a:lnTo>
                  <a:lnTo>
                    <a:pt x="139" y="705"/>
                  </a:lnTo>
                  <a:lnTo>
                    <a:pt x="142" y="699"/>
                  </a:lnTo>
                  <a:lnTo>
                    <a:pt x="148" y="691"/>
                  </a:lnTo>
                  <a:lnTo>
                    <a:pt x="154" y="686"/>
                  </a:lnTo>
                  <a:lnTo>
                    <a:pt x="158" y="678"/>
                  </a:lnTo>
                  <a:lnTo>
                    <a:pt x="161" y="672"/>
                  </a:lnTo>
                  <a:lnTo>
                    <a:pt x="165" y="665"/>
                  </a:lnTo>
                  <a:lnTo>
                    <a:pt x="171" y="659"/>
                  </a:lnTo>
                  <a:lnTo>
                    <a:pt x="177" y="651"/>
                  </a:lnTo>
                  <a:lnTo>
                    <a:pt x="180" y="646"/>
                  </a:lnTo>
                  <a:lnTo>
                    <a:pt x="186" y="638"/>
                  </a:lnTo>
                  <a:lnTo>
                    <a:pt x="192" y="632"/>
                  </a:lnTo>
                  <a:lnTo>
                    <a:pt x="196" y="627"/>
                  </a:lnTo>
                  <a:lnTo>
                    <a:pt x="201" y="619"/>
                  </a:lnTo>
                  <a:lnTo>
                    <a:pt x="207" y="613"/>
                  </a:lnTo>
                  <a:lnTo>
                    <a:pt x="211" y="608"/>
                  </a:lnTo>
                  <a:lnTo>
                    <a:pt x="216" y="602"/>
                  </a:lnTo>
                  <a:lnTo>
                    <a:pt x="222" y="596"/>
                  </a:lnTo>
                  <a:lnTo>
                    <a:pt x="228" y="591"/>
                  </a:lnTo>
                  <a:lnTo>
                    <a:pt x="234" y="585"/>
                  </a:lnTo>
                  <a:lnTo>
                    <a:pt x="197" y="499"/>
                  </a:lnTo>
                  <a:lnTo>
                    <a:pt x="95" y="482"/>
                  </a:lnTo>
                  <a:lnTo>
                    <a:pt x="64" y="433"/>
                  </a:lnTo>
                  <a:lnTo>
                    <a:pt x="70" y="3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5" name="Freeform 68"/>
            <p:cNvSpPr>
              <a:spLocks/>
            </p:cNvSpPr>
            <p:nvPr/>
          </p:nvSpPr>
          <p:spPr bwMode="auto">
            <a:xfrm>
              <a:off x="8123238" y="3606800"/>
              <a:ext cx="261938" cy="412750"/>
            </a:xfrm>
            <a:custGeom>
              <a:avLst/>
              <a:gdLst>
                <a:gd name="T0" fmla="*/ 0 w 331"/>
                <a:gd name="T1" fmla="*/ 2147483647 h 519"/>
                <a:gd name="T2" fmla="*/ 2147483647 w 331"/>
                <a:gd name="T3" fmla="*/ 2147483647 h 519"/>
                <a:gd name="T4" fmla="*/ 2147483647 w 331"/>
                <a:gd name="T5" fmla="*/ 2147483647 h 519"/>
                <a:gd name="T6" fmla="*/ 2147483647 w 331"/>
                <a:gd name="T7" fmla="*/ 2147483647 h 519"/>
                <a:gd name="T8" fmla="*/ 2147483647 w 331"/>
                <a:gd name="T9" fmla="*/ 2147483647 h 519"/>
                <a:gd name="T10" fmla="*/ 2147483647 w 331"/>
                <a:gd name="T11" fmla="*/ 2147483647 h 519"/>
                <a:gd name="T12" fmla="*/ 2147483647 w 331"/>
                <a:gd name="T13" fmla="*/ 2147483647 h 519"/>
                <a:gd name="T14" fmla="*/ 2147483647 w 331"/>
                <a:gd name="T15" fmla="*/ 2147483647 h 519"/>
                <a:gd name="T16" fmla="*/ 2147483647 w 331"/>
                <a:gd name="T17" fmla="*/ 2147483647 h 519"/>
                <a:gd name="T18" fmla="*/ 2147483647 w 331"/>
                <a:gd name="T19" fmla="*/ 2147483647 h 519"/>
                <a:gd name="T20" fmla="*/ 2147483647 w 331"/>
                <a:gd name="T21" fmla="*/ 2147483647 h 519"/>
                <a:gd name="T22" fmla="*/ 2147483647 w 331"/>
                <a:gd name="T23" fmla="*/ 2147483647 h 519"/>
                <a:gd name="T24" fmla="*/ 2147483647 w 331"/>
                <a:gd name="T25" fmla="*/ 2147483647 h 519"/>
                <a:gd name="T26" fmla="*/ 2147483647 w 331"/>
                <a:gd name="T27" fmla="*/ 2147483647 h 519"/>
                <a:gd name="T28" fmla="*/ 2147483647 w 331"/>
                <a:gd name="T29" fmla="*/ 2147483647 h 519"/>
                <a:gd name="T30" fmla="*/ 2147483647 w 331"/>
                <a:gd name="T31" fmla="*/ 2147483647 h 519"/>
                <a:gd name="T32" fmla="*/ 2147483647 w 331"/>
                <a:gd name="T33" fmla="*/ 2147483647 h 519"/>
                <a:gd name="T34" fmla="*/ 2147483647 w 331"/>
                <a:gd name="T35" fmla="*/ 2147483647 h 519"/>
                <a:gd name="T36" fmla="*/ 2147483647 w 331"/>
                <a:gd name="T37" fmla="*/ 2147483647 h 519"/>
                <a:gd name="T38" fmla="*/ 2147483647 w 331"/>
                <a:gd name="T39" fmla="*/ 2147483647 h 519"/>
                <a:gd name="T40" fmla="*/ 2147483647 w 331"/>
                <a:gd name="T41" fmla="*/ 2147483647 h 519"/>
                <a:gd name="T42" fmla="*/ 2147483647 w 331"/>
                <a:gd name="T43" fmla="*/ 2147483647 h 519"/>
                <a:gd name="T44" fmla="*/ 2147483647 w 331"/>
                <a:gd name="T45" fmla="*/ 2147483647 h 519"/>
                <a:gd name="T46" fmla="*/ 2147483647 w 331"/>
                <a:gd name="T47" fmla="*/ 2147483647 h 519"/>
                <a:gd name="T48" fmla="*/ 2147483647 w 331"/>
                <a:gd name="T49" fmla="*/ 2147483647 h 519"/>
                <a:gd name="T50" fmla="*/ 2147483647 w 331"/>
                <a:gd name="T51" fmla="*/ 2147483647 h 519"/>
                <a:gd name="T52" fmla="*/ 2147483647 w 331"/>
                <a:gd name="T53" fmla="*/ 2147483647 h 519"/>
                <a:gd name="T54" fmla="*/ 2147483647 w 331"/>
                <a:gd name="T55" fmla="*/ 2147483647 h 519"/>
                <a:gd name="T56" fmla="*/ 2147483647 w 331"/>
                <a:gd name="T57" fmla="*/ 2147483647 h 519"/>
                <a:gd name="T58" fmla="*/ 2147483647 w 331"/>
                <a:gd name="T59" fmla="*/ 2147483647 h 519"/>
                <a:gd name="T60" fmla="*/ 2147483647 w 331"/>
                <a:gd name="T61" fmla="*/ 2147483647 h 519"/>
                <a:gd name="T62" fmla="*/ 2147483647 w 331"/>
                <a:gd name="T63" fmla="*/ 2147483647 h 519"/>
                <a:gd name="T64" fmla="*/ 2147483647 w 331"/>
                <a:gd name="T65" fmla="*/ 2147483647 h 519"/>
                <a:gd name="T66" fmla="*/ 2147483647 w 331"/>
                <a:gd name="T67" fmla="*/ 2147483647 h 519"/>
                <a:gd name="T68" fmla="*/ 2147483647 w 331"/>
                <a:gd name="T69" fmla="*/ 2147483647 h 519"/>
                <a:gd name="T70" fmla="*/ 2147483647 w 331"/>
                <a:gd name="T71" fmla="*/ 2147483647 h 519"/>
                <a:gd name="T72" fmla="*/ 2147483647 w 331"/>
                <a:gd name="T73" fmla="*/ 2147483647 h 519"/>
                <a:gd name="T74" fmla="*/ 2147483647 w 331"/>
                <a:gd name="T75" fmla="*/ 2147483647 h 519"/>
                <a:gd name="T76" fmla="*/ 2147483647 w 331"/>
                <a:gd name="T77" fmla="*/ 2147483647 h 519"/>
                <a:gd name="T78" fmla="*/ 2147483647 w 331"/>
                <a:gd name="T79" fmla="*/ 2147483647 h 519"/>
                <a:gd name="T80" fmla="*/ 2147483647 w 331"/>
                <a:gd name="T81" fmla="*/ 2147483647 h 519"/>
                <a:gd name="T82" fmla="*/ 2147483647 w 331"/>
                <a:gd name="T83" fmla="*/ 2147483647 h 519"/>
                <a:gd name="T84" fmla="*/ 2147483647 w 331"/>
                <a:gd name="T85" fmla="*/ 2147483647 h 519"/>
                <a:gd name="T86" fmla="*/ 2147483647 w 331"/>
                <a:gd name="T87" fmla="*/ 2147483647 h 519"/>
                <a:gd name="T88" fmla="*/ 2147483647 w 331"/>
                <a:gd name="T89" fmla="*/ 2147483647 h 519"/>
                <a:gd name="T90" fmla="*/ 2147483647 w 331"/>
                <a:gd name="T91" fmla="*/ 2147483647 h 519"/>
                <a:gd name="T92" fmla="*/ 2147483647 w 331"/>
                <a:gd name="T93" fmla="*/ 2147483647 h 519"/>
                <a:gd name="T94" fmla="*/ 2147483647 w 331"/>
                <a:gd name="T95" fmla="*/ 2147483647 h 519"/>
                <a:gd name="T96" fmla="*/ 2147483647 w 331"/>
                <a:gd name="T97" fmla="*/ 2147483647 h 519"/>
                <a:gd name="T98" fmla="*/ 2147483647 w 331"/>
                <a:gd name="T99" fmla="*/ 2147483647 h 519"/>
                <a:gd name="T100" fmla="*/ 2147483647 w 331"/>
                <a:gd name="T101" fmla="*/ 2147483647 h 519"/>
                <a:gd name="T102" fmla="*/ 2147483647 w 331"/>
                <a:gd name="T103" fmla="*/ 2147483647 h 519"/>
                <a:gd name="T104" fmla="*/ 2147483647 w 331"/>
                <a:gd name="T105" fmla="*/ 2147483647 h 519"/>
                <a:gd name="T106" fmla="*/ 2147483647 w 331"/>
                <a:gd name="T107" fmla="*/ 2147483647 h 519"/>
                <a:gd name="T108" fmla="*/ 2147483647 w 331"/>
                <a:gd name="T109" fmla="*/ 2147483647 h 519"/>
                <a:gd name="T110" fmla="*/ 0 w 331"/>
                <a:gd name="T111" fmla="*/ 2147483647 h 5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31"/>
                <a:gd name="T169" fmla="*/ 0 h 519"/>
                <a:gd name="T170" fmla="*/ 331 w 331"/>
                <a:gd name="T171" fmla="*/ 519 h 5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31" h="519">
                  <a:moveTo>
                    <a:pt x="0" y="65"/>
                  </a:moveTo>
                  <a:lnTo>
                    <a:pt x="0" y="65"/>
                  </a:lnTo>
                  <a:lnTo>
                    <a:pt x="0" y="68"/>
                  </a:lnTo>
                  <a:lnTo>
                    <a:pt x="0" y="74"/>
                  </a:lnTo>
                  <a:lnTo>
                    <a:pt x="2" y="84"/>
                  </a:lnTo>
                  <a:lnTo>
                    <a:pt x="2" y="87"/>
                  </a:lnTo>
                  <a:lnTo>
                    <a:pt x="2" y="93"/>
                  </a:lnTo>
                  <a:lnTo>
                    <a:pt x="2" y="97"/>
                  </a:lnTo>
                  <a:lnTo>
                    <a:pt x="4" y="103"/>
                  </a:lnTo>
                  <a:lnTo>
                    <a:pt x="4" y="108"/>
                  </a:lnTo>
                  <a:lnTo>
                    <a:pt x="4" y="114"/>
                  </a:lnTo>
                  <a:lnTo>
                    <a:pt x="6" y="120"/>
                  </a:lnTo>
                  <a:lnTo>
                    <a:pt x="6" y="127"/>
                  </a:lnTo>
                  <a:lnTo>
                    <a:pt x="6" y="133"/>
                  </a:lnTo>
                  <a:lnTo>
                    <a:pt x="6" y="139"/>
                  </a:lnTo>
                  <a:lnTo>
                    <a:pt x="7" y="144"/>
                  </a:lnTo>
                  <a:lnTo>
                    <a:pt x="7" y="152"/>
                  </a:lnTo>
                  <a:lnTo>
                    <a:pt x="7" y="158"/>
                  </a:lnTo>
                  <a:lnTo>
                    <a:pt x="9" y="163"/>
                  </a:lnTo>
                  <a:lnTo>
                    <a:pt x="9" y="169"/>
                  </a:lnTo>
                  <a:lnTo>
                    <a:pt x="11" y="175"/>
                  </a:lnTo>
                  <a:lnTo>
                    <a:pt x="11" y="180"/>
                  </a:lnTo>
                  <a:lnTo>
                    <a:pt x="13" y="186"/>
                  </a:lnTo>
                  <a:lnTo>
                    <a:pt x="13" y="190"/>
                  </a:lnTo>
                  <a:lnTo>
                    <a:pt x="13" y="196"/>
                  </a:lnTo>
                  <a:lnTo>
                    <a:pt x="15" y="201"/>
                  </a:lnTo>
                  <a:lnTo>
                    <a:pt x="17" y="209"/>
                  </a:lnTo>
                  <a:lnTo>
                    <a:pt x="19" y="213"/>
                  </a:lnTo>
                  <a:lnTo>
                    <a:pt x="23" y="220"/>
                  </a:lnTo>
                  <a:lnTo>
                    <a:pt x="26" y="226"/>
                  </a:lnTo>
                  <a:lnTo>
                    <a:pt x="30" y="232"/>
                  </a:lnTo>
                  <a:lnTo>
                    <a:pt x="32" y="237"/>
                  </a:lnTo>
                  <a:lnTo>
                    <a:pt x="38" y="243"/>
                  </a:lnTo>
                  <a:lnTo>
                    <a:pt x="42" y="251"/>
                  </a:lnTo>
                  <a:lnTo>
                    <a:pt x="45" y="258"/>
                  </a:lnTo>
                  <a:lnTo>
                    <a:pt x="51" y="266"/>
                  </a:lnTo>
                  <a:lnTo>
                    <a:pt x="55" y="272"/>
                  </a:lnTo>
                  <a:lnTo>
                    <a:pt x="61" y="281"/>
                  </a:lnTo>
                  <a:lnTo>
                    <a:pt x="66" y="289"/>
                  </a:lnTo>
                  <a:lnTo>
                    <a:pt x="72" y="296"/>
                  </a:lnTo>
                  <a:lnTo>
                    <a:pt x="78" y="304"/>
                  </a:lnTo>
                  <a:lnTo>
                    <a:pt x="84" y="312"/>
                  </a:lnTo>
                  <a:lnTo>
                    <a:pt x="87" y="321"/>
                  </a:lnTo>
                  <a:lnTo>
                    <a:pt x="93" y="329"/>
                  </a:lnTo>
                  <a:lnTo>
                    <a:pt x="99" y="336"/>
                  </a:lnTo>
                  <a:lnTo>
                    <a:pt x="104" y="342"/>
                  </a:lnTo>
                  <a:lnTo>
                    <a:pt x="110" y="352"/>
                  </a:lnTo>
                  <a:lnTo>
                    <a:pt x="116" y="359"/>
                  </a:lnTo>
                  <a:lnTo>
                    <a:pt x="122" y="367"/>
                  </a:lnTo>
                  <a:lnTo>
                    <a:pt x="125" y="372"/>
                  </a:lnTo>
                  <a:lnTo>
                    <a:pt x="131" y="378"/>
                  </a:lnTo>
                  <a:lnTo>
                    <a:pt x="135" y="384"/>
                  </a:lnTo>
                  <a:lnTo>
                    <a:pt x="141" y="390"/>
                  </a:lnTo>
                  <a:lnTo>
                    <a:pt x="144" y="393"/>
                  </a:lnTo>
                  <a:lnTo>
                    <a:pt x="146" y="399"/>
                  </a:lnTo>
                  <a:lnTo>
                    <a:pt x="150" y="401"/>
                  </a:lnTo>
                  <a:lnTo>
                    <a:pt x="154" y="407"/>
                  </a:lnTo>
                  <a:lnTo>
                    <a:pt x="160" y="410"/>
                  </a:lnTo>
                  <a:lnTo>
                    <a:pt x="167" y="420"/>
                  </a:lnTo>
                  <a:lnTo>
                    <a:pt x="171" y="424"/>
                  </a:lnTo>
                  <a:lnTo>
                    <a:pt x="175" y="429"/>
                  </a:lnTo>
                  <a:lnTo>
                    <a:pt x="180" y="435"/>
                  </a:lnTo>
                  <a:lnTo>
                    <a:pt x="186" y="441"/>
                  </a:lnTo>
                  <a:lnTo>
                    <a:pt x="190" y="445"/>
                  </a:lnTo>
                  <a:lnTo>
                    <a:pt x="196" y="452"/>
                  </a:lnTo>
                  <a:lnTo>
                    <a:pt x="199" y="458"/>
                  </a:lnTo>
                  <a:lnTo>
                    <a:pt x="207" y="464"/>
                  </a:lnTo>
                  <a:lnTo>
                    <a:pt x="213" y="469"/>
                  </a:lnTo>
                  <a:lnTo>
                    <a:pt x="219" y="477"/>
                  </a:lnTo>
                  <a:lnTo>
                    <a:pt x="224" y="483"/>
                  </a:lnTo>
                  <a:lnTo>
                    <a:pt x="232" y="488"/>
                  </a:lnTo>
                  <a:lnTo>
                    <a:pt x="238" y="492"/>
                  </a:lnTo>
                  <a:lnTo>
                    <a:pt x="243" y="498"/>
                  </a:lnTo>
                  <a:lnTo>
                    <a:pt x="249" y="502"/>
                  </a:lnTo>
                  <a:lnTo>
                    <a:pt x="257" y="507"/>
                  </a:lnTo>
                  <a:lnTo>
                    <a:pt x="262" y="509"/>
                  </a:lnTo>
                  <a:lnTo>
                    <a:pt x="268" y="513"/>
                  </a:lnTo>
                  <a:lnTo>
                    <a:pt x="274" y="515"/>
                  </a:lnTo>
                  <a:lnTo>
                    <a:pt x="281" y="519"/>
                  </a:lnTo>
                  <a:lnTo>
                    <a:pt x="285" y="519"/>
                  </a:lnTo>
                  <a:lnTo>
                    <a:pt x="293" y="519"/>
                  </a:lnTo>
                  <a:lnTo>
                    <a:pt x="296" y="519"/>
                  </a:lnTo>
                  <a:lnTo>
                    <a:pt x="302" y="519"/>
                  </a:lnTo>
                  <a:lnTo>
                    <a:pt x="308" y="515"/>
                  </a:lnTo>
                  <a:lnTo>
                    <a:pt x="314" y="513"/>
                  </a:lnTo>
                  <a:lnTo>
                    <a:pt x="317" y="509"/>
                  </a:lnTo>
                  <a:lnTo>
                    <a:pt x="323" y="505"/>
                  </a:lnTo>
                  <a:lnTo>
                    <a:pt x="325" y="500"/>
                  </a:lnTo>
                  <a:lnTo>
                    <a:pt x="329" y="494"/>
                  </a:lnTo>
                  <a:lnTo>
                    <a:pt x="329" y="486"/>
                  </a:lnTo>
                  <a:lnTo>
                    <a:pt x="331" y="481"/>
                  </a:lnTo>
                  <a:lnTo>
                    <a:pt x="329" y="473"/>
                  </a:lnTo>
                  <a:lnTo>
                    <a:pt x="327" y="466"/>
                  </a:lnTo>
                  <a:lnTo>
                    <a:pt x="323" y="458"/>
                  </a:lnTo>
                  <a:lnTo>
                    <a:pt x="319" y="452"/>
                  </a:lnTo>
                  <a:lnTo>
                    <a:pt x="315" y="443"/>
                  </a:lnTo>
                  <a:lnTo>
                    <a:pt x="310" y="435"/>
                  </a:lnTo>
                  <a:lnTo>
                    <a:pt x="302" y="428"/>
                  </a:lnTo>
                  <a:lnTo>
                    <a:pt x="296" y="420"/>
                  </a:lnTo>
                  <a:lnTo>
                    <a:pt x="289" y="412"/>
                  </a:lnTo>
                  <a:lnTo>
                    <a:pt x="283" y="405"/>
                  </a:lnTo>
                  <a:lnTo>
                    <a:pt x="276" y="395"/>
                  </a:lnTo>
                  <a:lnTo>
                    <a:pt x="268" y="388"/>
                  </a:lnTo>
                  <a:lnTo>
                    <a:pt x="258" y="380"/>
                  </a:lnTo>
                  <a:lnTo>
                    <a:pt x="249" y="371"/>
                  </a:lnTo>
                  <a:lnTo>
                    <a:pt x="241" y="363"/>
                  </a:lnTo>
                  <a:lnTo>
                    <a:pt x="232" y="355"/>
                  </a:lnTo>
                  <a:lnTo>
                    <a:pt x="224" y="346"/>
                  </a:lnTo>
                  <a:lnTo>
                    <a:pt x="217" y="338"/>
                  </a:lnTo>
                  <a:lnTo>
                    <a:pt x="209" y="331"/>
                  </a:lnTo>
                  <a:lnTo>
                    <a:pt x="199" y="323"/>
                  </a:lnTo>
                  <a:lnTo>
                    <a:pt x="192" y="315"/>
                  </a:lnTo>
                  <a:lnTo>
                    <a:pt x="186" y="308"/>
                  </a:lnTo>
                  <a:lnTo>
                    <a:pt x="177" y="300"/>
                  </a:lnTo>
                  <a:lnTo>
                    <a:pt x="173" y="295"/>
                  </a:lnTo>
                  <a:lnTo>
                    <a:pt x="167" y="287"/>
                  </a:lnTo>
                  <a:lnTo>
                    <a:pt x="161" y="281"/>
                  </a:lnTo>
                  <a:lnTo>
                    <a:pt x="160" y="276"/>
                  </a:lnTo>
                  <a:lnTo>
                    <a:pt x="156" y="270"/>
                  </a:lnTo>
                  <a:lnTo>
                    <a:pt x="154" y="262"/>
                  </a:lnTo>
                  <a:lnTo>
                    <a:pt x="150" y="257"/>
                  </a:lnTo>
                  <a:lnTo>
                    <a:pt x="146" y="247"/>
                  </a:lnTo>
                  <a:lnTo>
                    <a:pt x="142" y="239"/>
                  </a:lnTo>
                  <a:lnTo>
                    <a:pt x="139" y="234"/>
                  </a:lnTo>
                  <a:lnTo>
                    <a:pt x="137" y="230"/>
                  </a:lnTo>
                  <a:lnTo>
                    <a:pt x="135" y="226"/>
                  </a:lnTo>
                  <a:lnTo>
                    <a:pt x="133" y="220"/>
                  </a:lnTo>
                  <a:lnTo>
                    <a:pt x="131" y="217"/>
                  </a:lnTo>
                  <a:lnTo>
                    <a:pt x="129" y="211"/>
                  </a:lnTo>
                  <a:lnTo>
                    <a:pt x="127" y="205"/>
                  </a:lnTo>
                  <a:lnTo>
                    <a:pt x="125" y="201"/>
                  </a:lnTo>
                  <a:lnTo>
                    <a:pt x="123" y="196"/>
                  </a:lnTo>
                  <a:lnTo>
                    <a:pt x="122" y="190"/>
                  </a:lnTo>
                  <a:lnTo>
                    <a:pt x="118" y="184"/>
                  </a:lnTo>
                  <a:lnTo>
                    <a:pt x="116" y="179"/>
                  </a:lnTo>
                  <a:lnTo>
                    <a:pt x="114" y="173"/>
                  </a:lnTo>
                  <a:lnTo>
                    <a:pt x="112" y="167"/>
                  </a:lnTo>
                  <a:lnTo>
                    <a:pt x="108" y="161"/>
                  </a:lnTo>
                  <a:lnTo>
                    <a:pt x="106" y="156"/>
                  </a:lnTo>
                  <a:lnTo>
                    <a:pt x="104" y="150"/>
                  </a:lnTo>
                  <a:lnTo>
                    <a:pt x="103" y="144"/>
                  </a:lnTo>
                  <a:lnTo>
                    <a:pt x="99" y="139"/>
                  </a:lnTo>
                  <a:lnTo>
                    <a:pt x="97" y="133"/>
                  </a:lnTo>
                  <a:lnTo>
                    <a:pt x="95" y="127"/>
                  </a:lnTo>
                  <a:lnTo>
                    <a:pt x="93" y="122"/>
                  </a:lnTo>
                  <a:lnTo>
                    <a:pt x="91" y="118"/>
                  </a:lnTo>
                  <a:lnTo>
                    <a:pt x="89" y="112"/>
                  </a:lnTo>
                  <a:lnTo>
                    <a:pt x="85" y="106"/>
                  </a:lnTo>
                  <a:lnTo>
                    <a:pt x="84" y="101"/>
                  </a:lnTo>
                  <a:lnTo>
                    <a:pt x="82" y="93"/>
                  </a:lnTo>
                  <a:lnTo>
                    <a:pt x="78" y="89"/>
                  </a:lnTo>
                  <a:lnTo>
                    <a:pt x="76" y="84"/>
                  </a:lnTo>
                  <a:lnTo>
                    <a:pt x="74" y="78"/>
                  </a:lnTo>
                  <a:lnTo>
                    <a:pt x="72" y="74"/>
                  </a:lnTo>
                  <a:lnTo>
                    <a:pt x="70" y="68"/>
                  </a:lnTo>
                  <a:lnTo>
                    <a:pt x="68" y="63"/>
                  </a:lnTo>
                  <a:lnTo>
                    <a:pt x="66" y="59"/>
                  </a:lnTo>
                  <a:lnTo>
                    <a:pt x="65" y="53"/>
                  </a:lnTo>
                  <a:lnTo>
                    <a:pt x="63" y="49"/>
                  </a:lnTo>
                  <a:lnTo>
                    <a:pt x="59" y="42"/>
                  </a:lnTo>
                  <a:lnTo>
                    <a:pt x="55" y="34"/>
                  </a:lnTo>
                  <a:lnTo>
                    <a:pt x="53" y="27"/>
                  </a:lnTo>
                  <a:lnTo>
                    <a:pt x="49" y="19"/>
                  </a:lnTo>
                  <a:lnTo>
                    <a:pt x="47" y="13"/>
                  </a:lnTo>
                  <a:lnTo>
                    <a:pt x="45" y="9"/>
                  </a:lnTo>
                  <a:lnTo>
                    <a:pt x="42" y="2"/>
                  </a:lnTo>
                  <a:lnTo>
                    <a:pt x="42" y="0"/>
                  </a:lnTo>
                  <a:lnTo>
                    <a:pt x="0" y="65"/>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6" name="Freeform 69"/>
            <p:cNvSpPr>
              <a:spLocks/>
            </p:cNvSpPr>
            <p:nvPr/>
          </p:nvSpPr>
          <p:spPr bwMode="auto">
            <a:xfrm>
              <a:off x="7623176" y="3711575"/>
              <a:ext cx="296863" cy="114300"/>
            </a:xfrm>
            <a:custGeom>
              <a:avLst/>
              <a:gdLst>
                <a:gd name="T0" fmla="*/ 2147483647 w 372"/>
                <a:gd name="T1" fmla="*/ 2147483647 h 145"/>
                <a:gd name="T2" fmla="*/ 2147483647 w 372"/>
                <a:gd name="T3" fmla="*/ 2147483647 h 145"/>
                <a:gd name="T4" fmla="*/ 2147483647 w 372"/>
                <a:gd name="T5" fmla="*/ 2147483647 h 145"/>
                <a:gd name="T6" fmla="*/ 2147483647 w 372"/>
                <a:gd name="T7" fmla="*/ 2147483647 h 145"/>
                <a:gd name="T8" fmla="*/ 2147483647 w 372"/>
                <a:gd name="T9" fmla="*/ 2147483647 h 145"/>
                <a:gd name="T10" fmla="*/ 2147483647 w 372"/>
                <a:gd name="T11" fmla="*/ 2147483647 h 145"/>
                <a:gd name="T12" fmla="*/ 2147483647 w 372"/>
                <a:gd name="T13" fmla="*/ 2147483647 h 145"/>
                <a:gd name="T14" fmla="*/ 2147483647 w 372"/>
                <a:gd name="T15" fmla="*/ 2147483647 h 145"/>
                <a:gd name="T16" fmla="*/ 2147483647 w 372"/>
                <a:gd name="T17" fmla="*/ 2147483647 h 145"/>
                <a:gd name="T18" fmla="*/ 2147483647 w 372"/>
                <a:gd name="T19" fmla="*/ 2147483647 h 145"/>
                <a:gd name="T20" fmla="*/ 2147483647 w 372"/>
                <a:gd name="T21" fmla="*/ 2147483647 h 145"/>
                <a:gd name="T22" fmla="*/ 2147483647 w 372"/>
                <a:gd name="T23" fmla="*/ 2147483647 h 145"/>
                <a:gd name="T24" fmla="*/ 2147483647 w 372"/>
                <a:gd name="T25" fmla="*/ 2147483647 h 145"/>
                <a:gd name="T26" fmla="*/ 2147483647 w 372"/>
                <a:gd name="T27" fmla="*/ 2147483647 h 145"/>
                <a:gd name="T28" fmla="*/ 2147483647 w 372"/>
                <a:gd name="T29" fmla="*/ 0 h 145"/>
                <a:gd name="T30" fmla="*/ 2147483647 w 372"/>
                <a:gd name="T31" fmla="*/ 2147483647 h 145"/>
                <a:gd name="T32" fmla="*/ 2147483647 w 372"/>
                <a:gd name="T33" fmla="*/ 2147483647 h 145"/>
                <a:gd name="T34" fmla="*/ 2147483647 w 372"/>
                <a:gd name="T35" fmla="*/ 2147483647 h 145"/>
                <a:gd name="T36" fmla="*/ 2147483647 w 372"/>
                <a:gd name="T37" fmla="*/ 2147483647 h 145"/>
                <a:gd name="T38" fmla="*/ 2147483647 w 372"/>
                <a:gd name="T39" fmla="*/ 2147483647 h 145"/>
                <a:gd name="T40" fmla="*/ 2147483647 w 372"/>
                <a:gd name="T41" fmla="*/ 2147483647 h 145"/>
                <a:gd name="T42" fmla="*/ 2147483647 w 372"/>
                <a:gd name="T43" fmla="*/ 2147483647 h 145"/>
                <a:gd name="T44" fmla="*/ 2147483647 w 372"/>
                <a:gd name="T45" fmla="*/ 2147483647 h 145"/>
                <a:gd name="T46" fmla="*/ 2147483647 w 372"/>
                <a:gd name="T47" fmla="*/ 2147483647 h 145"/>
                <a:gd name="T48" fmla="*/ 2147483647 w 372"/>
                <a:gd name="T49" fmla="*/ 2147483647 h 145"/>
                <a:gd name="T50" fmla="*/ 2147483647 w 372"/>
                <a:gd name="T51" fmla="*/ 2147483647 h 145"/>
                <a:gd name="T52" fmla="*/ 2147483647 w 372"/>
                <a:gd name="T53" fmla="*/ 2147483647 h 145"/>
                <a:gd name="T54" fmla="*/ 2147483647 w 372"/>
                <a:gd name="T55" fmla="*/ 2147483647 h 145"/>
                <a:gd name="T56" fmla="*/ 2147483647 w 372"/>
                <a:gd name="T57" fmla="*/ 2147483647 h 145"/>
                <a:gd name="T58" fmla="*/ 2147483647 w 372"/>
                <a:gd name="T59" fmla="*/ 2147483647 h 145"/>
                <a:gd name="T60" fmla="*/ 2147483647 w 372"/>
                <a:gd name="T61" fmla="*/ 2147483647 h 145"/>
                <a:gd name="T62" fmla="*/ 2147483647 w 372"/>
                <a:gd name="T63" fmla="*/ 2147483647 h 145"/>
                <a:gd name="T64" fmla="*/ 2147483647 w 372"/>
                <a:gd name="T65" fmla="*/ 2147483647 h 145"/>
                <a:gd name="T66" fmla="*/ 2147483647 w 372"/>
                <a:gd name="T67" fmla="*/ 2147483647 h 145"/>
                <a:gd name="T68" fmla="*/ 2147483647 w 372"/>
                <a:gd name="T69" fmla="*/ 2147483647 h 145"/>
                <a:gd name="T70" fmla="*/ 2147483647 w 372"/>
                <a:gd name="T71" fmla="*/ 2147483647 h 145"/>
                <a:gd name="T72" fmla="*/ 2147483647 w 372"/>
                <a:gd name="T73" fmla="*/ 2147483647 h 145"/>
                <a:gd name="T74" fmla="*/ 2147483647 w 372"/>
                <a:gd name="T75" fmla="*/ 2147483647 h 145"/>
                <a:gd name="T76" fmla="*/ 2147483647 w 372"/>
                <a:gd name="T77" fmla="*/ 2147483647 h 145"/>
                <a:gd name="T78" fmla="*/ 2147483647 w 372"/>
                <a:gd name="T79" fmla="*/ 2147483647 h 145"/>
                <a:gd name="T80" fmla="*/ 2147483647 w 372"/>
                <a:gd name="T81" fmla="*/ 2147483647 h 145"/>
                <a:gd name="T82" fmla="*/ 2147483647 w 372"/>
                <a:gd name="T83" fmla="*/ 2147483647 h 145"/>
                <a:gd name="T84" fmla="*/ 0 w 372"/>
                <a:gd name="T85" fmla="*/ 2147483647 h 145"/>
                <a:gd name="T86" fmla="*/ 2147483647 w 372"/>
                <a:gd name="T87" fmla="*/ 2147483647 h 145"/>
                <a:gd name="T88" fmla="*/ 2147483647 w 372"/>
                <a:gd name="T89" fmla="*/ 2147483647 h 1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2"/>
                <a:gd name="T136" fmla="*/ 0 h 145"/>
                <a:gd name="T137" fmla="*/ 372 w 372"/>
                <a:gd name="T138" fmla="*/ 145 h 1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2" h="145">
                  <a:moveTo>
                    <a:pt x="34" y="97"/>
                  </a:moveTo>
                  <a:lnTo>
                    <a:pt x="38" y="95"/>
                  </a:lnTo>
                  <a:lnTo>
                    <a:pt x="41" y="95"/>
                  </a:lnTo>
                  <a:lnTo>
                    <a:pt x="47" y="95"/>
                  </a:lnTo>
                  <a:lnTo>
                    <a:pt x="53" y="95"/>
                  </a:lnTo>
                  <a:lnTo>
                    <a:pt x="57" y="95"/>
                  </a:lnTo>
                  <a:lnTo>
                    <a:pt x="60" y="95"/>
                  </a:lnTo>
                  <a:lnTo>
                    <a:pt x="66" y="95"/>
                  </a:lnTo>
                  <a:lnTo>
                    <a:pt x="70" y="95"/>
                  </a:lnTo>
                  <a:lnTo>
                    <a:pt x="76" y="93"/>
                  </a:lnTo>
                  <a:lnTo>
                    <a:pt x="79" y="93"/>
                  </a:lnTo>
                  <a:lnTo>
                    <a:pt x="85" y="91"/>
                  </a:lnTo>
                  <a:lnTo>
                    <a:pt x="89" y="91"/>
                  </a:lnTo>
                  <a:lnTo>
                    <a:pt x="93" y="91"/>
                  </a:lnTo>
                  <a:lnTo>
                    <a:pt x="98" y="91"/>
                  </a:lnTo>
                  <a:lnTo>
                    <a:pt x="102" y="89"/>
                  </a:lnTo>
                  <a:lnTo>
                    <a:pt x="108" y="89"/>
                  </a:lnTo>
                  <a:lnTo>
                    <a:pt x="116" y="87"/>
                  </a:lnTo>
                  <a:lnTo>
                    <a:pt x="125" y="86"/>
                  </a:lnTo>
                  <a:lnTo>
                    <a:pt x="135" y="84"/>
                  </a:lnTo>
                  <a:lnTo>
                    <a:pt x="144" y="82"/>
                  </a:lnTo>
                  <a:lnTo>
                    <a:pt x="152" y="80"/>
                  </a:lnTo>
                  <a:lnTo>
                    <a:pt x="161" y="76"/>
                  </a:lnTo>
                  <a:lnTo>
                    <a:pt x="165" y="74"/>
                  </a:lnTo>
                  <a:lnTo>
                    <a:pt x="171" y="74"/>
                  </a:lnTo>
                  <a:lnTo>
                    <a:pt x="174" y="72"/>
                  </a:lnTo>
                  <a:lnTo>
                    <a:pt x="180" y="70"/>
                  </a:lnTo>
                  <a:lnTo>
                    <a:pt x="188" y="68"/>
                  </a:lnTo>
                  <a:lnTo>
                    <a:pt x="197" y="65"/>
                  </a:lnTo>
                  <a:lnTo>
                    <a:pt x="205" y="61"/>
                  </a:lnTo>
                  <a:lnTo>
                    <a:pt x="214" y="57"/>
                  </a:lnTo>
                  <a:lnTo>
                    <a:pt x="224" y="53"/>
                  </a:lnTo>
                  <a:lnTo>
                    <a:pt x="232" y="49"/>
                  </a:lnTo>
                  <a:lnTo>
                    <a:pt x="241" y="46"/>
                  </a:lnTo>
                  <a:lnTo>
                    <a:pt x="249" y="42"/>
                  </a:lnTo>
                  <a:lnTo>
                    <a:pt x="256" y="38"/>
                  </a:lnTo>
                  <a:lnTo>
                    <a:pt x="266" y="34"/>
                  </a:lnTo>
                  <a:lnTo>
                    <a:pt x="273" y="30"/>
                  </a:lnTo>
                  <a:lnTo>
                    <a:pt x="283" y="25"/>
                  </a:lnTo>
                  <a:lnTo>
                    <a:pt x="290" y="21"/>
                  </a:lnTo>
                  <a:lnTo>
                    <a:pt x="300" y="17"/>
                  </a:lnTo>
                  <a:lnTo>
                    <a:pt x="308" y="11"/>
                  </a:lnTo>
                  <a:lnTo>
                    <a:pt x="317" y="8"/>
                  </a:lnTo>
                  <a:lnTo>
                    <a:pt x="323" y="2"/>
                  </a:lnTo>
                  <a:lnTo>
                    <a:pt x="330" y="0"/>
                  </a:lnTo>
                  <a:lnTo>
                    <a:pt x="338" y="0"/>
                  </a:lnTo>
                  <a:lnTo>
                    <a:pt x="344" y="0"/>
                  </a:lnTo>
                  <a:lnTo>
                    <a:pt x="349" y="2"/>
                  </a:lnTo>
                  <a:lnTo>
                    <a:pt x="355" y="6"/>
                  </a:lnTo>
                  <a:lnTo>
                    <a:pt x="359" y="10"/>
                  </a:lnTo>
                  <a:lnTo>
                    <a:pt x="365" y="15"/>
                  </a:lnTo>
                  <a:lnTo>
                    <a:pt x="367" y="21"/>
                  </a:lnTo>
                  <a:lnTo>
                    <a:pt x="370" y="27"/>
                  </a:lnTo>
                  <a:lnTo>
                    <a:pt x="370" y="32"/>
                  </a:lnTo>
                  <a:lnTo>
                    <a:pt x="372" y="40"/>
                  </a:lnTo>
                  <a:lnTo>
                    <a:pt x="370" y="46"/>
                  </a:lnTo>
                  <a:lnTo>
                    <a:pt x="367" y="51"/>
                  </a:lnTo>
                  <a:lnTo>
                    <a:pt x="363" y="57"/>
                  </a:lnTo>
                  <a:lnTo>
                    <a:pt x="359" y="65"/>
                  </a:lnTo>
                  <a:lnTo>
                    <a:pt x="353" y="67"/>
                  </a:lnTo>
                  <a:lnTo>
                    <a:pt x="349" y="70"/>
                  </a:lnTo>
                  <a:lnTo>
                    <a:pt x="344" y="72"/>
                  </a:lnTo>
                  <a:lnTo>
                    <a:pt x="340" y="76"/>
                  </a:lnTo>
                  <a:lnTo>
                    <a:pt x="334" y="80"/>
                  </a:lnTo>
                  <a:lnTo>
                    <a:pt x="330" y="82"/>
                  </a:lnTo>
                  <a:lnTo>
                    <a:pt x="325" y="86"/>
                  </a:lnTo>
                  <a:lnTo>
                    <a:pt x="321" y="87"/>
                  </a:lnTo>
                  <a:lnTo>
                    <a:pt x="315" y="91"/>
                  </a:lnTo>
                  <a:lnTo>
                    <a:pt x="311" y="93"/>
                  </a:lnTo>
                  <a:lnTo>
                    <a:pt x="306" y="95"/>
                  </a:lnTo>
                  <a:lnTo>
                    <a:pt x="300" y="99"/>
                  </a:lnTo>
                  <a:lnTo>
                    <a:pt x="294" y="101"/>
                  </a:lnTo>
                  <a:lnTo>
                    <a:pt x="290" y="103"/>
                  </a:lnTo>
                  <a:lnTo>
                    <a:pt x="285" y="106"/>
                  </a:lnTo>
                  <a:lnTo>
                    <a:pt x="281" y="108"/>
                  </a:lnTo>
                  <a:lnTo>
                    <a:pt x="275" y="110"/>
                  </a:lnTo>
                  <a:lnTo>
                    <a:pt x="270" y="112"/>
                  </a:lnTo>
                  <a:lnTo>
                    <a:pt x="264" y="114"/>
                  </a:lnTo>
                  <a:lnTo>
                    <a:pt x="258" y="116"/>
                  </a:lnTo>
                  <a:lnTo>
                    <a:pt x="252" y="118"/>
                  </a:lnTo>
                  <a:lnTo>
                    <a:pt x="249" y="120"/>
                  </a:lnTo>
                  <a:lnTo>
                    <a:pt x="243" y="122"/>
                  </a:lnTo>
                  <a:lnTo>
                    <a:pt x="237" y="124"/>
                  </a:lnTo>
                  <a:lnTo>
                    <a:pt x="232" y="126"/>
                  </a:lnTo>
                  <a:lnTo>
                    <a:pt x="226" y="127"/>
                  </a:lnTo>
                  <a:lnTo>
                    <a:pt x="220" y="127"/>
                  </a:lnTo>
                  <a:lnTo>
                    <a:pt x="216" y="129"/>
                  </a:lnTo>
                  <a:lnTo>
                    <a:pt x="209" y="131"/>
                  </a:lnTo>
                  <a:lnTo>
                    <a:pt x="205" y="133"/>
                  </a:lnTo>
                  <a:lnTo>
                    <a:pt x="199" y="135"/>
                  </a:lnTo>
                  <a:lnTo>
                    <a:pt x="193" y="135"/>
                  </a:lnTo>
                  <a:lnTo>
                    <a:pt x="188" y="135"/>
                  </a:lnTo>
                  <a:lnTo>
                    <a:pt x="182" y="137"/>
                  </a:lnTo>
                  <a:lnTo>
                    <a:pt x="176" y="137"/>
                  </a:lnTo>
                  <a:lnTo>
                    <a:pt x="171" y="139"/>
                  </a:lnTo>
                  <a:lnTo>
                    <a:pt x="165" y="139"/>
                  </a:lnTo>
                  <a:lnTo>
                    <a:pt x="161" y="141"/>
                  </a:lnTo>
                  <a:lnTo>
                    <a:pt x="155" y="141"/>
                  </a:lnTo>
                  <a:lnTo>
                    <a:pt x="150" y="141"/>
                  </a:lnTo>
                  <a:lnTo>
                    <a:pt x="144" y="141"/>
                  </a:lnTo>
                  <a:lnTo>
                    <a:pt x="138" y="143"/>
                  </a:lnTo>
                  <a:lnTo>
                    <a:pt x="133" y="143"/>
                  </a:lnTo>
                  <a:lnTo>
                    <a:pt x="127" y="143"/>
                  </a:lnTo>
                  <a:lnTo>
                    <a:pt x="121" y="143"/>
                  </a:lnTo>
                  <a:lnTo>
                    <a:pt x="116" y="145"/>
                  </a:lnTo>
                  <a:lnTo>
                    <a:pt x="110" y="145"/>
                  </a:lnTo>
                  <a:lnTo>
                    <a:pt x="106" y="145"/>
                  </a:lnTo>
                  <a:lnTo>
                    <a:pt x="100" y="145"/>
                  </a:lnTo>
                  <a:lnTo>
                    <a:pt x="95" y="145"/>
                  </a:lnTo>
                  <a:lnTo>
                    <a:pt x="89" y="145"/>
                  </a:lnTo>
                  <a:lnTo>
                    <a:pt x="83" y="145"/>
                  </a:lnTo>
                  <a:lnTo>
                    <a:pt x="78" y="145"/>
                  </a:lnTo>
                  <a:lnTo>
                    <a:pt x="72" y="145"/>
                  </a:lnTo>
                  <a:lnTo>
                    <a:pt x="68" y="145"/>
                  </a:lnTo>
                  <a:lnTo>
                    <a:pt x="62" y="145"/>
                  </a:lnTo>
                  <a:lnTo>
                    <a:pt x="57" y="143"/>
                  </a:lnTo>
                  <a:lnTo>
                    <a:pt x="51" y="143"/>
                  </a:lnTo>
                  <a:lnTo>
                    <a:pt x="45" y="143"/>
                  </a:lnTo>
                  <a:lnTo>
                    <a:pt x="41" y="143"/>
                  </a:lnTo>
                  <a:lnTo>
                    <a:pt x="36" y="141"/>
                  </a:lnTo>
                  <a:lnTo>
                    <a:pt x="32" y="141"/>
                  </a:lnTo>
                  <a:lnTo>
                    <a:pt x="26" y="141"/>
                  </a:lnTo>
                  <a:lnTo>
                    <a:pt x="20" y="141"/>
                  </a:lnTo>
                  <a:lnTo>
                    <a:pt x="15" y="139"/>
                  </a:lnTo>
                  <a:lnTo>
                    <a:pt x="9" y="137"/>
                  </a:lnTo>
                  <a:lnTo>
                    <a:pt x="5" y="135"/>
                  </a:lnTo>
                  <a:lnTo>
                    <a:pt x="1" y="131"/>
                  </a:lnTo>
                  <a:lnTo>
                    <a:pt x="0" y="124"/>
                  </a:lnTo>
                  <a:lnTo>
                    <a:pt x="0" y="116"/>
                  </a:lnTo>
                  <a:lnTo>
                    <a:pt x="3" y="108"/>
                  </a:lnTo>
                  <a:lnTo>
                    <a:pt x="11" y="103"/>
                  </a:lnTo>
                  <a:lnTo>
                    <a:pt x="15" y="99"/>
                  </a:lnTo>
                  <a:lnTo>
                    <a:pt x="20" y="97"/>
                  </a:lnTo>
                  <a:lnTo>
                    <a:pt x="26" y="97"/>
                  </a:lnTo>
                  <a:lnTo>
                    <a:pt x="34"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7" name="Freeform 70"/>
            <p:cNvSpPr>
              <a:spLocks/>
            </p:cNvSpPr>
            <p:nvPr/>
          </p:nvSpPr>
          <p:spPr bwMode="auto">
            <a:xfrm>
              <a:off x="8178801" y="3954463"/>
              <a:ext cx="134938" cy="61913"/>
            </a:xfrm>
            <a:custGeom>
              <a:avLst/>
              <a:gdLst>
                <a:gd name="T0" fmla="*/ 2147483647 w 169"/>
                <a:gd name="T1" fmla="*/ 2147483647 h 78"/>
                <a:gd name="T2" fmla="*/ 2147483647 w 169"/>
                <a:gd name="T3" fmla="*/ 2147483647 h 78"/>
                <a:gd name="T4" fmla="*/ 2147483647 w 169"/>
                <a:gd name="T5" fmla="*/ 2147483647 h 78"/>
                <a:gd name="T6" fmla="*/ 2147483647 w 169"/>
                <a:gd name="T7" fmla="*/ 2147483647 h 78"/>
                <a:gd name="T8" fmla="*/ 2147483647 w 169"/>
                <a:gd name="T9" fmla="*/ 2147483647 h 78"/>
                <a:gd name="T10" fmla="*/ 2147483647 w 169"/>
                <a:gd name="T11" fmla="*/ 2147483647 h 78"/>
                <a:gd name="T12" fmla="*/ 2147483647 w 169"/>
                <a:gd name="T13" fmla="*/ 2147483647 h 78"/>
                <a:gd name="T14" fmla="*/ 2147483647 w 169"/>
                <a:gd name="T15" fmla="*/ 2147483647 h 78"/>
                <a:gd name="T16" fmla="*/ 2147483647 w 169"/>
                <a:gd name="T17" fmla="*/ 2147483647 h 78"/>
                <a:gd name="T18" fmla="*/ 2147483647 w 169"/>
                <a:gd name="T19" fmla="*/ 2147483647 h 78"/>
                <a:gd name="T20" fmla="*/ 2147483647 w 169"/>
                <a:gd name="T21" fmla="*/ 2147483647 h 78"/>
                <a:gd name="T22" fmla="*/ 2147483647 w 169"/>
                <a:gd name="T23" fmla="*/ 2147483647 h 78"/>
                <a:gd name="T24" fmla="*/ 2147483647 w 169"/>
                <a:gd name="T25" fmla="*/ 2147483647 h 78"/>
                <a:gd name="T26" fmla="*/ 2147483647 w 169"/>
                <a:gd name="T27" fmla="*/ 2147483647 h 78"/>
                <a:gd name="T28" fmla="*/ 2147483647 w 169"/>
                <a:gd name="T29" fmla="*/ 2147483647 h 78"/>
                <a:gd name="T30" fmla="*/ 2147483647 w 169"/>
                <a:gd name="T31" fmla="*/ 2147483647 h 78"/>
                <a:gd name="T32" fmla="*/ 2147483647 w 169"/>
                <a:gd name="T33" fmla="*/ 2147483647 h 78"/>
                <a:gd name="T34" fmla="*/ 2147483647 w 169"/>
                <a:gd name="T35" fmla="*/ 2147483647 h 78"/>
                <a:gd name="T36" fmla="*/ 2147483647 w 169"/>
                <a:gd name="T37" fmla="*/ 2147483647 h 78"/>
                <a:gd name="T38" fmla="*/ 2147483647 w 169"/>
                <a:gd name="T39" fmla="*/ 2147483647 h 78"/>
                <a:gd name="T40" fmla="*/ 2147483647 w 169"/>
                <a:gd name="T41" fmla="*/ 2147483647 h 78"/>
                <a:gd name="T42" fmla="*/ 2147483647 w 169"/>
                <a:gd name="T43" fmla="*/ 2147483647 h 78"/>
                <a:gd name="T44" fmla="*/ 2147483647 w 169"/>
                <a:gd name="T45" fmla="*/ 2147483647 h 78"/>
                <a:gd name="T46" fmla="*/ 2147483647 w 169"/>
                <a:gd name="T47" fmla="*/ 2147483647 h 78"/>
                <a:gd name="T48" fmla="*/ 2147483647 w 169"/>
                <a:gd name="T49" fmla="*/ 2147483647 h 78"/>
                <a:gd name="T50" fmla="*/ 2147483647 w 169"/>
                <a:gd name="T51" fmla="*/ 2147483647 h 78"/>
                <a:gd name="T52" fmla="*/ 2147483647 w 169"/>
                <a:gd name="T53" fmla="*/ 2147483647 h 78"/>
                <a:gd name="T54" fmla="*/ 2147483647 w 169"/>
                <a:gd name="T55" fmla="*/ 2147483647 h 78"/>
                <a:gd name="T56" fmla="*/ 2147483647 w 169"/>
                <a:gd name="T57" fmla="*/ 2147483647 h 78"/>
                <a:gd name="T58" fmla="*/ 2147483647 w 169"/>
                <a:gd name="T59" fmla="*/ 2147483647 h 78"/>
                <a:gd name="T60" fmla="*/ 2147483647 w 169"/>
                <a:gd name="T61" fmla="*/ 2147483647 h 78"/>
                <a:gd name="T62" fmla="*/ 2147483647 w 169"/>
                <a:gd name="T63" fmla="*/ 2147483647 h 78"/>
                <a:gd name="T64" fmla="*/ 2147483647 w 169"/>
                <a:gd name="T65" fmla="*/ 2147483647 h 78"/>
                <a:gd name="T66" fmla="*/ 2147483647 w 169"/>
                <a:gd name="T67" fmla="*/ 2147483647 h 78"/>
                <a:gd name="T68" fmla="*/ 2147483647 w 169"/>
                <a:gd name="T69" fmla="*/ 2147483647 h 78"/>
                <a:gd name="T70" fmla="*/ 2147483647 w 169"/>
                <a:gd name="T71" fmla="*/ 2147483647 h 78"/>
                <a:gd name="T72" fmla="*/ 2147483647 w 169"/>
                <a:gd name="T73" fmla="*/ 2147483647 h 78"/>
                <a:gd name="T74" fmla="*/ 2147483647 w 169"/>
                <a:gd name="T75" fmla="*/ 2147483647 h 78"/>
                <a:gd name="T76" fmla="*/ 2147483647 w 169"/>
                <a:gd name="T77" fmla="*/ 2147483647 h 78"/>
                <a:gd name="T78" fmla="*/ 2147483647 w 169"/>
                <a:gd name="T79" fmla="*/ 2147483647 h 78"/>
                <a:gd name="T80" fmla="*/ 2147483647 w 169"/>
                <a:gd name="T81" fmla="*/ 2147483647 h 78"/>
                <a:gd name="T82" fmla="*/ 2147483647 w 169"/>
                <a:gd name="T83" fmla="*/ 2147483647 h 78"/>
                <a:gd name="T84" fmla="*/ 2147483647 w 169"/>
                <a:gd name="T85" fmla="*/ 2147483647 h 78"/>
                <a:gd name="T86" fmla="*/ 2147483647 w 169"/>
                <a:gd name="T87" fmla="*/ 2147483647 h 78"/>
                <a:gd name="T88" fmla="*/ 2147483647 w 169"/>
                <a:gd name="T89" fmla="*/ 2147483647 h 78"/>
                <a:gd name="T90" fmla="*/ 2147483647 w 169"/>
                <a:gd name="T91" fmla="*/ 2147483647 h 78"/>
                <a:gd name="T92" fmla="*/ 2147483647 w 169"/>
                <a:gd name="T93" fmla="*/ 2147483647 h 78"/>
                <a:gd name="T94" fmla="*/ 2147483647 w 169"/>
                <a:gd name="T95" fmla="*/ 2147483647 h 78"/>
                <a:gd name="T96" fmla="*/ 2147483647 w 169"/>
                <a:gd name="T97" fmla="*/ 2147483647 h 78"/>
                <a:gd name="T98" fmla="*/ 2147483647 w 169"/>
                <a:gd name="T99" fmla="*/ 2147483647 h 78"/>
                <a:gd name="T100" fmla="*/ 2147483647 w 169"/>
                <a:gd name="T101" fmla="*/ 2147483647 h 78"/>
                <a:gd name="T102" fmla="*/ 0 w 169"/>
                <a:gd name="T103" fmla="*/ 2147483647 h 78"/>
                <a:gd name="T104" fmla="*/ 2147483647 w 169"/>
                <a:gd name="T105" fmla="*/ 2147483647 h 78"/>
                <a:gd name="T106" fmla="*/ 2147483647 w 169"/>
                <a:gd name="T107" fmla="*/ 2147483647 h 78"/>
                <a:gd name="T108" fmla="*/ 2147483647 w 169"/>
                <a:gd name="T109" fmla="*/ 2147483647 h 78"/>
                <a:gd name="T110" fmla="*/ 2147483647 w 169"/>
                <a:gd name="T111" fmla="*/ 2147483647 h 78"/>
                <a:gd name="T112" fmla="*/ 2147483647 w 169"/>
                <a:gd name="T113" fmla="*/ 0 h 78"/>
                <a:gd name="T114" fmla="*/ 2147483647 w 169"/>
                <a:gd name="T115" fmla="*/ 0 h 78"/>
                <a:gd name="T116" fmla="*/ 2147483647 w 169"/>
                <a:gd name="T117" fmla="*/ 2147483647 h 78"/>
                <a:gd name="T118" fmla="*/ 2147483647 w 169"/>
                <a:gd name="T119" fmla="*/ 2147483647 h 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9"/>
                <a:gd name="T181" fmla="*/ 0 h 78"/>
                <a:gd name="T182" fmla="*/ 169 w 169"/>
                <a:gd name="T183" fmla="*/ 78 h 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9" h="78">
                  <a:moveTo>
                    <a:pt x="29" y="2"/>
                  </a:moveTo>
                  <a:lnTo>
                    <a:pt x="36" y="2"/>
                  </a:lnTo>
                  <a:lnTo>
                    <a:pt x="46" y="4"/>
                  </a:lnTo>
                  <a:lnTo>
                    <a:pt x="53" y="4"/>
                  </a:lnTo>
                  <a:lnTo>
                    <a:pt x="61" y="6"/>
                  </a:lnTo>
                  <a:lnTo>
                    <a:pt x="69" y="6"/>
                  </a:lnTo>
                  <a:lnTo>
                    <a:pt x="76" y="8"/>
                  </a:lnTo>
                  <a:lnTo>
                    <a:pt x="84" y="8"/>
                  </a:lnTo>
                  <a:lnTo>
                    <a:pt x="91" y="10"/>
                  </a:lnTo>
                  <a:lnTo>
                    <a:pt x="99" y="10"/>
                  </a:lnTo>
                  <a:lnTo>
                    <a:pt x="107" y="11"/>
                  </a:lnTo>
                  <a:lnTo>
                    <a:pt x="114" y="13"/>
                  </a:lnTo>
                  <a:lnTo>
                    <a:pt x="122" y="15"/>
                  </a:lnTo>
                  <a:lnTo>
                    <a:pt x="129" y="17"/>
                  </a:lnTo>
                  <a:lnTo>
                    <a:pt x="137" y="19"/>
                  </a:lnTo>
                  <a:lnTo>
                    <a:pt x="145" y="23"/>
                  </a:lnTo>
                  <a:lnTo>
                    <a:pt x="154" y="27"/>
                  </a:lnTo>
                  <a:lnTo>
                    <a:pt x="158" y="29"/>
                  </a:lnTo>
                  <a:lnTo>
                    <a:pt x="164" y="32"/>
                  </a:lnTo>
                  <a:lnTo>
                    <a:pt x="166" y="36"/>
                  </a:lnTo>
                  <a:lnTo>
                    <a:pt x="169" y="42"/>
                  </a:lnTo>
                  <a:lnTo>
                    <a:pt x="169" y="48"/>
                  </a:lnTo>
                  <a:lnTo>
                    <a:pt x="169" y="51"/>
                  </a:lnTo>
                  <a:lnTo>
                    <a:pt x="169" y="57"/>
                  </a:lnTo>
                  <a:lnTo>
                    <a:pt x="169" y="63"/>
                  </a:lnTo>
                  <a:lnTo>
                    <a:pt x="162" y="70"/>
                  </a:lnTo>
                  <a:lnTo>
                    <a:pt x="154" y="76"/>
                  </a:lnTo>
                  <a:lnTo>
                    <a:pt x="150" y="78"/>
                  </a:lnTo>
                  <a:lnTo>
                    <a:pt x="145" y="78"/>
                  </a:lnTo>
                  <a:lnTo>
                    <a:pt x="139" y="78"/>
                  </a:lnTo>
                  <a:lnTo>
                    <a:pt x="133" y="78"/>
                  </a:lnTo>
                  <a:lnTo>
                    <a:pt x="126" y="72"/>
                  </a:lnTo>
                  <a:lnTo>
                    <a:pt x="118" y="70"/>
                  </a:lnTo>
                  <a:lnTo>
                    <a:pt x="110" y="68"/>
                  </a:lnTo>
                  <a:lnTo>
                    <a:pt x="105" y="65"/>
                  </a:lnTo>
                  <a:lnTo>
                    <a:pt x="97" y="63"/>
                  </a:lnTo>
                  <a:lnTo>
                    <a:pt x="91" y="61"/>
                  </a:lnTo>
                  <a:lnTo>
                    <a:pt x="84" y="59"/>
                  </a:lnTo>
                  <a:lnTo>
                    <a:pt x="78" y="57"/>
                  </a:lnTo>
                  <a:lnTo>
                    <a:pt x="71" y="55"/>
                  </a:lnTo>
                  <a:lnTo>
                    <a:pt x="65" y="53"/>
                  </a:lnTo>
                  <a:lnTo>
                    <a:pt x="57" y="51"/>
                  </a:lnTo>
                  <a:lnTo>
                    <a:pt x="52" y="51"/>
                  </a:lnTo>
                  <a:lnTo>
                    <a:pt x="44" y="49"/>
                  </a:lnTo>
                  <a:lnTo>
                    <a:pt x="36" y="48"/>
                  </a:lnTo>
                  <a:lnTo>
                    <a:pt x="29" y="48"/>
                  </a:lnTo>
                  <a:lnTo>
                    <a:pt x="21" y="46"/>
                  </a:lnTo>
                  <a:lnTo>
                    <a:pt x="15" y="44"/>
                  </a:lnTo>
                  <a:lnTo>
                    <a:pt x="10" y="42"/>
                  </a:lnTo>
                  <a:lnTo>
                    <a:pt x="6" y="38"/>
                  </a:lnTo>
                  <a:lnTo>
                    <a:pt x="4" y="36"/>
                  </a:lnTo>
                  <a:lnTo>
                    <a:pt x="0" y="27"/>
                  </a:lnTo>
                  <a:lnTo>
                    <a:pt x="2" y="19"/>
                  </a:lnTo>
                  <a:lnTo>
                    <a:pt x="4" y="10"/>
                  </a:lnTo>
                  <a:lnTo>
                    <a:pt x="10" y="4"/>
                  </a:lnTo>
                  <a:lnTo>
                    <a:pt x="12" y="2"/>
                  </a:lnTo>
                  <a:lnTo>
                    <a:pt x="17" y="0"/>
                  </a:lnTo>
                  <a:lnTo>
                    <a:pt x="23" y="0"/>
                  </a:lnTo>
                  <a:lnTo>
                    <a:pt x="2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8" name="Freeform 71"/>
            <p:cNvSpPr>
              <a:spLocks/>
            </p:cNvSpPr>
            <p:nvPr/>
          </p:nvSpPr>
          <p:spPr bwMode="auto">
            <a:xfrm>
              <a:off x="7918451" y="3962400"/>
              <a:ext cx="147638" cy="63500"/>
            </a:xfrm>
            <a:custGeom>
              <a:avLst/>
              <a:gdLst>
                <a:gd name="T0" fmla="*/ 2147483647 w 187"/>
                <a:gd name="T1" fmla="*/ 2147483647 h 79"/>
                <a:gd name="T2" fmla="*/ 2147483647 w 187"/>
                <a:gd name="T3" fmla="*/ 2147483647 h 79"/>
                <a:gd name="T4" fmla="*/ 2147483647 w 187"/>
                <a:gd name="T5" fmla="*/ 2147483647 h 79"/>
                <a:gd name="T6" fmla="*/ 2147483647 w 187"/>
                <a:gd name="T7" fmla="*/ 2147483647 h 79"/>
                <a:gd name="T8" fmla="*/ 2147483647 w 187"/>
                <a:gd name="T9" fmla="*/ 2147483647 h 79"/>
                <a:gd name="T10" fmla="*/ 2147483647 w 187"/>
                <a:gd name="T11" fmla="*/ 2147483647 h 79"/>
                <a:gd name="T12" fmla="*/ 2147483647 w 187"/>
                <a:gd name="T13" fmla="*/ 2147483647 h 79"/>
                <a:gd name="T14" fmla="*/ 2147483647 w 187"/>
                <a:gd name="T15" fmla="*/ 2147483647 h 79"/>
                <a:gd name="T16" fmla="*/ 2147483647 w 187"/>
                <a:gd name="T17" fmla="*/ 0 h 79"/>
                <a:gd name="T18" fmla="*/ 2147483647 w 187"/>
                <a:gd name="T19" fmla="*/ 0 h 79"/>
                <a:gd name="T20" fmla="*/ 2147483647 w 187"/>
                <a:gd name="T21" fmla="*/ 0 h 79"/>
                <a:gd name="T22" fmla="*/ 2147483647 w 187"/>
                <a:gd name="T23" fmla="*/ 0 h 79"/>
                <a:gd name="T24" fmla="*/ 2147483647 w 187"/>
                <a:gd name="T25" fmla="*/ 0 h 79"/>
                <a:gd name="T26" fmla="*/ 2147483647 w 187"/>
                <a:gd name="T27" fmla="*/ 2147483647 h 79"/>
                <a:gd name="T28" fmla="*/ 2147483647 w 187"/>
                <a:gd name="T29" fmla="*/ 2147483647 h 79"/>
                <a:gd name="T30" fmla="*/ 2147483647 w 187"/>
                <a:gd name="T31" fmla="*/ 2147483647 h 79"/>
                <a:gd name="T32" fmla="*/ 2147483647 w 187"/>
                <a:gd name="T33" fmla="*/ 2147483647 h 79"/>
                <a:gd name="T34" fmla="*/ 2147483647 w 187"/>
                <a:gd name="T35" fmla="*/ 2147483647 h 79"/>
                <a:gd name="T36" fmla="*/ 2147483647 w 187"/>
                <a:gd name="T37" fmla="*/ 2147483647 h 79"/>
                <a:gd name="T38" fmla="*/ 2147483647 w 187"/>
                <a:gd name="T39" fmla="*/ 2147483647 h 79"/>
                <a:gd name="T40" fmla="*/ 2147483647 w 187"/>
                <a:gd name="T41" fmla="*/ 2147483647 h 79"/>
                <a:gd name="T42" fmla="*/ 2147483647 w 187"/>
                <a:gd name="T43" fmla="*/ 2147483647 h 79"/>
                <a:gd name="T44" fmla="*/ 2147483647 w 187"/>
                <a:gd name="T45" fmla="*/ 2147483647 h 79"/>
                <a:gd name="T46" fmla="*/ 2147483647 w 187"/>
                <a:gd name="T47" fmla="*/ 2147483647 h 79"/>
                <a:gd name="T48" fmla="*/ 2147483647 w 187"/>
                <a:gd name="T49" fmla="*/ 2147483647 h 79"/>
                <a:gd name="T50" fmla="*/ 2147483647 w 187"/>
                <a:gd name="T51" fmla="*/ 2147483647 h 79"/>
                <a:gd name="T52" fmla="*/ 2147483647 w 187"/>
                <a:gd name="T53" fmla="*/ 2147483647 h 79"/>
                <a:gd name="T54" fmla="*/ 2147483647 w 187"/>
                <a:gd name="T55" fmla="*/ 2147483647 h 79"/>
                <a:gd name="T56" fmla="*/ 2147483647 w 187"/>
                <a:gd name="T57" fmla="*/ 2147483647 h 79"/>
                <a:gd name="T58" fmla="*/ 2147483647 w 187"/>
                <a:gd name="T59" fmla="*/ 2147483647 h 79"/>
                <a:gd name="T60" fmla="*/ 2147483647 w 187"/>
                <a:gd name="T61" fmla="*/ 2147483647 h 79"/>
                <a:gd name="T62" fmla="*/ 2147483647 w 187"/>
                <a:gd name="T63" fmla="*/ 2147483647 h 79"/>
                <a:gd name="T64" fmla="*/ 2147483647 w 187"/>
                <a:gd name="T65" fmla="*/ 2147483647 h 79"/>
                <a:gd name="T66" fmla="*/ 0 w 187"/>
                <a:gd name="T67" fmla="*/ 2147483647 h 79"/>
                <a:gd name="T68" fmla="*/ 0 w 187"/>
                <a:gd name="T69" fmla="*/ 2147483647 h 79"/>
                <a:gd name="T70" fmla="*/ 2147483647 w 187"/>
                <a:gd name="T71" fmla="*/ 2147483647 h 79"/>
                <a:gd name="T72" fmla="*/ 2147483647 w 187"/>
                <a:gd name="T73" fmla="*/ 2147483647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7"/>
                <a:gd name="T112" fmla="*/ 0 h 79"/>
                <a:gd name="T113" fmla="*/ 187 w 187"/>
                <a:gd name="T114" fmla="*/ 79 h 7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7" h="79">
                  <a:moveTo>
                    <a:pt x="12" y="38"/>
                  </a:moveTo>
                  <a:lnTo>
                    <a:pt x="16" y="36"/>
                  </a:lnTo>
                  <a:lnTo>
                    <a:pt x="21" y="32"/>
                  </a:lnTo>
                  <a:lnTo>
                    <a:pt x="25" y="30"/>
                  </a:lnTo>
                  <a:lnTo>
                    <a:pt x="31" y="28"/>
                  </a:lnTo>
                  <a:lnTo>
                    <a:pt x="35" y="24"/>
                  </a:lnTo>
                  <a:lnTo>
                    <a:pt x="40" y="22"/>
                  </a:lnTo>
                  <a:lnTo>
                    <a:pt x="46" y="20"/>
                  </a:lnTo>
                  <a:lnTo>
                    <a:pt x="50" y="19"/>
                  </a:lnTo>
                  <a:lnTo>
                    <a:pt x="59" y="15"/>
                  </a:lnTo>
                  <a:lnTo>
                    <a:pt x="69" y="11"/>
                  </a:lnTo>
                  <a:lnTo>
                    <a:pt x="73" y="9"/>
                  </a:lnTo>
                  <a:lnTo>
                    <a:pt x="78" y="9"/>
                  </a:lnTo>
                  <a:lnTo>
                    <a:pt x="82" y="7"/>
                  </a:lnTo>
                  <a:lnTo>
                    <a:pt x="88" y="7"/>
                  </a:lnTo>
                  <a:lnTo>
                    <a:pt x="95" y="3"/>
                  </a:lnTo>
                  <a:lnTo>
                    <a:pt x="105" y="1"/>
                  </a:lnTo>
                  <a:lnTo>
                    <a:pt x="109" y="0"/>
                  </a:lnTo>
                  <a:lnTo>
                    <a:pt x="114" y="0"/>
                  </a:lnTo>
                  <a:lnTo>
                    <a:pt x="118" y="0"/>
                  </a:lnTo>
                  <a:lnTo>
                    <a:pt x="124" y="0"/>
                  </a:lnTo>
                  <a:lnTo>
                    <a:pt x="130" y="0"/>
                  </a:lnTo>
                  <a:lnTo>
                    <a:pt x="133" y="0"/>
                  </a:lnTo>
                  <a:lnTo>
                    <a:pt x="139" y="0"/>
                  </a:lnTo>
                  <a:lnTo>
                    <a:pt x="145" y="0"/>
                  </a:lnTo>
                  <a:lnTo>
                    <a:pt x="149" y="0"/>
                  </a:lnTo>
                  <a:lnTo>
                    <a:pt x="156" y="1"/>
                  </a:lnTo>
                  <a:lnTo>
                    <a:pt x="162" y="3"/>
                  </a:lnTo>
                  <a:lnTo>
                    <a:pt x="168" y="5"/>
                  </a:lnTo>
                  <a:lnTo>
                    <a:pt x="171" y="5"/>
                  </a:lnTo>
                  <a:lnTo>
                    <a:pt x="177" y="9"/>
                  </a:lnTo>
                  <a:lnTo>
                    <a:pt x="181" y="11"/>
                  </a:lnTo>
                  <a:lnTo>
                    <a:pt x="185" y="15"/>
                  </a:lnTo>
                  <a:lnTo>
                    <a:pt x="185" y="20"/>
                  </a:lnTo>
                  <a:lnTo>
                    <a:pt x="187" y="24"/>
                  </a:lnTo>
                  <a:lnTo>
                    <a:pt x="187" y="30"/>
                  </a:lnTo>
                  <a:lnTo>
                    <a:pt x="187" y="36"/>
                  </a:lnTo>
                  <a:lnTo>
                    <a:pt x="183" y="43"/>
                  </a:lnTo>
                  <a:lnTo>
                    <a:pt x="177" y="51"/>
                  </a:lnTo>
                  <a:lnTo>
                    <a:pt x="171" y="53"/>
                  </a:lnTo>
                  <a:lnTo>
                    <a:pt x="168" y="55"/>
                  </a:lnTo>
                  <a:lnTo>
                    <a:pt x="162" y="55"/>
                  </a:lnTo>
                  <a:lnTo>
                    <a:pt x="158" y="55"/>
                  </a:lnTo>
                  <a:lnTo>
                    <a:pt x="152" y="53"/>
                  </a:lnTo>
                  <a:lnTo>
                    <a:pt x="147" y="53"/>
                  </a:lnTo>
                  <a:lnTo>
                    <a:pt x="143" y="53"/>
                  </a:lnTo>
                  <a:lnTo>
                    <a:pt x="139" y="53"/>
                  </a:lnTo>
                  <a:lnTo>
                    <a:pt x="130" y="51"/>
                  </a:lnTo>
                  <a:lnTo>
                    <a:pt x="122" y="51"/>
                  </a:lnTo>
                  <a:lnTo>
                    <a:pt x="114" y="51"/>
                  </a:lnTo>
                  <a:lnTo>
                    <a:pt x="107" y="51"/>
                  </a:lnTo>
                  <a:lnTo>
                    <a:pt x="99" y="51"/>
                  </a:lnTo>
                  <a:lnTo>
                    <a:pt x="92" y="53"/>
                  </a:lnTo>
                  <a:lnTo>
                    <a:pt x="84" y="53"/>
                  </a:lnTo>
                  <a:lnTo>
                    <a:pt x="76" y="57"/>
                  </a:lnTo>
                  <a:lnTo>
                    <a:pt x="69" y="58"/>
                  </a:lnTo>
                  <a:lnTo>
                    <a:pt x="63" y="60"/>
                  </a:lnTo>
                  <a:lnTo>
                    <a:pt x="55" y="64"/>
                  </a:lnTo>
                  <a:lnTo>
                    <a:pt x="48" y="68"/>
                  </a:lnTo>
                  <a:lnTo>
                    <a:pt x="40" y="72"/>
                  </a:lnTo>
                  <a:lnTo>
                    <a:pt x="33" y="77"/>
                  </a:lnTo>
                  <a:lnTo>
                    <a:pt x="27" y="77"/>
                  </a:lnTo>
                  <a:lnTo>
                    <a:pt x="21" y="79"/>
                  </a:lnTo>
                  <a:lnTo>
                    <a:pt x="17" y="77"/>
                  </a:lnTo>
                  <a:lnTo>
                    <a:pt x="14" y="77"/>
                  </a:lnTo>
                  <a:lnTo>
                    <a:pt x="8" y="74"/>
                  </a:lnTo>
                  <a:lnTo>
                    <a:pt x="2" y="66"/>
                  </a:lnTo>
                  <a:lnTo>
                    <a:pt x="0" y="58"/>
                  </a:lnTo>
                  <a:lnTo>
                    <a:pt x="0" y="51"/>
                  </a:lnTo>
                  <a:lnTo>
                    <a:pt x="0" y="47"/>
                  </a:lnTo>
                  <a:lnTo>
                    <a:pt x="2" y="43"/>
                  </a:lnTo>
                  <a:lnTo>
                    <a:pt x="6" y="39"/>
                  </a:lnTo>
                  <a:lnTo>
                    <a:pt x="1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99" name="Freeform 76"/>
            <p:cNvSpPr>
              <a:spLocks/>
            </p:cNvSpPr>
            <p:nvPr/>
          </p:nvSpPr>
          <p:spPr bwMode="auto">
            <a:xfrm>
              <a:off x="7643813" y="3341688"/>
              <a:ext cx="539750" cy="392113"/>
            </a:xfrm>
            <a:custGeom>
              <a:avLst/>
              <a:gdLst>
                <a:gd name="T0" fmla="*/ 2147483647 w 681"/>
                <a:gd name="T1" fmla="*/ 2147483647 h 495"/>
                <a:gd name="T2" fmla="*/ 2147483647 w 681"/>
                <a:gd name="T3" fmla="*/ 2147483647 h 495"/>
                <a:gd name="T4" fmla="*/ 2147483647 w 681"/>
                <a:gd name="T5" fmla="*/ 2147483647 h 495"/>
                <a:gd name="T6" fmla="*/ 2147483647 w 681"/>
                <a:gd name="T7" fmla="*/ 2147483647 h 495"/>
                <a:gd name="T8" fmla="*/ 2147483647 w 681"/>
                <a:gd name="T9" fmla="*/ 2147483647 h 495"/>
                <a:gd name="T10" fmla="*/ 2147483647 w 681"/>
                <a:gd name="T11" fmla="*/ 2147483647 h 495"/>
                <a:gd name="T12" fmla="*/ 2147483647 w 681"/>
                <a:gd name="T13" fmla="*/ 2147483647 h 495"/>
                <a:gd name="T14" fmla="*/ 2147483647 w 681"/>
                <a:gd name="T15" fmla="*/ 2147483647 h 495"/>
                <a:gd name="T16" fmla="*/ 2147483647 w 681"/>
                <a:gd name="T17" fmla="*/ 2147483647 h 495"/>
                <a:gd name="T18" fmla="*/ 2147483647 w 681"/>
                <a:gd name="T19" fmla="*/ 2147483647 h 495"/>
                <a:gd name="T20" fmla="*/ 2147483647 w 681"/>
                <a:gd name="T21" fmla="*/ 2147483647 h 495"/>
                <a:gd name="T22" fmla="*/ 2147483647 w 681"/>
                <a:gd name="T23" fmla="*/ 2147483647 h 495"/>
                <a:gd name="T24" fmla="*/ 2147483647 w 681"/>
                <a:gd name="T25" fmla="*/ 2147483647 h 495"/>
                <a:gd name="T26" fmla="*/ 2147483647 w 681"/>
                <a:gd name="T27" fmla="*/ 2147483647 h 495"/>
                <a:gd name="T28" fmla="*/ 2147483647 w 681"/>
                <a:gd name="T29" fmla="*/ 2147483647 h 495"/>
                <a:gd name="T30" fmla="*/ 2147483647 w 681"/>
                <a:gd name="T31" fmla="*/ 2147483647 h 495"/>
                <a:gd name="T32" fmla="*/ 2147483647 w 681"/>
                <a:gd name="T33" fmla="*/ 2147483647 h 495"/>
                <a:gd name="T34" fmla="*/ 2147483647 w 681"/>
                <a:gd name="T35" fmla="*/ 2147483647 h 495"/>
                <a:gd name="T36" fmla="*/ 2147483647 w 681"/>
                <a:gd name="T37" fmla="*/ 2147483647 h 495"/>
                <a:gd name="T38" fmla="*/ 2147483647 w 681"/>
                <a:gd name="T39" fmla="*/ 2147483647 h 495"/>
                <a:gd name="T40" fmla="*/ 2147483647 w 681"/>
                <a:gd name="T41" fmla="*/ 2147483647 h 495"/>
                <a:gd name="T42" fmla="*/ 2147483647 w 681"/>
                <a:gd name="T43" fmla="*/ 2147483647 h 495"/>
                <a:gd name="T44" fmla="*/ 2147483647 w 681"/>
                <a:gd name="T45" fmla="*/ 2147483647 h 495"/>
                <a:gd name="T46" fmla="*/ 2147483647 w 681"/>
                <a:gd name="T47" fmla="*/ 2147483647 h 495"/>
                <a:gd name="T48" fmla="*/ 2147483647 w 681"/>
                <a:gd name="T49" fmla="*/ 2147483647 h 495"/>
                <a:gd name="T50" fmla="*/ 2147483647 w 681"/>
                <a:gd name="T51" fmla="*/ 2147483647 h 495"/>
                <a:gd name="T52" fmla="*/ 2147483647 w 681"/>
                <a:gd name="T53" fmla="*/ 2147483647 h 495"/>
                <a:gd name="T54" fmla="*/ 2147483647 w 681"/>
                <a:gd name="T55" fmla="*/ 2147483647 h 495"/>
                <a:gd name="T56" fmla="*/ 2147483647 w 681"/>
                <a:gd name="T57" fmla="*/ 2147483647 h 495"/>
                <a:gd name="T58" fmla="*/ 2147483647 w 681"/>
                <a:gd name="T59" fmla="*/ 2147483647 h 495"/>
                <a:gd name="T60" fmla="*/ 2147483647 w 681"/>
                <a:gd name="T61" fmla="*/ 2147483647 h 495"/>
                <a:gd name="T62" fmla="*/ 2147483647 w 681"/>
                <a:gd name="T63" fmla="*/ 2147483647 h 495"/>
                <a:gd name="T64" fmla="*/ 2147483647 w 681"/>
                <a:gd name="T65" fmla="*/ 2147483647 h 495"/>
                <a:gd name="T66" fmla="*/ 2147483647 w 681"/>
                <a:gd name="T67" fmla="*/ 2147483647 h 495"/>
                <a:gd name="T68" fmla="*/ 2147483647 w 681"/>
                <a:gd name="T69" fmla="*/ 2147483647 h 495"/>
                <a:gd name="T70" fmla="*/ 2147483647 w 681"/>
                <a:gd name="T71" fmla="*/ 2147483647 h 495"/>
                <a:gd name="T72" fmla="*/ 2147483647 w 681"/>
                <a:gd name="T73" fmla="*/ 2147483647 h 495"/>
                <a:gd name="T74" fmla="*/ 2147483647 w 681"/>
                <a:gd name="T75" fmla="*/ 2147483647 h 495"/>
                <a:gd name="T76" fmla="*/ 2147483647 w 681"/>
                <a:gd name="T77" fmla="*/ 2147483647 h 495"/>
                <a:gd name="T78" fmla="*/ 2147483647 w 681"/>
                <a:gd name="T79" fmla="*/ 2147483647 h 495"/>
                <a:gd name="T80" fmla="*/ 2147483647 w 681"/>
                <a:gd name="T81" fmla="*/ 2147483647 h 495"/>
                <a:gd name="T82" fmla="*/ 2147483647 w 681"/>
                <a:gd name="T83" fmla="*/ 2147483647 h 495"/>
                <a:gd name="T84" fmla="*/ 2147483647 w 681"/>
                <a:gd name="T85" fmla="*/ 2147483647 h 495"/>
                <a:gd name="T86" fmla="*/ 2147483647 w 681"/>
                <a:gd name="T87" fmla="*/ 2147483647 h 495"/>
                <a:gd name="T88" fmla="*/ 2147483647 w 681"/>
                <a:gd name="T89" fmla="*/ 2147483647 h 495"/>
                <a:gd name="T90" fmla="*/ 2147483647 w 681"/>
                <a:gd name="T91" fmla="*/ 2147483647 h 495"/>
                <a:gd name="T92" fmla="*/ 2147483647 w 681"/>
                <a:gd name="T93" fmla="*/ 2147483647 h 495"/>
                <a:gd name="T94" fmla="*/ 2147483647 w 681"/>
                <a:gd name="T95" fmla="*/ 2147483647 h 495"/>
                <a:gd name="T96" fmla="*/ 2147483647 w 681"/>
                <a:gd name="T97" fmla="*/ 2147483647 h 495"/>
                <a:gd name="T98" fmla="*/ 2147483647 w 681"/>
                <a:gd name="T99" fmla="*/ 2147483647 h 495"/>
                <a:gd name="T100" fmla="*/ 2147483647 w 681"/>
                <a:gd name="T101" fmla="*/ 2147483647 h 495"/>
                <a:gd name="T102" fmla="*/ 2147483647 w 681"/>
                <a:gd name="T103" fmla="*/ 2147483647 h 495"/>
                <a:gd name="T104" fmla="*/ 2147483647 w 681"/>
                <a:gd name="T105" fmla="*/ 2147483647 h 495"/>
                <a:gd name="T106" fmla="*/ 2147483647 w 681"/>
                <a:gd name="T107" fmla="*/ 2147483647 h 495"/>
                <a:gd name="T108" fmla="*/ 2147483647 w 681"/>
                <a:gd name="T109" fmla="*/ 2147483647 h 495"/>
                <a:gd name="T110" fmla="*/ 2147483647 w 681"/>
                <a:gd name="T111" fmla="*/ 2147483647 h 4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495"/>
                <a:gd name="T170" fmla="*/ 681 w 681"/>
                <a:gd name="T171" fmla="*/ 495 h 4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495">
                  <a:moveTo>
                    <a:pt x="0" y="495"/>
                  </a:moveTo>
                  <a:lnTo>
                    <a:pt x="2" y="495"/>
                  </a:lnTo>
                  <a:lnTo>
                    <a:pt x="8" y="495"/>
                  </a:lnTo>
                  <a:lnTo>
                    <a:pt x="14" y="495"/>
                  </a:lnTo>
                  <a:lnTo>
                    <a:pt x="15" y="493"/>
                  </a:lnTo>
                  <a:lnTo>
                    <a:pt x="21" y="493"/>
                  </a:lnTo>
                  <a:lnTo>
                    <a:pt x="25" y="493"/>
                  </a:lnTo>
                  <a:lnTo>
                    <a:pt x="31" y="493"/>
                  </a:lnTo>
                  <a:lnTo>
                    <a:pt x="36" y="493"/>
                  </a:lnTo>
                  <a:lnTo>
                    <a:pt x="42" y="493"/>
                  </a:lnTo>
                  <a:lnTo>
                    <a:pt x="48" y="493"/>
                  </a:lnTo>
                  <a:lnTo>
                    <a:pt x="55" y="493"/>
                  </a:lnTo>
                  <a:lnTo>
                    <a:pt x="63" y="493"/>
                  </a:lnTo>
                  <a:lnTo>
                    <a:pt x="71" y="491"/>
                  </a:lnTo>
                  <a:lnTo>
                    <a:pt x="78" y="491"/>
                  </a:lnTo>
                  <a:lnTo>
                    <a:pt x="86" y="491"/>
                  </a:lnTo>
                  <a:lnTo>
                    <a:pt x="95" y="491"/>
                  </a:lnTo>
                  <a:lnTo>
                    <a:pt x="105" y="489"/>
                  </a:lnTo>
                  <a:lnTo>
                    <a:pt x="109" y="489"/>
                  </a:lnTo>
                  <a:lnTo>
                    <a:pt x="114" y="489"/>
                  </a:lnTo>
                  <a:lnTo>
                    <a:pt x="120" y="487"/>
                  </a:lnTo>
                  <a:lnTo>
                    <a:pt x="124" y="487"/>
                  </a:lnTo>
                  <a:lnTo>
                    <a:pt x="130" y="487"/>
                  </a:lnTo>
                  <a:lnTo>
                    <a:pt x="135" y="485"/>
                  </a:lnTo>
                  <a:lnTo>
                    <a:pt x="139" y="485"/>
                  </a:lnTo>
                  <a:lnTo>
                    <a:pt x="147" y="485"/>
                  </a:lnTo>
                  <a:lnTo>
                    <a:pt x="150" y="483"/>
                  </a:lnTo>
                  <a:lnTo>
                    <a:pt x="156" y="483"/>
                  </a:lnTo>
                  <a:lnTo>
                    <a:pt x="162" y="483"/>
                  </a:lnTo>
                  <a:lnTo>
                    <a:pt x="169" y="483"/>
                  </a:lnTo>
                  <a:lnTo>
                    <a:pt x="173" y="481"/>
                  </a:lnTo>
                  <a:lnTo>
                    <a:pt x="181" y="479"/>
                  </a:lnTo>
                  <a:lnTo>
                    <a:pt x="187" y="479"/>
                  </a:lnTo>
                  <a:lnTo>
                    <a:pt x="194" y="477"/>
                  </a:lnTo>
                  <a:lnTo>
                    <a:pt x="200" y="476"/>
                  </a:lnTo>
                  <a:lnTo>
                    <a:pt x="206" y="476"/>
                  </a:lnTo>
                  <a:lnTo>
                    <a:pt x="213" y="474"/>
                  </a:lnTo>
                  <a:lnTo>
                    <a:pt x="221" y="474"/>
                  </a:lnTo>
                  <a:lnTo>
                    <a:pt x="227" y="474"/>
                  </a:lnTo>
                  <a:lnTo>
                    <a:pt x="232" y="472"/>
                  </a:lnTo>
                  <a:lnTo>
                    <a:pt x="238" y="470"/>
                  </a:lnTo>
                  <a:lnTo>
                    <a:pt x="246" y="468"/>
                  </a:lnTo>
                  <a:lnTo>
                    <a:pt x="249" y="466"/>
                  </a:lnTo>
                  <a:lnTo>
                    <a:pt x="255" y="466"/>
                  </a:lnTo>
                  <a:lnTo>
                    <a:pt x="263" y="464"/>
                  </a:lnTo>
                  <a:lnTo>
                    <a:pt x="268" y="464"/>
                  </a:lnTo>
                  <a:lnTo>
                    <a:pt x="272" y="462"/>
                  </a:lnTo>
                  <a:lnTo>
                    <a:pt x="278" y="460"/>
                  </a:lnTo>
                  <a:lnTo>
                    <a:pt x="284" y="460"/>
                  </a:lnTo>
                  <a:lnTo>
                    <a:pt x="287" y="458"/>
                  </a:lnTo>
                  <a:lnTo>
                    <a:pt x="293" y="457"/>
                  </a:lnTo>
                  <a:lnTo>
                    <a:pt x="297" y="457"/>
                  </a:lnTo>
                  <a:lnTo>
                    <a:pt x="303" y="455"/>
                  </a:lnTo>
                  <a:lnTo>
                    <a:pt x="308" y="453"/>
                  </a:lnTo>
                  <a:lnTo>
                    <a:pt x="316" y="451"/>
                  </a:lnTo>
                  <a:lnTo>
                    <a:pt x="323" y="449"/>
                  </a:lnTo>
                  <a:lnTo>
                    <a:pt x="331" y="445"/>
                  </a:lnTo>
                  <a:lnTo>
                    <a:pt x="341" y="443"/>
                  </a:lnTo>
                  <a:lnTo>
                    <a:pt x="346" y="441"/>
                  </a:lnTo>
                  <a:lnTo>
                    <a:pt x="354" y="439"/>
                  </a:lnTo>
                  <a:lnTo>
                    <a:pt x="362" y="438"/>
                  </a:lnTo>
                  <a:lnTo>
                    <a:pt x="369" y="438"/>
                  </a:lnTo>
                  <a:lnTo>
                    <a:pt x="375" y="436"/>
                  </a:lnTo>
                  <a:lnTo>
                    <a:pt x="381" y="436"/>
                  </a:lnTo>
                  <a:lnTo>
                    <a:pt x="386" y="436"/>
                  </a:lnTo>
                  <a:lnTo>
                    <a:pt x="394" y="436"/>
                  </a:lnTo>
                  <a:lnTo>
                    <a:pt x="400" y="436"/>
                  </a:lnTo>
                  <a:lnTo>
                    <a:pt x="407" y="436"/>
                  </a:lnTo>
                  <a:lnTo>
                    <a:pt x="413" y="436"/>
                  </a:lnTo>
                  <a:lnTo>
                    <a:pt x="420" y="438"/>
                  </a:lnTo>
                  <a:lnTo>
                    <a:pt x="426" y="438"/>
                  </a:lnTo>
                  <a:lnTo>
                    <a:pt x="434" y="439"/>
                  </a:lnTo>
                  <a:lnTo>
                    <a:pt x="441" y="443"/>
                  </a:lnTo>
                  <a:lnTo>
                    <a:pt x="449" y="445"/>
                  </a:lnTo>
                  <a:lnTo>
                    <a:pt x="457" y="449"/>
                  </a:lnTo>
                  <a:lnTo>
                    <a:pt x="464" y="453"/>
                  </a:lnTo>
                  <a:lnTo>
                    <a:pt x="468" y="455"/>
                  </a:lnTo>
                  <a:lnTo>
                    <a:pt x="472" y="457"/>
                  </a:lnTo>
                  <a:lnTo>
                    <a:pt x="477" y="460"/>
                  </a:lnTo>
                  <a:lnTo>
                    <a:pt x="481" y="462"/>
                  </a:lnTo>
                  <a:lnTo>
                    <a:pt x="483" y="462"/>
                  </a:lnTo>
                  <a:lnTo>
                    <a:pt x="487" y="460"/>
                  </a:lnTo>
                  <a:lnTo>
                    <a:pt x="489" y="458"/>
                  </a:lnTo>
                  <a:lnTo>
                    <a:pt x="493" y="457"/>
                  </a:lnTo>
                  <a:lnTo>
                    <a:pt x="497" y="455"/>
                  </a:lnTo>
                  <a:lnTo>
                    <a:pt x="502" y="453"/>
                  </a:lnTo>
                  <a:lnTo>
                    <a:pt x="506" y="449"/>
                  </a:lnTo>
                  <a:lnTo>
                    <a:pt x="512" y="447"/>
                  </a:lnTo>
                  <a:lnTo>
                    <a:pt x="517" y="443"/>
                  </a:lnTo>
                  <a:lnTo>
                    <a:pt x="525" y="439"/>
                  </a:lnTo>
                  <a:lnTo>
                    <a:pt x="529" y="436"/>
                  </a:lnTo>
                  <a:lnTo>
                    <a:pt x="536" y="432"/>
                  </a:lnTo>
                  <a:lnTo>
                    <a:pt x="544" y="428"/>
                  </a:lnTo>
                  <a:lnTo>
                    <a:pt x="552" y="422"/>
                  </a:lnTo>
                  <a:lnTo>
                    <a:pt x="557" y="417"/>
                  </a:lnTo>
                  <a:lnTo>
                    <a:pt x="565" y="413"/>
                  </a:lnTo>
                  <a:lnTo>
                    <a:pt x="573" y="405"/>
                  </a:lnTo>
                  <a:lnTo>
                    <a:pt x="580" y="401"/>
                  </a:lnTo>
                  <a:lnTo>
                    <a:pt x="588" y="394"/>
                  </a:lnTo>
                  <a:lnTo>
                    <a:pt x="597" y="388"/>
                  </a:lnTo>
                  <a:lnTo>
                    <a:pt x="605" y="381"/>
                  </a:lnTo>
                  <a:lnTo>
                    <a:pt x="611" y="375"/>
                  </a:lnTo>
                  <a:lnTo>
                    <a:pt x="618" y="367"/>
                  </a:lnTo>
                  <a:lnTo>
                    <a:pt x="626" y="362"/>
                  </a:lnTo>
                  <a:lnTo>
                    <a:pt x="633" y="354"/>
                  </a:lnTo>
                  <a:lnTo>
                    <a:pt x="641" y="346"/>
                  </a:lnTo>
                  <a:lnTo>
                    <a:pt x="647" y="337"/>
                  </a:lnTo>
                  <a:lnTo>
                    <a:pt x="652" y="329"/>
                  </a:lnTo>
                  <a:lnTo>
                    <a:pt x="658" y="322"/>
                  </a:lnTo>
                  <a:lnTo>
                    <a:pt x="666" y="312"/>
                  </a:lnTo>
                  <a:lnTo>
                    <a:pt x="666" y="308"/>
                  </a:lnTo>
                  <a:lnTo>
                    <a:pt x="670" y="303"/>
                  </a:lnTo>
                  <a:lnTo>
                    <a:pt x="671" y="299"/>
                  </a:lnTo>
                  <a:lnTo>
                    <a:pt x="673" y="295"/>
                  </a:lnTo>
                  <a:lnTo>
                    <a:pt x="675" y="287"/>
                  </a:lnTo>
                  <a:lnTo>
                    <a:pt x="679" y="280"/>
                  </a:lnTo>
                  <a:lnTo>
                    <a:pt x="681" y="272"/>
                  </a:lnTo>
                  <a:lnTo>
                    <a:pt x="681" y="267"/>
                  </a:lnTo>
                  <a:lnTo>
                    <a:pt x="681" y="263"/>
                  </a:lnTo>
                  <a:lnTo>
                    <a:pt x="681" y="257"/>
                  </a:lnTo>
                  <a:lnTo>
                    <a:pt x="681" y="253"/>
                  </a:lnTo>
                  <a:lnTo>
                    <a:pt x="679" y="248"/>
                  </a:lnTo>
                  <a:lnTo>
                    <a:pt x="677" y="246"/>
                  </a:lnTo>
                  <a:lnTo>
                    <a:pt x="675" y="242"/>
                  </a:lnTo>
                  <a:lnTo>
                    <a:pt x="670" y="238"/>
                  </a:lnTo>
                  <a:lnTo>
                    <a:pt x="664" y="236"/>
                  </a:lnTo>
                  <a:lnTo>
                    <a:pt x="658" y="234"/>
                  </a:lnTo>
                  <a:lnTo>
                    <a:pt x="654" y="234"/>
                  </a:lnTo>
                  <a:lnTo>
                    <a:pt x="650" y="234"/>
                  </a:lnTo>
                  <a:lnTo>
                    <a:pt x="645" y="236"/>
                  </a:lnTo>
                  <a:lnTo>
                    <a:pt x="641" y="236"/>
                  </a:lnTo>
                  <a:lnTo>
                    <a:pt x="635" y="238"/>
                  </a:lnTo>
                  <a:lnTo>
                    <a:pt x="631" y="240"/>
                  </a:lnTo>
                  <a:lnTo>
                    <a:pt x="628" y="244"/>
                  </a:lnTo>
                  <a:lnTo>
                    <a:pt x="622" y="246"/>
                  </a:lnTo>
                  <a:lnTo>
                    <a:pt x="616" y="248"/>
                  </a:lnTo>
                  <a:lnTo>
                    <a:pt x="612" y="251"/>
                  </a:lnTo>
                  <a:lnTo>
                    <a:pt x="609" y="255"/>
                  </a:lnTo>
                  <a:lnTo>
                    <a:pt x="603" y="259"/>
                  </a:lnTo>
                  <a:lnTo>
                    <a:pt x="599" y="263"/>
                  </a:lnTo>
                  <a:lnTo>
                    <a:pt x="595" y="268"/>
                  </a:lnTo>
                  <a:lnTo>
                    <a:pt x="593" y="272"/>
                  </a:lnTo>
                  <a:lnTo>
                    <a:pt x="588" y="280"/>
                  </a:lnTo>
                  <a:lnTo>
                    <a:pt x="584" y="282"/>
                  </a:lnTo>
                  <a:lnTo>
                    <a:pt x="584" y="280"/>
                  </a:lnTo>
                  <a:lnTo>
                    <a:pt x="586" y="276"/>
                  </a:lnTo>
                  <a:lnTo>
                    <a:pt x="588" y="270"/>
                  </a:lnTo>
                  <a:lnTo>
                    <a:pt x="588" y="267"/>
                  </a:lnTo>
                  <a:lnTo>
                    <a:pt x="592" y="261"/>
                  </a:lnTo>
                  <a:lnTo>
                    <a:pt x="593" y="255"/>
                  </a:lnTo>
                  <a:lnTo>
                    <a:pt x="597" y="248"/>
                  </a:lnTo>
                  <a:lnTo>
                    <a:pt x="599" y="240"/>
                  </a:lnTo>
                  <a:lnTo>
                    <a:pt x="603" y="230"/>
                  </a:lnTo>
                  <a:lnTo>
                    <a:pt x="607" y="223"/>
                  </a:lnTo>
                  <a:lnTo>
                    <a:pt x="607" y="217"/>
                  </a:lnTo>
                  <a:lnTo>
                    <a:pt x="609" y="213"/>
                  </a:lnTo>
                  <a:lnTo>
                    <a:pt x="611" y="208"/>
                  </a:lnTo>
                  <a:lnTo>
                    <a:pt x="611" y="202"/>
                  </a:lnTo>
                  <a:lnTo>
                    <a:pt x="612" y="198"/>
                  </a:lnTo>
                  <a:lnTo>
                    <a:pt x="614" y="192"/>
                  </a:lnTo>
                  <a:lnTo>
                    <a:pt x="616" y="187"/>
                  </a:lnTo>
                  <a:lnTo>
                    <a:pt x="618" y="183"/>
                  </a:lnTo>
                  <a:lnTo>
                    <a:pt x="618" y="177"/>
                  </a:lnTo>
                  <a:lnTo>
                    <a:pt x="620" y="172"/>
                  </a:lnTo>
                  <a:lnTo>
                    <a:pt x="620" y="166"/>
                  </a:lnTo>
                  <a:lnTo>
                    <a:pt x="622" y="160"/>
                  </a:lnTo>
                  <a:lnTo>
                    <a:pt x="624" y="154"/>
                  </a:lnTo>
                  <a:lnTo>
                    <a:pt x="626" y="149"/>
                  </a:lnTo>
                  <a:lnTo>
                    <a:pt x="628" y="143"/>
                  </a:lnTo>
                  <a:lnTo>
                    <a:pt x="628" y="137"/>
                  </a:lnTo>
                  <a:lnTo>
                    <a:pt x="628" y="132"/>
                  </a:lnTo>
                  <a:lnTo>
                    <a:pt x="630" y="126"/>
                  </a:lnTo>
                  <a:lnTo>
                    <a:pt x="630" y="120"/>
                  </a:lnTo>
                  <a:lnTo>
                    <a:pt x="631" y="115"/>
                  </a:lnTo>
                  <a:lnTo>
                    <a:pt x="631" y="107"/>
                  </a:lnTo>
                  <a:lnTo>
                    <a:pt x="631" y="101"/>
                  </a:lnTo>
                  <a:lnTo>
                    <a:pt x="633" y="96"/>
                  </a:lnTo>
                  <a:lnTo>
                    <a:pt x="633" y="90"/>
                  </a:lnTo>
                  <a:lnTo>
                    <a:pt x="633" y="84"/>
                  </a:lnTo>
                  <a:lnTo>
                    <a:pt x="633" y="78"/>
                  </a:lnTo>
                  <a:lnTo>
                    <a:pt x="633" y="73"/>
                  </a:lnTo>
                  <a:lnTo>
                    <a:pt x="633" y="67"/>
                  </a:lnTo>
                  <a:lnTo>
                    <a:pt x="631" y="61"/>
                  </a:lnTo>
                  <a:lnTo>
                    <a:pt x="631" y="56"/>
                  </a:lnTo>
                  <a:lnTo>
                    <a:pt x="631" y="52"/>
                  </a:lnTo>
                  <a:lnTo>
                    <a:pt x="631" y="46"/>
                  </a:lnTo>
                  <a:lnTo>
                    <a:pt x="630" y="40"/>
                  </a:lnTo>
                  <a:lnTo>
                    <a:pt x="628" y="35"/>
                  </a:lnTo>
                  <a:lnTo>
                    <a:pt x="628" y="29"/>
                  </a:lnTo>
                  <a:lnTo>
                    <a:pt x="626" y="25"/>
                  </a:lnTo>
                  <a:lnTo>
                    <a:pt x="622" y="18"/>
                  </a:lnTo>
                  <a:lnTo>
                    <a:pt x="620" y="12"/>
                  </a:lnTo>
                  <a:lnTo>
                    <a:pt x="616" y="6"/>
                  </a:lnTo>
                  <a:lnTo>
                    <a:pt x="612" y="4"/>
                  </a:lnTo>
                  <a:lnTo>
                    <a:pt x="609" y="2"/>
                  </a:lnTo>
                  <a:lnTo>
                    <a:pt x="605" y="2"/>
                  </a:lnTo>
                  <a:lnTo>
                    <a:pt x="599" y="0"/>
                  </a:lnTo>
                  <a:lnTo>
                    <a:pt x="595" y="2"/>
                  </a:lnTo>
                  <a:lnTo>
                    <a:pt x="590" y="4"/>
                  </a:lnTo>
                  <a:lnTo>
                    <a:pt x="584" y="8"/>
                  </a:lnTo>
                  <a:lnTo>
                    <a:pt x="578" y="12"/>
                  </a:lnTo>
                  <a:lnTo>
                    <a:pt x="573" y="18"/>
                  </a:lnTo>
                  <a:lnTo>
                    <a:pt x="565" y="23"/>
                  </a:lnTo>
                  <a:lnTo>
                    <a:pt x="559" y="31"/>
                  </a:lnTo>
                  <a:lnTo>
                    <a:pt x="552" y="37"/>
                  </a:lnTo>
                  <a:lnTo>
                    <a:pt x="546" y="44"/>
                  </a:lnTo>
                  <a:lnTo>
                    <a:pt x="538" y="52"/>
                  </a:lnTo>
                  <a:lnTo>
                    <a:pt x="531" y="61"/>
                  </a:lnTo>
                  <a:lnTo>
                    <a:pt x="527" y="67"/>
                  </a:lnTo>
                  <a:lnTo>
                    <a:pt x="523" y="71"/>
                  </a:lnTo>
                  <a:lnTo>
                    <a:pt x="517" y="76"/>
                  </a:lnTo>
                  <a:lnTo>
                    <a:pt x="516" y="80"/>
                  </a:lnTo>
                  <a:lnTo>
                    <a:pt x="512" y="86"/>
                  </a:lnTo>
                  <a:lnTo>
                    <a:pt x="508" y="90"/>
                  </a:lnTo>
                  <a:lnTo>
                    <a:pt x="504" y="96"/>
                  </a:lnTo>
                  <a:lnTo>
                    <a:pt x="500" y="101"/>
                  </a:lnTo>
                  <a:lnTo>
                    <a:pt x="495" y="107"/>
                  </a:lnTo>
                  <a:lnTo>
                    <a:pt x="491" y="113"/>
                  </a:lnTo>
                  <a:lnTo>
                    <a:pt x="487" y="116"/>
                  </a:lnTo>
                  <a:lnTo>
                    <a:pt x="481" y="122"/>
                  </a:lnTo>
                  <a:lnTo>
                    <a:pt x="477" y="128"/>
                  </a:lnTo>
                  <a:lnTo>
                    <a:pt x="474" y="134"/>
                  </a:lnTo>
                  <a:lnTo>
                    <a:pt x="470" y="137"/>
                  </a:lnTo>
                  <a:lnTo>
                    <a:pt x="464" y="145"/>
                  </a:lnTo>
                  <a:lnTo>
                    <a:pt x="460" y="149"/>
                  </a:lnTo>
                  <a:lnTo>
                    <a:pt x="457" y="154"/>
                  </a:lnTo>
                  <a:lnTo>
                    <a:pt x="451" y="160"/>
                  </a:lnTo>
                  <a:lnTo>
                    <a:pt x="447" y="166"/>
                  </a:lnTo>
                  <a:lnTo>
                    <a:pt x="441" y="170"/>
                  </a:lnTo>
                  <a:lnTo>
                    <a:pt x="438" y="175"/>
                  </a:lnTo>
                  <a:lnTo>
                    <a:pt x="434" y="181"/>
                  </a:lnTo>
                  <a:lnTo>
                    <a:pt x="430" y="187"/>
                  </a:lnTo>
                  <a:lnTo>
                    <a:pt x="424" y="191"/>
                  </a:lnTo>
                  <a:lnTo>
                    <a:pt x="419" y="196"/>
                  </a:lnTo>
                  <a:lnTo>
                    <a:pt x="415" y="200"/>
                  </a:lnTo>
                  <a:lnTo>
                    <a:pt x="409" y="206"/>
                  </a:lnTo>
                  <a:lnTo>
                    <a:pt x="403" y="210"/>
                  </a:lnTo>
                  <a:lnTo>
                    <a:pt x="400" y="215"/>
                  </a:lnTo>
                  <a:lnTo>
                    <a:pt x="394" y="221"/>
                  </a:lnTo>
                  <a:lnTo>
                    <a:pt x="390" y="225"/>
                  </a:lnTo>
                  <a:lnTo>
                    <a:pt x="384" y="230"/>
                  </a:lnTo>
                  <a:lnTo>
                    <a:pt x="379" y="234"/>
                  </a:lnTo>
                  <a:lnTo>
                    <a:pt x="373" y="240"/>
                  </a:lnTo>
                  <a:lnTo>
                    <a:pt x="369" y="244"/>
                  </a:lnTo>
                  <a:lnTo>
                    <a:pt x="363" y="248"/>
                  </a:lnTo>
                  <a:lnTo>
                    <a:pt x="358" y="253"/>
                  </a:lnTo>
                  <a:lnTo>
                    <a:pt x="354" y="259"/>
                  </a:lnTo>
                  <a:lnTo>
                    <a:pt x="348" y="263"/>
                  </a:lnTo>
                  <a:lnTo>
                    <a:pt x="343" y="268"/>
                  </a:lnTo>
                  <a:lnTo>
                    <a:pt x="337" y="272"/>
                  </a:lnTo>
                  <a:lnTo>
                    <a:pt x="331" y="276"/>
                  </a:lnTo>
                  <a:lnTo>
                    <a:pt x="325" y="280"/>
                  </a:lnTo>
                  <a:lnTo>
                    <a:pt x="322" y="286"/>
                  </a:lnTo>
                  <a:lnTo>
                    <a:pt x="316" y="289"/>
                  </a:lnTo>
                  <a:lnTo>
                    <a:pt x="310" y="293"/>
                  </a:lnTo>
                  <a:lnTo>
                    <a:pt x="306" y="299"/>
                  </a:lnTo>
                  <a:lnTo>
                    <a:pt x="301" y="303"/>
                  </a:lnTo>
                  <a:lnTo>
                    <a:pt x="295" y="306"/>
                  </a:lnTo>
                  <a:lnTo>
                    <a:pt x="291" y="310"/>
                  </a:lnTo>
                  <a:lnTo>
                    <a:pt x="285" y="316"/>
                  </a:lnTo>
                  <a:lnTo>
                    <a:pt x="280" y="318"/>
                  </a:lnTo>
                  <a:lnTo>
                    <a:pt x="276" y="324"/>
                  </a:lnTo>
                  <a:lnTo>
                    <a:pt x="270" y="327"/>
                  </a:lnTo>
                  <a:lnTo>
                    <a:pt x="266" y="331"/>
                  </a:lnTo>
                  <a:lnTo>
                    <a:pt x="263" y="333"/>
                  </a:lnTo>
                  <a:lnTo>
                    <a:pt x="257" y="339"/>
                  </a:lnTo>
                  <a:lnTo>
                    <a:pt x="253" y="341"/>
                  </a:lnTo>
                  <a:lnTo>
                    <a:pt x="247" y="344"/>
                  </a:lnTo>
                  <a:lnTo>
                    <a:pt x="238" y="350"/>
                  </a:lnTo>
                  <a:lnTo>
                    <a:pt x="232" y="358"/>
                  </a:lnTo>
                  <a:lnTo>
                    <a:pt x="225" y="363"/>
                  </a:lnTo>
                  <a:lnTo>
                    <a:pt x="217" y="369"/>
                  </a:lnTo>
                  <a:lnTo>
                    <a:pt x="209" y="373"/>
                  </a:lnTo>
                  <a:lnTo>
                    <a:pt x="204" y="379"/>
                  </a:lnTo>
                  <a:lnTo>
                    <a:pt x="198" y="382"/>
                  </a:lnTo>
                  <a:lnTo>
                    <a:pt x="194" y="386"/>
                  </a:lnTo>
                  <a:lnTo>
                    <a:pt x="189" y="388"/>
                  </a:lnTo>
                  <a:lnTo>
                    <a:pt x="185" y="392"/>
                  </a:lnTo>
                  <a:lnTo>
                    <a:pt x="181" y="396"/>
                  </a:lnTo>
                  <a:lnTo>
                    <a:pt x="179" y="398"/>
                  </a:lnTo>
                  <a:lnTo>
                    <a:pt x="0" y="495"/>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0" name="Freeform 77"/>
            <p:cNvSpPr>
              <a:spLocks/>
            </p:cNvSpPr>
            <p:nvPr/>
          </p:nvSpPr>
          <p:spPr bwMode="auto">
            <a:xfrm>
              <a:off x="7872413" y="2873375"/>
              <a:ext cx="336550" cy="219075"/>
            </a:xfrm>
            <a:custGeom>
              <a:avLst/>
              <a:gdLst>
                <a:gd name="T0" fmla="*/ 2147483647 w 424"/>
                <a:gd name="T1" fmla="*/ 0 h 276"/>
                <a:gd name="T2" fmla="*/ 2147483647 w 424"/>
                <a:gd name="T3" fmla="*/ 2147483647 h 276"/>
                <a:gd name="T4" fmla="*/ 2147483647 w 424"/>
                <a:gd name="T5" fmla="*/ 2147483647 h 276"/>
                <a:gd name="T6" fmla="*/ 2147483647 w 424"/>
                <a:gd name="T7" fmla="*/ 2147483647 h 276"/>
                <a:gd name="T8" fmla="*/ 2147483647 w 424"/>
                <a:gd name="T9" fmla="*/ 2147483647 h 276"/>
                <a:gd name="T10" fmla="*/ 2147483647 w 424"/>
                <a:gd name="T11" fmla="*/ 2147483647 h 276"/>
                <a:gd name="T12" fmla="*/ 2147483647 w 424"/>
                <a:gd name="T13" fmla="*/ 2147483647 h 276"/>
                <a:gd name="T14" fmla="*/ 2147483647 w 424"/>
                <a:gd name="T15" fmla="*/ 2147483647 h 276"/>
                <a:gd name="T16" fmla="*/ 2147483647 w 424"/>
                <a:gd name="T17" fmla="*/ 2147483647 h 276"/>
                <a:gd name="T18" fmla="*/ 2147483647 w 424"/>
                <a:gd name="T19" fmla="*/ 2147483647 h 276"/>
                <a:gd name="T20" fmla="*/ 2147483647 w 424"/>
                <a:gd name="T21" fmla="*/ 2147483647 h 276"/>
                <a:gd name="T22" fmla="*/ 2147483647 w 424"/>
                <a:gd name="T23" fmla="*/ 2147483647 h 276"/>
                <a:gd name="T24" fmla="*/ 2147483647 w 424"/>
                <a:gd name="T25" fmla="*/ 2147483647 h 276"/>
                <a:gd name="T26" fmla="*/ 2147483647 w 424"/>
                <a:gd name="T27" fmla="*/ 2147483647 h 276"/>
                <a:gd name="T28" fmla="*/ 2147483647 w 424"/>
                <a:gd name="T29" fmla="*/ 2147483647 h 276"/>
                <a:gd name="T30" fmla="*/ 2147483647 w 424"/>
                <a:gd name="T31" fmla="*/ 2147483647 h 276"/>
                <a:gd name="T32" fmla="*/ 2147483647 w 424"/>
                <a:gd name="T33" fmla="*/ 2147483647 h 276"/>
                <a:gd name="T34" fmla="*/ 2147483647 w 424"/>
                <a:gd name="T35" fmla="*/ 2147483647 h 276"/>
                <a:gd name="T36" fmla="*/ 2147483647 w 424"/>
                <a:gd name="T37" fmla="*/ 2147483647 h 276"/>
                <a:gd name="T38" fmla="*/ 2147483647 w 424"/>
                <a:gd name="T39" fmla="*/ 2147483647 h 276"/>
                <a:gd name="T40" fmla="*/ 2147483647 w 424"/>
                <a:gd name="T41" fmla="*/ 2147483647 h 276"/>
                <a:gd name="T42" fmla="*/ 0 w 424"/>
                <a:gd name="T43" fmla="*/ 2147483647 h 276"/>
                <a:gd name="T44" fmla="*/ 2147483647 w 424"/>
                <a:gd name="T45" fmla="*/ 2147483647 h 276"/>
                <a:gd name="T46" fmla="*/ 2147483647 w 424"/>
                <a:gd name="T47" fmla="*/ 2147483647 h 276"/>
                <a:gd name="T48" fmla="*/ 2147483647 w 424"/>
                <a:gd name="T49" fmla="*/ 2147483647 h 276"/>
                <a:gd name="T50" fmla="*/ 2147483647 w 424"/>
                <a:gd name="T51" fmla="*/ 2147483647 h 276"/>
                <a:gd name="T52" fmla="*/ 2147483647 w 424"/>
                <a:gd name="T53" fmla="*/ 2147483647 h 276"/>
                <a:gd name="T54" fmla="*/ 2147483647 w 424"/>
                <a:gd name="T55" fmla="*/ 2147483647 h 276"/>
                <a:gd name="T56" fmla="*/ 2147483647 w 424"/>
                <a:gd name="T57" fmla="*/ 2147483647 h 276"/>
                <a:gd name="T58" fmla="*/ 2147483647 w 424"/>
                <a:gd name="T59" fmla="*/ 2147483647 h 276"/>
                <a:gd name="T60" fmla="*/ 2147483647 w 424"/>
                <a:gd name="T61" fmla="*/ 2147483647 h 276"/>
                <a:gd name="T62" fmla="*/ 2147483647 w 424"/>
                <a:gd name="T63" fmla="*/ 2147483647 h 276"/>
                <a:gd name="T64" fmla="*/ 2147483647 w 424"/>
                <a:gd name="T65" fmla="*/ 2147483647 h 276"/>
                <a:gd name="T66" fmla="*/ 2147483647 w 424"/>
                <a:gd name="T67" fmla="*/ 2147483647 h 276"/>
                <a:gd name="T68" fmla="*/ 2147483647 w 424"/>
                <a:gd name="T69" fmla="*/ 2147483647 h 276"/>
                <a:gd name="T70" fmla="*/ 2147483647 w 424"/>
                <a:gd name="T71" fmla="*/ 2147483647 h 276"/>
                <a:gd name="T72" fmla="*/ 2147483647 w 424"/>
                <a:gd name="T73" fmla="*/ 2147483647 h 276"/>
                <a:gd name="T74" fmla="*/ 2147483647 w 424"/>
                <a:gd name="T75" fmla="*/ 2147483647 h 276"/>
                <a:gd name="T76" fmla="*/ 2147483647 w 424"/>
                <a:gd name="T77" fmla="*/ 2147483647 h 276"/>
                <a:gd name="T78" fmla="*/ 2147483647 w 424"/>
                <a:gd name="T79" fmla="*/ 2147483647 h 276"/>
                <a:gd name="T80" fmla="*/ 2147483647 w 424"/>
                <a:gd name="T81" fmla="*/ 2147483647 h 276"/>
                <a:gd name="T82" fmla="*/ 2147483647 w 424"/>
                <a:gd name="T83" fmla="*/ 2147483647 h 276"/>
                <a:gd name="T84" fmla="*/ 2147483647 w 424"/>
                <a:gd name="T85" fmla="*/ 2147483647 h 276"/>
                <a:gd name="T86" fmla="*/ 2147483647 w 424"/>
                <a:gd name="T87" fmla="*/ 2147483647 h 276"/>
                <a:gd name="T88" fmla="*/ 2147483647 w 424"/>
                <a:gd name="T89" fmla="*/ 2147483647 h 276"/>
                <a:gd name="T90" fmla="*/ 2147483647 w 424"/>
                <a:gd name="T91" fmla="*/ 2147483647 h 276"/>
                <a:gd name="T92" fmla="*/ 2147483647 w 424"/>
                <a:gd name="T93" fmla="*/ 2147483647 h 276"/>
                <a:gd name="T94" fmla="*/ 2147483647 w 424"/>
                <a:gd name="T95" fmla="*/ 2147483647 h 276"/>
                <a:gd name="T96" fmla="*/ 2147483647 w 424"/>
                <a:gd name="T97" fmla="*/ 2147483647 h 276"/>
                <a:gd name="T98" fmla="*/ 2147483647 w 424"/>
                <a:gd name="T99" fmla="*/ 2147483647 h 276"/>
                <a:gd name="T100" fmla="*/ 2147483647 w 424"/>
                <a:gd name="T101" fmla="*/ 2147483647 h 276"/>
                <a:gd name="T102" fmla="*/ 2147483647 w 424"/>
                <a:gd name="T103" fmla="*/ 2147483647 h 276"/>
                <a:gd name="T104" fmla="*/ 2147483647 w 424"/>
                <a:gd name="T105" fmla="*/ 2147483647 h 276"/>
                <a:gd name="T106" fmla="*/ 2147483647 w 424"/>
                <a:gd name="T107" fmla="*/ 2147483647 h 276"/>
                <a:gd name="T108" fmla="*/ 2147483647 w 424"/>
                <a:gd name="T109" fmla="*/ 2147483647 h 276"/>
                <a:gd name="T110" fmla="*/ 2147483647 w 424"/>
                <a:gd name="T111" fmla="*/ 2147483647 h 2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4"/>
                <a:gd name="T169" fmla="*/ 0 h 276"/>
                <a:gd name="T170" fmla="*/ 424 w 424"/>
                <a:gd name="T171" fmla="*/ 276 h 2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4" h="276">
                  <a:moveTo>
                    <a:pt x="377" y="2"/>
                  </a:moveTo>
                  <a:lnTo>
                    <a:pt x="375" y="0"/>
                  </a:lnTo>
                  <a:lnTo>
                    <a:pt x="371" y="0"/>
                  </a:lnTo>
                  <a:lnTo>
                    <a:pt x="367" y="0"/>
                  </a:lnTo>
                  <a:lnTo>
                    <a:pt x="363" y="2"/>
                  </a:lnTo>
                  <a:lnTo>
                    <a:pt x="358" y="2"/>
                  </a:lnTo>
                  <a:lnTo>
                    <a:pt x="352" y="4"/>
                  </a:lnTo>
                  <a:lnTo>
                    <a:pt x="346" y="4"/>
                  </a:lnTo>
                  <a:lnTo>
                    <a:pt x="339" y="8"/>
                  </a:lnTo>
                  <a:lnTo>
                    <a:pt x="331" y="8"/>
                  </a:lnTo>
                  <a:lnTo>
                    <a:pt x="323" y="12"/>
                  </a:lnTo>
                  <a:lnTo>
                    <a:pt x="314" y="14"/>
                  </a:lnTo>
                  <a:lnTo>
                    <a:pt x="306" y="18"/>
                  </a:lnTo>
                  <a:lnTo>
                    <a:pt x="301" y="19"/>
                  </a:lnTo>
                  <a:lnTo>
                    <a:pt x="295" y="21"/>
                  </a:lnTo>
                  <a:lnTo>
                    <a:pt x="291" y="23"/>
                  </a:lnTo>
                  <a:lnTo>
                    <a:pt x="285" y="25"/>
                  </a:lnTo>
                  <a:lnTo>
                    <a:pt x="280" y="27"/>
                  </a:lnTo>
                  <a:lnTo>
                    <a:pt x="276" y="29"/>
                  </a:lnTo>
                  <a:lnTo>
                    <a:pt x="270" y="31"/>
                  </a:lnTo>
                  <a:lnTo>
                    <a:pt x="265" y="35"/>
                  </a:lnTo>
                  <a:lnTo>
                    <a:pt x="259" y="37"/>
                  </a:lnTo>
                  <a:lnTo>
                    <a:pt x="253" y="38"/>
                  </a:lnTo>
                  <a:lnTo>
                    <a:pt x="246" y="40"/>
                  </a:lnTo>
                  <a:lnTo>
                    <a:pt x="242" y="44"/>
                  </a:lnTo>
                  <a:lnTo>
                    <a:pt x="234" y="46"/>
                  </a:lnTo>
                  <a:lnTo>
                    <a:pt x="228" y="50"/>
                  </a:lnTo>
                  <a:lnTo>
                    <a:pt x="223" y="54"/>
                  </a:lnTo>
                  <a:lnTo>
                    <a:pt x="217" y="56"/>
                  </a:lnTo>
                  <a:lnTo>
                    <a:pt x="211" y="59"/>
                  </a:lnTo>
                  <a:lnTo>
                    <a:pt x="206" y="63"/>
                  </a:lnTo>
                  <a:lnTo>
                    <a:pt x="198" y="65"/>
                  </a:lnTo>
                  <a:lnTo>
                    <a:pt x="192" y="71"/>
                  </a:lnTo>
                  <a:lnTo>
                    <a:pt x="185" y="73"/>
                  </a:lnTo>
                  <a:lnTo>
                    <a:pt x="179" y="78"/>
                  </a:lnTo>
                  <a:lnTo>
                    <a:pt x="173" y="80"/>
                  </a:lnTo>
                  <a:lnTo>
                    <a:pt x="168" y="86"/>
                  </a:lnTo>
                  <a:lnTo>
                    <a:pt x="160" y="90"/>
                  </a:lnTo>
                  <a:lnTo>
                    <a:pt x="152" y="94"/>
                  </a:lnTo>
                  <a:lnTo>
                    <a:pt x="145" y="97"/>
                  </a:lnTo>
                  <a:lnTo>
                    <a:pt x="139" y="103"/>
                  </a:lnTo>
                  <a:lnTo>
                    <a:pt x="133" y="107"/>
                  </a:lnTo>
                  <a:lnTo>
                    <a:pt x="126" y="113"/>
                  </a:lnTo>
                  <a:lnTo>
                    <a:pt x="120" y="118"/>
                  </a:lnTo>
                  <a:lnTo>
                    <a:pt x="112" y="122"/>
                  </a:lnTo>
                  <a:lnTo>
                    <a:pt x="107" y="128"/>
                  </a:lnTo>
                  <a:lnTo>
                    <a:pt x="99" y="133"/>
                  </a:lnTo>
                  <a:lnTo>
                    <a:pt x="93" y="137"/>
                  </a:lnTo>
                  <a:lnTo>
                    <a:pt x="88" y="143"/>
                  </a:lnTo>
                  <a:lnTo>
                    <a:pt x="80" y="149"/>
                  </a:lnTo>
                  <a:lnTo>
                    <a:pt x="74" y="154"/>
                  </a:lnTo>
                  <a:lnTo>
                    <a:pt x="67" y="160"/>
                  </a:lnTo>
                  <a:lnTo>
                    <a:pt x="61" y="168"/>
                  </a:lnTo>
                  <a:lnTo>
                    <a:pt x="54" y="171"/>
                  </a:lnTo>
                  <a:lnTo>
                    <a:pt x="48" y="177"/>
                  </a:lnTo>
                  <a:lnTo>
                    <a:pt x="42" y="183"/>
                  </a:lnTo>
                  <a:lnTo>
                    <a:pt x="36" y="189"/>
                  </a:lnTo>
                  <a:lnTo>
                    <a:pt x="31" y="192"/>
                  </a:lnTo>
                  <a:lnTo>
                    <a:pt x="27" y="198"/>
                  </a:lnTo>
                  <a:lnTo>
                    <a:pt x="21" y="204"/>
                  </a:lnTo>
                  <a:lnTo>
                    <a:pt x="19" y="208"/>
                  </a:lnTo>
                  <a:lnTo>
                    <a:pt x="12" y="215"/>
                  </a:lnTo>
                  <a:lnTo>
                    <a:pt x="8" y="225"/>
                  </a:lnTo>
                  <a:lnTo>
                    <a:pt x="4" y="230"/>
                  </a:lnTo>
                  <a:lnTo>
                    <a:pt x="2" y="238"/>
                  </a:lnTo>
                  <a:lnTo>
                    <a:pt x="0" y="244"/>
                  </a:lnTo>
                  <a:lnTo>
                    <a:pt x="0" y="249"/>
                  </a:lnTo>
                  <a:lnTo>
                    <a:pt x="0" y="253"/>
                  </a:lnTo>
                  <a:lnTo>
                    <a:pt x="4" y="259"/>
                  </a:lnTo>
                  <a:lnTo>
                    <a:pt x="6" y="263"/>
                  </a:lnTo>
                  <a:lnTo>
                    <a:pt x="12" y="267"/>
                  </a:lnTo>
                  <a:lnTo>
                    <a:pt x="15" y="268"/>
                  </a:lnTo>
                  <a:lnTo>
                    <a:pt x="21" y="272"/>
                  </a:lnTo>
                  <a:lnTo>
                    <a:pt x="27" y="272"/>
                  </a:lnTo>
                  <a:lnTo>
                    <a:pt x="34" y="274"/>
                  </a:lnTo>
                  <a:lnTo>
                    <a:pt x="42" y="274"/>
                  </a:lnTo>
                  <a:lnTo>
                    <a:pt x="50" y="276"/>
                  </a:lnTo>
                  <a:lnTo>
                    <a:pt x="57" y="274"/>
                  </a:lnTo>
                  <a:lnTo>
                    <a:pt x="67" y="274"/>
                  </a:lnTo>
                  <a:lnTo>
                    <a:pt x="71" y="274"/>
                  </a:lnTo>
                  <a:lnTo>
                    <a:pt x="76" y="274"/>
                  </a:lnTo>
                  <a:lnTo>
                    <a:pt x="82" y="274"/>
                  </a:lnTo>
                  <a:lnTo>
                    <a:pt x="86" y="274"/>
                  </a:lnTo>
                  <a:lnTo>
                    <a:pt x="92" y="274"/>
                  </a:lnTo>
                  <a:lnTo>
                    <a:pt x="95" y="274"/>
                  </a:lnTo>
                  <a:lnTo>
                    <a:pt x="101" y="272"/>
                  </a:lnTo>
                  <a:lnTo>
                    <a:pt x="105" y="272"/>
                  </a:lnTo>
                  <a:lnTo>
                    <a:pt x="111" y="272"/>
                  </a:lnTo>
                  <a:lnTo>
                    <a:pt x="116" y="272"/>
                  </a:lnTo>
                  <a:lnTo>
                    <a:pt x="122" y="270"/>
                  </a:lnTo>
                  <a:lnTo>
                    <a:pt x="126" y="270"/>
                  </a:lnTo>
                  <a:lnTo>
                    <a:pt x="131" y="268"/>
                  </a:lnTo>
                  <a:lnTo>
                    <a:pt x="135" y="268"/>
                  </a:lnTo>
                  <a:lnTo>
                    <a:pt x="141" y="267"/>
                  </a:lnTo>
                  <a:lnTo>
                    <a:pt x="147" y="267"/>
                  </a:lnTo>
                  <a:lnTo>
                    <a:pt x="152" y="267"/>
                  </a:lnTo>
                  <a:lnTo>
                    <a:pt x="156" y="265"/>
                  </a:lnTo>
                  <a:lnTo>
                    <a:pt x="162" y="265"/>
                  </a:lnTo>
                  <a:lnTo>
                    <a:pt x="168" y="265"/>
                  </a:lnTo>
                  <a:lnTo>
                    <a:pt x="171" y="263"/>
                  </a:lnTo>
                  <a:lnTo>
                    <a:pt x="175" y="261"/>
                  </a:lnTo>
                  <a:lnTo>
                    <a:pt x="181" y="259"/>
                  </a:lnTo>
                  <a:lnTo>
                    <a:pt x="185" y="259"/>
                  </a:lnTo>
                  <a:lnTo>
                    <a:pt x="190" y="257"/>
                  </a:lnTo>
                  <a:lnTo>
                    <a:pt x="196" y="257"/>
                  </a:lnTo>
                  <a:lnTo>
                    <a:pt x="200" y="255"/>
                  </a:lnTo>
                  <a:lnTo>
                    <a:pt x="206" y="255"/>
                  </a:lnTo>
                  <a:lnTo>
                    <a:pt x="209" y="253"/>
                  </a:lnTo>
                  <a:lnTo>
                    <a:pt x="215" y="251"/>
                  </a:lnTo>
                  <a:lnTo>
                    <a:pt x="221" y="249"/>
                  </a:lnTo>
                  <a:lnTo>
                    <a:pt x="225" y="249"/>
                  </a:lnTo>
                  <a:lnTo>
                    <a:pt x="228" y="248"/>
                  </a:lnTo>
                  <a:lnTo>
                    <a:pt x="234" y="246"/>
                  </a:lnTo>
                  <a:lnTo>
                    <a:pt x="240" y="244"/>
                  </a:lnTo>
                  <a:lnTo>
                    <a:pt x="246" y="242"/>
                  </a:lnTo>
                  <a:lnTo>
                    <a:pt x="249" y="240"/>
                  </a:lnTo>
                  <a:lnTo>
                    <a:pt x="253" y="238"/>
                  </a:lnTo>
                  <a:lnTo>
                    <a:pt x="259" y="236"/>
                  </a:lnTo>
                  <a:lnTo>
                    <a:pt x="263" y="236"/>
                  </a:lnTo>
                  <a:lnTo>
                    <a:pt x="268" y="232"/>
                  </a:lnTo>
                  <a:lnTo>
                    <a:pt x="272" y="230"/>
                  </a:lnTo>
                  <a:lnTo>
                    <a:pt x="278" y="229"/>
                  </a:lnTo>
                  <a:lnTo>
                    <a:pt x="284" y="229"/>
                  </a:lnTo>
                  <a:lnTo>
                    <a:pt x="291" y="223"/>
                  </a:lnTo>
                  <a:lnTo>
                    <a:pt x="301" y="219"/>
                  </a:lnTo>
                  <a:lnTo>
                    <a:pt x="304" y="217"/>
                  </a:lnTo>
                  <a:lnTo>
                    <a:pt x="310" y="215"/>
                  </a:lnTo>
                  <a:lnTo>
                    <a:pt x="314" y="211"/>
                  </a:lnTo>
                  <a:lnTo>
                    <a:pt x="320" y="211"/>
                  </a:lnTo>
                  <a:lnTo>
                    <a:pt x="327" y="204"/>
                  </a:lnTo>
                  <a:lnTo>
                    <a:pt x="335" y="200"/>
                  </a:lnTo>
                  <a:lnTo>
                    <a:pt x="342" y="194"/>
                  </a:lnTo>
                  <a:lnTo>
                    <a:pt x="352" y="189"/>
                  </a:lnTo>
                  <a:lnTo>
                    <a:pt x="358" y="181"/>
                  </a:lnTo>
                  <a:lnTo>
                    <a:pt x="365" y="175"/>
                  </a:lnTo>
                  <a:lnTo>
                    <a:pt x="373" y="170"/>
                  </a:lnTo>
                  <a:lnTo>
                    <a:pt x="381" y="164"/>
                  </a:lnTo>
                  <a:lnTo>
                    <a:pt x="386" y="156"/>
                  </a:lnTo>
                  <a:lnTo>
                    <a:pt x="392" y="149"/>
                  </a:lnTo>
                  <a:lnTo>
                    <a:pt x="398" y="141"/>
                  </a:lnTo>
                  <a:lnTo>
                    <a:pt x="401" y="133"/>
                  </a:lnTo>
                  <a:lnTo>
                    <a:pt x="407" y="126"/>
                  </a:lnTo>
                  <a:lnTo>
                    <a:pt x="411" y="118"/>
                  </a:lnTo>
                  <a:lnTo>
                    <a:pt x="415" y="109"/>
                  </a:lnTo>
                  <a:lnTo>
                    <a:pt x="419" y="101"/>
                  </a:lnTo>
                  <a:lnTo>
                    <a:pt x="419" y="95"/>
                  </a:lnTo>
                  <a:lnTo>
                    <a:pt x="420" y="90"/>
                  </a:lnTo>
                  <a:lnTo>
                    <a:pt x="420" y="86"/>
                  </a:lnTo>
                  <a:lnTo>
                    <a:pt x="422" y="82"/>
                  </a:lnTo>
                  <a:lnTo>
                    <a:pt x="422" y="75"/>
                  </a:lnTo>
                  <a:lnTo>
                    <a:pt x="424" y="67"/>
                  </a:lnTo>
                  <a:lnTo>
                    <a:pt x="424" y="59"/>
                  </a:lnTo>
                  <a:lnTo>
                    <a:pt x="424" y="54"/>
                  </a:lnTo>
                  <a:lnTo>
                    <a:pt x="424" y="48"/>
                  </a:lnTo>
                  <a:lnTo>
                    <a:pt x="424" y="42"/>
                  </a:lnTo>
                  <a:lnTo>
                    <a:pt x="422" y="38"/>
                  </a:lnTo>
                  <a:lnTo>
                    <a:pt x="420" y="33"/>
                  </a:lnTo>
                  <a:lnTo>
                    <a:pt x="419" y="29"/>
                  </a:lnTo>
                  <a:lnTo>
                    <a:pt x="417" y="25"/>
                  </a:lnTo>
                  <a:lnTo>
                    <a:pt x="413" y="18"/>
                  </a:lnTo>
                  <a:lnTo>
                    <a:pt x="409" y="14"/>
                  </a:lnTo>
                  <a:lnTo>
                    <a:pt x="403" y="8"/>
                  </a:lnTo>
                  <a:lnTo>
                    <a:pt x="398" y="6"/>
                  </a:lnTo>
                  <a:lnTo>
                    <a:pt x="392" y="4"/>
                  </a:lnTo>
                  <a:lnTo>
                    <a:pt x="388" y="2"/>
                  </a:lnTo>
                  <a:lnTo>
                    <a:pt x="381" y="2"/>
                  </a:lnTo>
                  <a:lnTo>
                    <a:pt x="377" y="2"/>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1" name="Freeform 78"/>
            <p:cNvSpPr>
              <a:spLocks/>
            </p:cNvSpPr>
            <p:nvPr/>
          </p:nvSpPr>
          <p:spPr bwMode="auto">
            <a:xfrm>
              <a:off x="7470776" y="3413125"/>
              <a:ext cx="201613" cy="381000"/>
            </a:xfrm>
            <a:custGeom>
              <a:avLst/>
              <a:gdLst>
                <a:gd name="T0" fmla="*/ 2147483647 w 252"/>
                <a:gd name="T1" fmla="*/ 2147483647 h 481"/>
                <a:gd name="T2" fmla="*/ 2147483647 w 252"/>
                <a:gd name="T3" fmla="*/ 2147483647 h 481"/>
                <a:gd name="T4" fmla="*/ 2147483647 w 252"/>
                <a:gd name="T5" fmla="*/ 2147483647 h 481"/>
                <a:gd name="T6" fmla="*/ 2147483647 w 252"/>
                <a:gd name="T7" fmla="*/ 2147483647 h 481"/>
                <a:gd name="T8" fmla="*/ 2147483647 w 252"/>
                <a:gd name="T9" fmla="*/ 2147483647 h 481"/>
                <a:gd name="T10" fmla="*/ 2147483647 w 252"/>
                <a:gd name="T11" fmla="*/ 2147483647 h 481"/>
                <a:gd name="T12" fmla="*/ 2147483647 w 252"/>
                <a:gd name="T13" fmla="*/ 0 h 481"/>
                <a:gd name="T14" fmla="*/ 2147483647 w 252"/>
                <a:gd name="T15" fmla="*/ 2147483647 h 481"/>
                <a:gd name="T16" fmla="*/ 2147483647 w 252"/>
                <a:gd name="T17" fmla="*/ 2147483647 h 481"/>
                <a:gd name="T18" fmla="*/ 2147483647 w 252"/>
                <a:gd name="T19" fmla="*/ 2147483647 h 481"/>
                <a:gd name="T20" fmla="*/ 2147483647 w 252"/>
                <a:gd name="T21" fmla="*/ 2147483647 h 481"/>
                <a:gd name="T22" fmla="*/ 2147483647 w 252"/>
                <a:gd name="T23" fmla="*/ 2147483647 h 481"/>
                <a:gd name="T24" fmla="*/ 2147483647 w 252"/>
                <a:gd name="T25" fmla="*/ 2147483647 h 481"/>
                <a:gd name="T26" fmla="*/ 2147483647 w 252"/>
                <a:gd name="T27" fmla="*/ 2147483647 h 481"/>
                <a:gd name="T28" fmla="*/ 2147483647 w 252"/>
                <a:gd name="T29" fmla="*/ 2147483647 h 481"/>
                <a:gd name="T30" fmla="*/ 2147483647 w 252"/>
                <a:gd name="T31" fmla="*/ 2147483647 h 481"/>
                <a:gd name="T32" fmla="*/ 2147483647 w 252"/>
                <a:gd name="T33" fmla="*/ 2147483647 h 481"/>
                <a:gd name="T34" fmla="*/ 2147483647 w 252"/>
                <a:gd name="T35" fmla="*/ 2147483647 h 481"/>
                <a:gd name="T36" fmla="*/ 2147483647 w 252"/>
                <a:gd name="T37" fmla="*/ 2147483647 h 481"/>
                <a:gd name="T38" fmla="*/ 2147483647 w 252"/>
                <a:gd name="T39" fmla="*/ 2147483647 h 481"/>
                <a:gd name="T40" fmla="*/ 2147483647 w 252"/>
                <a:gd name="T41" fmla="*/ 2147483647 h 481"/>
                <a:gd name="T42" fmla="*/ 2147483647 w 252"/>
                <a:gd name="T43" fmla="*/ 2147483647 h 481"/>
                <a:gd name="T44" fmla="*/ 2147483647 w 252"/>
                <a:gd name="T45" fmla="*/ 2147483647 h 481"/>
                <a:gd name="T46" fmla="*/ 2147483647 w 252"/>
                <a:gd name="T47" fmla="*/ 2147483647 h 481"/>
                <a:gd name="T48" fmla="*/ 2147483647 w 252"/>
                <a:gd name="T49" fmla="*/ 2147483647 h 481"/>
                <a:gd name="T50" fmla="*/ 2147483647 w 252"/>
                <a:gd name="T51" fmla="*/ 2147483647 h 481"/>
                <a:gd name="T52" fmla="*/ 2147483647 w 252"/>
                <a:gd name="T53" fmla="*/ 2147483647 h 481"/>
                <a:gd name="T54" fmla="*/ 2147483647 w 252"/>
                <a:gd name="T55" fmla="*/ 2147483647 h 481"/>
                <a:gd name="T56" fmla="*/ 2147483647 w 252"/>
                <a:gd name="T57" fmla="*/ 2147483647 h 481"/>
                <a:gd name="T58" fmla="*/ 2147483647 w 252"/>
                <a:gd name="T59" fmla="*/ 2147483647 h 481"/>
                <a:gd name="T60" fmla="*/ 2147483647 w 252"/>
                <a:gd name="T61" fmla="*/ 2147483647 h 481"/>
                <a:gd name="T62" fmla="*/ 2147483647 w 252"/>
                <a:gd name="T63" fmla="*/ 2147483647 h 481"/>
                <a:gd name="T64" fmla="*/ 2147483647 w 252"/>
                <a:gd name="T65" fmla="*/ 2147483647 h 481"/>
                <a:gd name="T66" fmla="*/ 2147483647 w 252"/>
                <a:gd name="T67" fmla="*/ 2147483647 h 481"/>
                <a:gd name="T68" fmla="*/ 2147483647 w 252"/>
                <a:gd name="T69" fmla="*/ 2147483647 h 481"/>
                <a:gd name="T70" fmla="*/ 2147483647 w 252"/>
                <a:gd name="T71" fmla="*/ 2147483647 h 481"/>
                <a:gd name="T72" fmla="*/ 2147483647 w 252"/>
                <a:gd name="T73" fmla="*/ 2147483647 h 481"/>
                <a:gd name="T74" fmla="*/ 2147483647 w 252"/>
                <a:gd name="T75" fmla="*/ 2147483647 h 481"/>
                <a:gd name="T76" fmla="*/ 2147483647 w 252"/>
                <a:gd name="T77" fmla="*/ 2147483647 h 481"/>
                <a:gd name="T78" fmla="*/ 2147483647 w 252"/>
                <a:gd name="T79" fmla="*/ 2147483647 h 481"/>
                <a:gd name="T80" fmla="*/ 2147483647 w 252"/>
                <a:gd name="T81" fmla="*/ 2147483647 h 481"/>
                <a:gd name="T82" fmla="*/ 2147483647 w 252"/>
                <a:gd name="T83" fmla="*/ 2147483647 h 481"/>
                <a:gd name="T84" fmla="*/ 2147483647 w 252"/>
                <a:gd name="T85" fmla="*/ 2147483647 h 481"/>
                <a:gd name="T86" fmla="*/ 2147483647 w 252"/>
                <a:gd name="T87" fmla="*/ 2147483647 h 481"/>
                <a:gd name="T88" fmla="*/ 2147483647 w 252"/>
                <a:gd name="T89" fmla="*/ 2147483647 h 481"/>
                <a:gd name="T90" fmla="*/ 0 w 252"/>
                <a:gd name="T91" fmla="*/ 2147483647 h 481"/>
                <a:gd name="T92" fmla="*/ 2147483647 w 252"/>
                <a:gd name="T93" fmla="*/ 2147483647 h 48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52"/>
                <a:gd name="T142" fmla="*/ 0 h 481"/>
                <a:gd name="T143" fmla="*/ 252 w 252"/>
                <a:gd name="T144" fmla="*/ 481 h 48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52" h="481">
                  <a:moveTo>
                    <a:pt x="135" y="82"/>
                  </a:moveTo>
                  <a:lnTo>
                    <a:pt x="135" y="80"/>
                  </a:lnTo>
                  <a:lnTo>
                    <a:pt x="136" y="76"/>
                  </a:lnTo>
                  <a:lnTo>
                    <a:pt x="140" y="70"/>
                  </a:lnTo>
                  <a:lnTo>
                    <a:pt x="146" y="64"/>
                  </a:lnTo>
                  <a:lnTo>
                    <a:pt x="150" y="59"/>
                  </a:lnTo>
                  <a:lnTo>
                    <a:pt x="154" y="55"/>
                  </a:lnTo>
                  <a:lnTo>
                    <a:pt x="155" y="49"/>
                  </a:lnTo>
                  <a:lnTo>
                    <a:pt x="161" y="45"/>
                  </a:lnTo>
                  <a:lnTo>
                    <a:pt x="165" y="40"/>
                  </a:lnTo>
                  <a:lnTo>
                    <a:pt x="169" y="36"/>
                  </a:lnTo>
                  <a:lnTo>
                    <a:pt x="174" y="32"/>
                  </a:lnTo>
                  <a:lnTo>
                    <a:pt x="178" y="26"/>
                  </a:lnTo>
                  <a:lnTo>
                    <a:pt x="184" y="23"/>
                  </a:lnTo>
                  <a:lnTo>
                    <a:pt x="188" y="17"/>
                  </a:lnTo>
                  <a:lnTo>
                    <a:pt x="192" y="13"/>
                  </a:lnTo>
                  <a:lnTo>
                    <a:pt x="197" y="9"/>
                  </a:lnTo>
                  <a:lnTo>
                    <a:pt x="201" y="7"/>
                  </a:lnTo>
                  <a:lnTo>
                    <a:pt x="207" y="4"/>
                  </a:lnTo>
                  <a:lnTo>
                    <a:pt x="211" y="2"/>
                  </a:lnTo>
                  <a:lnTo>
                    <a:pt x="216" y="0"/>
                  </a:lnTo>
                  <a:lnTo>
                    <a:pt x="224" y="0"/>
                  </a:lnTo>
                  <a:lnTo>
                    <a:pt x="231" y="0"/>
                  </a:lnTo>
                  <a:lnTo>
                    <a:pt x="235" y="2"/>
                  </a:lnTo>
                  <a:lnTo>
                    <a:pt x="239" y="6"/>
                  </a:lnTo>
                  <a:lnTo>
                    <a:pt x="243" y="9"/>
                  </a:lnTo>
                  <a:lnTo>
                    <a:pt x="247" y="15"/>
                  </a:lnTo>
                  <a:lnTo>
                    <a:pt x="249" y="21"/>
                  </a:lnTo>
                  <a:lnTo>
                    <a:pt x="251" y="26"/>
                  </a:lnTo>
                  <a:lnTo>
                    <a:pt x="251" y="32"/>
                  </a:lnTo>
                  <a:lnTo>
                    <a:pt x="252" y="40"/>
                  </a:lnTo>
                  <a:lnTo>
                    <a:pt x="252" y="47"/>
                  </a:lnTo>
                  <a:lnTo>
                    <a:pt x="252" y="55"/>
                  </a:lnTo>
                  <a:lnTo>
                    <a:pt x="252" y="59"/>
                  </a:lnTo>
                  <a:lnTo>
                    <a:pt x="252" y="64"/>
                  </a:lnTo>
                  <a:lnTo>
                    <a:pt x="252" y="68"/>
                  </a:lnTo>
                  <a:lnTo>
                    <a:pt x="252" y="74"/>
                  </a:lnTo>
                  <a:lnTo>
                    <a:pt x="251" y="78"/>
                  </a:lnTo>
                  <a:lnTo>
                    <a:pt x="251" y="82"/>
                  </a:lnTo>
                  <a:lnTo>
                    <a:pt x="249" y="87"/>
                  </a:lnTo>
                  <a:lnTo>
                    <a:pt x="249" y="93"/>
                  </a:lnTo>
                  <a:lnTo>
                    <a:pt x="247" y="97"/>
                  </a:lnTo>
                  <a:lnTo>
                    <a:pt x="247" y="102"/>
                  </a:lnTo>
                  <a:lnTo>
                    <a:pt x="245" y="108"/>
                  </a:lnTo>
                  <a:lnTo>
                    <a:pt x="245" y="112"/>
                  </a:lnTo>
                  <a:lnTo>
                    <a:pt x="243" y="118"/>
                  </a:lnTo>
                  <a:lnTo>
                    <a:pt x="241" y="123"/>
                  </a:lnTo>
                  <a:lnTo>
                    <a:pt x="239" y="127"/>
                  </a:lnTo>
                  <a:lnTo>
                    <a:pt x="239" y="133"/>
                  </a:lnTo>
                  <a:lnTo>
                    <a:pt x="237" y="139"/>
                  </a:lnTo>
                  <a:lnTo>
                    <a:pt x="237" y="142"/>
                  </a:lnTo>
                  <a:lnTo>
                    <a:pt x="235" y="148"/>
                  </a:lnTo>
                  <a:lnTo>
                    <a:pt x="233" y="154"/>
                  </a:lnTo>
                  <a:lnTo>
                    <a:pt x="231" y="158"/>
                  </a:lnTo>
                  <a:lnTo>
                    <a:pt x="230" y="163"/>
                  </a:lnTo>
                  <a:lnTo>
                    <a:pt x="228" y="169"/>
                  </a:lnTo>
                  <a:lnTo>
                    <a:pt x="228" y="173"/>
                  </a:lnTo>
                  <a:lnTo>
                    <a:pt x="226" y="178"/>
                  </a:lnTo>
                  <a:lnTo>
                    <a:pt x="224" y="184"/>
                  </a:lnTo>
                  <a:lnTo>
                    <a:pt x="224" y="190"/>
                  </a:lnTo>
                  <a:lnTo>
                    <a:pt x="222" y="194"/>
                  </a:lnTo>
                  <a:lnTo>
                    <a:pt x="220" y="197"/>
                  </a:lnTo>
                  <a:lnTo>
                    <a:pt x="218" y="203"/>
                  </a:lnTo>
                  <a:lnTo>
                    <a:pt x="216" y="209"/>
                  </a:lnTo>
                  <a:lnTo>
                    <a:pt x="216" y="213"/>
                  </a:lnTo>
                  <a:lnTo>
                    <a:pt x="214" y="218"/>
                  </a:lnTo>
                  <a:lnTo>
                    <a:pt x="214" y="222"/>
                  </a:lnTo>
                  <a:lnTo>
                    <a:pt x="212" y="228"/>
                  </a:lnTo>
                  <a:lnTo>
                    <a:pt x="212" y="232"/>
                  </a:lnTo>
                  <a:lnTo>
                    <a:pt x="209" y="239"/>
                  </a:lnTo>
                  <a:lnTo>
                    <a:pt x="207" y="249"/>
                  </a:lnTo>
                  <a:lnTo>
                    <a:pt x="207" y="254"/>
                  </a:lnTo>
                  <a:lnTo>
                    <a:pt x="205" y="262"/>
                  </a:lnTo>
                  <a:lnTo>
                    <a:pt x="205" y="268"/>
                  </a:lnTo>
                  <a:lnTo>
                    <a:pt x="205" y="275"/>
                  </a:lnTo>
                  <a:lnTo>
                    <a:pt x="205" y="281"/>
                  </a:lnTo>
                  <a:lnTo>
                    <a:pt x="207" y="287"/>
                  </a:lnTo>
                  <a:lnTo>
                    <a:pt x="207" y="291"/>
                  </a:lnTo>
                  <a:lnTo>
                    <a:pt x="207" y="294"/>
                  </a:lnTo>
                  <a:lnTo>
                    <a:pt x="207" y="300"/>
                  </a:lnTo>
                  <a:lnTo>
                    <a:pt x="209" y="306"/>
                  </a:lnTo>
                  <a:lnTo>
                    <a:pt x="209" y="313"/>
                  </a:lnTo>
                  <a:lnTo>
                    <a:pt x="209" y="319"/>
                  </a:lnTo>
                  <a:lnTo>
                    <a:pt x="209" y="327"/>
                  </a:lnTo>
                  <a:lnTo>
                    <a:pt x="211" y="334"/>
                  </a:lnTo>
                  <a:lnTo>
                    <a:pt x="209" y="342"/>
                  </a:lnTo>
                  <a:lnTo>
                    <a:pt x="209" y="349"/>
                  </a:lnTo>
                  <a:lnTo>
                    <a:pt x="209" y="357"/>
                  </a:lnTo>
                  <a:lnTo>
                    <a:pt x="209" y="367"/>
                  </a:lnTo>
                  <a:lnTo>
                    <a:pt x="207" y="374"/>
                  </a:lnTo>
                  <a:lnTo>
                    <a:pt x="207" y="382"/>
                  </a:lnTo>
                  <a:lnTo>
                    <a:pt x="207" y="391"/>
                  </a:lnTo>
                  <a:lnTo>
                    <a:pt x="205" y="399"/>
                  </a:lnTo>
                  <a:lnTo>
                    <a:pt x="203" y="406"/>
                  </a:lnTo>
                  <a:lnTo>
                    <a:pt x="201" y="414"/>
                  </a:lnTo>
                  <a:lnTo>
                    <a:pt x="199" y="422"/>
                  </a:lnTo>
                  <a:lnTo>
                    <a:pt x="195" y="429"/>
                  </a:lnTo>
                  <a:lnTo>
                    <a:pt x="192" y="435"/>
                  </a:lnTo>
                  <a:lnTo>
                    <a:pt x="188" y="443"/>
                  </a:lnTo>
                  <a:lnTo>
                    <a:pt x="184" y="448"/>
                  </a:lnTo>
                  <a:lnTo>
                    <a:pt x="180" y="456"/>
                  </a:lnTo>
                  <a:lnTo>
                    <a:pt x="176" y="460"/>
                  </a:lnTo>
                  <a:lnTo>
                    <a:pt x="171" y="463"/>
                  </a:lnTo>
                  <a:lnTo>
                    <a:pt x="165" y="469"/>
                  </a:lnTo>
                  <a:lnTo>
                    <a:pt x="159" y="473"/>
                  </a:lnTo>
                  <a:lnTo>
                    <a:pt x="152" y="475"/>
                  </a:lnTo>
                  <a:lnTo>
                    <a:pt x="144" y="479"/>
                  </a:lnTo>
                  <a:lnTo>
                    <a:pt x="136" y="479"/>
                  </a:lnTo>
                  <a:lnTo>
                    <a:pt x="129" y="481"/>
                  </a:lnTo>
                  <a:lnTo>
                    <a:pt x="119" y="481"/>
                  </a:lnTo>
                  <a:lnTo>
                    <a:pt x="112" y="479"/>
                  </a:lnTo>
                  <a:lnTo>
                    <a:pt x="104" y="477"/>
                  </a:lnTo>
                  <a:lnTo>
                    <a:pt x="97" y="475"/>
                  </a:lnTo>
                  <a:lnTo>
                    <a:pt x="89" y="471"/>
                  </a:lnTo>
                  <a:lnTo>
                    <a:pt x="81" y="465"/>
                  </a:lnTo>
                  <a:lnTo>
                    <a:pt x="76" y="462"/>
                  </a:lnTo>
                  <a:lnTo>
                    <a:pt x="68" y="456"/>
                  </a:lnTo>
                  <a:lnTo>
                    <a:pt x="62" y="448"/>
                  </a:lnTo>
                  <a:lnTo>
                    <a:pt x="57" y="443"/>
                  </a:lnTo>
                  <a:lnTo>
                    <a:pt x="51" y="435"/>
                  </a:lnTo>
                  <a:lnTo>
                    <a:pt x="47" y="429"/>
                  </a:lnTo>
                  <a:lnTo>
                    <a:pt x="41" y="422"/>
                  </a:lnTo>
                  <a:lnTo>
                    <a:pt x="38" y="414"/>
                  </a:lnTo>
                  <a:lnTo>
                    <a:pt x="34" y="406"/>
                  </a:lnTo>
                  <a:lnTo>
                    <a:pt x="30" y="399"/>
                  </a:lnTo>
                  <a:lnTo>
                    <a:pt x="24" y="389"/>
                  </a:lnTo>
                  <a:lnTo>
                    <a:pt x="20" y="382"/>
                  </a:lnTo>
                  <a:lnTo>
                    <a:pt x="19" y="374"/>
                  </a:lnTo>
                  <a:lnTo>
                    <a:pt x="15" y="367"/>
                  </a:lnTo>
                  <a:lnTo>
                    <a:pt x="13" y="359"/>
                  </a:lnTo>
                  <a:lnTo>
                    <a:pt x="11" y="351"/>
                  </a:lnTo>
                  <a:lnTo>
                    <a:pt x="7" y="344"/>
                  </a:lnTo>
                  <a:lnTo>
                    <a:pt x="7" y="338"/>
                  </a:lnTo>
                  <a:lnTo>
                    <a:pt x="5" y="332"/>
                  </a:lnTo>
                  <a:lnTo>
                    <a:pt x="3" y="327"/>
                  </a:lnTo>
                  <a:lnTo>
                    <a:pt x="1" y="323"/>
                  </a:lnTo>
                  <a:lnTo>
                    <a:pt x="1" y="319"/>
                  </a:lnTo>
                  <a:lnTo>
                    <a:pt x="0" y="313"/>
                  </a:lnTo>
                  <a:lnTo>
                    <a:pt x="135" y="82"/>
                  </a:lnTo>
                  <a:close/>
                </a:path>
              </a:pathLst>
            </a:custGeom>
            <a:solidFill>
              <a:srgbClr val="B5D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2" name="Freeform 79"/>
            <p:cNvSpPr>
              <a:spLocks/>
            </p:cNvSpPr>
            <p:nvPr/>
          </p:nvSpPr>
          <p:spPr bwMode="auto">
            <a:xfrm>
              <a:off x="8175626" y="3062288"/>
              <a:ext cx="98425" cy="382588"/>
            </a:xfrm>
            <a:custGeom>
              <a:avLst/>
              <a:gdLst>
                <a:gd name="T0" fmla="*/ 2147483647 w 124"/>
                <a:gd name="T1" fmla="*/ 2147483647 h 483"/>
                <a:gd name="T2" fmla="*/ 2147483647 w 124"/>
                <a:gd name="T3" fmla="*/ 2147483647 h 483"/>
                <a:gd name="T4" fmla="*/ 2147483647 w 124"/>
                <a:gd name="T5" fmla="*/ 2147483647 h 483"/>
                <a:gd name="T6" fmla="*/ 2147483647 w 124"/>
                <a:gd name="T7" fmla="*/ 2147483647 h 483"/>
                <a:gd name="T8" fmla="*/ 2147483647 w 124"/>
                <a:gd name="T9" fmla="*/ 2147483647 h 483"/>
                <a:gd name="T10" fmla="*/ 2147483647 w 124"/>
                <a:gd name="T11" fmla="*/ 2147483647 h 483"/>
                <a:gd name="T12" fmla="*/ 2147483647 w 124"/>
                <a:gd name="T13" fmla="*/ 2147483647 h 483"/>
                <a:gd name="T14" fmla="*/ 2147483647 w 124"/>
                <a:gd name="T15" fmla="*/ 2147483647 h 483"/>
                <a:gd name="T16" fmla="*/ 2147483647 w 124"/>
                <a:gd name="T17" fmla="*/ 2147483647 h 483"/>
                <a:gd name="T18" fmla="*/ 2147483647 w 124"/>
                <a:gd name="T19" fmla="*/ 2147483647 h 483"/>
                <a:gd name="T20" fmla="*/ 2147483647 w 124"/>
                <a:gd name="T21" fmla="*/ 2147483647 h 483"/>
                <a:gd name="T22" fmla="*/ 2147483647 w 124"/>
                <a:gd name="T23" fmla="*/ 2147483647 h 483"/>
                <a:gd name="T24" fmla="*/ 2147483647 w 124"/>
                <a:gd name="T25" fmla="*/ 2147483647 h 483"/>
                <a:gd name="T26" fmla="*/ 2147483647 w 124"/>
                <a:gd name="T27" fmla="*/ 2147483647 h 483"/>
                <a:gd name="T28" fmla="*/ 2147483647 w 124"/>
                <a:gd name="T29" fmla="*/ 2147483647 h 483"/>
                <a:gd name="T30" fmla="*/ 2147483647 w 124"/>
                <a:gd name="T31" fmla="*/ 2147483647 h 483"/>
                <a:gd name="T32" fmla="*/ 2147483647 w 124"/>
                <a:gd name="T33" fmla="*/ 2147483647 h 483"/>
                <a:gd name="T34" fmla="*/ 2147483647 w 124"/>
                <a:gd name="T35" fmla="*/ 2147483647 h 483"/>
                <a:gd name="T36" fmla="*/ 2147483647 w 124"/>
                <a:gd name="T37" fmla="*/ 2147483647 h 483"/>
                <a:gd name="T38" fmla="*/ 2147483647 w 124"/>
                <a:gd name="T39" fmla="*/ 2147483647 h 483"/>
                <a:gd name="T40" fmla="*/ 2147483647 w 124"/>
                <a:gd name="T41" fmla="*/ 2147483647 h 483"/>
                <a:gd name="T42" fmla="*/ 2147483647 w 124"/>
                <a:gd name="T43" fmla="*/ 2147483647 h 483"/>
                <a:gd name="T44" fmla="*/ 2147483647 w 124"/>
                <a:gd name="T45" fmla="*/ 2147483647 h 483"/>
                <a:gd name="T46" fmla="*/ 2147483647 w 124"/>
                <a:gd name="T47" fmla="*/ 2147483647 h 483"/>
                <a:gd name="T48" fmla="*/ 2147483647 w 124"/>
                <a:gd name="T49" fmla="*/ 2147483647 h 483"/>
                <a:gd name="T50" fmla="*/ 2147483647 w 124"/>
                <a:gd name="T51" fmla="*/ 2147483647 h 483"/>
                <a:gd name="T52" fmla="*/ 2147483647 w 124"/>
                <a:gd name="T53" fmla="*/ 2147483647 h 483"/>
                <a:gd name="T54" fmla="*/ 2147483647 w 124"/>
                <a:gd name="T55" fmla="*/ 2147483647 h 483"/>
                <a:gd name="T56" fmla="*/ 2147483647 w 124"/>
                <a:gd name="T57" fmla="*/ 2147483647 h 483"/>
                <a:gd name="T58" fmla="*/ 2147483647 w 124"/>
                <a:gd name="T59" fmla="*/ 2147483647 h 483"/>
                <a:gd name="T60" fmla="*/ 2147483647 w 124"/>
                <a:gd name="T61" fmla="*/ 2147483647 h 483"/>
                <a:gd name="T62" fmla="*/ 2147483647 w 124"/>
                <a:gd name="T63" fmla="*/ 2147483647 h 483"/>
                <a:gd name="T64" fmla="*/ 2147483647 w 124"/>
                <a:gd name="T65" fmla="*/ 2147483647 h 483"/>
                <a:gd name="T66" fmla="*/ 2147483647 w 124"/>
                <a:gd name="T67" fmla="*/ 2147483647 h 483"/>
                <a:gd name="T68" fmla="*/ 2147483647 w 124"/>
                <a:gd name="T69" fmla="*/ 2147483647 h 483"/>
                <a:gd name="T70" fmla="*/ 0 w 124"/>
                <a:gd name="T71" fmla="*/ 2147483647 h 483"/>
                <a:gd name="T72" fmla="*/ 0 w 124"/>
                <a:gd name="T73" fmla="*/ 2147483647 h 483"/>
                <a:gd name="T74" fmla="*/ 2147483647 w 124"/>
                <a:gd name="T75" fmla="*/ 2147483647 h 483"/>
                <a:gd name="T76" fmla="*/ 2147483647 w 124"/>
                <a:gd name="T77" fmla="*/ 2147483647 h 483"/>
                <a:gd name="T78" fmla="*/ 2147483647 w 124"/>
                <a:gd name="T79" fmla="*/ 2147483647 h 483"/>
                <a:gd name="T80" fmla="*/ 2147483647 w 124"/>
                <a:gd name="T81" fmla="*/ 2147483647 h 483"/>
                <a:gd name="T82" fmla="*/ 2147483647 w 124"/>
                <a:gd name="T83" fmla="*/ 2147483647 h 483"/>
                <a:gd name="T84" fmla="*/ 2147483647 w 124"/>
                <a:gd name="T85" fmla="*/ 2147483647 h 483"/>
                <a:gd name="T86" fmla="*/ 2147483647 w 124"/>
                <a:gd name="T87" fmla="*/ 2147483647 h 483"/>
                <a:gd name="T88" fmla="*/ 2147483647 w 124"/>
                <a:gd name="T89" fmla="*/ 2147483647 h 483"/>
                <a:gd name="T90" fmla="*/ 2147483647 w 124"/>
                <a:gd name="T91" fmla="*/ 2147483647 h 483"/>
                <a:gd name="T92" fmla="*/ 2147483647 w 124"/>
                <a:gd name="T93" fmla="*/ 2147483647 h 483"/>
                <a:gd name="T94" fmla="*/ 2147483647 w 124"/>
                <a:gd name="T95" fmla="*/ 2147483647 h 483"/>
                <a:gd name="T96" fmla="*/ 2147483647 w 124"/>
                <a:gd name="T97" fmla="*/ 2147483647 h 483"/>
                <a:gd name="T98" fmla="*/ 2147483647 w 124"/>
                <a:gd name="T99" fmla="*/ 2147483647 h 483"/>
                <a:gd name="T100" fmla="*/ 2147483647 w 124"/>
                <a:gd name="T101" fmla="*/ 2147483647 h 483"/>
                <a:gd name="T102" fmla="*/ 2147483647 w 124"/>
                <a:gd name="T103" fmla="*/ 2147483647 h 483"/>
                <a:gd name="T104" fmla="*/ 2147483647 w 124"/>
                <a:gd name="T105" fmla="*/ 2147483647 h 483"/>
                <a:gd name="T106" fmla="*/ 2147483647 w 124"/>
                <a:gd name="T107" fmla="*/ 2147483647 h 483"/>
                <a:gd name="T108" fmla="*/ 2147483647 w 124"/>
                <a:gd name="T109" fmla="*/ 2147483647 h 483"/>
                <a:gd name="T110" fmla="*/ 2147483647 w 124"/>
                <a:gd name="T111" fmla="*/ 2147483647 h 483"/>
                <a:gd name="T112" fmla="*/ 2147483647 w 124"/>
                <a:gd name="T113" fmla="*/ 2147483647 h 483"/>
                <a:gd name="T114" fmla="*/ 2147483647 w 124"/>
                <a:gd name="T115" fmla="*/ 2147483647 h 483"/>
                <a:gd name="T116" fmla="*/ 2147483647 w 124"/>
                <a:gd name="T117" fmla="*/ 0 h 483"/>
                <a:gd name="T118" fmla="*/ 2147483647 w 124"/>
                <a:gd name="T119" fmla="*/ 2147483647 h 4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4"/>
                <a:gd name="T181" fmla="*/ 0 h 483"/>
                <a:gd name="T182" fmla="*/ 124 w 124"/>
                <a:gd name="T183" fmla="*/ 483 h 4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4" h="483">
                  <a:moveTo>
                    <a:pt x="124" y="17"/>
                  </a:moveTo>
                  <a:lnTo>
                    <a:pt x="120" y="23"/>
                  </a:lnTo>
                  <a:lnTo>
                    <a:pt x="120" y="29"/>
                  </a:lnTo>
                  <a:lnTo>
                    <a:pt x="118" y="32"/>
                  </a:lnTo>
                  <a:lnTo>
                    <a:pt x="118" y="38"/>
                  </a:lnTo>
                  <a:lnTo>
                    <a:pt x="116" y="44"/>
                  </a:lnTo>
                  <a:lnTo>
                    <a:pt x="114" y="49"/>
                  </a:lnTo>
                  <a:lnTo>
                    <a:pt x="113" y="53"/>
                  </a:lnTo>
                  <a:lnTo>
                    <a:pt x="113" y="61"/>
                  </a:lnTo>
                  <a:lnTo>
                    <a:pt x="111" y="65"/>
                  </a:lnTo>
                  <a:lnTo>
                    <a:pt x="111" y="70"/>
                  </a:lnTo>
                  <a:lnTo>
                    <a:pt x="109" y="74"/>
                  </a:lnTo>
                  <a:lnTo>
                    <a:pt x="109" y="80"/>
                  </a:lnTo>
                  <a:lnTo>
                    <a:pt x="107" y="86"/>
                  </a:lnTo>
                  <a:lnTo>
                    <a:pt x="107" y="91"/>
                  </a:lnTo>
                  <a:lnTo>
                    <a:pt x="105" y="95"/>
                  </a:lnTo>
                  <a:lnTo>
                    <a:pt x="105" y="101"/>
                  </a:lnTo>
                  <a:lnTo>
                    <a:pt x="105" y="105"/>
                  </a:lnTo>
                  <a:lnTo>
                    <a:pt x="103" y="108"/>
                  </a:lnTo>
                  <a:lnTo>
                    <a:pt x="103" y="114"/>
                  </a:lnTo>
                  <a:lnTo>
                    <a:pt x="103" y="120"/>
                  </a:lnTo>
                  <a:lnTo>
                    <a:pt x="103" y="124"/>
                  </a:lnTo>
                  <a:lnTo>
                    <a:pt x="101" y="127"/>
                  </a:lnTo>
                  <a:lnTo>
                    <a:pt x="101" y="133"/>
                  </a:lnTo>
                  <a:lnTo>
                    <a:pt x="101" y="139"/>
                  </a:lnTo>
                  <a:lnTo>
                    <a:pt x="99" y="143"/>
                  </a:lnTo>
                  <a:lnTo>
                    <a:pt x="99" y="146"/>
                  </a:lnTo>
                  <a:lnTo>
                    <a:pt x="99" y="152"/>
                  </a:lnTo>
                  <a:lnTo>
                    <a:pt x="99" y="156"/>
                  </a:lnTo>
                  <a:lnTo>
                    <a:pt x="97" y="162"/>
                  </a:lnTo>
                  <a:lnTo>
                    <a:pt x="97" y="165"/>
                  </a:lnTo>
                  <a:lnTo>
                    <a:pt x="97" y="169"/>
                  </a:lnTo>
                  <a:lnTo>
                    <a:pt x="97" y="175"/>
                  </a:lnTo>
                  <a:lnTo>
                    <a:pt x="95" y="184"/>
                  </a:lnTo>
                  <a:lnTo>
                    <a:pt x="95" y="194"/>
                  </a:lnTo>
                  <a:lnTo>
                    <a:pt x="95" y="198"/>
                  </a:lnTo>
                  <a:lnTo>
                    <a:pt x="95" y="201"/>
                  </a:lnTo>
                  <a:lnTo>
                    <a:pt x="94" y="207"/>
                  </a:lnTo>
                  <a:lnTo>
                    <a:pt x="94" y="211"/>
                  </a:lnTo>
                  <a:lnTo>
                    <a:pt x="94" y="220"/>
                  </a:lnTo>
                  <a:lnTo>
                    <a:pt x="92" y="230"/>
                  </a:lnTo>
                  <a:lnTo>
                    <a:pt x="92" y="234"/>
                  </a:lnTo>
                  <a:lnTo>
                    <a:pt x="92" y="239"/>
                  </a:lnTo>
                  <a:lnTo>
                    <a:pt x="90" y="245"/>
                  </a:lnTo>
                  <a:lnTo>
                    <a:pt x="90" y="249"/>
                  </a:lnTo>
                  <a:lnTo>
                    <a:pt x="90" y="255"/>
                  </a:lnTo>
                  <a:lnTo>
                    <a:pt x="88" y="258"/>
                  </a:lnTo>
                  <a:lnTo>
                    <a:pt x="88" y="264"/>
                  </a:lnTo>
                  <a:lnTo>
                    <a:pt x="88" y="268"/>
                  </a:lnTo>
                  <a:lnTo>
                    <a:pt x="88" y="274"/>
                  </a:lnTo>
                  <a:lnTo>
                    <a:pt x="86" y="279"/>
                  </a:lnTo>
                  <a:lnTo>
                    <a:pt x="86" y="283"/>
                  </a:lnTo>
                  <a:lnTo>
                    <a:pt x="86" y="289"/>
                  </a:lnTo>
                  <a:lnTo>
                    <a:pt x="84" y="295"/>
                  </a:lnTo>
                  <a:lnTo>
                    <a:pt x="82" y="300"/>
                  </a:lnTo>
                  <a:lnTo>
                    <a:pt x="82" y="304"/>
                  </a:lnTo>
                  <a:lnTo>
                    <a:pt x="80" y="310"/>
                  </a:lnTo>
                  <a:lnTo>
                    <a:pt x="80" y="315"/>
                  </a:lnTo>
                  <a:lnTo>
                    <a:pt x="80" y="321"/>
                  </a:lnTo>
                  <a:lnTo>
                    <a:pt x="78" y="327"/>
                  </a:lnTo>
                  <a:lnTo>
                    <a:pt x="78" y="334"/>
                  </a:lnTo>
                  <a:lnTo>
                    <a:pt x="75" y="342"/>
                  </a:lnTo>
                  <a:lnTo>
                    <a:pt x="73" y="350"/>
                  </a:lnTo>
                  <a:lnTo>
                    <a:pt x="71" y="355"/>
                  </a:lnTo>
                  <a:lnTo>
                    <a:pt x="69" y="361"/>
                  </a:lnTo>
                  <a:lnTo>
                    <a:pt x="67" y="367"/>
                  </a:lnTo>
                  <a:lnTo>
                    <a:pt x="65" y="372"/>
                  </a:lnTo>
                  <a:lnTo>
                    <a:pt x="65" y="376"/>
                  </a:lnTo>
                  <a:lnTo>
                    <a:pt x="65" y="380"/>
                  </a:lnTo>
                  <a:lnTo>
                    <a:pt x="65" y="384"/>
                  </a:lnTo>
                  <a:lnTo>
                    <a:pt x="65" y="390"/>
                  </a:lnTo>
                  <a:lnTo>
                    <a:pt x="65" y="391"/>
                  </a:lnTo>
                  <a:lnTo>
                    <a:pt x="65" y="397"/>
                  </a:lnTo>
                  <a:lnTo>
                    <a:pt x="65" y="399"/>
                  </a:lnTo>
                  <a:lnTo>
                    <a:pt x="67" y="405"/>
                  </a:lnTo>
                  <a:lnTo>
                    <a:pt x="75" y="409"/>
                  </a:lnTo>
                  <a:lnTo>
                    <a:pt x="80" y="412"/>
                  </a:lnTo>
                  <a:lnTo>
                    <a:pt x="88" y="416"/>
                  </a:lnTo>
                  <a:lnTo>
                    <a:pt x="97" y="422"/>
                  </a:lnTo>
                  <a:lnTo>
                    <a:pt x="103" y="426"/>
                  </a:lnTo>
                  <a:lnTo>
                    <a:pt x="107" y="429"/>
                  </a:lnTo>
                  <a:lnTo>
                    <a:pt x="111" y="435"/>
                  </a:lnTo>
                  <a:lnTo>
                    <a:pt x="113" y="443"/>
                  </a:lnTo>
                  <a:lnTo>
                    <a:pt x="113" y="447"/>
                  </a:lnTo>
                  <a:lnTo>
                    <a:pt x="113" y="454"/>
                  </a:lnTo>
                  <a:lnTo>
                    <a:pt x="111" y="460"/>
                  </a:lnTo>
                  <a:lnTo>
                    <a:pt x="109" y="466"/>
                  </a:lnTo>
                  <a:lnTo>
                    <a:pt x="103" y="469"/>
                  </a:lnTo>
                  <a:lnTo>
                    <a:pt x="99" y="475"/>
                  </a:lnTo>
                  <a:lnTo>
                    <a:pt x="94" y="477"/>
                  </a:lnTo>
                  <a:lnTo>
                    <a:pt x="88" y="481"/>
                  </a:lnTo>
                  <a:lnTo>
                    <a:pt x="82" y="483"/>
                  </a:lnTo>
                  <a:lnTo>
                    <a:pt x="76" y="483"/>
                  </a:lnTo>
                  <a:lnTo>
                    <a:pt x="69" y="483"/>
                  </a:lnTo>
                  <a:lnTo>
                    <a:pt x="63" y="479"/>
                  </a:lnTo>
                  <a:lnTo>
                    <a:pt x="54" y="473"/>
                  </a:lnTo>
                  <a:lnTo>
                    <a:pt x="46" y="468"/>
                  </a:lnTo>
                  <a:lnTo>
                    <a:pt x="37" y="464"/>
                  </a:lnTo>
                  <a:lnTo>
                    <a:pt x="29" y="458"/>
                  </a:lnTo>
                  <a:lnTo>
                    <a:pt x="21" y="450"/>
                  </a:lnTo>
                  <a:lnTo>
                    <a:pt x="16" y="445"/>
                  </a:lnTo>
                  <a:lnTo>
                    <a:pt x="10" y="437"/>
                  </a:lnTo>
                  <a:lnTo>
                    <a:pt x="6" y="429"/>
                  </a:lnTo>
                  <a:lnTo>
                    <a:pt x="2" y="420"/>
                  </a:lnTo>
                  <a:lnTo>
                    <a:pt x="2" y="412"/>
                  </a:lnTo>
                  <a:lnTo>
                    <a:pt x="0" y="407"/>
                  </a:lnTo>
                  <a:lnTo>
                    <a:pt x="0" y="403"/>
                  </a:lnTo>
                  <a:lnTo>
                    <a:pt x="0" y="397"/>
                  </a:lnTo>
                  <a:lnTo>
                    <a:pt x="0" y="393"/>
                  </a:lnTo>
                  <a:lnTo>
                    <a:pt x="0" y="388"/>
                  </a:lnTo>
                  <a:lnTo>
                    <a:pt x="0" y="382"/>
                  </a:lnTo>
                  <a:lnTo>
                    <a:pt x="0" y="378"/>
                  </a:lnTo>
                  <a:lnTo>
                    <a:pt x="2" y="372"/>
                  </a:lnTo>
                  <a:lnTo>
                    <a:pt x="2" y="365"/>
                  </a:lnTo>
                  <a:lnTo>
                    <a:pt x="4" y="355"/>
                  </a:lnTo>
                  <a:lnTo>
                    <a:pt x="4" y="346"/>
                  </a:lnTo>
                  <a:lnTo>
                    <a:pt x="6" y="338"/>
                  </a:lnTo>
                  <a:lnTo>
                    <a:pt x="8" y="333"/>
                  </a:lnTo>
                  <a:lnTo>
                    <a:pt x="10" y="329"/>
                  </a:lnTo>
                  <a:lnTo>
                    <a:pt x="10" y="323"/>
                  </a:lnTo>
                  <a:lnTo>
                    <a:pt x="12" y="319"/>
                  </a:lnTo>
                  <a:lnTo>
                    <a:pt x="12" y="314"/>
                  </a:lnTo>
                  <a:lnTo>
                    <a:pt x="14" y="308"/>
                  </a:lnTo>
                  <a:lnTo>
                    <a:pt x="14" y="302"/>
                  </a:lnTo>
                  <a:lnTo>
                    <a:pt x="16" y="296"/>
                  </a:lnTo>
                  <a:lnTo>
                    <a:pt x="18" y="291"/>
                  </a:lnTo>
                  <a:lnTo>
                    <a:pt x="19" y="285"/>
                  </a:lnTo>
                  <a:lnTo>
                    <a:pt x="19" y="279"/>
                  </a:lnTo>
                  <a:lnTo>
                    <a:pt x="21" y="276"/>
                  </a:lnTo>
                  <a:lnTo>
                    <a:pt x="21" y="270"/>
                  </a:lnTo>
                  <a:lnTo>
                    <a:pt x="23" y="264"/>
                  </a:lnTo>
                  <a:lnTo>
                    <a:pt x="23" y="260"/>
                  </a:lnTo>
                  <a:lnTo>
                    <a:pt x="25" y="255"/>
                  </a:lnTo>
                  <a:lnTo>
                    <a:pt x="27" y="249"/>
                  </a:lnTo>
                  <a:lnTo>
                    <a:pt x="27" y="245"/>
                  </a:lnTo>
                  <a:lnTo>
                    <a:pt x="29" y="239"/>
                  </a:lnTo>
                  <a:lnTo>
                    <a:pt x="31" y="236"/>
                  </a:lnTo>
                  <a:lnTo>
                    <a:pt x="31" y="232"/>
                  </a:lnTo>
                  <a:lnTo>
                    <a:pt x="33" y="226"/>
                  </a:lnTo>
                  <a:lnTo>
                    <a:pt x="33" y="222"/>
                  </a:lnTo>
                  <a:lnTo>
                    <a:pt x="35" y="217"/>
                  </a:lnTo>
                  <a:lnTo>
                    <a:pt x="38" y="209"/>
                  </a:lnTo>
                  <a:lnTo>
                    <a:pt x="40" y="200"/>
                  </a:lnTo>
                  <a:lnTo>
                    <a:pt x="42" y="190"/>
                  </a:lnTo>
                  <a:lnTo>
                    <a:pt x="46" y="182"/>
                  </a:lnTo>
                  <a:lnTo>
                    <a:pt x="48" y="173"/>
                  </a:lnTo>
                  <a:lnTo>
                    <a:pt x="50" y="165"/>
                  </a:lnTo>
                  <a:lnTo>
                    <a:pt x="54" y="156"/>
                  </a:lnTo>
                  <a:lnTo>
                    <a:pt x="56" y="146"/>
                  </a:lnTo>
                  <a:lnTo>
                    <a:pt x="57" y="139"/>
                  </a:lnTo>
                  <a:lnTo>
                    <a:pt x="61" y="129"/>
                  </a:lnTo>
                  <a:lnTo>
                    <a:pt x="61" y="124"/>
                  </a:lnTo>
                  <a:lnTo>
                    <a:pt x="63" y="120"/>
                  </a:lnTo>
                  <a:lnTo>
                    <a:pt x="65" y="114"/>
                  </a:lnTo>
                  <a:lnTo>
                    <a:pt x="65" y="110"/>
                  </a:lnTo>
                  <a:lnTo>
                    <a:pt x="69" y="101"/>
                  </a:lnTo>
                  <a:lnTo>
                    <a:pt x="71" y="93"/>
                  </a:lnTo>
                  <a:lnTo>
                    <a:pt x="71" y="87"/>
                  </a:lnTo>
                  <a:lnTo>
                    <a:pt x="73" y="84"/>
                  </a:lnTo>
                  <a:lnTo>
                    <a:pt x="75" y="78"/>
                  </a:lnTo>
                  <a:lnTo>
                    <a:pt x="76" y="74"/>
                  </a:lnTo>
                  <a:lnTo>
                    <a:pt x="76" y="68"/>
                  </a:lnTo>
                  <a:lnTo>
                    <a:pt x="78" y="63"/>
                  </a:lnTo>
                  <a:lnTo>
                    <a:pt x="80" y="59"/>
                  </a:lnTo>
                  <a:lnTo>
                    <a:pt x="80" y="53"/>
                  </a:lnTo>
                  <a:lnTo>
                    <a:pt x="82" y="48"/>
                  </a:lnTo>
                  <a:lnTo>
                    <a:pt x="84" y="44"/>
                  </a:lnTo>
                  <a:lnTo>
                    <a:pt x="86" y="38"/>
                  </a:lnTo>
                  <a:lnTo>
                    <a:pt x="88" y="32"/>
                  </a:lnTo>
                  <a:lnTo>
                    <a:pt x="88" y="27"/>
                  </a:lnTo>
                  <a:lnTo>
                    <a:pt x="90" y="21"/>
                  </a:lnTo>
                  <a:lnTo>
                    <a:pt x="92" y="17"/>
                  </a:lnTo>
                  <a:lnTo>
                    <a:pt x="94" y="11"/>
                  </a:lnTo>
                  <a:lnTo>
                    <a:pt x="95" y="4"/>
                  </a:lnTo>
                  <a:lnTo>
                    <a:pt x="101" y="2"/>
                  </a:lnTo>
                  <a:lnTo>
                    <a:pt x="105" y="0"/>
                  </a:lnTo>
                  <a:lnTo>
                    <a:pt x="111" y="0"/>
                  </a:lnTo>
                  <a:lnTo>
                    <a:pt x="116" y="2"/>
                  </a:lnTo>
                  <a:lnTo>
                    <a:pt x="120" y="6"/>
                  </a:lnTo>
                  <a:lnTo>
                    <a:pt x="122" y="11"/>
                  </a:lnTo>
                  <a:lnTo>
                    <a:pt x="12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3" name="Freeform 80"/>
            <p:cNvSpPr>
              <a:spLocks/>
            </p:cNvSpPr>
            <p:nvPr/>
          </p:nvSpPr>
          <p:spPr bwMode="auto">
            <a:xfrm>
              <a:off x="7934326" y="3467100"/>
              <a:ext cx="242888" cy="250825"/>
            </a:xfrm>
            <a:custGeom>
              <a:avLst/>
              <a:gdLst>
                <a:gd name="T0" fmla="*/ 2147483647 w 306"/>
                <a:gd name="T1" fmla="*/ 2147483647 h 316"/>
                <a:gd name="T2" fmla="*/ 2147483647 w 306"/>
                <a:gd name="T3" fmla="*/ 2147483647 h 316"/>
                <a:gd name="T4" fmla="*/ 2147483647 w 306"/>
                <a:gd name="T5" fmla="*/ 2147483647 h 316"/>
                <a:gd name="T6" fmla="*/ 2147483647 w 306"/>
                <a:gd name="T7" fmla="*/ 2147483647 h 316"/>
                <a:gd name="T8" fmla="*/ 2147483647 w 306"/>
                <a:gd name="T9" fmla="*/ 2147483647 h 316"/>
                <a:gd name="T10" fmla="*/ 2147483647 w 306"/>
                <a:gd name="T11" fmla="*/ 2147483647 h 316"/>
                <a:gd name="T12" fmla="*/ 2147483647 w 306"/>
                <a:gd name="T13" fmla="*/ 2147483647 h 316"/>
                <a:gd name="T14" fmla="*/ 2147483647 w 306"/>
                <a:gd name="T15" fmla="*/ 2147483647 h 316"/>
                <a:gd name="T16" fmla="*/ 2147483647 w 306"/>
                <a:gd name="T17" fmla="*/ 2147483647 h 316"/>
                <a:gd name="T18" fmla="*/ 2147483647 w 306"/>
                <a:gd name="T19" fmla="*/ 2147483647 h 316"/>
                <a:gd name="T20" fmla="*/ 2147483647 w 306"/>
                <a:gd name="T21" fmla="*/ 2147483647 h 316"/>
                <a:gd name="T22" fmla="*/ 2147483647 w 306"/>
                <a:gd name="T23" fmla="*/ 2147483647 h 316"/>
                <a:gd name="T24" fmla="*/ 2147483647 w 306"/>
                <a:gd name="T25" fmla="*/ 2147483647 h 316"/>
                <a:gd name="T26" fmla="*/ 2147483647 w 306"/>
                <a:gd name="T27" fmla="*/ 2147483647 h 316"/>
                <a:gd name="T28" fmla="*/ 2147483647 w 306"/>
                <a:gd name="T29" fmla="*/ 2147483647 h 316"/>
                <a:gd name="T30" fmla="*/ 2147483647 w 306"/>
                <a:gd name="T31" fmla="*/ 2147483647 h 316"/>
                <a:gd name="T32" fmla="*/ 2147483647 w 306"/>
                <a:gd name="T33" fmla="*/ 2147483647 h 316"/>
                <a:gd name="T34" fmla="*/ 2147483647 w 306"/>
                <a:gd name="T35" fmla="*/ 2147483647 h 316"/>
                <a:gd name="T36" fmla="*/ 2147483647 w 306"/>
                <a:gd name="T37" fmla="*/ 2147483647 h 316"/>
                <a:gd name="T38" fmla="*/ 2147483647 w 306"/>
                <a:gd name="T39" fmla="*/ 2147483647 h 316"/>
                <a:gd name="T40" fmla="*/ 2147483647 w 306"/>
                <a:gd name="T41" fmla="*/ 2147483647 h 316"/>
                <a:gd name="T42" fmla="*/ 2147483647 w 306"/>
                <a:gd name="T43" fmla="*/ 2147483647 h 316"/>
                <a:gd name="T44" fmla="*/ 2147483647 w 306"/>
                <a:gd name="T45" fmla="*/ 2147483647 h 316"/>
                <a:gd name="T46" fmla="*/ 2147483647 w 306"/>
                <a:gd name="T47" fmla="*/ 2147483647 h 316"/>
                <a:gd name="T48" fmla="*/ 2147483647 w 306"/>
                <a:gd name="T49" fmla="*/ 2147483647 h 316"/>
                <a:gd name="T50" fmla="*/ 2147483647 w 306"/>
                <a:gd name="T51" fmla="*/ 2147483647 h 316"/>
                <a:gd name="T52" fmla="*/ 2147483647 w 306"/>
                <a:gd name="T53" fmla="*/ 2147483647 h 316"/>
                <a:gd name="T54" fmla="*/ 2147483647 w 306"/>
                <a:gd name="T55" fmla="*/ 2147483647 h 316"/>
                <a:gd name="T56" fmla="*/ 2147483647 w 306"/>
                <a:gd name="T57" fmla="*/ 2147483647 h 316"/>
                <a:gd name="T58" fmla="*/ 2147483647 w 306"/>
                <a:gd name="T59" fmla="*/ 2147483647 h 316"/>
                <a:gd name="T60" fmla="*/ 0 w 306"/>
                <a:gd name="T61" fmla="*/ 2147483647 h 316"/>
                <a:gd name="T62" fmla="*/ 2147483647 w 306"/>
                <a:gd name="T63" fmla="*/ 2147483647 h 316"/>
                <a:gd name="T64" fmla="*/ 2147483647 w 306"/>
                <a:gd name="T65" fmla="*/ 2147483647 h 316"/>
                <a:gd name="T66" fmla="*/ 2147483647 w 306"/>
                <a:gd name="T67" fmla="*/ 2147483647 h 316"/>
                <a:gd name="T68" fmla="*/ 2147483647 w 306"/>
                <a:gd name="T69" fmla="*/ 2147483647 h 316"/>
                <a:gd name="T70" fmla="*/ 2147483647 w 306"/>
                <a:gd name="T71" fmla="*/ 2147483647 h 316"/>
                <a:gd name="T72" fmla="*/ 2147483647 w 306"/>
                <a:gd name="T73" fmla="*/ 2147483647 h 316"/>
                <a:gd name="T74" fmla="*/ 2147483647 w 306"/>
                <a:gd name="T75" fmla="*/ 2147483647 h 316"/>
                <a:gd name="T76" fmla="*/ 2147483647 w 306"/>
                <a:gd name="T77" fmla="*/ 2147483647 h 316"/>
                <a:gd name="T78" fmla="*/ 2147483647 w 306"/>
                <a:gd name="T79" fmla="*/ 2147483647 h 316"/>
                <a:gd name="T80" fmla="*/ 2147483647 w 306"/>
                <a:gd name="T81" fmla="*/ 2147483647 h 316"/>
                <a:gd name="T82" fmla="*/ 2147483647 w 306"/>
                <a:gd name="T83" fmla="*/ 2147483647 h 316"/>
                <a:gd name="T84" fmla="*/ 2147483647 w 306"/>
                <a:gd name="T85" fmla="*/ 2147483647 h 316"/>
                <a:gd name="T86" fmla="*/ 2147483647 w 306"/>
                <a:gd name="T87" fmla="*/ 2147483647 h 316"/>
                <a:gd name="T88" fmla="*/ 2147483647 w 306"/>
                <a:gd name="T89" fmla="*/ 2147483647 h 316"/>
                <a:gd name="T90" fmla="*/ 2147483647 w 306"/>
                <a:gd name="T91" fmla="*/ 2147483647 h 316"/>
                <a:gd name="T92" fmla="*/ 2147483647 w 306"/>
                <a:gd name="T93" fmla="*/ 2147483647 h 316"/>
                <a:gd name="T94" fmla="*/ 2147483647 w 306"/>
                <a:gd name="T95" fmla="*/ 2147483647 h 316"/>
                <a:gd name="T96" fmla="*/ 2147483647 w 306"/>
                <a:gd name="T97" fmla="*/ 2147483647 h 316"/>
                <a:gd name="T98" fmla="*/ 2147483647 w 306"/>
                <a:gd name="T99" fmla="*/ 2147483647 h 316"/>
                <a:gd name="T100" fmla="*/ 2147483647 w 306"/>
                <a:gd name="T101" fmla="*/ 2147483647 h 316"/>
                <a:gd name="T102" fmla="*/ 2147483647 w 306"/>
                <a:gd name="T103" fmla="*/ 2147483647 h 316"/>
                <a:gd name="T104" fmla="*/ 2147483647 w 306"/>
                <a:gd name="T105" fmla="*/ 2147483647 h 316"/>
                <a:gd name="T106" fmla="*/ 2147483647 w 306"/>
                <a:gd name="T107" fmla="*/ 2147483647 h 316"/>
                <a:gd name="T108" fmla="*/ 2147483647 w 306"/>
                <a:gd name="T109" fmla="*/ 2147483647 h 316"/>
                <a:gd name="T110" fmla="*/ 2147483647 w 306"/>
                <a:gd name="T111" fmla="*/ 2147483647 h 316"/>
                <a:gd name="T112" fmla="*/ 2147483647 w 306"/>
                <a:gd name="T113" fmla="*/ 2147483647 h 316"/>
                <a:gd name="T114" fmla="*/ 2147483647 w 306"/>
                <a:gd name="T115" fmla="*/ 0 h 316"/>
                <a:gd name="T116" fmla="*/ 2147483647 w 306"/>
                <a:gd name="T117" fmla="*/ 2147483647 h 316"/>
                <a:gd name="T118" fmla="*/ 2147483647 w 306"/>
                <a:gd name="T119" fmla="*/ 2147483647 h 316"/>
                <a:gd name="T120" fmla="*/ 2147483647 w 306"/>
                <a:gd name="T121" fmla="*/ 2147483647 h 31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6"/>
                <a:gd name="T184" fmla="*/ 0 h 316"/>
                <a:gd name="T185" fmla="*/ 306 w 306"/>
                <a:gd name="T186" fmla="*/ 316 h 31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6" h="316">
                  <a:moveTo>
                    <a:pt x="304" y="21"/>
                  </a:moveTo>
                  <a:lnTo>
                    <a:pt x="299" y="29"/>
                  </a:lnTo>
                  <a:lnTo>
                    <a:pt x="297" y="36"/>
                  </a:lnTo>
                  <a:lnTo>
                    <a:pt x="291" y="42"/>
                  </a:lnTo>
                  <a:lnTo>
                    <a:pt x="289" y="52"/>
                  </a:lnTo>
                  <a:lnTo>
                    <a:pt x="283" y="57"/>
                  </a:lnTo>
                  <a:lnTo>
                    <a:pt x="282" y="65"/>
                  </a:lnTo>
                  <a:lnTo>
                    <a:pt x="276" y="71"/>
                  </a:lnTo>
                  <a:lnTo>
                    <a:pt x="274" y="78"/>
                  </a:lnTo>
                  <a:lnTo>
                    <a:pt x="268" y="84"/>
                  </a:lnTo>
                  <a:lnTo>
                    <a:pt x="266" y="90"/>
                  </a:lnTo>
                  <a:lnTo>
                    <a:pt x="261" y="95"/>
                  </a:lnTo>
                  <a:lnTo>
                    <a:pt x="259" y="101"/>
                  </a:lnTo>
                  <a:lnTo>
                    <a:pt x="253" y="107"/>
                  </a:lnTo>
                  <a:lnTo>
                    <a:pt x="251" y="112"/>
                  </a:lnTo>
                  <a:lnTo>
                    <a:pt x="247" y="118"/>
                  </a:lnTo>
                  <a:lnTo>
                    <a:pt x="244" y="124"/>
                  </a:lnTo>
                  <a:lnTo>
                    <a:pt x="240" y="129"/>
                  </a:lnTo>
                  <a:lnTo>
                    <a:pt x="236" y="133"/>
                  </a:lnTo>
                  <a:lnTo>
                    <a:pt x="232" y="139"/>
                  </a:lnTo>
                  <a:lnTo>
                    <a:pt x="228" y="145"/>
                  </a:lnTo>
                  <a:lnTo>
                    <a:pt x="225" y="148"/>
                  </a:lnTo>
                  <a:lnTo>
                    <a:pt x="221" y="154"/>
                  </a:lnTo>
                  <a:lnTo>
                    <a:pt x="215" y="160"/>
                  </a:lnTo>
                  <a:lnTo>
                    <a:pt x="213" y="164"/>
                  </a:lnTo>
                  <a:lnTo>
                    <a:pt x="207" y="167"/>
                  </a:lnTo>
                  <a:lnTo>
                    <a:pt x="204" y="173"/>
                  </a:lnTo>
                  <a:lnTo>
                    <a:pt x="198" y="177"/>
                  </a:lnTo>
                  <a:lnTo>
                    <a:pt x="194" y="183"/>
                  </a:lnTo>
                  <a:lnTo>
                    <a:pt x="188" y="186"/>
                  </a:lnTo>
                  <a:lnTo>
                    <a:pt x="183" y="192"/>
                  </a:lnTo>
                  <a:lnTo>
                    <a:pt x="179" y="198"/>
                  </a:lnTo>
                  <a:lnTo>
                    <a:pt x="173" y="202"/>
                  </a:lnTo>
                  <a:lnTo>
                    <a:pt x="164" y="209"/>
                  </a:lnTo>
                  <a:lnTo>
                    <a:pt x="156" y="217"/>
                  </a:lnTo>
                  <a:lnTo>
                    <a:pt x="147" y="224"/>
                  </a:lnTo>
                  <a:lnTo>
                    <a:pt x="139" y="232"/>
                  </a:lnTo>
                  <a:lnTo>
                    <a:pt x="130" y="240"/>
                  </a:lnTo>
                  <a:lnTo>
                    <a:pt x="120" y="247"/>
                  </a:lnTo>
                  <a:lnTo>
                    <a:pt x="112" y="255"/>
                  </a:lnTo>
                  <a:lnTo>
                    <a:pt x="105" y="262"/>
                  </a:lnTo>
                  <a:lnTo>
                    <a:pt x="99" y="264"/>
                  </a:lnTo>
                  <a:lnTo>
                    <a:pt x="93" y="270"/>
                  </a:lnTo>
                  <a:lnTo>
                    <a:pt x="90" y="272"/>
                  </a:lnTo>
                  <a:lnTo>
                    <a:pt x="84" y="276"/>
                  </a:lnTo>
                  <a:lnTo>
                    <a:pt x="80" y="278"/>
                  </a:lnTo>
                  <a:lnTo>
                    <a:pt x="74" y="283"/>
                  </a:lnTo>
                  <a:lnTo>
                    <a:pt x="71" y="285"/>
                  </a:lnTo>
                  <a:lnTo>
                    <a:pt x="67" y="289"/>
                  </a:lnTo>
                  <a:lnTo>
                    <a:pt x="61" y="293"/>
                  </a:lnTo>
                  <a:lnTo>
                    <a:pt x="55" y="295"/>
                  </a:lnTo>
                  <a:lnTo>
                    <a:pt x="52" y="299"/>
                  </a:lnTo>
                  <a:lnTo>
                    <a:pt x="46" y="302"/>
                  </a:lnTo>
                  <a:lnTo>
                    <a:pt x="40" y="304"/>
                  </a:lnTo>
                  <a:lnTo>
                    <a:pt x="34" y="308"/>
                  </a:lnTo>
                  <a:lnTo>
                    <a:pt x="31" y="312"/>
                  </a:lnTo>
                  <a:lnTo>
                    <a:pt x="25" y="316"/>
                  </a:lnTo>
                  <a:lnTo>
                    <a:pt x="17" y="316"/>
                  </a:lnTo>
                  <a:lnTo>
                    <a:pt x="10" y="316"/>
                  </a:lnTo>
                  <a:lnTo>
                    <a:pt x="4" y="310"/>
                  </a:lnTo>
                  <a:lnTo>
                    <a:pt x="2" y="306"/>
                  </a:lnTo>
                  <a:lnTo>
                    <a:pt x="0" y="300"/>
                  </a:lnTo>
                  <a:lnTo>
                    <a:pt x="0" y="295"/>
                  </a:lnTo>
                  <a:lnTo>
                    <a:pt x="4" y="287"/>
                  </a:lnTo>
                  <a:lnTo>
                    <a:pt x="12" y="283"/>
                  </a:lnTo>
                  <a:lnTo>
                    <a:pt x="19" y="278"/>
                  </a:lnTo>
                  <a:lnTo>
                    <a:pt x="29" y="272"/>
                  </a:lnTo>
                  <a:lnTo>
                    <a:pt x="36" y="266"/>
                  </a:lnTo>
                  <a:lnTo>
                    <a:pt x="44" y="262"/>
                  </a:lnTo>
                  <a:lnTo>
                    <a:pt x="52" y="255"/>
                  </a:lnTo>
                  <a:lnTo>
                    <a:pt x="57" y="251"/>
                  </a:lnTo>
                  <a:lnTo>
                    <a:pt x="65" y="245"/>
                  </a:lnTo>
                  <a:lnTo>
                    <a:pt x="72" y="240"/>
                  </a:lnTo>
                  <a:lnTo>
                    <a:pt x="76" y="232"/>
                  </a:lnTo>
                  <a:lnTo>
                    <a:pt x="82" y="226"/>
                  </a:lnTo>
                  <a:lnTo>
                    <a:pt x="90" y="219"/>
                  </a:lnTo>
                  <a:lnTo>
                    <a:pt x="95" y="213"/>
                  </a:lnTo>
                  <a:lnTo>
                    <a:pt x="103" y="207"/>
                  </a:lnTo>
                  <a:lnTo>
                    <a:pt x="109" y="200"/>
                  </a:lnTo>
                  <a:lnTo>
                    <a:pt x="116" y="192"/>
                  </a:lnTo>
                  <a:lnTo>
                    <a:pt x="126" y="185"/>
                  </a:lnTo>
                  <a:lnTo>
                    <a:pt x="130" y="179"/>
                  </a:lnTo>
                  <a:lnTo>
                    <a:pt x="137" y="173"/>
                  </a:lnTo>
                  <a:lnTo>
                    <a:pt x="143" y="167"/>
                  </a:lnTo>
                  <a:lnTo>
                    <a:pt x="149" y="164"/>
                  </a:lnTo>
                  <a:lnTo>
                    <a:pt x="152" y="158"/>
                  </a:lnTo>
                  <a:lnTo>
                    <a:pt x="158" y="152"/>
                  </a:lnTo>
                  <a:lnTo>
                    <a:pt x="166" y="148"/>
                  </a:lnTo>
                  <a:lnTo>
                    <a:pt x="171" y="143"/>
                  </a:lnTo>
                  <a:lnTo>
                    <a:pt x="175" y="137"/>
                  </a:lnTo>
                  <a:lnTo>
                    <a:pt x="181" y="133"/>
                  </a:lnTo>
                  <a:lnTo>
                    <a:pt x="187" y="128"/>
                  </a:lnTo>
                  <a:lnTo>
                    <a:pt x="190" y="124"/>
                  </a:lnTo>
                  <a:lnTo>
                    <a:pt x="196" y="118"/>
                  </a:lnTo>
                  <a:lnTo>
                    <a:pt x="202" y="112"/>
                  </a:lnTo>
                  <a:lnTo>
                    <a:pt x="206" y="109"/>
                  </a:lnTo>
                  <a:lnTo>
                    <a:pt x="211" y="105"/>
                  </a:lnTo>
                  <a:lnTo>
                    <a:pt x="215" y="97"/>
                  </a:lnTo>
                  <a:lnTo>
                    <a:pt x="221" y="93"/>
                  </a:lnTo>
                  <a:lnTo>
                    <a:pt x="225" y="88"/>
                  </a:lnTo>
                  <a:lnTo>
                    <a:pt x="230" y="82"/>
                  </a:lnTo>
                  <a:lnTo>
                    <a:pt x="234" y="76"/>
                  </a:lnTo>
                  <a:lnTo>
                    <a:pt x="238" y="72"/>
                  </a:lnTo>
                  <a:lnTo>
                    <a:pt x="242" y="67"/>
                  </a:lnTo>
                  <a:lnTo>
                    <a:pt x="247" y="61"/>
                  </a:lnTo>
                  <a:lnTo>
                    <a:pt x="251" y="55"/>
                  </a:lnTo>
                  <a:lnTo>
                    <a:pt x="255" y="50"/>
                  </a:lnTo>
                  <a:lnTo>
                    <a:pt x="259" y="42"/>
                  </a:lnTo>
                  <a:lnTo>
                    <a:pt x="263" y="36"/>
                  </a:lnTo>
                  <a:lnTo>
                    <a:pt x="266" y="29"/>
                  </a:lnTo>
                  <a:lnTo>
                    <a:pt x="272" y="23"/>
                  </a:lnTo>
                  <a:lnTo>
                    <a:pt x="276" y="15"/>
                  </a:lnTo>
                  <a:lnTo>
                    <a:pt x="280" y="10"/>
                  </a:lnTo>
                  <a:lnTo>
                    <a:pt x="283" y="4"/>
                  </a:lnTo>
                  <a:lnTo>
                    <a:pt x="289" y="2"/>
                  </a:lnTo>
                  <a:lnTo>
                    <a:pt x="293" y="0"/>
                  </a:lnTo>
                  <a:lnTo>
                    <a:pt x="299" y="2"/>
                  </a:lnTo>
                  <a:lnTo>
                    <a:pt x="303" y="6"/>
                  </a:lnTo>
                  <a:lnTo>
                    <a:pt x="306" y="10"/>
                  </a:lnTo>
                  <a:lnTo>
                    <a:pt x="306" y="15"/>
                  </a:lnTo>
                  <a:lnTo>
                    <a:pt x="304"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4" name="Freeform 81"/>
            <p:cNvSpPr>
              <a:spLocks/>
            </p:cNvSpPr>
            <p:nvPr/>
          </p:nvSpPr>
          <p:spPr bwMode="auto">
            <a:xfrm>
              <a:off x="8077201" y="3711575"/>
              <a:ext cx="66675" cy="401638"/>
            </a:xfrm>
            <a:custGeom>
              <a:avLst/>
              <a:gdLst>
                <a:gd name="T0" fmla="*/ 2147483647 w 83"/>
                <a:gd name="T1" fmla="*/ 0 h 506"/>
                <a:gd name="T2" fmla="*/ 2147483647 w 83"/>
                <a:gd name="T3" fmla="*/ 2147483647 h 506"/>
                <a:gd name="T4" fmla="*/ 2147483647 w 83"/>
                <a:gd name="T5" fmla="*/ 2147483647 h 506"/>
                <a:gd name="T6" fmla="*/ 2147483647 w 83"/>
                <a:gd name="T7" fmla="*/ 2147483647 h 506"/>
                <a:gd name="T8" fmla="*/ 2147483647 w 83"/>
                <a:gd name="T9" fmla="*/ 2147483647 h 506"/>
                <a:gd name="T10" fmla="*/ 2147483647 w 83"/>
                <a:gd name="T11" fmla="*/ 2147483647 h 506"/>
                <a:gd name="T12" fmla="*/ 2147483647 w 83"/>
                <a:gd name="T13" fmla="*/ 2147483647 h 506"/>
                <a:gd name="T14" fmla="*/ 0 w 83"/>
                <a:gd name="T15" fmla="*/ 2147483647 h 506"/>
                <a:gd name="T16" fmla="*/ 0 w 83"/>
                <a:gd name="T17" fmla="*/ 2147483647 h 506"/>
                <a:gd name="T18" fmla="*/ 2147483647 w 83"/>
                <a:gd name="T19" fmla="*/ 2147483647 h 506"/>
                <a:gd name="T20" fmla="*/ 2147483647 w 83"/>
                <a:gd name="T21" fmla="*/ 2147483647 h 506"/>
                <a:gd name="T22" fmla="*/ 2147483647 w 83"/>
                <a:gd name="T23" fmla="*/ 2147483647 h 506"/>
                <a:gd name="T24" fmla="*/ 2147483647 w 83"/>
                <a:gd name="T25" fmla="*/ 2147483647 h 506"/>
                <a:gd name="T26" fmla="*/ 2147483647 w 83"/>
                <a:gd name="T27" fmla="*/ 2147483647 h 506"/>
                <a:gd name="T28" fmla="*/ 2147483647 w 83"/>
                <a:gd name="T29" fmla="*/ 2147483647 h 506"/>
                <a:gd name="T30" fmla="*/ 2147483647 w 83"/>
                <a:gd name="T31" fmla="*/ 2147483647 h 506"/>
                <a:gd name="T32" fmla="*/ 2147483647 w 83"/>
                <a:gd name="T33" fmla="*/ 2147483647 h 506"/>
                <a:gd name="T34" fmla="*/ 2147483647 w 83"/>
                <a:gd name="T35" fmla="*/ 2147483647 h 506"/>
                <a:gd name="T36" fmla="*/ 2147483647 w 83"/>
                <a:gd name="T37" fmla="*/ 2147483647 h 506"/>
                <a:gd name="T38" fmla="*/ 2147483647 w 83"/>
                <a:gd name="T39" fmla="*/ 2147483647 h 506"/>
                <a:gd name="T40" fmla="*/ 2147483647 w 83"/>
                <a:gd name="T41" fmla="*/ 2147483647 h 506"/>
                <a:gd name="T42" fmla="*/ 2147483647 w 83"/>
                <a:gd name="T43" fmla="*/ 2147483647 h 506"/>
                <a:gd name="T44" fmla="*/ 2147483647 w 83"/>
                <a:gd name="T45" fmla="*/ 2147483647 h 506"/>
                <a:gd name="T46" fmla="*/ 2147483647 w 83"/>
                <a:gd name="T47" fmla="*/ 2147483647 h 506"/>
                <a:gd name="T48" fmla="*/ 2147483647 w 83"/>
                <a:gd name="T49" fmla="*/ 2147483647 h 506"/>
                <a:gd name="T50" fmla="*/ 2147483647 w 83"/>
                <a:gd name="T51" fmla="*/ 2147483647 h 506"/>
                <a:gd name="T52" fmla="*/ 2147483647 w 83"/>
                <a:gd name="T53" fmla="*/ 2147483647 h 506"/>
                <a:gd name="T54" fmla="*/ 2147483647 w 83"/>
                <a:gd name="T55" fmla="*/ 2147483647 h 506"/>
                <a:gd name="T56" fmla="*/ 2147483647 w 83"/>
                <a:gd name="T57" fmla="*/ 2147483647 h 506"/>
                <a:gd name="T58" fmla="*/ 2147483647 w 83"/>
                <a:gd name="T59" fmla="*/ 2147483647 h 506"/>
                <a:gd name="T60" fmla="*/ 2147483647 w 83"/>
                <a:gd name="T61" fmla="*/ 2147483647 h 506"/>
                <a:gd name="T62" fmla="*/ 2147483647 w 83"/>
                <a:gd name="T63" fmla="*/ 2147483647 h 506"/>
                <a:gd name="T64" fmla="*/ 2147483647 w 83"/>
                <a:gd name="T65" fmla="*/ 2147483647 h 506"/>
                <a:gd name="T66" fmla="*/ 2147483647 w 83"/>
                <a:gd name="T67" fmla="*/ 2147483647 h 506"/>
                <a:gd name="T68" fmla="*/ 2147483647 w 83"/>
                <a:gd name="T69" fmla="*/ 2147483647 h 506"/>
                <a:gd name="T70" fmla="*/ 2147483647 w 83"/>
                <a:gd name="T71" fmla="*/ 2147483647 h 506"/>
                <a:gd name="T72" fmla="*/ 2147483647 w 83"/>
                <a:gd name="T73" fmla="*/ 2147483647 h 506"/>
                <a:gd name="T74" fmla="*/ 2147483647 w 83"/>
                <a:gd name="T75" fmla="*/ 2147483647 h 506"/>
                <a:gd name="T76" fmla="*/ 2147483647 w 83"/>
                <a:gd name="T77" fmla="*/ 2147483647 h 506"/>
                <a:gd name="T78" fmla="*/ 2147483647 w 83"/>
                <a:gd name="T79" fmla="*/ 2147483647 h 506"/>
                <a:gd name="T80" fmla="*/ 2147483647 w 83"/>
                <a:gd name="T81" fmla="*/ 2147483647 h 506"/>
                <a:gd name="T82" fmla="*/ 2147483647 w 83"/>
                <a:gd name="T83" fmla="*/ 2147483647 h 506"/>
                <a:gd name="T84" fmla="*/ 2147483647 w 83"/>
                <a:gd name="T85" fmla="*/ 2147483647 h 506"/>
                <a:gd name="T86" fmla="*/ 2147483647 w 83"/>
                <a:gd name="T87" fmla="*/ 2147483647 h 506"/>
                <a:gd name="T88" fmla="*/ 2147483647 w 83"/>
                <a:gd name="T89" fmla="*/ 2147483647 h 506"/>
                <a:gd name="T90" fmla="*/ 2147483647 w 83"/>
                <a:gd name="T91" fmla="*/ 2147483647 h 50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506"/>
                <a:gd name="T140" fmla="*/ 83 w 83"/>
                <a:gd name="T141" fmla="*/ 506 h 50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506">
                  <a:moveTo>
                    <a:pt x="57" y="6"/>
                  </a:moveTo>
                  <a:lnTo>
                    <a:pt x="49" y="0"/>
                  </a:lnTo>
                  <a:lnTo>
                    <a:pt x="42" y="2"/>
                  </a:lnTo>
                  <a:lnTo>
                    <a:pt x="38" y="4"/>
                  </a:lnTo>
                  <a:lnTo>
                    <a:pt x="32" y="8"/>
                  </a:lnTo>
                  <a:lnTo>
                    <a:pt x="26" y="11"/>
                  </a:lnTo>
                  <a:lnTo>
                    <a:pt x="23" y="17"/>
                  </a:lnTo>
                  <a:lnTo>
                    <a:pt x="17" y="23"/>
                  </a:lnTo>
                  <a:lnTo>
                    <a:pt x="13" y="30"/>
                  </a:lnTo>
                  <a:lnTo>
                    <a:pt x="9" y="38"/>
                  </a:lnTo>
                  <a:lnTo>
                    <a:pt x="6" y="48"/>
                  </a:lnTo>
                  <a:lnTo>
                    <a:pt x="4" y="51"/>
                  </a:lnTo>
                  <a:lnTo>
                    <a:pt x="2" y="57"/>
                  </a:lnTo>
                  <a:lnTo>
                    <a:pt x="2" y="63"/>
                  </a:lnTo>
                  <a:lnTo>
                    <a:pt x="2" y="67"/>
                  </a:lnTo>
                  <a:lnTo>
                    <a:pt x="0" y="72"/>
                  </a:lnTo>
                  <a:lnTo>
                    <a:pt x="0" y="78"/>
                  </a:lnTo>
                  <a:lnTo>
                    <a:pt x="0" y="84"/>
                  </a:lnTo>
                  <a:lnTo>
                    <a:pt x="2" y="89"/>
                  </a:lnTo>
                  <a:lnTo>
                    <a:pt x="2" y="95"/>
                  </a:lnTo>
                  <a:lnTo>
                    <a:pt x="2" y="101"/>
                  </a:lnTo>
                  <a:lnTo>
                    <a:pt x="2" y="106"/>
                  </a:lnTo>
                  <a:lnTo>
                    <a:pt x="2" y="112"/>
                  </a:lnTo>
                  <a:lnTo>
                    <a:pt x="2" y="118"/>
                  </a:lnTo>
                  <a:lnTo>
                    <a:pt x="2" y="124"/>
                  </a:lnTo>
                  <a:lnTo>
                    <a:pt x="2" y="129"/>
                  </a:lnTo>
                  <a:lnTo>
                    <a:pt x="2" y="135"/>
                  </a:lnTo>
                  <a:lnTo>
                    <a:pt x="2" y="141"/>
                  </a:lnTo>
                  <a:lnTo>
                    <a:pt x="2" y="146"/>
                  </a:lnTo>
                  <a:lnTo>
                    <a:pt x="2" y="152"/>
                  </a:lnTo>
                  <a:lnTo>
                    <a:pt x="2" y="160"/>
                  </a:lnTo>
                  <a:lnTo>
                    <a:pt x="2" y="165"/>
                  </a:lnTo>
                  <a:lnTo>
                    <a:pt x="4" y="173"/>
                  </a:lnTo>
                  <a:lnTo>
                    <a:pt x="4" y="181"/>
                  </a:lnTo>
                  <a:lnTo>
                    <a:pt x="4" y="188"/>
                  </a:lnTo>
                  <a:lnTo>
                    <a:pt x="4" y="196"/>
                  </a:lnTo>
                  <a:lnTo>
                    <a:pt x="4" y="203"/>
                  </a:lnTo>
                  <a:lnTo>
                    <a:pt x="4" y="211"/>
                  </a:lnTo>
                  <a:lnTo>
                    <a:pt x="6" y="221"/>
                  </a:lnTo>
                  <a:lnTo>
                    <a:pt x="6" y="228"/>
                  </a:lnTo>
                  <a:lnTo>
                    <a:pt x="6" y="238"/>
                  </a:lnTo>
                  <a:lnTo>
                    <a:pt x="6" y="243"/>
                  </a:lnTo>
                  <a:lnTo>
                    <a:pt x="7" y="247"/>
                  </a:lnTo>
                  <a:lnTo>
                    <a:pt x="7" y="253"/>
                  </a:lnTo>
                  <a:lnTo>
                    <a:pt x="9" y="259"/>
                  </a:lnTo>
                  <a:lnTo>
                    <a:pt x="9" y="262"/>
                  </a:lnTo>
                  <a:lnTo>
                    <a:pt x="9" y="268"/>
                  </a:lnTo>
                  <a:lnTo>
                    <a:pt x="9" y="274"/>
                  </a:lnTo>
                  <a:lnTo>
                    <a:pt x="9" y="278"/>
                  </a:lnTo>
                  <a:lnTo>
                    <a:pt x="9" y="283"/>
                  </a:lnTo>
                  <a:lnTo>
                    <a:pt x="11" y="289"/>
                  </a:lnTo>
                  <a:lnTo>
                    <a:pt x="11" y="295"/>
                  </a:lnTo>
                  <a:lnTo>
                    <a:pt x="13" y="302"/>
                  </a:lnTo>
                  <a:lnTo>
                    <a:pt x="13" y="306"/>
                  </a:lnTo>
                  <a:lnTo>
                    <a:pt x="15" y="314"/>
                  </a:lnTo>
                  <a:lnTo>
                    <a:pt x="15" y="319"/>
                  </a:lnTo>
                  <a:lnTo>
                    <a:pt x="17" y="327"/>
                  </a:lnTo>
                  <a:lnTo>
                    <a:pt x="17" y="333"/>
                  </a:lnTo>
                  <a:lnTo>
                    <a:pt x="17" y="338"/>
                  </a:lnTo>
                  <a:lnTo>
                    <a:pt x="19" y="346"/>
                  </a:lnTo>
                  <a:lnTo>
                    <a:pt x="21" y="354"/>
                  </a:lnTo>
                  <a:lnTo>
                    <a:pt x="21" y="359"/>
                  </a:lnTo>
                  <a:lnTo>
                    <a:pt x="23" y="367"/>
                  </a:lnTo>
                  <a:lnTo>
                    <a:pt x="23" y="373"/>
                  </a:lnTo>
                  <a:lnTo>
                    <a:pt x="25" y="378"/>
                  </a:lnTo>
                  <a:lnTo>
                    <a:pt x="25" y="384"/>
                  </a:lnTo>
                  <a:lnTo>
                    <a:pt x="25" y="390"/>
                  </a:lnTo>
                  <a:lnTo>
                    <a:pt x="26" y="395"/>
                  </a:lnTo>
                  <a:lnTo>
                    <a:pt x="28" y="401"/>
                  </a:lnTo>
                  <a:lnTo>
                    <a:pt x="28" y="407"/>
                  </a:lnTo>
                  <a:lnTo>
                    <a:pt x="30" y="411"/>
                  </a:lnTo>
                  <a:lnTo>
                    <a:pt x="32" y="416"/>
                  </a:lnTo>
                  <a:lnTo>
                    <a:pt x="32" y="422"/>
                  </a:lnTo>
                  <a:lnTo>
                    <a:pt x="36" y="430"/>
                  </a:lnTo>
                  <a:lnTo>
                    <a:pt x="38" y="439"/>
                  </a:lnTo>
                  <a:lnTo>
                    <a:pt x="40" y="447"/>
                  </a:lnTo>
                  <a:lnTo>
                    <a:pt x="44" y="454"/>
                  </a:lnTo>
                  <a:lnTo>
                    <a:pt x="45" y="460"/>
                  </a:lnTo>
                  <a:lnTo>
                    <a:pt x="49" y="466"/>
                  </a:lnTo>
                  <a:lnTo>
                    <a:pt x="51" y="471"/>
                  </a:lnTo>
                  <a:lnTo>
                    <a:pt x="53" y="475"/>
                  </a:lnTo>
                  <a:lnTo>
                    <a:pt x="57" y="479"/>
                  </a:lnTo>
                  <a:lnTo>
                    <a:pt x="59" y="485"/>
                  </a:lnTo>
                  <a:lnTo>
                    <a:pt x="63" y="490"/>
                  </a:lnTo>
                  <a:lnTo>
                    <a:pt x="68" y="496"/>
                  </a:lnTo>
                  <a:lnTo>
                    <a:pt x="70" y="498"/>
                  </a:lnTo>
                  <a:lnTo>
                    <a:pt x="76" y="502"/>
                  </a:lnTo>
                  <a:lnTo>
                    <a:pt x="80" y="504"/>
                  </a:lnTo>
                  <a:lnTo>
                    <a:pt x="83" y="506"/>
                  </a:lnTo>
                  <a:lnTo>
                    <a:pt x="83" y="272"/>
                  </a:lnTo>
                  <a:lnTo>
                    <a:pt x="57" y="6"/>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5" name="Freeform 82"/>
            <p:cNvSpPr>
              <a:spLocks/>
            </p:cNvSpPr>
            <p:nvPr/>
          </p:nvSpPr>
          <p:spPr bwMode="auto">
            <a:xfrm>
              <a:off x="8118476" y="3694113"/>
              <a:ext cx="82550" cy="444500"/>
            </a:xfrm>
            <a:custGeom>
              <a:avLst/>
              <a:gdLst>
                <a:gd name="T0" fmla="*/ 2147483647 w 105"/>
                <a:gd name="T1" fmla="*/ 2147483647 h 561"/>
                <a:gd name="T2" fmla="*/ 2147483647 w 105"/>
                <a:gd name="T3" fmla="*/ 2147483647 h 561"/>
                <a:gd name="T4" fmla="*/ 2147483647 w 105"/>
                <a:gd name="T5" fmla="*/ 2147483647 h 561"/>
                <a:gd name="T6" fmla="*/ 2147483647 w 105"/>
                <a:gd name="T7" fmla="*/ 2147483647 h 561"/>
                <a:gd name="T8" fmla="*/ 2147483647 w 105"/>
                <a:gd name="T9" fmla="*/ 2147483647 h 561"/>
                <a:gd name="T10" fmla="*/ 2147483647 w 105"/>
                <a:gd name="T11" fmla="*/ 2147483647 h 561"/>
                <a:gd name="T12" fmla="*/ 2147483647 w 105"/>
                <a:gd name="T13" fmla="*/ 2147483647 h 561"/>
                <a:gd name="T14" fmla="*/ 2147483647 w 105"/>
                <a:gd name="T15" fmla="*/ 2147483647 h 561"/>
                <a:gd name="T16" fmla="*/ 2147483647 w 105"/>
                <a:gd name="T17" fmla="*/ 2147483647 h 561"/>
                <a:gd name="T18" fmla="*/ 2147483647 w 105"/>
                <a:gd name="T19" fmla="*/ 2147483647 h 561"/>
                <a:gd name="T20" fmla="*/ 2147483647 w 105"/>
                <a:gd name="T21" fmla="*/ 2147483647 h 561"/>
                <a:gd name="T22" fmla="*/ 2147483647 w 105"/>
                <a:gd name="T23" fmla="*/ 2147483647 h 561"/>
                <a:gd name="T24" fmla="*/ 2147483647 w 105"/>
                <a:gd name="T25" fmla="*/ 2147483647 h 561"/>
                <a:gd name="T26" fmla="*/ 2147483647 w 105"/>
                <a:gd name="T27" fmla="*/ 2147483647 h 561"/>
                <a:gd name="T28" fmla="*/ 2147483647 w 105"/>
                <a:gd name="T29" fmla="*/ 2147483647 h 561"/>
                <a:gd name="T30" fmla="*/ 2147483647 w 105"/>
                <a:gd name="T31" fmla="*/ 2147483647 h 561"/>
                <a:gd name="T32" fmla="*/ 2147483647 w 105"/>
                <a:gd name="T33" fmla="*/ 2147483647 h 561"/>
                <a:gd name="T34" fmla="*/ 2147483647 w 105"/>
                <a:gd name="T35" fmla="*/ 2147483647 h 561"/>
                <a:gd name="T36" fmla="*/ 2147483647 w 105"/>
                <a:gd name="T37" fmla="*/ 2147483647 h 561"/>
                <a:gd name="T38" fmla="*/ 2147483647 w 105"/>
                <a:gd name="T39" fmla="*/ 2147483647 h 561"/>
                <a:gd name="T40" fmla="*/ 2147483647 w 105"/>
                <a:gd name="T41" fmla="*/ 2147483647 h 561"/>
                <a:gd name="T42" fmla="*/ 2147483647 w 105"/>
                <a:gd name="T43" fmla="*/ 2147483647 h 561"/>
                <a:gd name="T44" fmla="*/ 2147483647 w 105"/>
                <a:gd name="T45" fmla="*/ 2147483647 h 561"/>
                <a:gd name="T46" fmla="*/ 2147483647 w 105"/>
                <a:gd name="T47" fmla="*/ 2147483647 h 561"/>
                <a:gd name="T48" fmla="*/ 2147483647 w 105"/>
                <a:gd name="T49" fmla="*/ 2147483647 h 561"/>
                <a:gd name="T50" fmla="*/ 2147483647 w 105"/>
                <a:gd name="T51" fmla="*/ 2147483647 h 561"/>
                <a:gd name="T52" fmla="*/ 2147483647 w 105"/>
                <a:gd name="T53" fmla="*/ 2147483647 h 561"/>
                <a:gd name="T54" fmla="*/ 2147483647 w 105"/>
                <a:gd name="T55" fmla="*/ 2147483647 h 561"/>
                <a:gd name="T56" fmla="*/ 2147483647 w 105"/>
                <a:gd name="T57" fmla="*/ 2147483647 h 561"/>
                <a:gd name="T58" fmla="*/ 2147483647 w 105"/>
                <a:gd name="T59" fmla="*/ 2147483647 h 561"/>
                <a:gd name="T60" fmla="*/ 2147483647 w 105"/>
                <a:gd name="T61" fmla="*/ 2147483647 h 561"/>
                <a:gd name="T62" fmla="*/ 2147483647 w 105"/>
                <a:gd name="T63" fmla="*/ 2147483647 h 561"/>
                <a:gd name="T64" fmla="*/ 2147483647 w 105"/>
                <a:gd name="T65" fmla="*/ 2147483647 h 561"/>
                <a:gd name="T66" fmla="*/ 2147483647 w 105"/>
                <a:gd name="T67" fmla="*/ 2147483647 h 561"/>
                <a:gd name="T68" fmla="*/ 2147483647 w 105"/>
                <a:gd name="T69" fmla="*/ 2147483647 h 561"/>
                <a:gd name="T70" fmla="*/ 2147483647 w 105"/>
                <a:gd name="T71" fmla="*/ 2147483647 h 561"/>
                <a:gd name="T72" fmla="*/ 2147483647 w 105"/>
                <a:gd name="T73" fmla="*/ 2147483647 h 561"/>
                <a:gd name="T74" fmla="*/ 2147483647 w 105"/>
                <a:gd name="T75" fmla="*/ 2147483647 h 561"/>
                <a:gd name="T76" fmla="*/ 2147483647 w 105"/>
                <a:gd name="T77" fmla="*/ 2147483647 h 561"/>
                <a:gd name="T78" fmla="*/ 2147483647 w 105"/>
                <a:gd name="T79" fmla="*/ 2147483647 h 561"/>
                <a:gd name="T80" fmla="*/ 2147483647 w 105"/>
                <a:gd name="T81" fmla="*/ 2147483647 h 561"/>
                <a:gd name="T82" fmla="*/ 2147483647 w 105"/>
                <a:gd name="T83" fmla="*/ 2147483647 h 561"/>
                <a:gd name="T84" fmla="*/ 2147483647 w 105"/>
                <a:gd name="T85" fmla="*/ 2147483647 h 561"/>
                <a:gd name="T86" fmla="*/ 2147483647 w 105"/>
                <a:gd name="T87" fmla="*/ 2147483647 h 561"/>
                <a:gd name="T88" fmla="*/ 2147483647 w 105"/>
                <a:gd name="T89" fmla="*/ 2147483647 h 561"/>
                <a:gd name="T90" fmla="*/ 2147483647 w 105"/>
                <a:gd name="T91" fmla="*/ 2147483647 h 561"/>
                <a:gd name="T92" fmla="*/ 2147483647 w 105"/>
                <a:gd name="T93" fmla="*/ 2147483647 h 561"/>
                <a:gd name="T94" fmla="*/ 0 w 105"/>
                <a:gd name="T95" fmla="*/ 2147483647 h 561"/>
                <a:gd name="T96" fmla="*/ 2147483647 w 105"/>
                <a:gd name="T97" fmla="*/ 2147483647 h 561"/>
                <a:gd name="T98" fmla="*/ 2147483647 w 105"/>
                <a:gd name="T99" fmla="*/ 0 h 561"/>
                <a:gd name="T100" fmla="*/ 2147483647 w 105"/>
                <a:gd name="T101" fmla="*/ 2147483647 h 5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5"/>
                <a:gd name="T154" fmla="*/ 0 h 561"/>
                <a:gd name="T155" fmla="*/ 105 w 105"/>
                <a:gd name="T156" fmla="*/ 561 h 5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5" h="561">
                  <a:moveTo>
                    <a:pt x="34" y="17"/>
                  </a:moveTo>
                  <a:lnTo>
                    <a:pt x="34" y="25"/>
                  </a:lnTo>
                  <a:lnTo>
                    <a:pt x="34" y="34"/>
                  </a:lnTo>
                  <a:lnTo>
                    <a:pt x="36" y="42"/>
                  </a:lnTo>
                  <a:lnTo>
                    <a:pt x="36" y="52"/>
                  </a:lnTo>
                  <a:lnTo>
                    <a:pt x="36" y="59"/>
                  </a:lnTo>
                  <a:lnTo>
                    <a:pt x="36" y="69"/>
                  </a:lnTo>
                  <a:lnTo>
                    <a:pt x="38" y="76"/>
                  </a:lnTo>
                  <a:lnTo>
                    <a:pt x="38" y="86"/>
                  </a:lnTo>
                  <a:lnTo>
                    <a:pt x="38" y="93"/>
                  </a:lnTo>
                  <a:lnTo>
                    <a:pt x="40" y="103"/>
                  </a:lnTo>
                  <a:lnTo>
                    <a:pt x="40" y="110"/>
                  </a:lnTo>
                  <a:lnTo>
                    <a:pt x="42" y="118"/>
                  </a:lnTo>
                  <a:lnTo>
                    <a:pt x="42" y="126"/>
                  </a:lnTo>
                  <a:lnTo>
                    <a:pt x="42" y="133"/>
                  </a:lnTo>
                  <a:lnTo>
                    <a:pt x="44" y="141"/>
                  </a:lnTo>
                  <a:lnTo>
                    <a:pt x="44" y="150"/>
                  </a:lnTo>
                  <a:lnTo>
                    <a:pt x="44" y="156"/>
                  </a:lnTo>
                  <a:lnTo>
                    <a:pt x="44" y="164"/>
                  </a:lnTo>
                  <a:lnTo>
                    <a:pt x="46" y="171"/>
                  </a:lnTo>
                  <a:lnTo>
                    <a:pt x="46" y="179"/>
                  </a:lnTo>
                  <a:lnTo>
                    <a:pt x="46" y="187"/>
                  </a:lnTo>
                  <a:lnTo>
                    <a:pt x="48" y="194"/>
                  </a:lnTo>
                  <a:lnTo>
                    <a:pt x="48" y="202"/>
                  </a:lnTo>
                  <a:lnTo>
                    <a:pt x="50" y="209"/>
                  </a:lnTo>
                  <a:lnTo>
                    <a:pt x="50" y="217"/>
                  </a:lnTo>
                  <a:lnTo>
                    <a:pt x="51" y="223"/>
                  </a:lnTo>
                  <a:lnTo>
                    <a:pt x="51" y="230"/>
                  </a:lnTo>
                  <a:lnTo>
                    <a:pt x="53" y="238"/>
                  </a:lnTo>
                  <a:lnTo>
                    <a:pt x="53" y="245"/>
                  </a:lnTo>
                  <a:lnTo>
                    <a:pt x="55" y="251"/>
                  </a:lnTo>
                  <a:lnTo>
                    <a:pt x="55" y="259"/>
                  </a:lnTo>
                  <a:lnTo>
                    <a:pt x="57" y="266"/>
                  </a:lnTo>
                  <a:lnTo>
                    <a:pt x="57" y="274"/>
                  </a:lnTo>
                  <a:lnTo>
                    <a:pt x="59" y="282"/>
                  </a:lnTo>
                  <a:lnTo>
                    <a:pt x="59" y="287"/>
                  </a:lnTo>
                  <a:lnTo>
                    <a:pt x="61" y="295"/>
                  </a:lnTo>
                  <a:lnTo>
                    <a:pt x="61" y="302"/>
                  </a:lnTo>
                  <a:lnTo>
                    <a:pt x="63" y="308"/>
                  </a:lnTo>
                  <a:lnTo>
                    <a:pt x="63" y="316"/>
                  </a:lnTo>
                  <a:lnTo>
                    <a:pt x="65" y="323"/>
                  </a:lnTo>
                  <a:lnTo>
                    <a:pt x="67" y="331"/>
                  </a:lnTo>
                  <a:lnTo>
                    <a:pt x="67" y="337"/>
                  </a:lnTo>
                  <a:lnTo>
                    <a:pt x="69" y="346"/>
                  </a:lnTo>
                  <a:lnTo>
                    <a:pt x="71" y="354"/>
                  </a:lnTo>
                  <a:lnTo>
                    <a:pt x="71" y="361"/>
                  </a:lnTo>
                  <a:lnTo>
                    <a:pt x="72" y="369"/>
                  </a:lnTo>
                  <a:lnTo>
                    <a:pt x="74" y="377"/>
                  </a:lnTo>
                  <a:lnTo>
                    <a:pt x="76" y="384"/>
                  </a:lnTo>
                  <a:lnTo>
                    <a:pt x="76" y="392"/>
                  </a:lnTo>
                  <a:lnTo>
                    <a:pt x="78" y="399"/>
                  </a:lnTo>
                  <a:lnTo>
                    <a:pt x="80" y="407"/>
                  </a:lnTo>
                  <a:lnTo>
                    <a:pt x="82" y="415"/>
                  </a:lnTo>
                  <a:lnTo>
                    <a:pt x="82" y="422"/>
                  </a:lnTo>
                  <a:lnTo>
                    <a:pt x="84" y="430"/>
                  </a:lnTo>
                  <a:lnTo>
                    <a:pt x="86" y="437"/>
                  </a:lnTo>
                  <a:lnTo>
                    <a:pt x="90" y="447"/>
                  </a:lnTo>
                  <a:lnTo>
                    <a:pt x="90" y="454"/>
                  </a:lnTo>
                  <a:lnTo>
                    <a:pt x="91" y="462"/>
                  </a:lnTo>
                  <a:lnTo>
                    <a:pt x="93" y="470"/>
                  </a:lnTo>
                  <a:lnTo>
                    <a:pt x="95" y="479"/>
                  </a:lnTo>
                  <a:lnTo>
                    <a:pt x="97" y="487"/>
                  </a:lnTo>
                  <a:lnTo>
                    <a:pt x="99" y="496"/>
                  </a:lnTo>
                  <a:lnTo>
                    <a:pt x="103" y="506"/>
                  </a:lnTo>
                  <a:lnTo>
                    <a:pt x="105" y="515"/>
                  </a:lnTo>
                  <a:lnTo>
                    <a:pt x="105" y="523"/>
                  </a:lnTo>
                  <a:lnTo>
                    <a:pt x="105" y="532"/>
                  </a:lnTo>
                  <a:lnTo>
                    <a:pt x="103" y="538"/>
                  </a:lnTo>
                  <a:lnTo>
                    <a:pt x="99" y="546"/>
                  </a:lnTo>
                  <a:lnTo>
                    <a:pt x="93" y="549"/>
                  </a:lnTo>
                  <a:lnTo>
                    <a:pt x="90" y="555"/>
                  </a:lnTo>
                  <a:lnTo>
                    <a:pt x="82" y="557"/>
                  </a:lnTo>
                  <a:lnTo>
                    <a:pt x="76" y="561"/>
                  </a:lnTo>
                  <a:lnTo>
                    <a:pt x="69" y="561"/>
                  </a:lnTo>
                  <a:lnTo>
                    <a:pt x="63" y="561"/>
                  </a:lnTo>
                  <a:lnTo>
                    <a:pt x="55" y="557"/>
                  </a:lnTo>
                  <a:lnTo>
                    <a:pt x="50" y="557"/>
                  </a:lnTo>
                  <a:lnTo>
                    <a:pt x="42" y="551"/>
                  </a:lnTo>
                  <a:lnTo>
                    <a:pt x="38" y="546"/>
                  </a:lnTo>
                  <a:lnTo>
                    <a:pt x="34" y="540"/>
                  </a:lnTo>
                  <a:lnTo>
                    <a:pt x="32" y="532"/>
                  </a:lnTo>
                  <a:lnTo>
                    <a:pt x="29" y="521"/>
                  </a:lnTo>
                  <a:lnTo>
                    <a:pt x="27" y="513"/>
                  </a:lnTo>
                  <a:lnTo>
                    <a:pt x="25" y="504"/>
                  </a:lnTo>
                  <a:lnTo>
                    <a:pt x="23" y="494"/>
                  </a:lnTo>
                  <a:lnTo>
                    <a:pt x="21" y="487"/>
                  </a:lnTo>
                  <a:lnTo>
                    <a:pt x="19" y="477"/>
                  </a:lnTo>
                  <a:lnTo>
                    <a:pt x="19" y="470"/>
                  </a:lnTo>
                  <a:lnTo>
                    <a:pt x="17" y="462"/>
                  </a:lnTo>
                  <a:lnTo>
                    <a:pt x="15" y="453"/>
                  </a:lnTo>
                  <a:lnTo>
                    <a:pt x="13" y="443"/>
                  </a:lnTo>
                  <a:lnTo>
                    <a:pt x="12" y="435"/>
                  </a:lnTo>
                  <a:lnTo>
                    <a:pt x="12" y="428"/>
                  </a:lnTo>
                  <a:lnTo>
                    <a:pt x="12" y="418"/>
                  </a:lnTo>
                  <a:lnTo>
                    <a:pt x="10" y="411"/>
                  </a:lnTo>
                  <a:lnTo>
                    <a:pt x="10" y="403"/>
                  </a:lnTo>
                  <a:lnTo>
                    <a:pt x="10" y="396"/>
                  </a:lnTo>
                  <a:lnTo>
                    <a:pt x="8" y="388"/>
                  </a:lnTo>
                  <a:lnTo>
                    <a:pt x="8" y="380"/>
                  </a:lnTo>
                  <a:lnTo>
                    <a:pt x="6" y="373"/>
                  </a:lnTo>
                  <a:lnTo>
                    <a:pt x="6" y="365"/>
                  </a:lnTo>
                  <a:lnTo>
                    <a:pt x="6" y="358"/>
                  </a:lnTo>
                  <a:lnTo>
                    <a:pt x="6" y="350"/>
                  </a:lnTo>
                  <a:lnTo>
                    <a:pt x="6" y="342"/>
                  </a:lnTo>
                  <a:lnTo>
                    <a:pt x="6" y="335"/>
                  </a:lnTo>
                  <a:lnTo>
                    <a:pt x="4" y="327"/>
                  </a:lnTo>
                  <a:lnTo>
                    <a:pt x="4" y="320"/>
                  </a:lnTo>
                  <a:lnTo>
                    <a:pt x="4" y="312"/>
                  </a:lnTo>
                  <a:lnTo>
                    <a:pt x="4" y="306"/>
                  </a:lnTo>
                  <a:lnTo>
                    <a:pt x="4" y="299"/>
                  </a:lnTo>
                  <a:lnTo>
                    <a:pt x="4" y="291"/>
                  </a:lnTo>
                  <a:lnTo>
                    <a:pt x="4" y="283"/>
                  </a:lnTo>
                  <a:lnTo>
                    <a:pt x="4" y="276"/>
                  </a:lnTo>
                  <a:lnTo>
                    <a:pt x="4" y="268"/>
                  </a:lnTo>
                  <a:lnTo>
                    <a:pt x="4" y="261"/>
                  </a:lnTo>
                  <a:lnTo>
                    <a:pt x="4" y="253"/>
                  </a:lnTo>
                  <a:lnTo>
                    <a:pt x="4" y="245"/>
                  </a:lnTo>
                  <a:lnTo>
                    <a:pt x="4" y="238"/>
                  </a:lnTo>
                  <a:lnTo>
                    <a:pt x="4" y="230"/>
                  </a:lnTo>
                  <a:lnTo>
                    <a:pt x="4" y="223"/>
                  </a:lnTo>
                  <a:lnTo>
                    <a:pt x="4" y="217"/>
                  </a:lnTo>
                  <a:lnTo>
                    <a:pt x="4" y="209"/>
                  </a:lnTo>
                  <a:lnTo>
                    <a:pt x="4" y="202"/>
                  </a:lnTo>
                  <a:lnTo>
                    <a:pt x="4" y="194"/>
                  </a:lnTo>
                  <a:lnTo>
                    <a:pt x="4" y="187"/>
                  </a:lnTo>
                  <a:lnTo>
                    <a:pt x="4" y="179"/>
                  </a:lnTo>
                  <a:lnTo>
                    <a:pt x="4" y="171"/>
                  </a:lnTo>
                  <a:lnTo>
                    <a:pt x="4" y="164"/>
                  </a:lnTo>
                  <a:lnTo>
                    <a:pt x="6" y="156"/>
                  </a:lnTo>
                  <a:lnTo>
                    <a:pt x="4" y="147"/>
                  </a:lnTo>
                  <a:lnTo>
                    <a:pt x="4" y="139"/>
                  </a:lnTo>
                  <a:lnTo>
                    <a:pt x="4" y="129"/>
                  </a:lnTo>
                  <a:lnTo>
                    <a:pt x="4" y="122"/>
                  </a:lnTo>
                  <a:lnTo>
                    <a:pt x="4" y="114"/>
                  </a:lnTo>
                  <a:lnTo>
                    <a:pt x="4" y="105"/>
                  </a:lnTo>
                  <a:lnTo>
                    <a:pt x="4" y="97"/>
                  </a:lnTo>
                  <a:lnTo>
                    <a:pt x="4" y="90"/>
                  </a:lnTo>
                  <a:lnTo>
                    <a:pt x="4" y="80"/>
                  </a:lnTo>
                  <a:lnTo>
                    <a:pt x="4" y="71"/>
                  </a:lnTo>
                  <a:lnTo>
                    <a:pt x="2" y="63"/>
                  </a:lnTo>
                  <a:lnTo>
                    <a:pt x="2" y="53"/>
                  </a:lnTo>
                  <a:lnTo>
                    <a:pt x="2" y="44"/>
                  </a:lnTo>
                  <a:lnTo>
                    <a:pt x="2" y="36"/>
                  </a:lnTo>
                  <a:lnTo>
                    <a:pt x="0" y="27"/>
                  </a:lnTo>
                  <a:lnTo>
                    <a:pt x="0" y="17"/>
                  </a:lnTo>
                  <a:lnTo>
                    <a:pt x="0" y="10"/>
                  </a:lnTo>
                  <a:lnTo>
                    <a:pt x="4" y="6"/>
                  </a:lnTo>
                  <a:lnTo>
                    <a:pt x="10" y="0"/>
                  </a:lnTo>
                  <a:lnTo>
                    <a:pt x="15" y="0"/>
                  </a:lnTo>
                  <a:lnTo>
                    <a:pt x="21" y="0"/>
                  </a:lnTo>
                  <a:lnTo>
                    <a:pt x="27" y="2"/>
                  </a:lnTo>
                  <a:lnTo>
                    <a:pt x="31" y="8"/>
                  </a:lnTo>
                  <a:lnTo>
                    <a:pt x="34"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6" name="Freeform 83"/>
            <p:cNvSpPr>
              <a:spLocks/>
            </p:cNvSpPr>
            <p:nvPr/>
          </p:nvSpPr>
          <p:spPr bwMode="auto">
            <a:xfrm>
              <a:off x="7858126" y="3738563"/>
              <a:ext cx="149225" cy="309563"/>
            </a:xfrm>
            <a:custGeom>
              <a:avLst/>
              <a:gdLst>
                <a:gd name="T0" fmla="*/ 2147483647 w 188"/>
                <a:gd name="T1" fmla="*/ 2147483647 h 390"/>
                <a:gd name="T2" fmla="*/ 2147483647 w 188"/>
                <a:gd name="T3" fmla="*/ 2147483647 h 390"/>
                <a:gd name="T4" fmla="*/ 2147483647 w 188"/>
                <a:gd name="T5" fmla="*/ 2147483647 h 390"/>
                <a:gd name="T6" fmla="*/ 2147483647 w 188"/>
                <a:gd name="T7" fmla="*/ 2147483647 h 390"/>
                <a:gd name="T8" fmla="*/ 2147483647 w 188"/>
                <a:gd name="T9" fmla="*/ 2147483647 h 390"/>
                <a:gd name="T10" fmla="*/ 2147483647 w 188"/>
                <a:gd name="T11" fmla="*/ 2147483647 h 390"/>
                <a:gd name="T12" fmla="*/ 2147483647 w 188"/>
                <a:gd name="T13" fmla="*/ 2147483647 h 390"/>
                <a:gd name="T14" fmla="*/ 2147483647 w 188"/>
                <a:gd name="T15" fmla="*/ 0 h 390"/>
                <a:gd name="T16" fmla="*/ 2147483647 w 188"/>
                <a:gd name="T17" fmla="*/ 2147483647 h 390"/>
                <a:gd name="T18" fmla="*/ 2147483647 w 188"/>
                <a:gd name="T19" fmla="*/ 2147483647 h 390"/>
                <a:gd name="T20" fmla="*/ 2147483647 w 188"/>
                <a:gd name="T21" fmla="*/ 2147483647 h 390"/>
                <a:gd name="T22" fmla="*/ 2147483647 w 188"/>
                <a:gd name="T23" fmla="*/ 2147483647 h 390"/>
                <a:gd name="T24" fmla="*/ 2147483647 w 188"/>
                <a:gd name="T25" fmla="*/ 2147483647 h 390"/>
                <a:gd name="T26" fmla="*/ 2147483647 w 188"/>
                <a:gd name="T27" fmla="*/ 2147483647 h 390"/>
                <a:gd name="T28" fmla="*/ 2147483647 w 188"/>
                <a:gd name="T29" fmla="*/ 2147483647 h 390"/>
                <a:gd name="T30" fmla="*/ 2147483647 w 188"/>
                <a:gd name="T31" fmla="*/ 2147483647 h 390"/>
                <a:gd name="T32" fmla="*/ 2147483647 w 188"/>
                <a:gd name="T33" fmla="*/ 2147483647 h 390"/>
                <a:gd name="T34" fmla="*/ 2147483647 w 188"/>
                <a:gd name="T35" fmla="*/ 2147483647 h 390"/>
                <a:gd name="T36" fmla="*/ 2147483647 w 188"/>
                <a:gd name="T37" fmla="*/ 2147483647 h 390"/>
                <a:gd name="T38" fmla="*/ 2147483647 w 188"/>
                <a:gd name="T39" fmla="*/ 2147483647 h 390"/>
                <a:gd name="T40" fmla="*/ 2147483647 w 188"/>
                <a:gd name="T41" fmla="*/ 2147483647 h 390"/>
                <a:gd name="T42" fmla="*/ 2147483647 w 188"/>
                <a:gd name="T43" fmla="*/ 2147483647 h 390"/>
                <a:gd name="T44" fmla="*/ 2147483647 w 188"/>
                <a:gd name="T45" fmla="*/ 2147483647 h 390"/>
                <a:gd name="T46" fmla="*/ 2147483647 w 188"/>
                <a:gd name="T47" fmla="*/ 2147483647 h 390"/>
                <a:gd name="T48" fmla="*/ 2147483647 w 188"/>
                <a:gd name="T49" fmla="*/ 2147483647 h 390"/>
                <a:gd name="T50" fmla="*/ 2147483647 w 188"/>
                <a:gd name="T51" fmla="*/ 2147483647 h 390"/>
                <a:gd name="T52" fmla="*/ 2147483647 w 188"/>
                <a:gd name="T53" fmla="*/ 2147483647 h 390"/>
                <a:gd name="T54" fmla="*/ 2147483647 w 188"/>
                <a:gd name="T55" fmla="*/ 2147483647 h 390"/>
                <a:gd name="T56" fmla="*/ 2147483647 w 188"/>
                <a:gd name="T57" fmla="*/ 2147483647 h 390"/>
                <a:gd name="T58" fmla="*/ 2147483647 w 188"/>
                <a:gd name="T59" fmla="*/ 2147483647 h 390"/>
                <a:gd name="T60" fmla="*/ 2147483647 w 188"/>
                <a:gd name="T61" fmla="*/ 2147483647 h 390"/>
                <a:gd name="T62" fmla="*/ 2147483647 w 188"/>
                <a:gd name="T63" fmla="*/ 2147483647 h 390"/>
                <a:gd name="T64" fmla="*/ 2147483647 w 188"/>
                <a:gd name="T65" fmla="*/ 2147483647 h 390"/>
                <a:gd name="T66" fmla="*/ 2147483647 w 188"/>
                <a:gd name="T67" fmla="*/ 2147483647 h 390"/>
                <a:gd name="T68" fmla="*/ 2147483647 w 188"/>
                <a:gd name="T69" fmla="*/ 2147483647 h 390"/>
                <a:gd name="T70" fmla="*/ 2147483647 w 188"/>
                <a:gd name="T71" fmla="*/ 2147483647 h 390"/>
                <a:gd name="T72" fmla="*/ 2147483647 w 188"/>
                <a:gd name="T73" fmla="*/ 2147483647 h 390"/>
                <a:gd name="T74" fmla="*/ 2147483647 w 188"/>
                <a:gd name="T75" fmla="*/ 2147483647 h 390"/>
                <a:gd name="T76" fmla="*/ 2147483647 w 188"/>
                <a:gd name="T77" fmla="*/ 2147483647 h 390"/>
                <a:gd name="T78" fmla="*/ 2147483647 w 188"/>
                <a:gd name="T79" fmla="*/ 2147483647 h 390"/>
                <a:gd name="T80" fmla="*/ 2147483647 w 188"/>
                <a:gd name="T81" fmla="*/ 2147483647 h 390"/>
                <a:gd name="T82" fmla="*/ 2147483647 w 188"/>
                <a:gd name="T83" fmla="*/ 2147483647 h 390"/>
                <a:gd name="T84" fmla="*/ 2147483647 w 188"/>
                <a:gd name="T85" fmla="*/ 2147483647 h 390"/>
                <a:gd name="T86" fmla="*/ 2147483647 w 188"/>
                <a:gd name="T87" fmla="*/ 2147483647 h 390"/>
                <a:gd name="T88" fmla="*/ 0 w 188"/>
                <a:gd name="T89" fmla="*/ 2147483647 h 390"/>
                <a:gd name="T90" fmla="*/ 2147483647 w 188"/>
                <a:gd name="T91" fmla="*/ 2147483647 h 3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8"/>
                <a:gd name="T139" fmla="*/ 0 h 390"/>
                <a:gd name="T140" fmla="*/ 188 w 188"/>
                <a:gd name="T141" fmla="*/ 390 h 3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8" h="390">
                  <a:moveTo>
                    <a:pt x="126" y="65"/>
                  </a:moveTo>
                  <a:lnTo>
                    <a:pt x="124" y="61"/>
                  </a:lnTo>
                  <a:lnTo>
                    <a:pt x="124" y="55"/>
                  </a:lnTo>
                  <a:lnTo>
                    <a:pt x="122" y="52"/>
                  </a:lnTo>
                  <a:lnTo>
                    <a:pt x="122" y="48"/>
                  </a:lnTo>
                  <a:lnTo>
                    <a:pt x="122" y="42"/>
                  </a:lnTo>
                  <a:lnTo>
                    <a:pt x="122" y="38"/>
                  </a:lnTo>
                  <a:lnTo>
                    <a:pt x="122" y="33"/>
                  </a:lnTo>
                  <a:lnTo>
                    <a:pt x="124" y="27"/>
                  </a:lnTo>
                  <a:lnTo>
                    <a:pt x="126" y="21"/>
                  </a:lnTo>
                  <a:lnTo>
                    <a:pt x="130" y="17"/>
                  </a:lnTo>
                  <a:lnTo>
                    <a:pt x="131" y="12"/>
                  </a:lnTo>
                  <a:lnTo>
                    <a:pt x="139" y="8"/>
                  </a:lnTo>
                  <a:lnTo>
                    <a:pt x="145" y="4"/>
                  </a:lnTo>
                  <a:lnTo>
                    <a:pt x="154" y="2"/>
                  </a:lnTo>
                  <a:lnTo>
                    <a:pt x="160" y="0"/>
                  </a:lnTo>
                  <a:lnTo>
                    <a:pt x="168" y="0"/>
                  </a:lnTo>
                  <a:lnTo>
                    <a:pt x="173" y="2"/>
                  </a:lnTo>
                  <a:lnTo>
                    <a:pt x="179" y="8"/>
                  </a:lnTo>
                  <a:lnTo>
                    <a:pt x="183" y="14"/>
                  </a:lnTo>
                  <a:lnTo>
                    <a:pt x="187" y="21"/>
                  </a:lnTo>
                  <a:lnTo>
                    <a:pt x="187" y="23"/>
                  </a:lnTo>
                  <a:lnTo>
                    <a:pt x="187" y="29"/>
                  </a:lnTo>
                  <a:lnTo>
                    <a:pt x="188" y="34"/>
                  </a:lnTo>
                  <a:lnTo>
                    <a:pt x="188" y="38"/>
                  </a:lnTo>
                  <a:lnTo>
                    <a:pt x="188" y="44"/>
                  </a:lnTo>
                  <a:lnTo>
                    <a:pt x="188" y="50"/>
                  </a:lnTo>
                  <a:lnTo>
                    <a:pt x="188" y="55"/>
                  </a:lnTo>
                  <a:lnTo>
                    <a:pt x="188" y="61"/>
                  </a:lnTo>
                  <a:lnTo>
                    <a:pt x="188" y="67"/>
                  </a:lnTo>
                  <a:lnTo>
                    <a:pt x="187" y="74"/>
                  </a:lnTo>
                  <a:lnTo>
                    <a:pt x="187" y="80"/>
                  </a:lnTo>
                  <a:lnTo>
                    <a:pt x="187" y="86"/>
                  </a:lnTo>
                  <a:lnTo>
                    <a:pt x="185" y="93"/>
                  </a:lnTo>
                  <a:lnTo>
                    <a:pt x="185" y="99"/>
                  </a:lnTo>
                  <a:lnTo>
                    <a:pt x="183" y="107"/>
                  </a:lnTo>
                  <a:lnTo>
                    <a:pt x="181" y="114"/>
                  </a:lnTo>
                  <a:lnTo>
                    <a:pt x="179" y="120"/>
                  </a:lnTo>
                  <a:lnTo>
                    <a:pt x="179" y="126"/>
                  </a:lnTo>
                  <a:lnTo>
                    <a:pt x="175" y="133"/>
                  </a:lnTo>
                  <a:lnTo>
                    <a:pt x="175" y="141"/>
                  </a:lnTo>
                  <a:lnTo>
                    <a:pt x="171" y="147"/>
                  </a:lnTo>
                  <a:lnTo>
                    <a:pt x="169" y="154"/>
                  </a:lnTo>
                  <a:lnTo>
                    <a:pt x="166" y="162"/>
                  </a:lnTo>
                  <a:lnTo>
                    <a:pt x="164" y="169"/>
                  </a:lnTo>
                  <a:lnTo>
                    <a:pt x="158" y="177"/>
                  </a:lnTo>
                  <a:lnTo>
                    <a:pt x="154" y="187"/>
                  </a:lnTo>
                  <a:lnTo>
                    <a:pt x="152" y="194"/>
                  </a:lnTo>
                  <a:lnTo>
                    <a:pt x="149" y="204"/>
                  </a:lnTo>
                  <a:lnTo>
                    <a:pt x="143" y="213"/>
                  </a:lnTo>
                  <a:lnTo>
                    <a:pt x="139" y="223"/>
                  </a:lnTo>
                  <a:lnTo>
                    <a:pt x="137" y="226"/>
                  </a:lnTo>
                  <a:lnTo>
                    <a:pt x="135" y="232"/>
                  </a:lnTo>
                  <a:lnTo>
                    <a:pt x="131" y="236"/>
                  </a:lnTo>
                  <a:lnTo>
                    <a:pt x="131" y="242"/>
                  </a:lnTo>
                  <a:lnTo>
                    <a:pt x="128" y="245"/>
                  </a:lnTo>
                  <a:lnTo>
                    <a:pt x="126" y="249"/>
                  </a:lnTo>
                  <a:lnTo>
                    <a:pt x="124" y="255"/>
                  </a:lnTo>
                  <a:lnTo>
                    <a:pt x="122" y="259"/>
                  </a:lnTo>
                  <a:lnTo>
                    <a:pt x="120" y="264"/>
                  </a:lnTo>
                  <a:lnTo>
                    <a:pt x="118" y="268"/>
                  </a:lnTo>
                  <a:lnTo>
                    <a:pt x="116" y="272"/>
                  </a:lnTo>
                  <a:lnTo>
                    <a:pt x="114" y="278"/>
                  </a:lnTo>
                  <a:lnTo>
                    <a:pt x="109" y="287"/>
                  </a:lnTo>
                  <a:lnTo>
                    <a:pt x="105" y="295"/>
                  </a:lnTo>
                  <a:lnTo>
                    <a:pt x="101" y="304"/>
                  </a:lnTo>
                  <a:lnTo>
                    <a:pt x="97" y="312"/>
                  </a:lnTo>
                  <a:lnTo>
                    <a:pt x="92" y="320"/>
                  </a:lnTo>
                  <a:lnTo>
                    <a:pt x="88" y="327"/>
                  </a:lnTo>
                  <a:lnTo>
                    <a:pt x="86" y="333"/>
                  </a:lnTo>
                  <a:lnTo>
                    <a:pt x="82" y="340"/>
                  </a:lnTo>
                  <a:lnTo>
                    <a:pt x="78" y="346"/>
                  </a:lnTo>
                  <a:lnTo>
                    <a:pt x="76" y="352"/>
                  </a:lnTo>
                  <a:lnTo>
                    <a:pt x="73" y="358"/>
                  </a:lnTo>
                  <a:lnTo>
                    <a:pt x="71" y="361"/>
                  </a:lnTo>
                  <a:lnTo>
                    <a:pt x="69" y="369"/>
                  </a:lnTo>
                  <a:lnTo>
                    <a:pt x="67" y="375"/>
                  </a:lnTo>
                  <a:lnTo>
                    <a:pt x="63" y="375"/>
                  </a:lnTo>
                  <a:lnTo>
                    <a:pt x="61" y="378"/>
                  </a:lnTo>
                  <a:lnTo>
                    <a:pt x="55" y="380"/>
                  </a:lnTo>
                  <a:lnTo>
                    <a:pt x="52" y="382"/>
                  </a:lnTo>
                  <a:lnTo>
                    <a:pt x="46" y="382"/>
                  </a:lnTo>
                  <a:lnTo>
                    <a:pt x="40" y="384"/>
                  </a:lnTo>
                  <a:lnTo>
                    <a:pt x="34" y="386"/>
                  </a:lnTo>
                  <a:lnTo>
                    <a:pt x="31" y="388"/>
                  </a:lnTo>
                  <a:lnTo>
                    <a:pt x="23" y="388"/>
                  </a:lnTo>
                  <a:lnTo>
                    <a:pt x="17" y="388"/>
                  </a:lnTo>
                  <a:lnTo>
                    <a:pt x="12" y="388"/>
                  </a:lnTo>
                  <a:lnTo>
                    <a:pt x="8" y="390"/>
                  </a:lnTo>
                  <a:lnTo>
                    <a:pt x="0" y="390"/>
                  </a:lnTo>
                  <a:lnTo>
                    <a:pt x="126" y="65"/>
                  </a:lnTo>
                  <a:close/>
                </a:path>
              </a:pathLst>
            </a:custGeom>
            <a:solidFill>
              <a:srgbClr val="D4D4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7" name="Freeform 84"/>
            <p:cNvSpPr>
              <a:spLocks/>
            </p:cNvSpPr>
            <p:nvPr/>
          </p:nvSpPr>
          <p:spPr bwMode="auto">
            <a:xfrm>
              <a:off x="7826376" y="3783013"/>
              <a:ext cx="149225" cy="298450"/>
            </a:xfrm>
            <a:custGeom>
              <a:avLst/>
              <a:gdLst>
                <a:gd name="T0" fmla="*/ 2147483647 w 189"/>
                <a:gd name="T1" fmla="*/ 2147483647 h 377"/>
                <a:gd name="T2" fmla="*/ 2147483647 w 189"/>
                <a:gd name="T3" fmla="*/ 2147483647 h 377"/>
                <a:gd name="T4" fmla="*/ 2147483647 w 189"/>
                <a:gd name="T5" fmla="*/ 2147483647 h 377"/>
                <a:gd name="T6" fmla="*/ 2147483647 w 189"/>
                <a:gd name="T7" fmla="*/ 2147483647 h 377"/>
                <a:gd name="T8" fmla="*/ 2147483647 w 189"/>
                <a:gd name="T9" fmla="*/ 2147483647 h 377"/>
                <a:gd name="T10" fmla="*/ 2147483647 w 189"/>
                <a:gd name="T11" fmla="*/ 2147483647 h 377"/>
                <a:gd name="T12" fmla="*/ 2147483647 w 189"/>
                <a:gd name="T13" fmla="*/ 2147483647 h 377"/>
                <a:gd name="T14" fmla="*/ 2147483647 w 189"/>
                <a:gd name="T15" fmla="*/ 2147483647 h 377"/>
                <a:gd name="T16" fmla="*/ 2147483647 w 189"/>
                <a:gd name="T17" fmla="*/ 2147483647 h 377"/>
                <a:gd name="T18" fmla="*/ 2147483647 w 189"/>
                <a:gd name="T19" fmla="*/ 2147483647 h 377"/>
                <a:gd name="T20" fmla="*/ 2147483647 w 189"/>
                <a:gd name="T21" fmla="*/ 2147483647 h 377"/>
                <a:gd name="T22" fmla="*/ 2147483647 w 189"/>
                <a:gd name="T23" fmla="*/ 2147483647 h 377"/>
                <a:gd name="T24" fmla="*/ 2147483647 w 189"/>
                <a:gd name="T25" fmla="*/ 2147483647 h 377"/>
                <a:gd name="T26" fmla="*/ 2147483647 w 189"/>
                <a:gd name="T27" fmla="*/ 2147483647 h 377"/>
                <a:gd name="T28" fmla="*/ 2147483647 w 189"/>
                <a:gd name="T29" fmla="*/ 2147483647 h 377"/>
                <a:gd name="T30" fmla="*/ 2147483647 w 189"/>
                <a:gd name="T31" fmla="*/ 2147483647 h 377"/>
                <a:gd name="T32" fmla="*/ 2147483647 w 189"/>
                <a:gd name="T33" fmla="*/ 2147483647 h 377"/>
                <a:gd name="T34" fmla="*/ 2147483647 w 189"/>
                <a:gd name="T35" fmla="*/ 2147483647 h 377"/>
                <a:gd name="T36" fmla="*/ 2147483647 w 189"/>
                <a:gd name="T37" fmla="*/ 2147483647 h 377"/>
                <a:gd name="T38" fmla="*/ 2147483647 w 189"/>
                <a:gd name="T39" fmla="*/ 2147483647 h 377"/>
                <a:gd name="T40" fmla="*/ 2147483647 w 189"/>
                <a:gd name="T41" fmla="*/ 2147483647 h 377"/>
                <a:gd name="T42" fmla="*/ 0 w 189"/>
                <a:gd name="T43" fmla="*/ 2147483647 h 377"/>
                <a:gd name="T44" fmla="*/ 2147483647 w 189"/>
                <a:gd name="T45" fmla="*/ 2147483647 h 377"/>
                <a:gd name="T46" fmla="*/ 2147483647 w 189"/>
                <a:gd name="T47" fmla="*/ 2147483647 h 377"/>
                <a:gd name="T48" fmla="*/ 2147483647 w 189"/>
                <a:gd name="T49" fmla="*/ 2147483647 h 377"/>
                <a:gd name="T50" fmla="*/ 2147483647 w 189"/>
                <a:gd name="T51" fmla="*/ 2147483647 h 377"/>
                <a:gd name="T52" fmla="*/ 2147483647 w 189"/>
                <a:gd name="T53" fmla="*/ 2147483647 h 377"/>
                <a:gd name="T54" fmla="*/ 2147483647 w 189"/>
                <a:gd name="T55" fmla="*/ 2147483647 h 377"/>
                <a:gd name="T56" fmla="*/ 2147483647 w 189"/>
                <a:gd name="T57" fmla="*/ 2147483647 h 377"/>
                <a:gd name="T58" fmla="*/ 2147483647 w 189"/>
                <a:gd name="T59" fmla="*/ 2147483647 h 377"/>
                <a:gd name="T60" fmla="*/ 2147483647 w 189"/>
                <a:gd name="T61" fmla="*/ 2147483647 h 377"/>
                <a:gd name="T62" fmla="*/ 2147483647 w 189"/>
                <a:gd name="T63" fmla="*/ 2147483647 h 377"/>
                <a:gd name="T64" fmla="*/ 2147483647 w 189"/>
                <a:gd name="T65" fmla="*/ 2147483647 h 377"/>
                <a:gd name="T66" fmla="*/ 2147483647 w 189"/>
                <a:gd name="T67" fmla="*/ 2147483647 h 377"/>
                <a:gd name="T68" fmla="*/ 2147483647 w 189"/>
                <a:gd name="T69" fmla="*/ 2147483647 h 377"/>
                <a:gd name="T70" fmla="*/ 2147483647 w 189"/>
                <a:gd name="T71" fmla="*/ 2147483647 h 377"/>
                <a:gd name="T72" fmla="*/ 2147483647 w 189"/>
                <a:gd name="T73" fmla="*/ 2147483647 h 377"/>
                <a:gd name="T74" fmla="*/ 2147483647 w 189"/>
                <a:gd name="T75" fmla="*/ 2147483647 h 377"/>
                <a:gd name="T76" fmla="*/ 2147483647 w 189"/>
                <a:gd name="T77" fmla="*/ 2147483647 h 377"/>
                <a:gd name="T78" fmla="*/ 2147483647 w 189"/>
                <a:gd name="T79" fmla="*/ 2147483647 h 377"/>
                <a:gd name="T80" fmla="*/ 2147483647 w 189"/>
                <a:gd name="T81" fmla="*/ 2147483647 h 377"/>
                <a:gd name="T82" fmla="*/ 2147483647 w 189"/>
                <a:gd name="T83" fmla="*/ 2147483647 h 377"/>
                <a:gd name="T84" fmla="*/ 2147483647 w 189"/>
                <a:gd name="T85" fmla="*/ 2147483647 h 377"/>
                <a:gd name="T86" fmla="*/ 2147483647 w 189"/>
                <a:gd name="T87" fmla="*/ 0 h 377"/>
                <a:gd name="T88" fmla="*/ 2147483647 w 189"/>
                <a:gd name="T89" fmla="*/ 2147483647 h 377"/>
                <a:gd name="T90" fmla="*/ 2147483647 w 189"/>
                <a:gd name="T91" fmla="*/ 2147483647 h 37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9"/>
                <a:gd name="T139" fmla="*/ 0 h 377"/>
                <a:gd name="T140" fmla="*/ 189 w 189"/>
                <a:gd name="T141" fmla="*/ 377 h 37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9" h="377">
                  <a:moveTo>
                    <a:pt x="189" y="37"/>
                  </a:moveTo>
                  <a:lnTo>
                    <a:pt x="187" y="40"/>
                  </a:lnTo>
                  <a:lnTo>
                    <a:pt x="185" y="46"/>
                  </a:lnTo>
                  <a:lnTo>
                    <a:pt x="183" y="52"/>
                  </a:lnTo>
                  <a:lnTo>
                    <a:pt x="181" y="59"/>
                  </a:lnTo>
                  <a:lnTo>
                    <a:pt x="181" y="63"/>
                  </a:lnTo>
                  <a:lnTo>
                    <a:pt x="179" y="69"/>
                  </a:lnTo>
                  <a:lnTo>
                    <a:pt x="177" y="76"/>
                  </a:lnTo>
                  <a:lnTo>
                    <a:pt x="177" y="82"/>
                  </a:lnTo>
                  <a:lnTo>
                    <a:pt x="173" y="86"/>
                  </a:lnTo>
                  <a:lnTo>
                    <a:pt x="173" y="92"/>
                  </a:lnTo>
                  <a:lnTo>
                    <a:pt x="171" y="97"/>
                  </a:lnTo>
                  <a:lnTo>
                    <a:pt x="171" y="101"/>
                  </a:lnTo>
                  <a:lnTo>
                    <a:pt x="170" y="107"/>
                  </a:lnTo>
                  <a:lnTo>
                    <a:pt x="168" y="113"/>
                  </a:lnTo>
                  <a:lnTo>
                    <a:pt x="166" y="116"/>
                  </a:lnTo>
                  <a:lnTo>
                    <a:pt x="166" y="122"/>
                  </a:lnTo>
                  <a:lnTo>
                    <a:pt x="164" y="128"/>
                  </a:lnTo>
                  <a:lnTo>
                    <a:pt x="162" y="132"/>
                  </a:lnTo>
                  <a:lnTo>
                    <a:pt x="160" y="137"/>
                  </a:lnTo>
                  <a:lnTo>
                    <a:pt x="160" y="141"/>
                  </a:lnTo>
                  <a:lnTo>
                    <a:pt x="156" y="147"/>
                  </a:lnTo>
                  <a:lnTo>
                    <a:pt x="156" y="152"/>
                  </a:lnTo>
                  <a:lnTo>
                    <a:pt x="154" y="156"/>
                  </a:lnTo>
                  <a:lnTo>
                    <a:pt x="152" y="162"/>
                  </a:lnTo>
                  <a:lnTo>
                    <a:pt x="151" y="168"/>
                  </a:lnTo>
                  <a:lnTo>
                    <a:pt x="149" y="171"/>
                  </a:lnTo>
                  <a:lnTo>
                    <a:pt x="147" y="177"/>
                  </a:lnTo>
                  <a:lnTo>
                    <a:pt x="145" y="183"/>
                  </a:lnTo>
                  <a:lnTo>
                    <a:pt x="141" y="187"/>
                  </a:lnTo>
                  <a:lnTo>
                    <a:pt x="141" y="194"/>
                  </a:lnTo>
                  <a:lnTo>
                    <a:pt x="137" y="200"/>
                  </a:lnTo>
                  <a:lnTo>
                    <a:pt x="135" y="206"/>
                  </a:lnTo>
                  <a:lnTo>
                    <a:pt x="132" y="213"/>
                  </a:lnTo>
                  <a:lnTo>
                    <a:pt x="128" y="221"/>
                  </a:lnTo>
                  <a:lnTo>
                    <a:pt x="124" y="227"/>
                  </a:lnTo>
                  <a:lnTo>
                    <a:pt x="122" y="234"/>
                  </a:lnTo>
                  <a:lnTo>
                    <a:pt x="118" y="242"/>
                  </a:lnTo>
                  <a:lnTo>
                    <a:pt x="114" y="249"/>
                  </a:lnTo>
                  <a:lnTo>
                    <a:pt x="111" y="255"/>
                  </a:lnTo>
                  <a:lnTo>
                    <a:pt x="109" y="263"/>
                  </a:lnTo>
                  <a:lnTo>
                    <a:pt x="103" y="268"/>
                  </a:lnTo>
                  <a:lnTo>
                    <a:pt x="101" y="274"/>
                  </a:lnTo>
                  <a:lnTo>
                    <a:pt x="97" y="280"/>
                  </a:lnTo>
                  <a:lnTo>
                    <a:pt x="93" y="287"/>
                  </a:lnTo>
                  <a:lnTo>
                    <a:pt x="90" y="293"/>
                  </a:lnTo>
                  <a:lnTo>
                    <a:pt x="86" y="301"/>
                  </a:lnTo>
                  <a:lnTo>
                    <a:pt x="80" y="308"/>
                  </a:lnTo>
                  <a:lnTo>
                    <a:pt x="76" y="316"/>
                  </a:lnTo>
                  <a:lnTo>
                    <a:pt x="71" y="322"/>
                  </a:lnTo>
                  <a:lnTo>
                    <a:pt x="65" y="327"/>
                  </a:lnTo>
                  <a:lnTo>
                    <a:pt x="61" y="333"/>
                  </a:lnTo>
                  <a:lnTo>
                    <a:pt x="57" y="339"/>
                  </a:lnTo>
                  <a:lnTo>
                    <a:pt x="52" y="344"/>
                  </a:lnTo>
                  <a:lnTo>
                    <a:pt x="48" y="348"/>
                  </a:lnTo>
                  <a:lnTo>
                    <a:pt x="44" y="352"/>
                  </a:lnTo>
                  <a:lnTo>
                    <a:pt x="40" y="358"/>
                  </a:lnTo>
                  <a:lnTo>
                    <a:pt x="33" y="363"/>
                  </a:lnTo>
                  <a:lnTo>
                    <a:pt x="29" y="367"/>
                  </a:lnTo>
                  <a:lnTo>
                    <a:pt x="23" y="373"/>
                  </a:lnTo>
                  <a:lnTo>
                    <a:pt x="19" y="375"/>
                  </a:lnTo>
                  <a:lnTo>
                    <a:pt x="10" y="377"/>
                  </a:lnTo>
                  <a:lnTo>
                    <a:pt x="6" y="375"/>
                  </a:lnTo>
                  <a:lnTo>
                    <a:pt x="2" y="371"/>
                  </a:lnTo>
                  <a:lnTo>
                    <a:pt x="0" y="363"/>
                  </a:lnTo>
                  <a:lnTo>
                    <a:pt x="0" y="358"/>
                  </a:lnTo>
                  <a:lnTo>
                    <a:pt x="0" y="354"/>
                  </a:lnTo>
                  <a:lnTo>
                    <a:pt x="0" y="348"/>
                  </a:lnTo>
                  <a:lnTo>
                    <a:pt x="2" y="342"/>
                  </a:lnTo>
                  <a:lnTo>
                    <a:pt x="2" y="335"/>
                  </a:lnTo>
                  <a:lnTo>
                    <a:pt x="2" y="329"/>
                  </a:lnTo>
                  <a:lnTo>
                    <a:pt x="4" y="323"/>
                  </a:lnTo>
                  <a:lnTo>
                    <a:pt x="8" y="318"/>
                  </a:lnTo>
                  <a:lnTo>
                    <a:pt x="8" y="310"/>
                  </a:lnTo>
                  <a:lnTo>
                    <a:pt x="10" y="304"/>
                  </a:lnTo>
                  <a:lnTo>
                    <a:pt x="12" y="299"/>
                  </a:lnTo>
                  <a:lnTo>
                    <a:pt x="16" y="293"/>
                  </a:lnTo>
                  <a:lnTo>
                    <a:pt x="17" y="287"/>
                  </a:lnTo>
                  <a:lnTo>
                    <a:pt x="19" y="284"/>
                  </a:lnTo>
                  <a:lnTo>
                    <a:pt x="23" y="280"/>
                  </a:lnTo>
                  <a:lnTo>
                    <a:pt x="25" y="278"/>
                  </a:lnTo>
                  <a:lnTo>
                    <a:pt x="29" y="270"/>
                  </a:lnTo>
                  <a:lnTo>
                    <a:pt x="33" y="265"/>
                  </a:lnTo>
                  <a:lnTo>
                    <a:pt x="36" y="257"/>
                  </a:lnTo>
                  <a:lnTo>
                    <a:pt x="40" y="253"/>
                  </a:lnTo>
                  <a:lnTo>
                    <a:pt x="44" y="246"/>
                  </a:lnTo>
                  <a:lnTo>
                    <a:pt x="48" y="240"/>
                  </a:lnTo>
                  <a:lnTo>
                    <a:pt x="50" y="234"/>
                  </a:lnTo>
                  <a:lnTo>
                    <a:pt x="54" y="228"/>
                  </a:lnTo>
                  <a:lnTo>
                    <a:pt x="57" y="223"/>
                  </a:lnTo>
                  <a:lnTo>
                    <a:pt x="59" y="217"/>
                  </a:lnTo>
                  <a:lnTo>
                    <a:pt x="61" y="209"/>
                  </a:lnTo>
                  <a:lnTo>
                    <a:pt x="65" y="206"/>
                  </a:lnTo>
                  <a:lnTo>
                    <a:pt x="67" y="198"/>
                  </a:lnTo>
                  <a:lnTo>
                    <a:pt x="71" y="192"/>
                  </a:lnTo>
                  <a:lnTo>
                    <a:pt x="73" y="185"/>
                  </a:lnTo>
                  <a:lnTo>
                    <a:pt x="78" y="179"/>
                  </a:lnTo>
                  <a:lnTo>
                    <a:pt x="78" y="173"/>
                  </a:lnTo>
                  <a:lnTo>
                    <a:pt x="82" y="168"/>
                  </a:lnTo>
                  <a:lnTo>
                    <a:pt x="84" y="162"/>
                  </a:lnTo>
                  <a:lnTo>
                    <a:pt x="86" y="156"/>
                  </a:lnTo>
                  <a:lnTo>
                    <a:pt x="88" y="152"/>
                  </a:lnTo>
                  <a:lnTo>
                    <a:pt x="90" y="147"/>
                  </a:lnTo>
                  <a:lnTo>
                    <a:pt x="93" y="141"/>
                  </a:lnTo>
                  <a:lnTo>
                    <a:pt x="95" y="137"/>
                  </a:lnTo>
                  <a:lnTo>
                    <a:pt x="99" y="128"/>
                  </a:lnTo>
                  <a:lnTo>
                    <a:pt x="103" y="120"/>
                  </a:lnTo>
                  <a:lnTo>
                    <a:pt x="107" y="111"/>
                  </a:lnTo>
                  <a:lnTo>
                    <a:pt x="111" y="101"/>
                  </a:lnTo>
                  <a:lnTo>
                    <a:pt x="111" y="97"/>
                  </a:lnTo>
                  <a:lnTo>
                    <a:pt x="113" y="92"/>
                  </a:lnTo>
                  <a:lnTo>
                    <a:pt x="114" y="88"/>
                  </a:lnTo>
                  <a:lnTo>
                    <a:pt x="116" y="84"/>
                  </a:lnTo>
                  <a:lnTo>
                    <a:pt x="118" y="78"/>
                  </a:lnTo>
                  <a:lnTo>
                    <a:pt x="120" y="75"/>
                  </a:lnTo>
                  <a:lnTo>
                    <a:pt x="120" y="69"/>
                  </a:lnTo>
                  <a:lnTo>
                    <a:pt x="124" y="65"/>
                  </a:lnTo>
                  <a:lnTo>
                    <a:pt x="124" y="59"/>
                  </a:lnTo>
                  <a:lnTo>
                    <a:pt x="126" y="54"/>
                  </a:lnTo>
                  <a:lnTo>
                    <a:pt x="128" y="50"/>
                  </a:lnTo>
                  <a:lnTo>
                    <a:pt x="130" y="44"/>
                  </a:lnTo>
                  <a:lnTo>
                    <a:pt x="130" y="38"/>
                  </a:lnTo>
                  <a:lnTo>
                    <a:pt x="133" y="33"/>
                  </a:lnTo>
                  <a:lnTo>
                    <a:pt x="133" y="27"/>
                  </a:lnTo>
                  <a:lnTo>
                    <a:pt x="135" y="21"/>
                  </a:lnTo>
                  <a:lnTo>
                    <a:pt x="137" y="16"/>
                  </a:lnTo>
                  <a:lnTo>
                    <a:pt x="141" y="12"/>
                  </a:lnTo>
                  <a:lnTo>
                    <a:pt x="143" y="6"/>
                  </a:lnTo>
                  <a:lnTo>
                    <a:pt x="149" y="4"/>
                  </a:lnTo>
                  <a:lnTo>
                    <a:pt x="152" y="2"/>
                  </a:lnTo>
                  <a:lnTo>
                    <a:pt x="156" y="0"/>
                  </a:lnTo>
                  <a:lnTo>
                    <a:pt x="162" y="0"/>
                  </a:lnTo>
                  <a:lnTo>
                    <a:pt x="168" y="2"/>
                  </a:lnTo>
                  <a:lnTo>
                    <a:pt x="177" y="6"/>
                  </a:lnTo>
                  <a:lnTo>
                    <a:pt x="185" y="14"/>
                  </a:lnTo>
                  <a:lnTo>
                    <a:pt x="187" y="17"/>
                  </a:lnTo>
                  <a:lnTo>
                    <a:pt x="189" y="23"/>
                  </a:lnTo>
                  <a:lnTo>
                    <a:pt x="189" y="29"/>
                  </a:lnTo>
                  <a:lnTo>
                    <a:pt x="18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8" name="Freeform 85"/>
            <p:cNvSpPr>
              <a:spLocks/>
            </p:cNvSpPr>
            <p:nvPr/>
          </p:nvSpPr>
          <p:spPr bwMode="auto">
            <a:xfrm>
              <a:off x="7969251" y="3451225"/>
              <a:ext cx="273050" cy="307975"/>
            </a:xfrm>
            <a:custGeom>
              <a:avLst/>
              <a:gdLst>
                <a:gd name="T0" fmla="*/ 2147483647 w 344"/>
                <a:gd name="T1" fmla="*/ 2147483647 h 390"/>
                <a:gd name="T2" fmla="*/ 2147483647 w 344"/>
                <a:gd name="T3" fmla="*/ 2147483647 h 390"/>
                <a:gd name="T4" fmla="*/ 2147483647 w 344"/>
                <a:gd name="T5" fmla="*/ 2147483647 h 390"/>
                <a:gd name="T6" fmla="*/ 2147483647 w 344"/>
                <a:gd name="T7" fmla="*/ 2147483647 h 390"/>
                <a:gd name="T8" fmla="*/ 2147483647 w 344"/>
                <a:gd name="T9" fmla="*/ 2147483647 h 390"/>
                <a:gd name="T10" fmla="*/ 2147483647 w 344"/>
                <a:gd name="T11" fmla="*/ 2147483647 h 390"/>
                <a:gd name="T12" fmla="*/ 2147483647 w 344"/>
                <a:gd name="T13" fmla="*/ 2147483647 h 390"/>
                <a:gd name="T14" fmla="*/ 2147483647 w 344"/>
                <a:gd name="T15" fmla="*/ 2147483647 h 390"/>
                <a:gd name="T16" fmla="*/ 2147483647 w 344"/>
                <a:gd name="T17" fmla="*/ 2147483647 h 390"/>
                <a:gd name="T18" fmla="*/ 2147483647 w 344"/>
                <a:gd name="T19" fmla="*/ 2147483647 h 390"/>
                <a:gd name="T20" fmla="*/ 2147483647 w 344"/>
                <a:gd name="T21" fmla="*/ 2147483647 h 390"/>
                <a:gd name="T22" fmla="*/ 2147483647 w 344"/>
                <a:gd name="T23" fmla="*/ 2147483647 h 390"/>
                <a:gd name="T24" fmla="*/ 2147483647 w 344"/>
                <a:gd name="T25" fmla="*/ 2147483647 h 390"/>
                <a:gd name="T26" fmla="*/ 2147483647 w 344"/>
                <a:gd name="T27" fmla="*/ 2147483647 h 390"/>
                <a:gd name="T28" fmla="*/ 2147483647 w 344"/>
                <a:gd name="T29" fmla="*/ 2147483647 h 390"/>
                <a:gd name="T30" fmla="*/ 2147483647 w 344"/>
                <a:gd name="T31" fmla="*/ 2147483647 h 390"/>
                <a:gd name="T32" fmla="*/ 2147483647 w 344"/>
                <a:gd name="T33" fmla="*/ 2147483647 h 390"/>
                <a:gd name="T34" fmla="*/ 2147483647 w 344"/>
                <a:gd name="T35" fmla="*/ 2147483647 h 390"/>
                <a:gd name="T36" fmla="*/ 2147483647 w 344"/>
                <a:gd name="T37" fmla="*/ 2147483647 h 390"/>
                <a:gd name="T38" fmla="*/ 2147483647 w 344"/>
                <a:gd name="T39" fmla="*/ 2147483647 h 390"/>
                <a:gd name="T40" fmla="*/ 2147483647 w 344"/>
                <a:gd name="T41" fmla="*/ 2147483647 h 390"/>
                <a:gd name="T42" fmla="*/ 2147483647 w 344"/>
                <a:gd name="T43" fmla="*/ 2147483647 h 390"/>
                <a:gd name="T44" fmla="*/ 2147483647 w 344"/>
                <a:gd name="T45" fmla="*/ 2147483647 h 390"/>
                <a:gd name="T46" fmla="*/ 2147483647 w 344"/>
                <a:gd name="T47" fmla="*/ 2147483647 h 390"/>
                <a:gd name="T48" fmla="*/ 2147483647 w 344"/>
                <a:gd name="T49" fmla="*/ 2147483647 h 390"/>
                <a:gd name="T50" fmla="*/ 2147483647 w 344"/>
                <a:gd name="T51" fmla="*/ 2147483647 h 390"/>
                <a:gd name="T52" fmla="*/ 2147483647 w 344"/>
                <a:gd name="T53" fmla="*/ 2147483647 h 390"/>
                <a:gd name="T54" fmla="*/ 2147483647 w 344"/>
                <a:gd name="T55" fmla="*/ 2147483647 h 390"/>
                <a:gd name="T56" fmla="*/ 2147483647 w 344"/>
                <a:gd name="T57" fmla="*/ 2147483647 h 390"/>
                <a:gd name="T58" fmla="*/ 2147483647 w 344"/>
                <a:gd name="T59" fmla="*/ 2147483647 h 390"/>
                <a:gd name="T60" fmla="*/ 2147483647 w 344"/>
                <a:gd name="T61" fmla="*/ 2147483647 h 390"/>
                <a:gd name="T62" fmla="*/ 2147483647 w 344"/>
                <a:gd name="T63" fmla="*/ 2147483647 h 390"/>
                <a:gd name="T64" fmla="*/ 2147483647 w 344"/>
                <a:gd name="T65" fmla="*/ 2147483647 h 390"/>
                <a:gd name="T66" fmla="*/ 2147483647 w 344"/>
                <a:gd name="T67" fmla="*/ 2147483647 h 390"/>
                <a:gd name="T68" fmla="*/ 2147483647 w 344"/>
                <a:gd name="T69" fmla="*/ 2147483647 h 390"/>
                <a:gd name="T70" fmla="*/ 2147483647 w 344"/>
                <a:gd name="T71" fmla="*/ 2147483647 h 390"/>
                <a:gd name="T72" fmla="*/ 2147483647 w 344"/>
                <a:gd name="T73" fmla="*/ 2147483647 h 390"/>
                <a:gd name="T74" fmla="*/ 2147483647 w 344"/>
                <a:gd name="T75" fmla="*/ 2147483647 h 390"/>
                <a:gd name="T76" fmla="*/ 2147483647 w 344"/>
                <a:gd name="T77" fmla="*/ 2147483647 h 390"/>
                <a:gd name="T78" fmla="*/ 2147483647 w 344"/>
                <a:gd name="T79" fmla="*/ 2147483647 h 390"/>
                <a:gd name="T80" fmla="*/ 2147483647 w 344"/>
                <a:gd name="T81" fmla="*/ 2147483647 h 390"/>
                <a:gd name="T82" fmla="*/ 2147483647 w 344"/>
                <a:gd name="T83" fmla="*/ 2147483647 h 390"/>
                <a:gd name="T84" fmla="*/ 2147483647 w 344"/>
                <a:gd name="T85" fmla="*/ 2147483647 h 390"/>
                <a:gd name="T86" fmla="*/ 2147483647 w 344"/>
                <a:gd name="T87" fmla="*/ 0 h 390"/>
                <a:gd name="T88" fmla="*/ 2147483647 w 344"/>
                <a:gd name="T89" fmla="*/ 2147483647 h 390"/>
                <a:gd name="T90" fmla="*/ 2147483647 w 344"/>
                <a:gd name="T91" fmla="*/ 2147483647 h 3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44"/>
                <a:gd name="T139" fmla="*/ 0 h 390"/>
                <a:gd name="T140" fmla="*/ 344 w 344"/>
                <a:gd name="T141" fmla="*/ 390 h 39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44" h="390">
                  <a:moveTo>
                    <a:pt x="344" y="29"/>
                  </a:moveTo>
                  <a:lnTo>
                    <a:pt x="340" y="36"/>
                  </a:lnTo>
                  <a:lnTo>
                    <a:pt x="338" y="44"/>
                  </a:lnTo>
                  <a:lnTo>
                    <a:pt x="336" y="54"/>
                  </a:lnTo>
                  <a:lnTo>
                    <a:pt x="333" y="61"/>
                  </a:lnTo>
                  <a:lnTo>
                    <a:pt x="331" y="69"/>
                  </a:lnTo>
                  <a:lnTo>
                    <a:pt x="329" y="76"/>
                  </a:lnTo>
                  <a:lnTo>
                    <a:pt x="325" y="84"/>
                  </a:lnTo>
                  <a:lnTo>
                    <a:pt x="325" y="92"/>
                  </a:lnTo>
                  <a:lnTo>
                    <a:pt x="321" y="99"/>
                  </a:lnTo>
                  <a:lnTo>
                    <a:pt x="317" y="105"/>
                  </a:lnTo>
                  <a:lnTo>
                    <a:pt x="316" y="112"/>
                  </a:lnTo>
                  <a:lnTo>
                    <a:pt x="314" y="120"/>
                  </a:lnTo>
                  <a:lnTo>
                    <a:pt x="310" y="126"/>
                  </a:lnTo>
                  <a:lnTo>
                    <a:pt x="308" y="133"/>
                  </a:lnTo>
                  <a:lnTo>
                    <a:pt x="304" y="139"/>
                  </a:lnTo>
                  <a:lnTo>
                    <a:pt x="300" y="147"/>
                  </a:lnTo>
                  <a:lnTo>
                    <a:pt x="297" y="152"/>
                  </a:lnTo>
                  <a:lnTo>
                    <a:pt x="293" y="158"/>
                  </a:lnTo>
                  <a:lnTo>
                    <a:pt x="289" y="166"/>
                  </a:lnTo>
                  <a:lnTo>
                    <a:pt x="287" y="171"/>
                  </a:lnTo>
                  <a:lnTo>
                    <a:pt x="281" y="177"/>
                  </a:lnTo>
                  <a:lnTo>
                    <a:pt x="278" y="183"/>
                  </a:lnTo>
                  <a:lnTo>
                    <a:pt x="274" y="188"/>
                  </a:lnTo>
                  <a:lnTo>
                    <a:pt x="270" y="196"/>
                  </a:lnTo>
                  <a:lnTo>
                    <a:pt x="262" y="200"/>
                  </a:lnTo>
                  <a:lnTo>
                    <a:pt x="259" y="206"/>
                  </a:lnTo>
                  <a:lnTo>
                    <a:pt x="253" y="213"/>
                  </a:lnTo>
                  <a:lnTo>
                    <a:pt x="247" y="219"/>
                  </a:lnTo>
                  <a:lnTo>
                    <a:pt x="241" y="225"/>
                  </a:lnTo>
                  <a:lnTo>
                    <a:pt x="236" y="230"/>
                  </a:lnTo>
                  <a:lnTo>
                    <a:pt x="230" y="236"/>
                  </a:lnTo>
                  <a:lnTo>
                    <a:pt x="224" y="244"/>
                  </a:lnTo>
                  <a:lnTo>
                    <a:pt x="215" y="249"/>
                  </a:lnTo>
                  <a:lnTo>
                    <a:pt x="207" y="257"/>
                  </a:lnTo>
                  <a:lnTo>
                    <a:pt x="200" y="263"/>
                  </a:lnTo>
                  <a:lnTo>
                    <a:pt x="194" y="268"/>
                  </a:lnTo>
                  <a:lnTo>
                    <a:pt x="186" y="274"/>
                  </a:lnTo>
                  <a:lnTo>
                    <a:pt x="181" y="280"/>
                  </a:lnTo>
                  <a:lnTo>
                    <a:pt x="173" y="283"/>
                  </a:lnTo>
                  <a:lnTo>
                    <a:pt x="167" y="291"/>
                  </a:lnTo>
                  <a:lnTo>
                    <a:pt x="160" y="295"/>
                  </a:lnTo>
                  <a:lnTo>
                    <a:pt x="154" y="301"/>
                  </a:lnTo>
                  <a:lnTo>
                    <a:pt x="146" y="306"/>
                  </a:lnTo>
                  <a:lnTo>
                    <a:pt x="141" y="312"/>
                  </a:lnTo>
                  <a:lnTo>
                    <a:pt x="131" y="316"/>
                  </a:lnTo>
                  <a:lnTo>
                    <a:pt x="124" y="323"/>
                  </a:lnTo>
                  <a:lnTo>
                    <a:pt x="116" y="329"/>
                  </a:lnTo>
                  <a:lnTo>
                    <a:pt x="108" y="337"/>
                  </a:lnTo>
                  <a:lnTo>
                    <a:pt x="101" y="339"/>
                  </a:lnTo>
                  <a:lnTo>
                    <a:pt x="93" y="346"/>
                  </a:lnTo>
                  <a:lnTo>
                    <a:pt x="86" y="354"/>
                  </a:lnTo>
                  <a:lnTo>
                    <a:pt x="78" y="361"/>
                  </a:lnTo>
                  <a:lnTo>
                    <a:pt x="68" y="367"/>
                  </a:lnTo>
                  <a:lnTo>
                    <a:pt x="61" y="375"/>
                  </a:lnTo>
                  <a:lnTo>
                    <a:pt x="53" y="380"/>
                  </a:lnTo>
                  <a:lnTo>
                    <a:pt x="46" y="386"/>
                  </a:lnTo>
                  <a:lnTo>
                    <a:pt x="40" y="388"/>
                  </a:lnTo>
                  <a:lnTo>
                    <a:pt x="34" y="390"/>
                  </a:lnTo>
                  <a:lnTo>
                    <a:pt x="27" y="390"/>
                  </a:lnTo>
                  <a:lnTo>
                    <a:pt x="23" y="388"/>
                  </a:lnTo>
                  <a:lnTo>
                    <a:pt x="17" y="386"/>
                  </a:lnTo>
                  <a:lnTo>
                    <a:pt x="13" y="384"/>
                  </a:lnTo>
                  <a:lnTo>
                    <a:pt x="8" y="380"/>
                  </a:lnTo>
                  <a:lnTo>
                    <a:pt x="6" y="377"/>
                  </a:lnTo>
                  <a:lnTo>
                    <a:pt x="2" y="371"/>
                  </a:lnTo>
                  <a:lnTo>
                    <a:pt x="0" y="367"/>
                  </a:lnTo>
                  <a:lnTo>
                    <a:pt x="0" y="361"/>
                  </a:lnTo>
                  <a:lnTo>
                    <a:pt x="2" y="356"/>
                  </a:lnTo>
                  <a:lnTo>
                    <a:pt x="2" y="352"/>
                  </a:lnTo>
                  <a:lnTo>
                    <a:pt x="6" y="346"/>
                  </a:lnTo>
                  <a:lnTo>
                    <a:pt x="9" y="340"/>
                  </a:lnTo>
                  <a:lnTo>
                    <a:pt x="15" y="337"/>
                  </a:lnTo>
                  <a:lnTo>
                    <a:pt x="21" y="333"/>
                  </a:lnTo>
                  <a:lnTo>
                    <a:pt x="27" y="329"/>
                  </a:lnTo>
                  <a:lnTo>
                    <a:pt x="32" y="327"/>
                  </a:lnTo>
                  <a:lnTo>
                    <a:pt x="38" y="323"/>
                  </a:lnTo>
                  <a:lnTo>
                    <a:pt x="44" y="320"/>
                  </a:lnTo>
                  <a:lnTo>
                    <a:pt x="49" y="316"/>
                  </a:lnTo>
                  <a:lnTo>
                    <a:pt x="53" y="312"/>
                  </a:lnTo>
                  <a:lnTo>
                    <a:pt x="61" y="308"/>
                  </a:lnTo>
                  <a:lnTo>
                    <a:pt x="68" y="301"/>
                  </a:lnTo>
                  <a:lnTo>
                    <a:pt x="76" y="295"/>
                  </a:lnTo>
                  <a:lnTo>
                    <a:pt x="84" y="291"/>
                  </a:lnTo>
                  <a:lnTo>
                    <a:pt x="89" y="285"/>
                  </a:lnTo>
                  <a:lnTo>
                    <a:pt x="95" y="280"/>
                  </a:lnTo>
                  <a:lnTo>
                    <a:pt x="103" y="276"/>
                  </a:lnTo>
                  <a:lnTo>
                    <a:pt x="108" y="270"/>
                  </a:lnTo>
                  <a:lnTo>
                    <a:pt x="114" y="266"/>
                  </a:lnTo>
                  <a:lnTo>
                    <a:pt x="120" y="263"/>
                  </a:lnTo>
                  <a:lnTo>
                    <a:pt x="125" y="259"/>
                  </a:lnTo>
                  <a:lnTo>
                    <a:pt x="131" y="253"/>
                  </a:lnTo>
                  <a:lnTo>
                    <a:pt x="137" y="249"/>
                  </a:lnTo>
                  <a:lnTo>
                    <a:pt x="143" y="244"/>
                  </a:lnTo>
                  <a:lnTo>
                    <a:pt x="150" y="238"/>
                  </a:lnTo>
                  <a:lnTo>
                    <a:pt x="158" y="230"/>
                  </a:lnTo>
                  <a:lnTo>
                    <a:pt x="165" y="225"/>
                  </a:lnTo>
                  <a:lnTo>
                    <a:pt x="171" y="219"/>
                  </a:lnTo>
                  <a:lnTo>
                    <a:pt x="177" y="213"/>
                  </a:lnTo>
                  <a:lnTo>
                    <a:pt x="182" y="207"/>
                  </a:lnTo>
                  <a:lnTo>
                    <a:pt x="188" y="202"/>
                  </a:lnTo>
                  <a:lnTo>
                    <a:pt x="194" y="196"/>
                  </a:lnTo>
                  <a:lnTo>
                    <a:pt x="200" y="190"/>
                  </a:lnTo>
                  <a:lnTo>
                    <a:pt x="205" y="183"/>
                  </a:lnTo>
                  <a:lnTo>
                    <a:pt x="211" y="179"/>
                  </a:lnTo>
                  <a:lnTo>
                    <a:pt x="217" y="171"/>
                  </a:lnTo>
                  <a:lnTo>
                    <a:pt x="222" y="166"/>
                  </a:lnTo>
                  <a:lnTo>
                    <a:pt x="228" y="158"/>
                  </a:lnTo>
                  <a:lnTo>
                    <a:pt x="234" y="152"/>
                  </a:lnTo>
                  <a:lnTo>
                    <a:pt x="239" y="147"/>
                  </a:lnTo>
                  <a:lnTo>
                    <a:pt x="243" y="141"/>
                  </a:lnTo>
                  <a:lnTo>
                    <a:pt x="249" y="133"/>
                  </a:lnTo>
                  <a:lnTo>
                    <a:pt x="255" y="128"/>
                  </a:lnTo>
                  <a:lnTo>
                    <a:pt x="259" y="120"/>
                  </a:lnTo>
                  <a:lnTo>
                    <a:pt x="262" y="112"/>
                  </a:lnTo>
                  <a:lnTo>
                    <a:pt x="266" y="107"/>
                  </a:lnTo>
                  <a:lnTo>
                    <a:pt x="272" y="99"/>
                  </a:lnTo>
                  <a:lnTo>
                    <a:pt x="276" y="92"/>
                  </a:lnTo>
                  <a:lnTo>
                    <a:pt x="279" y="86"/>
                  </a:lnTo>
                  <a:lnTo>
                    <a:pt x="283" y="78"/>
                  </a:lnTo>
                  <a:lnTo>
                    <a:pt x="287" y="73"/>
                  </a:lnTo>
                  <a:lnTo>
                    <a:pt x="291" y="63"/>
                  </a:lnTo>
                  <a:lnTo>
                    <a:pt x="295" y="55"/>
                  </a:lnTo>
                  <a:lnTo>
                    <a:pt x="297" y="48"/>
                  </a:lnTo>
                  <a:lnTo>
                    <a:pt x="300" y="42"/>
                  </a:lnTo>
                  <a:lnTo>
                    <a:pt x="302" y="35"/>
                  </a:lnTo>
                  <a:lnTo>
                    <a:pt x="306" y="27"/>
                  </a:lnTo>
                  <a:lnTo>
                    <a:pt x="308" y="19"/>
                  </a:lnTo>
                  <a:lnTo>
                    <a:pt x="312" y="12"/>
                  </a:lnTo>
                  <a:lnTo>
                    <a:pt x="314" y="4"/>
                  </a:lnTo>
                  <a:lnTo>
                    <a:pt x="319" y="0"/>
                  </a:lnTo>
                  <a:lnTo>
                    <a:pt x="325" y="0"/>
                  </a:lnTo>
                  <a:lnTo>
                    <a:pt x="331" y="2"/>
                  </a:lnTo>
                  <a:lnTo>
                    <a:pt x="336" y="6"/>
                  </a:lnTo>
                  <a:lnTo>
                    <a:pt x="340" y="12"/>
                  </a:lnTo>
                  <a:lnTo>
                    <a:pt x="342" y="16"/>
                  </a:lnTo>
                  <a:lnTo>
                    <a:pt x="344" y="19"/>
                  </a:lnTo>
                  <a:lnTo>
                    <a:pt x="344" y="23"/>
                  </a:lnTo>
                  <a:lnTo>
                    <a:pt x="344"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09" name="Freeform 86"/>
            <p:cNvSpPr>
              <a:spLocks/>
            </p:cNvSpPr>
            <p:nvPr/>
          </p:nvSpPr>
          <p:spPr bwMode="auto">
            <a:xfrm>
              <a:off x="7653338" y="3155950"/>
              <a:ext cx="419100" cy="433388"/>
            </a:xfrm>
            <a:custGeom>
              <a:avLst/>
              <a:gdLst>
                <a:gd name="T0" fmla="*/ 2147483647 w 526"/>
                <a:gd name="T1" fmla="*/ 2147483647 h 545"/>
                <a:gd name="T2" fmla="*/ 2147483647 w 526"/>
                <a:gd name="T3" fmla="*/ 2147483647 h 545"/>
                <a:gd name="T4" fmla="*/ 2147483647 w 526"/>
                <a:gd name="T5" fmla="*/ 2147483647 h 545"/>
                <a:gd name="T6" fmla="*/ 2147483647 w 526"/>
                <a:gd name="T7" fmla="*/ 2147483647 h 545"/>
                <a:gd name="T8" fmla="*/ 2147483647 w 526"/>
                <a:gd name="T9" fmla="*/ 2147483647 h 545"/>
                <a:gd name="T10" fmla="*/ 2147483647 w 526"/>
                <a:gd name="T11" fmla="*/ 2147483647 h 545"/>
                <a:gd name="T12" fmla="*/ 2147483647 w 526"/>
                <a:gd name="T13" fmla="*/ 2147483647 h 545"/>
                <a:gd name="T14" fmla="*/ 2147483647 w 526"/>
                <a:gd name="T15" fmla="*/ 2147483647 h 545"/>
                <a:gd name="T16" fmla="*/ 2147483647 w 526"/>
                <a:gd name="T17" fmla="*/ 2147483647 h 545"/>
                <a:gd name="T18" fmla="*/ 2147483647 w 526"/>
                <a:gd name="T19" fmla="*/ 2147483647 h 545"/>
                <a:gd name="T20" fmla="*/ 2147483647 w 526"/>
                <a:gd name="T21" fmla="*/ 2147483647 h 545"/>
                <a:gd name="T22" fmla="*/ 2147483647 w 526"/>
                <a:gd name="T23" fmla="*/ 2147483647 h 545"/>
                <a:gd name="T24" fmla="*/ 2147483647 w 526"/>
                <a:gd name="T25" fmla="*/ 2147483647 h 545"/>
                <a:gd name="T26" fmla="*/ 2147483647 w 526"/>
                <a:gd name="T27" fmla="*/ 2147483647 h 545"/>
                <a:gd name="T28" fmla="*/ 2147483647 w 526"/>
                <a:gd name="T29" fmla="*/ 2147483647 h 545"/>
                <a:gd name="T30" fmla="*/ 2147483647 w 526"/>
                <a:gd name="T31" fmla="*/ 2147483647 h 545"/>
                <a:gd name="T32" fmla="*/ 2147483647 w 526"/>
                <a:gd name="T33" fmla="*/ 2147483647 h 545"/>
                <a:gd name="T34" fmla="*/ 2147483647 w 526"/>
                <a:gd name="T35" fmla="*/ 2147483647 h 545"/>
                <a:gd name="T36" fmla="*/ 2147483647 w 526"/>
                <a:gd name="T37" fmla="*/ 2147483647 h 545"/>
                <a:gd name="T38" fmla="*/ 2147483647 w 526"/>
                <a:gd name="T39" fmla="*/ 2147483647 h 545"/>
                <a:gd name="T40" fmla="*/ 2147483647 w 526"/>
                <a:gd name="T41" fmla="*/ 2147483647 h 545"/>
                <a:gd name="T42" fmla="*/ 2147483647 w 526"/>
                <a:gd name="T43" fmla="*/ 2147483647 h 545"/>
                <a:gd name="T44" fmla="*/ 2147483647 w 526"/>
                <a:gd name="T45" fmla="*/ 2147483647 h 545"/>
                <a:gd name="T46" fmla="*/ 2147483647 w 526"/>
                <a:gd name="T47" fmla="*/ 2147483647 h 545"/>
                <a:gd name="T48" fmla="*/ 2147483647 w 526"/>
                <a:gd name="T49" fmla="*/ 2147483647 h 545"/>
                <a:gd name="T50" fmla="*/ 2147483647 w 526"/>
                <a:gd name="T51" fmla="*/ 2147483647 h 545"/>
                <a:gd name="T52" fmla="*/ 2147483647 w 526"/>
                <a:gd name="T53" fmla="*/ 2147483647 h 545"/>
                <a:gd name="T54" fmla="*/ 2147483647 w 526"/>
                <a:gd name="T55" fmla="*/ 2147483647 h 545"/>
                <a:gd name="T56" fmla="*/ 2147483647 w 526"/>
                <a:gd name="T57" fmla="*/ 2147483647 h 545"/>
                <a:gd name="T58" fmla="*/ 2147483647 w 526"/>
                <a:gd name="T59" fmla="*/ 2147483647 h 545"/>
                <a:gd name="T60" fmla="*/ 2147483647 w 526"/>
                <a:gd name="T61" fmla="*/ 2147483647 h 545"/>
                <a:gd name="T62" fmla="*/ 2147483647 w 526"/>
                <a:gd name="T63" fmla="*/ 2147483647 h 545"/>
                <a:gd name="T64" fmla="*/ 2147483647 w 526"/>
                <a:gd name="T65" fmla="*/ 2147483647 h 545"/>
                <a:gd name="T66" fmla="*/ 2147483647 w 526"/>
                <a:gd name="T67" fmla="*/ 2147483647 h 545"/>
                <a:gd name="T68" fmla="*/ 2147483647 w 526"/>
                <a:gd name="T69" fmla="*/ 2147483647 h 545"/>
                <a:gd name="T70" fmla="*/ 2147483647 w 526"/>
                <a:gd name="T71" fmla="*/ 2147483647 h 545"/>
                <a:gd name="T72" fmla="*/ 2147483647 w 526"/>
                <a:gd name="T73" fmla="*/ 2147483647 h 545"/>
                <a:gd name="T74" fmla="*/ 2147483647 w 526"/>
                <a:gd name="T75" fmla="*/ 2147483647 h 545"/>
                <a:gd name="T76" fmla="*/ 2147483647 w 526"/>
                <a:gd name="T77" fmla="*/ 2147483647 h 545"/>
                <a:gd name="T78" fmla="*/ 2147483647 w 526"/>
                <a:gd name="T79" fmla="*/ 2147483647 h 545"/>
                <a:gd name="T80" fmla="*/ 2147483647 w 526"/>
                <a:gd name="T81" fmla="*/ 2147483647 h 545"/>
                <a:gd name="T82" fmla="*/ 2147483647 w 526"/>
                <a:gd name="T83" fmla="*/ 2147483647 h 545"/>
                <a:gd name="T84" fmla="*/ 2147483647 w 526"/>
                <a:gd name="T85" fmla="*/ 2147483647 h 545"/>
                <a:gd name="T86" fmla="*/ 2147483647 w 526"/>
                <a:gd name="T87" fmla="*/ 2147483647 h 545"/>
                <a:gd name="T88" fmla="*/ 2147483647 w 526"/>
                <a:gd name="T89" fmla="*/ 2147483647 h 545"/>
                <a:gd name="T90" fmla="*/ 2147483647 w 526"/>
                <a:gd name="T91" fmla="*/ 2147483647 h 545"/>
                <a:gd name="T92" fmla="*/ 2147483647 w 526"/>
                <a:gd name="T93" fmla="*/ 2147483647 h 545"/>
                <a:gd name="T94" fmla="*/ 2147483647 w 526"/>
                <a:gd name="T95" fmla="*/ 2147483647 h 545"/>
                <a:gd name="T96" fmla="*/ 2147483647 w 526"/>
                <a:gd name="T97" fmla="*/ 2147483647 h 545"/>
                <a:gd name="T98" fmla="*/ 2147483647 w 526"/>
                <a:gd name="T99" fmla="*/ 2147483647 h 545"/>
                <a:gd name="T100" fmla="*/ 2147483647 w 526"/>
                <a:gd name="T101" fmla="*/ 2147483647 h 545"/>
                <a:gd name="T102" fmla="*/ 2147483647 w 526"/>
                <a:gd name="T103" fmla="*/ 2147483647 h 545"/>
                <a:gd name="T104" fmla="*/ 2147483647 w 526"/>
                <a:gd name="T105" fmla="*/ 2147483647 h 545"/>
                <a:gd name="T106" fmla="*/ 2147483647 w 526"/>
                <a:gd name="T107" fmla="*/ 2147483647 h 54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26"/>
                <a:gd name="T163" fmla="*/ 0 h 545"/>
                <a:gd name="T164" fmla="*/ 526 w 526"/>
                <a:gd name="T165" fmla="*/ 545 h 54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26" h="545">
                  <a:moveTo>
                    <a:pt x="161" y="481"/>
                  </a:moveTo>
                  <a:lnTo>
                    <a:pt x="197" y="545"/>
                  </a:lnTo>
                  <a:lnTo>
                    <a:pt x="197" y="543"/>
                  </a:lnTo>
                  <a:lnTo>
                    <a:pt x="201" y="541"/>
                  </a:lnTo>
                  <a:lnTo>
                    <a:pt x="207" y="536"/>
                  </a:lnTo>
                  <a:lnTo>
                    <a:pt x="214" y="532"/>
                  </a:lnTo>
                  <a:lnTo>
                    <a:pt x="220" y="526"/>
                  </a:lnTo>
                  <a:lnTo>
                    <a:pt x="228" y="519"/>
                  </a:lnTo>
                  <a:lnTo>
                    <a:pt x="235" y="511"/>
                  </a:lnTo>
                  <a:lnTo>
                    <a:pt x="241" y="503"/>
                  </a:lnTo>
                  <a:lnTo>
                    <a:pt x="241" y="501"/>
                  </a:lnTo>
                  <a:lnTo>
                    <a:pt x="239" y="496"/>
                  </a:lnTo>
                  <a:lnTo>
                    <a:pt x="237" y="490"/>
                  </a:lnTo>
                  <a:lnTo>
                    <a:pt x="233" y="482"/>
                  </a:lnTo>
                  <a:lnTo>
                    <a:pt x="232" y="479"/>
                  </a:lnTo>
                  <a:lnTo>
                    <a:pt x="230" y="475"/>
                  </a:lnTo>
                  <a:lnTo>
                    <a:pt x="228" y="469"/>
                  </a:lnTo>
                  <a:lnTo>
                    <a:pt x="226" y="465"/>
                  </a:lnTo>
                  <a:lnTo>
                    <a:pt x="222" y="460"/>
                  </a:lnTo>
                  <a:lnTo>
                    <a:pt x="220" y="454"/>
                  </a:lnTo>
                  <a:lnTo>
                    <a:pt x="218" y="450"/>
                  </a:lnTo>
                  <a:lnTo>
                    <a:pt x="214" y="444"/>
                  </a:lnTo>
                  <a:lnTo>
                    <a:pt x="211" y="437"/>
                  </a:lnTo>
                  <a:lnTo>
                    <a:pt x="207" y="431"/>
                  </a:lnTo>
                  <a:lnTo>
                    <a:pt x="203" y="425"/>
                  </a:lnTo>
                  <a:lnTo>
                    <a:pt x="199" y="420"/>
                  </a:lnTo>
                  <a:lnTo>
                    <a:pt x="195" y="412"/>
                  </a:lnTo>
                  <a:lnTo>
                    <a:pt x="192" y="406"/>
                  </a:lnTo>
                  <a:lnTo>
                    <a:pt x="188" y="399"/>
                  </a:lnTo>
                  <a:lnTo>
                    <a:pt x="184" y="393"/>
                  </a:lnTo>
                  <a:lnTo>
                    <a:pt x="180" y="386"/>
                  </a:lnTo>
                  <a:lnTo>
                    <a:pt x="175" y="378"/>
                  </a:lnTo>
                  <a:lnTo>
                    <a:pt x="171" y="370"/>
                  </a:lnTo>
                  <a:lnTo>
                    <a:pt x="167" y="363"/>
                  </a:lnTo>
                  <a:lnTo>
                    <a:pt x="161" y="355"/>
                  </a:lnTo>
                  <a:lnTo>
                    <a:pt x="157" y="348"/>
                  </a:lnTo>
                  <a:lnTo>
                    <a:pt x="154" y="340"/>
                  </a:lnTo>
                  <a:lnTo>
                    <a:pt x="148" y="334"/>
                  </a:lnTo>
                  <a:lnTo>
                    <a:pt x="144" y="327"/>
                  </a:lnTo>
                  <a:lnTo>
                    <a:pt x="138" y="319"/>
                  </a:lnTo>
                  <a:lnTo>
                    <a:pt x="133" y="311"/>
                  </a:lnTo>
                  <a:lnTo>
                    <a:pt x="129" y="304"/>
                  </a:lnTo>
                  <a:lnTo>
                    <a:pt x="125" y="296"/>
                  </a:lnTo>
                  <a:lnTo>
                    <a:pt x="119" y="289"/>
                  </a:lnTo>
                  <a:lnTo>
                    <a:pt x="116" y="281"/>
                  </a:lnTo>
                  <a:lnTo>
                    <a:pt x="112" y="275"/>
                  </a:lnTo>
                  <a:lnTo>
                    <a:pt x="106" y="268"/>
                  </a:lnTo>
                  <a:lnTo>
                    <a:pt x="102" y="260"/>
                  </a:lnTo>
                  <a:lnTo>
                    <a:pt x="98" y="252"/>
                  </a:lnTo>
                  <a:lnTo>
                    <a:pt x="95" y="247"/>
                  </a:lnTo>
                  <a:lnTo>
                    <a:pt x="91" y="239"/>
                  </a:lnTo>
                  <a:lnTo>
                    <a:pt x="87" y="233"/>
                  </a:lnTo>
                  <a:lnTo>
                    <a:pt x="83" y="228"/>
                  </a:lnTo>
                  <a:lnTo>
                    <a:pt x="79" y="222"/>
                  </a:lnTo>
                  <a:lnTo>
                    <a:pt x="76" y="214"/>
                  </a:lnTo>
                  <a:lnTo>
                    <a:pt x="72" y="209"/>
                  </a:lnTo>
                  <a:lnTo>
                    <a:pt x="70" y="205"/>
                  </a:lnTo>
                  <a:lnTo>
                    <a:pt x="68" y="199"/>
                  </a:lnTo>
                  <a:lnTo>
                    <a:pt x="62" y="190"/>
                  </a:lnTo>
                  <a:lnTo>
                    <a:pt x="57" y="182"/>
                  </a:lnTo>
                  <a:lnTo>
                    <a:pt x="53" y="175"/>
                  </a:lnTo>
                  <a:lnTo>
                    <a:pt x="51" y="169"/>
                  </a:lnTo>
                  <a:lnTo>
                    <a:pt x="49" y="165"/>
                  </a:lnTo>
                  <a:lnTo>
                    <a:pt x="49" y="163"/>
                  </a:lnTo>
                  <a:lnTo>
                    <a:pt x="51" y="154"/>
                  </a:lnTo>
                  <a:lnTo>
                    <a:pt x="57" y="146"/>
                  </a:lnTo>
                  <a:lnTo>
                    <a:pt x="59" y="142"/>
                  </a:lnTo>
                  <a:lnTo>
                    <a:pt x="62" y="138"/>
                  </a:lnTo>
                  <a:lnTo>
                    <a:pt x="68" y="137"/>
                  </a:lnTo>
                  <a:lnTo>
                    <a:pt x="74" y="133"/>
                  </a:lnTo>
                  <a:lnTo>
                    <a:pt x="78" y="131"/>
                  </a:lnTo>
                  <a:lnTo>
                    <a:pt x="83" y="127"/>
                  </a:lnTo>
                  <a:lnTo>
                    <a:pt x="89" y="127"/>
                  </a:lnTo>
                  <a:lnTo>
                    <a:pt x="95" y="127"/>
                  </a:lnTo>
                  <a:lnTo>
                    <a:pt x="100" y="125"/>
                  </a:lnTo>
                  <a:lnTo>
                    <a:pt x="106" y="127"/>
                  </a:lnTo>
                  <a:lnTo>
                    <a:pt x="110" y="127"/>
                  </a:lnTo>
                  <a:lnTo>
                    <a:pt x="117" y="129"/>
                  </a:lnTo>
                  <a:lnTo>
                    <a:pt x="123" y="133"/>
                  </a:lnTo>
                  <a:lnTo>
                    <a:pt x="127" y="135"/>
                  </a:lnTo>
                  <a:lnTo>
                    <a:pt x="135" y="138"/>
                  </a:lnTo>
                  <a:lnTo>
                    <a:pt x="142" y="142"/>
                  </a:lnTo>
                  <a:lnTo>
                    <a:pt x="150" y="146"/>
                  </a:lnTo>
                  <a:lnTo>
                    <a:pt x="155" y="148"/>
                  </a:lnTo>
                  <a:lnTo>
                    <a:pt x="159" y="152"/>
                  </a:lnTo>
                  <a:lnTo>
                    <a:pt x="165" y="154"/>
                  </a:lnTo>
                  <a:lnTo>
                    <a:pt x="171" y="157"/>
                  </a:lnTo>
                  <a:lnTo>
                    <a:pt x="176" y="159"/>
                  </a:lnTo>
                  <a:lnTo>
                    <a:pt x="180" y="161"/>
                  </a:lnTo>
                  <a:lnTo>
                    <a:pt x="186" y="165"/>
                  </a:lnTo>
                  <a:lnTo>
                    <a:pt x="192" y="167"/>
                  </a:lnTo>
                  <a:lnTo>
                    <a:pt x="197" y="171"/>
                  </a:lnTo>
                  <a:lnTo>
                    <a:pt x="203" y="175"/>
                  </a:lnTo>
                  <a:lnTo>
                    <a:pt x="209" y="176"/>
                  </a:lnTo>
                  <a:lnTo>
                    <a:pt x="216" y="180"/>
                  </a:lnTo>
                  <a:lnTo>
                    <a:pt x="220" y="182"/>
                  </a:lnTo>
                  <a:lnTo>
                    <a:pt x="228" y="188"/>
                  </a:lnTo>
                  <a:lnTo>
                    <a:pt x="233" y="190"/>
                  </a:lnTo>
                  <a:lnTo>
                    <a:pt x="241" y="194"/>
                  </a:lnTo>
                  <a:lnTo>
                    <a:pt x="247" y="197"/>
                  </a:lnTo>
                  <a:lnTo>
                    <a:pt x="252" y="201"/>
                  </a:lnTo>
                  <a:lnTo>
                    <a:pt x="260" y="205"/>
                  </a:lnTo>
                  <a:lnTo>
                    <a:pt x="266" y="209"/>
                  </a:lnTo>
                  <a:lnTo>
                    <a:pt x="273" y="211"/>
                  </a:lnTo>
                  <a:lnTo>
                    <a:pt x="279" y="214"/>
                  </a:lnTo>
                  <a:lnTo>
                    <a:pt x="285" y="218"/>
                  </a:lnTo>
                  <a:lnTo>
                    <a:pt x="290" y="222"/>
                  </a:lnTo>
                  <a:lnTo>
                    <a:pt x="296" y="224"/>
                  </a:lnTo>
                  <a:lnTo>
                    <a:pt x="304" y="228"/>
                  </a:lnTo>
                  <a:lnTo>
                    <a:pt x="309" y="230"/>
                  </a:lnTo>
                  <a:lnTo>
                    <a:pt x="315" y="233"/>
                  </a:lnTo>
                  <a:lnTo>
                    <a:pt x="321" y="237"/>
                  </a:lnTo>
                  <a:lnTo>
                    <a:pt x="327" y="239"/>
                  </a:lnTo>
                  <a:lnTo>
                    <a:pt x="332" y="243"/>
                  </a:lnTo>
                  <a:lnTo>
                    <a:pt x="338" y="247"/>
                  </a:lnTo>
                  <a:lnTo>
                    <a:pt x="344" y="249"/>
                  </a:lnTo>
                  <a:lnTo>
                    <a:pt x="349" y="252"/>
                  </a:lnTo>
                  <a:lnTo>
                    <a:pt x="355" y="254"/>
                  </a:lnTo>
                  <a:lnTo>
                    <a:pt x="361" y="258"/>
                  </a:lnTo>
                  <a:lnTo>
                    <a:pt x="368" y="260"/>
                  </a:lnTo>
                  <a:lnTo>
                    <a:pt x="378" y="266"/>
                  </a:lnTo>
                  <a:lnTo>
                    <a:pt x="386" y="270"/>
                  </a:lnTo>
                  <a:lnTo>
                    <a:pt x="393" y="273"/>
                  </a:lnTo>
                  <a:lnTo>
                    <a:pt x="397" y="275"/>
                  </a:lnTo>
                  <a:lnTo>
                    <a:pt x="403" y="277"/>
                  </a:lnTo>
                  <a:lnTo>
                    <a:pt x="406" y="277"/>
                  </a:lnTo>
                  <a:lnTo>
                    <a:pt x="410" y="279"/>
                  </a:lnTo>
                  <a:lnTo>
                    <a:pt x="414" y="277"/>
                  </a:lnTo>
                  <a:lnTo>
                    <a:pt x="422" y="271"/>
                  </a:lnTo>
                  <a:lnTo>
                    <a:pt x="429" y="266"/>
                  </a:lnTo>
                  <a:lnTo>
                    <a:pt x="439" y="260"/>
                  </a:lnTo>
                  <a:lnTo>
                    <a:pt x="446" y="252"/>
                  </a:lnTo>
                  <a:lnTo>
                    <a:pt x="454" y="245"/>
                  </a:lnTo>
                  <a:lnTo>
                    <a:pt x="460" y="237"/>
                  </a:lnTo>
                  <a:lnTo>
                    <a:pt x="463" y="232"/>
                  </a:lnTo>
                  <a:lnTo>
                    <a:pt x="462" y="226"/>
                  </a:lnTo>
                  <a:lnTo>
                    <a:pt x="458" y="222"/>
                  </a:lnTo>
                  <a:lnTo>
                    <a:pt x="454" y="218"/>
                  </a:lnTo>
                  <a:lnTo>
                    <a:pt x="450" y="214"/>
                  </a:lnTo>
                  <a:lnTo>
                    <a:pt x="446" y="213"/>
                  </a:lnTo>
                  <a:lnTo>
                    <a:pt x="443" y="209"/>
                  </a:lnTo>
                  <a:lnTo>
                    <a:pt x="435" y="205"/>
                  </a:lnTo>
                  <a:lnTo>
                    <a:pt x="429" y="201"/>
                  </a:lnTo>
                  <a:lnTo>
                    <a:pt x="424" y="197"/>
                  </a:lnTo>
                  <a:lnTo>
                    <a:pt x="418" y="194"/>
                  </a:lnTo>
                  <a:lnTo>
                    <a:pt x="410" y="190"/>
                  </a:lnTo>
                  <a:lnTo>
                    <a:pt x="403" y="186"/>
                  </a:lnTo>
                  <a:lnTo>
                    <a:pt x="395" y="182"/>
                  </a:lnTo>
                  <a:lnTo>
                    <a:pt x="387" y="178"/>
                  </a:lnTo>
                  <a:lnTo>
                    <a:pt x="378" y="175"/>
                  </a:lnTo>
                  <a:lnTo>
                    <a:pt x="368" y="171"/>
                  </a:lnTo>
                  <a:lnTo>
                    <a:pt x="361" y="165"/>
                  </a:lnTo>
                  <a:lnTo>
                    <a:pt x="351" y="161"/>
                  </a:lnTo>
                  <a:lnTo>
                    <a:pt x="342" y="157"/>
                  </a:lnTo>
                  <a:lnTo>
                    <a:pt x="334" y="154"/>
                  </a:lnTo>
                  <a:lnTo>
                    <a:pt x="325" y="150"/>
                  </a:lnTo>
                  <a:lnTo>
                    <a:pt x="317" y="146"/>
                  </a:lnTo>
                  <a:lnTo>
                    <a:pt x="308" y="142"/>
                  </a:lnTo>
                  <a:lnTo>
                    <a:pt x="300" y="138"/>
                  </a:lnTo>
                  <a:lnTo>
                    <a:pt x="290" y="137"/>
                  </a:lnTo>
                  <a:lnTo>
                    <a:pt x="283" y="135"/>
                  </a:lnTo>
                  <a:lnTo>
                    <a:pt x="275" y="131"/>
                  </a:lnTo>
                  <a:lnTo>
                    <a:pt x="268" y="129"/>
                  </a:lnTo>
                  <a:lnTo>
                    <a:pt x="262" y="127"/>
                  </a:lnTo>
                  <a:lnTo>
                    <a:pt x="256" y="125"/>
                  </a:lnTo>
                  <a:lnTo>
                    <a:pt x="249" y="123"/>
                  </a:lnTo>
                  <a:lnTo>
                    <a:pt x="241" y="119"/>
                  </a:lnTo>
                  <a:lnTo>
                    <a:pt x="233" y="119"/>
                  </a:lnTo>
                  <a:lnTo>
                    <a:pt x="228" y="118"/>
                  </a:lnTo>
                  <a:lnTo>
                    <a:pt x="222" y="114"/>
                  </a:lnTo>
                  <a:lnTo>
                    <a:pt x="216" y="112"/>
                  </a:lnTo>
                  <a:lnTo>
                    <a:pt x="209" y="112"/>
                  </a:lnTo>
                  <a:lnTo>
                    <a:pt x="203" y="110"/>
                  </a:lnTo>
                  <a:lnTo>
                    <a:pt x="195" y="106"/>
                  </a:lnTo>
                  <a:lnTo>
                    <a:pt x="190" y="106"/>
                  </a:lnTo>
                  <a:lnTo>
                    <a:pt x="184" y="104"/>
                  </a:lnTo>
                  <a:lnTo>
                    <a:pt x="178" y="102"/>
                  </a:lnTo>
                  <a:lnTo>
                    <a:pt x="171" y="99"/>
                  </a:lnTo>
                  <a:lnTo>
                    <a:pt x="167" y="97"/>
                  </a:lnTo>
                  <a:lnTo>
                    <a:pt x="161" y="97"/>
                  </a:lnTo>
                  <a:lnTo>
                    <a:pt x="155" y="95"/>
                  </a:lnTo>
                  <a:lnTo>
                    <a:pt x="150" y="93"/>
                  </a:lnTo>
                  <a:lnTo>
                    <a:pt x="146" y="91"/>
                  </a:lnTo>
                  <a:lnTo>
                    <a:pt x="140" y="89"/>
                  </a:lnTo>
                  <a:lnTo>
                    <a:pt x="136" y="87"/>
                  </a:lnTo>
                  <a:lnTo>
                    <a:pt x="129" y="85"/>
                  </a:lnTo>
                  <a:lnTo>
                    <a:pt x="123" y="81"/>
                  </a:lnTo>
                  <a:lnTo>
                    <a:pt x="117" y="80"/>
                  </a:lnTo>
                  <a:lnTo>
                    <a:pt x="112" y="76"/>
                  </a:lnTo>
                  <a:lnTo>
                    <a:pt x="110" y="74"/>
                  </a:lnTo>
                  <a:lnTo>
                    <a:pt x="112" y="70"/>
                  </a:lnTo>
                  <a:lnTo>
                    <a:pt x="117" y="70"/>
                  </a:lnTo>
                  <a:lnTo>
                    <a:pt x="119" y="68"/>
                  </a:lnTo>
                  <a:lnTo>
                    <a:pt x="125" y="68"/>
                  </a:lnTo>
                  <a:lnTo>
                    <a:pt x="131" y="68"/>
                  </a:lnTo>
                  <a:lnTo>
                    <a:pt x="136" y="68"/>
                  </a:lnTo>
                  <a:lnTo>
                    <a:pt x="142" y="68"/>
                  </a:lnTo>
                  <a:lnTo>
                    <a:pt x="150" y="68"/>
                  </a:lnTo>
                  <a:lnTo>
                    <a:pt x="157" y="68"/>
                  </a:lnTo>
                  <a:lnTo>
                    <a:pt x="165" y="68"/>
                  </a:lnTo>
                  <a:lnTo>
                    <a:pt x="173" y="68"/>
                  </a:lnTo>
                  <a:lnTo>
                    <a:pt x="182" y="68"/>
                  </a:lnTo>
                  <a:lnTo>
                    <a:pt x="186" y="68"/>
                  </a:lnTo>
                  <a:lnTo>
                    <a:pt x="192" y="68"/>
                  </a:lnTo>
                  <a:lnTo>
                    <a:pt x="197" y="68"/>
                  </a:lnTo>
                  <a:lnTo>
                    <a:pt x="203" y="68"/>
                  </a:lnTo>
                  <a:lnTo>
                    <a:pt x="207" y="68"/>
                  </a:lnTo>
                  <a:lnTo>
                    <a:pt x="211" y="68"/>
                  </a:lnTo>
                  <a:lnTo>
                    <a:pt x="216" y="68"/>
                  </a:lnTo>
                  <a:lnTo>
                    <a:pt x="220" y="68"/>
                  </a:lnTo>
                  <a:lnTo>
                    <a:pt x="226" y="68"/>
                  </a:lnTo>
                  <a:lnTo>
                    <a:pt x="232" y="68"/>
                  </a:lnTo>
                  <a:lnTo>
                    <a:pt x="235" y="68"/>
                  </a:lnTo>
                  <a:lnTo>
                    <a:pt x="241" y="68"/>
                  </a:lnTo>
                  <a:lnTo>
                    <a:pt x="245" y="68"/>
                  </a:lnTo>
                  <a:lnTo>
                    <a:pt x="251" y="68"/>
                  </a:lnTo>
                  <a:lnTo>
                    <a:pt x="256" y="68"/>
                  </a:lnTo>
                  <a:lnTo>
                    <a:pt x="260" y="68"/>
                  </a:lnTo>
                  <a:lnTo>
                    <a:pt x="264" y="68"/>
                  </a:lnTo>
                  <a:lnTo>
                    <a:pt x="270" y="68"/>
                  </a:lnTo>
                  <a:lnTo>
                    <a:pt x="275" y="68"/>
                  </a:lnTo>
                  <a:lnTo>
                    <a:pt x="279" y="68"/>
                  </a:lnTo>
                  <a:lnTo>
                    <a:pt x="289" y="68"/>
                  </a:lnTo>
                  <a:lnTo>
                    <a:pt x="296" y="68"/>
                  </a:lnTo>
                  <a:lnTo>
                    <a:pt x="306" y="68"/>
                  </a:lnTo>
                  <a:lnTo>
                    <a:pt x="315" y="68"/>
                  </a:lnTo>
                  <a:lnTo>
                    <a:pt x="323" y="68"/>
                  </a:lnTo>
                  <a:lnTo>
                    <a:pt x="330" y="68"/>
                  </a:lnTo>
                  <a:lnTo>
                    <a:pt x="338" y="68"/>
                  </a:lnTo>
                  <a:lnTo>
                    <a:pt x="346" y="68"/>
                  </a:lnTo>
                  <a:lnTo>
                    <a:pt x="349" y="66"/>
                  </a:lnTo>
                  <a:lnTo>
                    <a:pt x="357" y="66"/>
                  </a:lnTo>
                  <a:lnTo>
                    <a:pt x="363" y="64"/>
                  </a:lnTo>
                  <a:lnTo>
                    <a:pt x="370" y="64"/>
                  </a:lnTo>
                  <a:lnTo>
                    <a:pt x="378" y="64"/>
                  </a:lnTo>
                  <a:lnTo>
                    <a:pt x="384" y="62"/>
                  </a:lnTo>
                  <a:lnTo>
                    <a:pt x="391" y="62"/>
                  </a:lnTo>
                  <a:lnTo>
                    <a:pt x="399" y="62"/>
                  </a:lnTo>
                  <a:lnTo>
                    <a:pt x="405" y="61"/>
                  </a:lnTo>
                  <a:lnTo>
                    <a:pt x="412" y="59"/>
                  </a:lnTo>
                  <a:lnTo>
                    <a:pt x="420" y="57"/>
                  </a:lnTo>
                  <a:lnTo>
                    <a:pt x="425" y="57"/>
                  </a:lnTo>
                  <a:lnTo>
                    <a:pt x="433" y="57"/>
                  </a:lnTo>
                  <a:lnTo>
                    <a:pt x="439" y="55"/>
                  </a:lnTo>
                  <a:lnTo>
                    <a:pt x="446" y="53"/>
                  </a:lnTo>
                  <a:lnTo>
                    <a:pt x="454" y="53"/>
                  </a:lnTo>
                  <a:lnTo>
                    <a:pt x="460" y="51"/>
                  </a:lnTo>
                  <a:lnTo>
                    <a:pt x="465" y="49"/>
                  </a:lnTo>
                  <a:lnTo>
                    <a:pt x="471" y="49"/>
                  </a:lnTo>
                  <a:lnTo>
                    <a:pt x="477" y="47"/>
                  </a:lnTo>
                  <a:lnTo>
                    <a:pt x="483" y="45"/>
                  </a:lnTo>
                  <a:lnTo>
                    <a:pt x="488" y="45"/>
                  </a:lnTo>
                  <a:lnTo>
                    <a:pt x="492" y="43"/>
                  </a:lnTo>
                  <a:lnTo>
                    <a:pt x="498" y="42"/>
                  </a:lnTo>
                  <a:lnTo>
                    <a:pt x="505" y="40"/>
                  </a:lnTo>
                  <a:lnTo>
                    <a:pt x="513" y="38"/>
                  </a:lnTo>
                  <a:lnTo>
                    <a:pt x="519" y="34"/>
                  </a:lnTo>
                  <a:lnTo>
                    <a:pt x="522" y="32"/>
                  </a:lnTo>
                  <a:lnTo>
                    <a:pt x="524" y="24"/>
                  </a:lnTo>
                  <a:lnTo>
                    <a:pt x="526" y="21"/>
                  </a:lnTo>
                  <a:lnTo>
                    <a:pt x="526" y="15"/>
                  </a:lnTo>
                  <a:lnTo>
                    <a:pt x="524" y="9"/>
                  </a:lnTo>
                  <a:lnTo>
                    <a:pt x="519" y="2"/>
                  </a:lnTo>
                  <a:lnTo>
                    <a:pt x="517" y="0"/>
                  </a:lnTo>
                  <a:lnTo>
                    <a:pt x="32" y="45"/>
                  </a:lnTo>
                  <a:lnTo>
                    <a:pt x="0" y="144"/>
                  </a:lnTo>
                  <a:lnTo>
                    <a:pt x="161" y="481"/>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0" name="Freeform 87"/>
            <p:cNvSpPr>
              <a:spLocks/>
            </p:cNvSpPr>
            <p:nvPr/>
          </p:nvSpPr>
          <p:spPr bwMode="auto">
            <a:xfrm>
              <a:off x="7678738" y="3209925"/>
              <a:ext cx="284163" cy="157163"/>
            </a:xfrm>
            <a:custGeom>
              <a:avLst/>
              <a:gdLst>
                <a:gd name="T0" fmla="*/ 2147483647 w 357"/>
                <a:gd name="T1" fmla="*/ 2147483647 h 200"/>
                <a:gd name="T2" fmla="*/ 2147483647 w 357"/>
                <a:gd name="T3" fmla="*/ 2147483647 h 200"/>
                <a:gd name="T4" fmla="*/ 2147483647 w 357"/>
                <a:gd name="T5" fmla="*/ 2147483647 h 200"/>
                <a:gd name="T6" fmla="*/ 2147483647 w 357"/>
                <a:gd name="T7" fmla="*/ 2147483647 h 200"/>
                <a:gd name="T8" fmla="*/ 2147483647 w 357"/>
                <a:gd name="T9" fmla="*/ 2147483647 h 200"/>
                <a:gd name="T10" fmla="*/ 2147483647 w 357"/>
                <a:gd name="T11" fmla="*/ 2147483647 h 200"/>
                <a:gd name="T12" fmla="*/ 2147483647 w 357"/>
                <a:gd name="T13" fmla="*/ 2147483647 h 200"/>
                <a:gd name="T14" fmla="*/ 2147483647 w 357"/>
                <a:gd name="T15" fmla="*/ 2147483647 h 200"/>
                <a:gd name="T16" fmla="*/ 2147483647 w 357"/>
                <a:gd name="T17" fmla="*/ 2147483647 h 200"/>
                <a:gd name="T18" fmla="*/ 2147483647 w 357"/>
                <a:gd name="T19" fmla="*/ 2147483647 h 200"/>
                <a:gd name="T20" fmla="*/ 2147483647 w 357"/>
                <a:gd name="T21" fmla="*/ 2147483647 h 200"/>
                <a:gd name="T22" fmla="*/ 2147483647 w 357"/>
                <a:gd name="T23" fmla="*/ 2147483647 h 200"/>
                <a:gd name="T24" fmla="*/ 2147483647 w 357"/>
                <a:gd name="T25" fmla="*/ 2147483647 h 200"/>
                <a:gd name="T26" fmla="*/ 2147483647 w 357"/>
                <a:gd name="T27" fmla="*/ 2147483647 h 200"/>
                <a:gd name="T28" fmla="*/ 2147483647 w 357"/>
                <a:gd name="T29" fmla="*/ 2147483647 h 200"/>
                <a:gd name="T30" fmla="*/ 2147483647 w 357"/>
                <a:gd name="T31" fmla="*/ 2147483647 h 200"/>
                <a:gd name="T32" fmla="*/ 2147483647 w 357"/>
                <a:gd name="T33" fmla="*/ 2147483647 h 200"/>
                <a:gd name="T34" fmla="*/ 2147483647 w 357"/>
                <a:gd name="T35" fmla="*/ 2147483647 h 200"/>
                <a:gd name="T36" fmla="*/ 2147483647 w 357"/>
                <a:gd name="T37" fmla="*/ 2147483647 h 200"/>
                <a:gd name="T38" fmla="*/ 2147483647 w 357"/>
                <a:gd name="T39" fmla="*/ 2147483647 h 200"/>
                <a:gd name="T40" fmla="*/ 2147483647 w 357"/>
                <a:gd name="T41" fmla="*/ 2147483647 h 200"/>
                <a:gd name="T42" fmla="*/ 2147483647 w 357"/>
                <a:gd name="T43" fmla="*/ 2147483647 h 200"/>
                <a:gd name="T44" fmla="*/ 2147483647 w 357"/>
                <a:gd name="T45" fmla="*/ 2147483647 h 200"/>
                <a:gd name="T46" fmla="*/ 2147483647 w 357"/>
                <a:gd name="T47" fmla="*/ 2147483647 h 200"/>
                <a:gd name="T48" fmla="*/ 2147483647 w 357"/>
                <a:gd name="T49" fmla="*/ 2147483647 h 200"/>
                <a:gd name="T50" fmla="*/ 2147483647 w 357"/>
                <a:gd name="T51" fmla="*/ 2147483647 h 200"/>
                <a:gd name="T52" fmla="*/ 2147483647 w 357"/>
                <a:gd name="T53" fmla="*/ 2147483647 h 200"/>
                <a:gd name="T54" fmla="*/ 2147483647 w 357"/>
                <a:gd name="T55" fmla="*/ 2147483647 h 200"/>
                <a:gd name="T56" fmla="*/ 2147483647 w 357"/>
                <a:gd name="T57" fmla="*/ 2147483647 h 200"/>
                <a:gd name="T58" fmla="*/ 2147483647 w 357"/>
                <a:gd name="T59" fmla="*/ 2147483647 h 200"/>
                <a:gd name="T60" fmla="*/ 2147483647 w 357"/>
                <a:gd name="T61" fmla="*/ 2147483647 h 200"/>
                <a:gd name="T62" fmla="*/ 2147483647 w 357"/>
                <a:gd name="T63" fmla="*/ 2147483647 h 200"/>
                <a:gd name="T64" fmla="*/ 2147483647 w 357"/>
                <a:gd name="T65" fmla="*/ 2147483647 h 200"/>
                <a:gd name="T66" fmla="*/ 2147483647 w 357"/>
                <a:gd name="T67" fmla="*/ 2147483647 h 200"/>
                <a:gd name="T68" fmla="*/ 2147483647 w 357"/>
                <a:gd name="T69" fmla="*/ 2147483647 h 200"/>
                <a:gd name="T70" fmla="*/ 2147483647 w 357"/>
                <a:gd name="T71" fmla="*/ 2147483647 h 200"/>
                <a:gd name="T72" fmla="*/ 2147483647 w 357"/>
                <a:gd name="T73" fmla="*/ 2147483647 h 200"/>
                <a:gd name="T74" fmla="*/ 2147483647 w 357"/>
                <a:gd name="T75" fmla="*/ 2147483647 h 200"/>
                <a:gd name="T76" fmla="*/ 2147483647 w 357"/>
                <a:gd name="T77" fmla="*/ 2147483647 h 200"/>
                <a:gd name="T78" fmla="*/ 2147483647 w 357"/>
                <a:gd name="T79" fmla="*/ 2147483647 h 200"/>
                <a:gd name="T80" fmla="*/ 2147483647 w 357"/>
                <a:gd name="T81" fmla="*/ 2147483647 h 200"/>
                <a:gd name="T82" fmla="*/ 2147483647 w 357"/>
                <a:gd name="T83" fmla="*/ 2147483647 h 200"/>
                <a:gd name="T84" fmla="*/ 2147483647 w 357"/>
                <a:gd name="T85" fmla="*/ 2147483647 h 200"/>
                <a:gd name="T86" fmla="*/ 2147483647 w 357"/>
                <a:gd name="T87" fmla="*/ 2147483647 h 200"/>
                <a:gd name="T88" fmla="*/ 2147483647 w 357"/>
                <a:gd name="T89" fmla="*/ 2147483647 h 200"/>
                <a:gd name="T90" fmla="*/ 2147483647 w 357"/>
                <a:gd name="T91" fmla="*/ 2147483647 h 200"/>
                <a:gd name="T92" fmla="*/ 0 w 357"/>
                <a:gd name="T93" fmla="*/ 2147483647 h 200"/>
                <a:gd name="T94" fmla="*/ 2147483647 w 357"/>
                <a:gd name="T95" fmla="*/ 0 h 200"/>
                <a:gd name="T96" fmla="*/ 2147483647 w 357"/>
                <a:gd name="T97" fmla="*/ 2147483647 h 2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7"/>
                <a:gd name="T148" fmla="*/ 0 h 200"/>
                <a:gd name="T149" fmla="*/ 357 w 357"/>
                <a:gd name="T150" fmla="*/ 200 h 20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7" h="200">
                  <a:moveTo>
                    <a:pt x="23" y="4"/>
                  </a:moveTo>
                  <a:lnTo>
                    <a:pt x="27" y="8"/>
                  </a:lnTo>
                  <a:lnTo>
                    <a:pt x="32" y="10"/>
                  </a:lnTo>
                  <a:lnTo>
                    <a:pt x="38" y="14"/>
                  </a:lnTo>
                  <a:lnTo>
                    <a:pt x="42" y="17"/>
                  </a:lnTo>
                  <a:lnTo>
                    <a:pt x="47" y="21"/>
                  </a:lnTo>
                  <a:lnTo>
                    <a:pt x="53" y="23"/>
                  </a:lnTo>
                  <a:lnTo>
                    <a:pt x="57" y="27"/>
                  </a:lnTo>
                  <a:lnTo>
                    <a:pt x="63" y="31"/>
                  </a:lnTo>
                  <a:lnTo>
                    <a:pt x="66" y="33"/>
                  </a:lnTo>
                  <a:lnTo>
                    <a:pt x="72" y="36"/>
                  </a:lnTo>
                  <a:lnTo>
                    <a:pt x="78" y="38"/>
                  </a:lnTo>
                  <a:lnTo>
                    <a:pt x="82" y="42"/>
                  </a:lnTo>
                  <a:lnTo>
                    <a:pt x="85" y="44"/>
                  </a:lnTo>
                  <a:lnTo>
                    <a:pt x="91" y="46"/>
                  </a:lnTo>
                  <a:lnTo>
                    <a:pt x="97" y="50"/>
                  </a:lnTo>
                  <a:lnTo>
                    <a:pt x="101" y="52"/>
                  </a:lnTo>
                  <a:lnTo>
                    <a:pt x="106" y="53"/>
                  </a:lnTo>
                  <a:lnTo>
                    <a:pt x="110" y="55"/>
                  </a:lnTo>
                  <a:lnTo>
                    <a:pt x="116" y="57"/>
                  </a:lnTo>
                  <a:lnTo>
                    <a:pt x="120" y="59"/>
                  </a:lnTo>
                  <a:lnTo>
                    <a:pt x="125" y="61"/>
                  </a:lnTo>
                  <a:lnTo>
                    <a:pt x="131" y="61"/>
                  </a:lnTo>
                  <a:lnTo>
                    <a:pt x="135" y="63"/>
                  </a:lnTo>
                  <a:lnTo>
                    <a:pt x="141" y="67"/>
                  </a:lnTo>
                  <a:lnTo>
                    <a:pt x="144" y="67"/>
                  </a:lnTo>
                  <a:lnTo>
                    <a:pt x="150" y="71"/>
                  </a:lnTo>
                  <a:lnTo>
                    <a:pt x="154" y="71"/>
                  </a:lnTo>
                  <a:lnTo>
                    <a:pt x="160" y="72"/>
                  </a:lnTo>
                  <a:lnTo>
                    <a:pt x="163" y="74"/>
                  </a:lnTo>
                  <a:lnTo>
                    <a:pt x="169" y="76"/>
                  </a:lnTo>
                  <a:lnTo>
                    <a:pt x="175" y="78"/>
                  </a:lnTo>
                  <a:lnTo>
                    <a:pt x="179" y="80"/>
                  </a:lnTo>
                  <a:lnTo>
                    <a:pt x="184" y="80"/>
                  </a:lnTo>
                  <a:lnTo>
                    <a:pt x="188" y="82"/>
                  </a:lnTo>
                  <a:lnTo>
                    <a:pt x="192" y="84"/>
                  </a:lnTo>
                  <a:lnTo>
                    <a:pt x="198" y="86"/>
                  </a:lnTo>
                  <a:lnTo>
                    <a:pt x="201" y="86"/>
                  </a:lnTo>
                  <a:lnTo>
                    <a:pt x="207" y="88"/>
                  </a:lnTo>
                  <a:lnTo>
                    <a:pt x="213" y="88"/>
                  </a:lnTo>
                  <a:lnTo>
                    <a:pt x="217" y="91"/>
                  </a:lnTo>
                  <a:lnTo>
                    <a:pt x="222" y="91"/>
                  </a:lnTo>
                  <a:lnTo>
                    <a:pt x="228" y="93"/>
                  </a:lnTo>
                  <a:lnTo>
                    <a:pt x="232" y="95"/>
                  </a:lnTo>
                  <a:lnTo>
                    <a:pt x="238" y="97"/>
                  </a:lnTo>
                  <a:lnTo>
                    <a:pt x="243" y="99"/>
                  </a:lnTo>
                  <a:lnTo>
                    <a:pt x="247" y="101"/>
                  </a:lnTo>
                  <a:lnTo>
                    <a:pt x="253" y="101"/>
                  </a:lnTo>
                  <a:lnTo>
                    <a:pt x="258" y="105"/>
                  </a:lnTo>
                  <a:lnTo>
                    <a:pt x="262" y="105"/>
                  </a:lnTo>
                  <a:lnTo>
                    <a:pt x="268" y="107"/>
                  </a:lnTo>
                  <a:lnTo>
                    <a:pt x="274" y="109"/>
                  </a:lnTo>
                  <a:lnTo>
                    <a:pt x="279" y="110"/>
                  </a:lnTo>
                  <a:lnTo>
                    <a:pt x="283" y="112"/>
                  </a:lnTo>
                  <a:lnTo>
                    <a:pt x="289" y="116"/>
                  </a:lnTo>
                  <a:lnTo>
                    <a:pt x="295" y="118"/>
                  </a:lnTo>
                  <a:lnTo>
                    <a:pt x="300" y="120"/>
                  </a:lnTo>
                  <a:lnTo>
                    <a:pt x="304" y="124"/>
                  </a:lnTo>
                  <a:lnTo>
                    <a:pt x="310" y="126"/>
                  </a:lnTo>
                  <a:lnTo>
                    <a:pt x="316" y="128"/>
                  </a:lnTo>
                  <a:lnTo>
                    <a:pt x="321" y="131"/>
                  </a:lnTo>
                  <a:lnTo>
                    <a:pt x="327" y="133"/>
                  </a:lnTo>
                  <a:lnTo>
                    <a:pt x="333" y="137"/>
                  </a:lnTo>
                  <a:lnTo>
                    <a:pt x="338" y="141"/>
                  </a:lnTo>
                  <a:lnTo>
                    <a:pt x="344" y="145"/>
                  </a:lnTo>
                  <a:lnTo>
                    <a:pt x="348" y="148"/>
                  </a:lnTo>
                  <a:lnTo>
                    <a:pt x="354" y="152"/>
                  </a:lnTo>
                  <a:lnTo>
                    <a:pt x="355" y="158"/>
                  </a:lnTo>
                  <a:lnTo>
                    <a:pt x="357" y="164"/>
                  </a:lnTo>
                  <a:lnTo>
                    <a:pt x="357" y="167"/>
                  </a:lnTo>
                  <a:lnTo>
                    <a:pt x="357" y="173"/>
                  </a:lnTo>
                  <a:lnTo>
                    <a:pt x="355" y="179"/>
                  </a:lnTo>
                  <a:lnTo>
                    <a:pt x="354" y="185"/>
                  </a:lnTo>
                  <a:lnTo>
                    <a:pt x="350" y="188"/>
                  </a:lnTo>
                  <a:lnTo>
                    <a:pt x="346" y="192"/>
                  </a:lnTo>
                  <a:lnTo>
                    <a:pt x="340" y="194"/>
                  </a:lnTo>
                  <a:lnTo>
                    <a:pt x="336" y="198"/>
                  </a:lnTo>
                  <a:lnTo>
                    <a:pt x="331" y="198"/>
                  </a:lnTo>
                  <a:lnTo>
                    <a:pt x="325" y="200"/>
                  </a:lnTo>
                  <a:lnTo>
                    <a:pt x="319" y="198"/>
                  </a:lnTo>
                  <a:lnTo>
                    <a:pt x="314" y="194"/>
                  </a:lnTo>
                  <a:lnTo>
                    <a:pt x="308" y="190"/>
                  </a:lnTo>
                  <a:lnTo>
                    <a:pt x="302" y="186"/>
                  </a:lnTo>
                  <a:lnTo>
                    <a:pt x="295" y="185"/>
                  </a:lnTo>
                  <a:lnTo>
                    <a:pt x="291" y="181"/>
                  </a:lnTo>
                  <a:lnTo>
                    <a:pt x="285" y="179"/>
                  </a:lnTo>
                  <a:lnTo>
                    <a:pt x="279" y="175"/>
                  </a:lnTo>
                  <a:lnTo>
                    <a:pt x="276" y="173"/>
                  </a:lnTo>
                  <a:lnTo>
                    <a:pt x="270" y="171"/>
                  </a:lnTo>
                  <a:lnTo>
                    <a:pt x="264" y="167"/>
                  </a:lnTo>
                  <a:lnTo>
                    <a:pt x="258" y="164"/>
                  </a:lnTo>
                  <a:lnTo>
                    <a:pt x="255" y="162"/>
                  </a:lnTo>
                  <a:lnTo>
                    <a:pt x="249" y="160"/>
                  </a:lnTo>
                  <a:lnTo>
                    <a:pt x="243" y="156"/>
                  </a:lnTo>
                  <a:lnTo>
                    <a:pt x="239" y="154"/>
                  </a:lnTo>
                  <a:lnTo>
                    <a:pt x="234" y="152"/>
                  </a:lnTo>
                  <a:lnTo>
                    <a:pt x="230" y="150"/>
                  </a:lnTo>
                  <a:lnTo>
                    <a:pt x="224" y="148"/>
                  </a:lnTo>
                  <a:lnTo>
                    <a:pt x="220" y="145"/>
                  </a:lnTo>
                  <a:lnTo>
                    <a:pt x="215" y="143"/>
                  </a:lnTo>
                  <a:lnTo>
                    <a:pt x="209" y="141"/>
                  </a:lnTo>
                  <a:lnTo>
                    <a:pt x="205" y="139"/>
                  </a:lnTo>
                  <a:lnTo>
                    <a:pt x="201" y="137"/>
                  </a:lnTo>
                  <a:lnTo>
                    <a:pt x="196" y="133"/>
                  </a:lnTo>
                  <a:lnTo>
                    <a:pt x="192" y="131"/>
                  </a:lnTo>
                  <a:lnTo>
                    <a:pt x="182" y="128"/>
                  </a:lnTo>
                  <a:lnTo>
                    <a:pt x="173" y="124"/>
                  </a:lnTo>
                  <a:lnTo>
                    <a:pt x="163" y="120"/>
                  </a:lnTo>
                  <a:lnTo>
                    <a:pt x="156" y="116"/>
                  </a:lnTo>
                  <a:lnTo>
                    <a:pt x="150" y="114"/>
                  </a:lnTo>
                  <a:lnTo>
                    <a:pt x="146" y="110"/>
                  </a:lnTo>
                  <a:lnTo>
                    <a:pt x="141" y="109"/>
                  </a:lnTo>
                  <a:lnTo>
                    <a:pt x="137" y="107"/>
                  </a:lnTo>
                  <a:lnTo>
                    <a:pt x="131" y="105"/>
                  </a:lnTo>
                  <a:lnTo>
                    <a:pt x="127" y="101"/>
                  </a:lnTo>
                  <a:lnTo>
                    <a:pt x="123" y="99"/>
                  </a:lnTo>
                  <a:lnTo>
                    <a:pt x="118" y="97"/>
                  </a:lnTo>
                  <a:lnTo>
                    <a:pt x="114" y="95"/>
                  </a:lnTo>
                  <a:lnTo>
                    <a:pt x="108" y="93"/>
                  </a:lnTo>
                  <a:lnTo>
                    <a:pt x="104" y="90"/>
                  </a:lnTo>
                  <a:lnTo>
                    <a:pt x="101" y="88"/>
                  </a:lnTo>
                  <a:lnTo>
                    <a:pt x="91" y="82"/>
                  </a:lnTo>
                  <a:lnTo>
                    <a:pt x="82" y="78"/>
                  </a:lnTo>
                  <a:lnTo>
                    <a:pt x="78" y="74"/>
                  </a:lnTo>
                  <a:lnTo>
                    <a:pt x="72" y="72"/>
                  </a:lnTo>
                  <a:lnTo>
                    <a:pt x="66" y="69"/>
                  </a:lnTo>
                  <a:lnTo>
                    <a:pt x="63" y="67"/>
                  </a:lnTo>
                  <a:lnTo>
                    <a:pt x="57" y="63"/>
                  </a:lnTo>
                  <a:lnTo>
                    <a:pt x="53" y="59"/>
                  </a:lnTo>
                  <a:lnTo>
                    <a:pt x="47" y="55"/>
                  </a:lnTo>
                  <a:lnTo>
                    <a:pt x="44" y="53"/>
                  </a:lnTo>
                  <a:lnTo>
                    <a:pt x="38" y="50"/>
                  </a:lnTo>
                  <a:lnTo>
                    <a:pt x="34" y="46"/>
                  </a:lnTo>
                  <a:lnTo>
                    <a:pt x="28" y="42"/>
                  </a:lnTo>
                  <a:lnTo>
                    <a:pt x="25" y="40"/>
                  </a:lnTo>
                  <a:lnTo>
                    <a:pt x="19" y="36"/>
                  </a:lnTo>
                  <a:lnTo>
                    <a:pt x="15" y="33"/>
                  </a:lnTo>
                  <a:lnTo>
                    <a:pt x="9" y="29"/>
                  </a:lnTo>
                  <a:lnTo>
                    <a:pt x="6" y="25"/>
                  </a:lnTo>
                  <a:lnTo>
                    <a:pt x="0" y="19"/>
                  </a:lnTo>
                  <a:lnTo>
                    <a:pt x="0" y="15"/>
                  </a:lnTo>
                  <a:lnTo>
                    <a:pt x="0" y="10"/>
                  </a:lnTo>
                  <a:lnTo>
                    <a:pt x="2" y="6"/>
                  </a:lnTo>
                  <a:lnTo>
                    <a:pt x="6" y="0"/>
                  </a:lnTo>
                  <a:lnTo>
                    <a:pt x="11" y="0"/>
                  </a:lnTo>
                  <a:lnTo>
                    <a:pt x="15" y="0"/>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1" name="Freeform 88"/>
            <p:cNvSpPr>
              <a:spLocks/>
            </p:cNvSpPr>
            <p:nvPr/>
          </p:nvSpPr>
          <p:spPr bwMode="auto">
            <a:xfrm>
              <a:off x="7691438" y="3119438"/>
              <a:ext cx="377825" cy="73025"/>
            </a:xfrm>
            <a:custGeom>
              <a:avLst/>
              <a:gdLst>
                <a:gd name="T0" fmla="*/ 2147483647 w 475"/>
                <a:gd name="T1" fmla="*/ 2147483647 h 93"/>
                <a:gd name="T2" fmla="*/ 2147483647 w 475"/>
                <a:gd name="T3" fmla="*/ 2147483647 h 93"/>
                <a:gd name="T4" fmla="*/ 2147483647 w 475"/>
                <a:gd name="T5" fmla="*/ 2147483647 h 93"/>
                <a:gd name="T6" fmla="*/ 2147483647 w 475"/>
                <a:gd name="T7" fmla="*/ 2147483647 h 93"/>
                <a:gd name="T8" fmla="*/ 2147483647 w 475"/>
                <a:gd name="T9" fmla="*/ 2147483647 h 93"/>
                <a:gd name="T10" fmla="*/ 2147483647 w 475"/>
                <a:gd name="T11" fmla="*/ 2147483647 h 93"/>
                <a:gd name="T12" fmla="*/ 2147483647 w 475"/>
                <a:gd name="T13" fmla="*/ 2147483647 h 93"/>
                <a:gd name="T14" fmla="*/ 2147483647 w 475"/>
                <a:gd name="T15" fmla="*/ 2147483647 h 93"/>
                <a:gd name="T16" fmla="*/ 2147483647 w 475"/>
                <a:gd name="T17" fmla="*/ 2147483647 h 93"/>
                <a:gd name="T18" fmla="*/ 2147483647 w 475"/>
                <a:gd name="T19" fmla="*/ 2147483647 h 93"/>
                <a:gd name="T20" fmla="*/ 2147483647 w 475"/>
                <a:gd name="T21" fmla="*/ 2147483647 h 93"/>
                <a:gd name="T22" fmla="*/ 2147483647 w 475"/>
                <a:gd name="T23" fmla="*/ 2147483647 h 93"/>
                <a:gd name="T24" fmla="*/ 2147483647 w 475"/>
                <a:gd name="T25" fmla="*/ 2147483647 h 93"/>
                <a:gd name="T26" fmla="*/ 2147483647 w 475"/>
                <a:gd name="T27" fmla="*/ 2147483647 h 93"/>
                <a:gd name="T28" fmla="*/ 2147483647 w 475"/>
                <a:gd name="T29" fmla="*/ 2147483647 h 93"/>
                <a:gd name="T30" fmla="*/ 2147483647 w 475"/>
                <a:gd name="T31" fmla="*/ 2147483647 h 93"/>
                <a:gd name="T32" fmla="*/ 2147483647 w 475"/>
                <a:gd name="T33" fmla="*/ 2147483647 h 93"/>
                <a:gd name="T34" fmla="*/ 2147483647 w 475"/>
                <a:gd name="T35" fmla="*/ 2147483647 h 93"/>
                <a:gd name="T36" fmla="*/ 2147483647 w 475"/>
                <a:gd name="T37" fmla="*/ 2147483647 h 93"/>
                <a:gd name="T38" fmla="*/ 2147483647 w 475"/>
                <a:gd name="T39" fmla="*/ 2147483647 h 93"/>
                <a:gd name="T40" fmla="*/ 2147483647 w 475"/>
                <a:gd name="T41" fmla="*/ 2147483647 h 93"/>
                <a:gd name="T42" fmla="*/ 2147483647 w 475"/>
                <a:gd name="T43" fmla="*/ 2147483647 h 93"/>
                <a:gd name="T44" fmla="*/ 2147483647 w 475"/>
                <a:gd name="T45" fmla="*/ 2147483647 h 93"/>
                <a:gd name="T46" fmla="*/ 2147483647 w 475"/>
                <a:gd name="T47" fmla="*/ 2147483647 h 93"/>
                <a:gd name="T48" fmla="*/ 2147483647 w 475"/>
                <a:gd name="T49" fmla="*/ 2147483647 h 93"/>
                <a:gd name="T50" fmla="*/ 2147483647 w 475"/>
                <a:gd name="T51" fmla="*/ 2147483647 h 93"/>
                <a:gd name="T52" fmla="*/ 2147483647 w 475"/>
                <a:gd name="T53" fmla="*/ 2147483647 h 93"/>
                <a:gd name="T54" fmla="*/ 2147483647 w 475"/>
                <a:gd name="T55" fmla="*/ 2147483647 h 93"/>
                <a:gd name="T56" fmla="*/ 2147483647 w 475"/>
                <a:gd name="T57" fmla="*/ 2147483647 h 93"/>
                <a:gd name="T58" fmla="*/ 2147483647 w 475"/>
                <a:gd name="T59" fmla="*/ 2147483647 h 93"/>
                <a:gd name="T60" fmla="*/ 2147483647 w 475"/>
                <a:gd name="T61" fmla="*/ 2147483647 h 93"/>
                <a:gd name="T62" fmla="*/ 2147483647 w 475"/>
                <a:gd name="T63" fmla="*/ 2147483647 h 93"/>
                <a:gd name="T64" fmla="*/ 2147483647 w 475"/>
                <a:gd name="T65" fmla="*/ 2147483647 h 93"/>
                <a:gd name="T66" fmla="*/ 2147483647 w 475"/>
                <a:gd name="T67" fmla="*/ 2147483647 h 93"/>
                <a:gd name="T68" fmla="*/ 2147483647 w 475"/>
                <a:gd name="T69" fmla="*/ 2147483647 h 93"/>
                <a:gd name="T70" fmla="*/ 2147483647 w 475"/>
                <a:gd name="T71" fmla="*/ 2147483647 h 93"/>
                <a:gd name="T72" fmla="*/ 2147483647 w 475"/>
                <a:gd name="T73" fmla="*/ 2147483647 h 93"/>
                <a:gd name="T74" fmla="*/ 2147483647 w 475"/>
                <a:gd name="T75" fmla="*/ 2147483647 h 93"/>
                <a:gd name="T76" fmla="*/ 2147483647 w 475"/>
                <a:gd name="T77" fmla="*/ 2147483647 h 93"/>
                <a:gd name="T78" fmla="*/ 0 w 475"/>
                <a:gd name="T79" fmla="*/ 2147483647 h 93"/>
                <a:gd name="T80" fmla="*/ 2147483647 w 475"/>
                <a:gd name="T81" fmla="*/ 2147483647 h 93"/>
                <a:gd name="T82" fmla="*/ 2147483647 w 475"/>
                <a:gd name="T83" fmla="*/ 2147483647 h 93"/>
                <a:gd name="T84" fmla="*/ 2147483647 w 475"/>
                <a:gd name="T85" fmla="*/ 0 h 93"/>
                <a:gd name="T86" fmla="*/ 2147483647 w 475"/>
                <a:gd name="T87" fmla="*/ 2147483647 h 93"/>
                <a:gd name="T88" fmla="*/ 2147483647 w 475"/>
                <a:gd name="T89" fmla="*/ 2147483647 h 93"/>
                <a:gd name="T90" fmla="*/ 2147483647 w 475"/>
                <a:gd name="T91" fmla="*/ 2147483647 h 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75"/>
                <a:gd name="T139" fmla="*/ 0 h 93"/>
                <a:gd name="T140" fmla="*/ 475 w 475"/>
                <a:gd name="T141" fmla="*/ 93 h 9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75" h="93">
                  <a:moveTo>
                    <a:pt x="55" y="27"/>
                  </a:moveTo>
                  <a:lnTo>
                    <a:pt x="57" y="31"/>
                  </a:lnTo>
                  <a:lnTo>
                    <a:pt x="61" y="34"/>
                  </a:lnTo>
                  <a:lnTo>
                    <a:pt x="67" y="34"/>
                  </a:lnTo>
                  <a:lnTo>
                    <a:pt x="72" y="34"/>
                  </a:lnTo>
                  <a:lnTo>
                    <a:pt x="164" y="34"/>
                  </a:lnTo>
                  <a:lnTo>
                    <a:pt x="167" y="34"/>
                  </a:lnTo>
                  <a:lnTo>
                    <a:pt x="171" y="34"/>
                  </a:lnTo>
                  <a:lnTo>
                    <a:pt x="177" y="34"/>
                  </a:lnTo>
                  <a:lnTo>
                    <a:pt x="181" y="34"/>
                  </a:lnTo>
                  <a:lnTo>
                    <a:pt x="186" y="34"/>
                  </a:lnTo>
                  <a:lnTo>
                    <a:pt x="190" y="34"/>
                  </a:lnTo>
                  <a:lnTo>
                    <a:pt x="194" y="34"/>
                  </a:lnTo>
                  <a:lnTo>
                    <a:pt x="200" y="34"/>
                  </a:lnTo>
                  <a:lnTo>
                    <a:pt x="209" y="34"/>
                  </a:lnTo>
                  <a:lnTo>
                    <a:pt x="217" y="34"/>
                  </a:lnTo>
                  <a:lnTo>
                    <a:pt x="226" y="34"/>
                  </a:lnTo>
                  <a:lnTo>
                    <a:pt x="236" y="34"/>
                  </a:lnTo>
                  <a:lnTo>
                    <a:pt x="243" y="34"/>
                  </a:lnTo>
                  <a:lnTo>
                    <a:pt x="251" y="34"/>
                  </a:lnTo>
                  <a:lnTo>
                    <a:pt x="261" y="34"/>
                  </a:lnTo>
                  <a:lnTo>
                    <a:pt x="268" y="34"/>
                  </a:lnTo>
                  <a:lnTo>
                    <a:pt x="276" y="34"/>
                  </a:lnTo>
                  <a:lnTo>
                    <a:pt x="285" y="34"/>
                  </a:lnTo>
                  <a:lnTo>
                    <a:pt x="293" y="34"/>
                  </a:lnTo>
                  <a:lnTo>
                    <a:pt x="301" y="34"/>
                  </a:lnTo>
                  <a:lnTo>
                    <a:pt x="308" y="33"/>
                  </a:lnTo>
                  <a:lnTo>
                    <a:pt x="316" y="33"/>
                  </a:lnTo>
                  <a:lnTo>
                    <a:pt x="323" y="33"/>
                  </a:lnTo>
                  <a:lnTo>
                    <a:pt x="333" y="33"/>
                  </a:lnTo>
                  <a:lnTo>
                    <a:pt x="340" y="33"/>
                  </a:lnTo>
                  <a:lnTo>
                    <a:pt x="348" y="33"/>
                  </a:lnTo>
                  <a:lnTo>
                    <a:pt x="358" y="33"/>
                  </a:lnTo>
                  <a:lnTo>
                    <a:pt x="365" y="33"/>
                  </a:lnTo>
                  <a:lnTo>
                    <a:pt x="373" y="33"/>
                  </a:lnTo>
                  <a:lnTo>
                    <a:pt x="382" y="33"/>
                  </a:lnTo>
                  <a:lnTo>
                    <a:pt x="390" y="33"/>
                  </a:lnTo>
                  <a:lnTo>
                    <a:pt x="399" y="33"/>
                  </a:lnTo>
                  <a:lnTo>
                    <a:pt x="403" y="33"/>
                  </a:lnTo>
                  <a:lnTo>
                    <a:pt x="409" y="33"/>
                  </a:lnTo>
                  <a:lnTo>
                    <a:pt x="413" y="33"/>
                  </a:lnTo>
                  <a:lnTo>
                    <a:pt x="418" y="33"/>
                  </a:lnTo>
                  <a:lnTo>
                    <a:pt x="424" y="33"/>
                  </a:lnTo>
                  <a:lnTo>
                    <a:pt x="428" y="33"/>
                  </a:lnTo>
                  <a:lnTo>
                    <a:pt x="434" y="33"/>
                  </a:lnTo>
                  <a:lnTo>
                    <a:pt x="439" y="33"/>
                  </a:lnTo>
                  <a:lnTo>
                    <a:pt x="443" y="33"/>
                  </a:lnTo>
                  <a:lnTo>
                    <a:pt x="447" y="31"/>
                  </a:lnTo>
                  <a:lnTo>
                    <a:pt x="451" y="29"/>
                  </a:lnTo>
                  <a:lnTo>
                    <a:pt x="456" y="29"/>
                  </a:lnTo>
                  <a:lnTo>
                    <a:pt x="464" y="29"/>
                  </a:lnTo>
                  <a:lnTo>
                    <a:pt x="470" y="33"/>
                  </a:lnTo>
                  <a:lnTo>
                    <a:pt x="474" y="36"/>
                  </a:lnTo>
                  <a:lnTo>
                    <a:pt x="475" y="44"/>
                  </a:lnTo>
                  <a:lnTo>
                    <a:pt x="475" y="50"/>
                  </a:lnTo>
                  <a:lnTo>
                    <a:pt x="474" y="57"/>
                  </a:lnTo>
                  <a:lnTo>
                    <a:pt x="468" y="61"/>
                  </a:lnTo>
                  <a:lnTo>
                    <a:pt x="462" y="65"/>
                  </a:lnTo>
                  <a:lnTo>
                    <a:pt x="456" y="67"/>
                  </a:lnTo>
                  <a:lnTo>
                    <a:pt x="451" y="67"/>
                  </a:lnTo>
                  <a:lnTo>
                    <a:pt x="443" y="67"/>
                  </a:lnTo>
                  <a:lnTo>
                    <a:pt x="439" y="69"/>
                  </a:lnTo>
                  <a:lnTo>
                    <a:pt x="434" y="69"/>
                  </a:lnTo>
                  <a:lnTo>
                    <a:pt x="428" y="69"/>
                  </a:lnTo>
                  <a:lnTo>
                    <a:pt x="424" y="69"/>
                  </a:lnTo>
                  <a:lnTo>
                    <a:pt x="418" y="69"/>
                  </a:lnTo>
                  <a:lnTo>
                    <a:pt x="413" y="69"/>
                  </a:lnTo>
                  <a:lnTo>
                    <a:pt x="409" y="69"/>
                  </a:lnTo>
                  <a:lnTo>
                    <a:pt x="403" y="69"/>
                  </a:lnTo>
                  <a:lnTo>
                    <a:pt x="399" y="69"/>
                  </a:lnTo>
                  <a:lnTo>
                    <a:pt x="396" y="69"/>
                  </a:lnTo>
                  <a:lnTo>
                    <a:pt x="390" y="69"/>
                  </a:lnTo>
                  <a:lnTo>
                    <a:pt x="386" y="69"/>
                  </a:lnTo>
                  <a:lnTo>
                    <a:pt x="380" y="69"/>
                  </a:lnTo>
                  <a:lnTo>
                    <a:pt x="373" y="71"/>
                  </a:lnTo>
                  <a:lnTo>
                    <a:pt x="363" y="72"/>
                  </a:lnTo>
                  <a:lnTo>
                    <a:pt x="356" y="72"/>
                  </a:lnTo>
                  <a:lnTo>
                    <a:pt x="348" y="72"/>
                  </a:lnTo>
                  <a:lnTo>
                    <a:pt x="339" y="72"/>
                  </a:lnTo>
                  <a:lnTo>
                    <a:pt x="331" y="74"/>
                  </a:lnTo>
                  <a:lnTo>
                    <a:pt x="323" y="76"/>
                  </a:lnTo>
                  <a:lnTo>
                    <a:pt x="316" y="78"/>
                  </a:lnTo>
                  <a:lnTo>
                    <a:pt x="308" y="78"/>
                  </a:lnTo>
                  <a:lnTo>
                    <a:pt x="301" y="80"/>
                  </a:lnTo>
                  <a:lnTo>
                    <a:pt x="293" y="80"/>
                  </a:lnTo>
                  <a:lnTo>
                    <a:pt x="285" y="82"/>
                  </a:lnTo>
                  <a:lnTo>
                    <a:pt x="276" y="82"/>
                  </a:lnTo>
                  <a:lnTo>
                    <a:pt x="268" y="84"/>
                  </a:lnTo>
                  <a:lnTo>
                    <a:pt x="261" y="84"/>
                  </a:lnTo>
                  <a:lnTo>
                    <a:pt x="251" y="86"/>
                  </a:lnTo>
                  <a:lnTo>
                    <a:pt x="243" y="88"/>
                  </a:lnTo>
                  <a:lnTo>
                    <a:pt x="236" y="90"/>
                  </a:lnTo>
                  <a:lnTo>
                    <a:pt x="226" y="90"/>
                  </a:lnTo>
                  <a:lnTo>
                    <a:pt x="217" y="90"/>
                  </a:lnTo>
                  <a:lnTo>
                    <a:pt x="209" y="90"/>
                  </a:lnTo>
                  <a:lnTo>
                    <a:pt x="200" y="91"/>
                  </a:lnTo>
                  <a:lnTo>
                    <a:pt x="194" y="91"/>
                  </a:lnTo>
                  <a:lnTo>
                    <a:pt x="190" y="91"/>
                  </a:lnTo>
                  <a:lnTo>
                    <a:pt x="186" y="91"/>
                  </a:lnTo>
                  <a:lnTo>
                    <a:pt x="181" y="91"/>
                  </a:lnTo>
                  <a:lnTo>
                    <a:pt x="177" y="91"/>
                  </a:lnTo>
                  <a:lnTo>
                    <a:pt x="171" y="91"/>
                  </a:lnTo>
                  <a:lnTo>
                    <a:pt x="167" y="91"/>
                  </a:lnTo>
                  <a:lnTo>
                    <a:pt x="164" y="93"/>
                  </a:lnTo>
                  <a:lnTo>
                    <a:pt x="72" y="93"/>
                  </a:lnTo>
                  <a:lnTo>
                    <a:pt x="65" y="91"/>
                  </a:lnTo>
                  <a:lnTo>
                    <a:pt x="59" y="91"/>
                  </a:lnTo>
                  <a:lnTo>
                    <a:pt x="51" y="90"/>
                  </a:lnTo>
                  <a:lnTo>
                    <a:pt x="46" y="88"/>
                  </a:lnTo>
                  <a:lnTo>
                    <a:pt x="38" y="84"/>
                  </a:lnTo>
                  <a:lnTo>
                    <a:pt x="32" y="82"/>
                  </a:lnTo>
                  <a:lnTo>
                    <a:pt x="27" y="76"/>
                  </a:lnTo>
                  <a:lnTo>
                    <a:pt x="23" y="72"/>
                  </a:lnTo>
                  <a:lnTo>
                    <a:pt x="17" y="69"/>
                  </a:lnTo>
                  <a:lnTo>
                    <a:pt x="13" y="63"/>
                  </a:lnTo>
                  <a:lnTo>
                    <a:pt x="10" y="57"/>
                  </a:lnTo>
                  <a:lnTo>
                    <a:pt x="8" y="52"/>
                  </a:lnTo>
                  <a:lnTo>
                    <a:pt x="4" y="46"/>
                  </a:lnTo>
                  <a:lnTo>
                    <a:pt x="2" y="40"/>
                  </a:lnTo>
                  <a:lnTo>
                    <a:pt x="0" y="34"/>
                  </a:lnTo>
                  <a:lnTo>
                    <a:pt x="0" y="27"/>
                  </a:lnTo>
                  <a:lnTo>
                    <a:pt x="0" y="19"/>
                  </a:lnTo>
                  <a:lnTo>
                    <a:pt x="2" y="15"/>
                  </a:lnTo>
                  <a:lnTo>
                    <a:pt x="6" y="10"/>
                  </a:lnTo>
                  <a:lnTo>
                    <a:pt x="10" y="8"/>
                  </a:lnTo>
                  <a:lnTo>
                    <a:pt x="13" y="4"/>
                  </a:lnTo>
                  <a:lnTo>
                    <a:pt x="17" y="2"/>
                  </a:lnTo>
                  <a:lnTo>
                    <a:pt x="23" y="0"/>
                  </a:lnTo>
                  <a:lnTo>
                    <a:pt x="29" y="0"/>
                  </a:lnTo>
                  <a:lnTo>
                    <a:pt x="32" y="0"/>
                  </a:lnTo>
                  <a:lnTo>
                    <a:pt x="38" y="2"/>
                  </a:lnTo>
                  <a:lnTo>
                    <a:pt x="42" y="4"/>
                  </a:lnTo>
                  <a:lnTo>
                    <a:pt x="46" y="8"/>
                  </a:lnTo>
                  <a:lnTo>
                    <a:pt x="50" y="10"/>
                  </a:lnTo>
                  <a:lnTo>
                    <a:pt x="53" y="15"/>
                  </a:lnTo>
                  <a:lnTo>
                    <a:pt x="53" y="19"/>
                  </a:lnTo>
                  <a:lnTo>
                    <a:pt x="55"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2" name="Freeform 89"/>
            <p:cNvSpPr>
              <a:spLocks/>
            </p:cNvSpPr>
            <p:nvPr/>
          </p:nvSpPr>
          <p:spPr bwMode="auto">
            <a:xfrm>
              <a:off x="7632701" y="3228975"/>
              <a:ext cx="171450" cy="333375"/>
            </a:xfrm>
            <a:custGeom>
              <a:avLst/>
              <a:gdLst>
                <a:gd name="T0" fmla="*/ 2147483647 w 217"/>
                <a:gd name="T1" fmla="*/ 2147483647 h 420"/>
                <a:gd name="T2" fmla="*/ 2147483647 w 217"/>
                <a:gd name="T3" fmla="*/ 2147483647 h 420"/>
                <a:gd name="T4" fmla="*/ 2147483647 w 217"/>
                <a:gd name="T5" fmla="*/ 2147483647 h 420"/>
                <a:gd name="T6" fmla="*/ 2147483647 w 217"/>
                <a:gd name="T7" fmla="*/ 2147483647 h 420"/>
                <a:gd name="T8" fmla="*/ 2147483647 w 217"/>
                <a:gd name="T9" fmla="*/ 2147483647 h 420"/>
                <a:gd name="T10" fmla="*/ 2147483647 w 217"/>
                <a:gd name="T11" fmla="*/ 2147483647 h 420"/>
                <a:gd name="T12" fmla="*/ 2147483647 w 217"/>
                <a:gd name="T13" fmla="*/ 2147483647 h 420"/>
                <a:gd name="T14" fmla="*/ 2147483647 w 217"/>
                <a:gd name="T15" fmla="*/ 2147483647 h 420"/>
                <a:gd name="T16" fmla="*/ 2147483647 w 217"/>
                <a:gd name="T17" fmla="*/ 2147483647 h 420"/>
                <a:gd name="T18" fmla="*/ 2147483647 w 217"/>
                <a:gd name="T19" fmla="*/ 2147483647 h 420"/>
                <a:gd name="T20" fmla="*/ 2147483647 w 217"/>
                <a:gd name="T21" fmla="*/ 2147483647 h 420"/>
                <a:gd name="T22" fmla="*/ 2147483647 w 217"/>
                <a:gd name="T23" fmla="*/ 2147483647 h 420"/>
                <a:gd name="T24" fmla="*/ 2147483647 w 217"/>
                <a:gd name="T25" fmla="*/ 2147483647 h 420"/>
                <a:gd name="T26" fmla="*/ 2147483647 w 217"/>
                <a:gd name="T27" fmla="*/ 2147483647 h 420"/>
                <a:gd name="T28" fmla="*/ 2147483647 w 217"/>
                <a:gd name="T29" fmla="*/ 2147483647 h 420"/>
                <a:gd name="T30" fmla="*/ 2147483647 w 217"/>
                <a:gd name="T31" fmla="*/ 2147483647 h 420"/>
                <a:gd name="T32" fmla="*/ 2147483647 w 217"/>
                <a:gd name="T33" fmla="*/ 2147483647 h 420"/>
                <a:gd name="T34" fmla="*/ 2147483647 w 217"/>
                <a:gd name="T35" fmla="*/ 2147483647 h 420"/>
                <a:gd name="T36" fmla="*/ 2147483647 w 217"/>
                <a:gd name="T37" fmla="*/ 2147483647 h 420"/>
                <a:gd name="T38" fmla="*/ 2147483647 w 217"/>
                <a:gd name="T39" fmla="*/ 2147483647 h 420"/>
                <a:gd name="T40" fmla="*/ 2147483647 w 217"/>
                <a:gd name="T41" fmla="*/ 2147483647 h 420"/>
                <a:gd name="T42" fmla="*/ 2147483647 w 217"/>
                <a:gd name="T43" fmla="*/ 2147483647 h 420"/>
                <a:gd name="T44" fmla="*/ 2147483647 w 217"/>
                <a:gd name="T45" fmla="*/ 2147483647 h 420"/>
                <a:gd name="T46" fmla="*/ 2147483647 w 217"/>
                <a:gd name="T47" fmla="*/ 2147483647 h 420"/>
                <a:gd name="T48" fmla="*/ 2147483647 w 217"/>
                <a:gd name="T49" fmla="*/ 2147483647 h 420"/>
                <a:gd name="T50" fmla="*/ 2147483647 w 217"/>
                <a:gd name="T51" fmla="*/ 2147483647 h 420"/>
                <a:gd name="T52" fmla="*/ 2147483647 w 217"/>
                <a:gd name="T53" fmla="*/ 2147483647 h 420"/>
                <a:gd name="T54" fmla="*/ 2147483647 w 217"/>
                <a:gd name="T55" fmla="*/ 2147483647 h 420"/>
                <a:gd name="T56" fmla="*/ 2147483647 w 217"/>
                <a:gd name="T57" fmla="*/ 2147483647 h 420"/>
                <a:gd name="T58" fmla="*/ 2147483647 w 217"/>
                <a:gd name="T59" fmla="*/ 2147483647 h 420"/>
                <a:gd name="T60" fmla="*/ 2147483647 w 217"/>
                <a:gd name="T61" fmla="*/ 2147483647 h 420"/>
                <a:gd name="T62" fmla="*/ 2147483647 w 217"/>
                <a:gd name="T63" fmla="*/ 2147483647 h 420"/>
                <a:gd name="T64" fmla="*/ 2147483647 w 217"/>
                <a:gd name="T65" fmla="*/ 2147483647 h 420"/>
                <a:gd name="T66" fmla="*/ 2147483647 w 217"/>
                <a:gd name="T67" fmla="*/ 2147483647 h 420"/>
                <a:gd name="T68" fmla="*/ 2147483647 w 217"/>
                <a:gd name="T69" fmla="*/ 2147483647 h 420"/>
                <a:gd name="T70" fmla="*/ 2147483647 w 217"/>
                <a:gd name="T71" fmla="*/ 2147483647 h 420"/>
                <a:gd name="T72" fmla="*/ 2147483647 w 217"/>
                <a:gd name="T73" fmla="*/ 2147483647 h 420"/>
                <a:gd name="T74" fmla="*/ 2147483647 w 217"/>
                <a:gd name="T75" fmla="*/ 2147483647 h 420"/>
                <a:gd name="T76" fmla="*/ 2147483647 w 217"/>
                <a:gd name="T77" fmla="*/ 2147483647 h 420"/>
                <a:gd name="T78" fmla="*/ 2147483647 w 217"/>
                <a:gd name="T79" fmla="*/ 2147483647 h 420"/>
                <a:gd name="T80" fmla="*/ 2147483647 w 217"/>
                <a:gd name="T81" fmla="*/ 2147483647 h 420"/>
                <a:gd name="T82" fmla="*/ 2147483647 w 217"/>
                <a:gd name="T83" fmla="*/ 2147483647 h 4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17"/>
                <a:gd name="T127" fmla="*/ 0 h 420"/>
                <a:gd name="T128" fmla="*/ 217 w 217"/>
                <a:gd name="T129" fmla="*/ 420 h 4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17" h="420">
                  <a:moveTo>
                    <a:pt x="42" y="28"/>
                  </a:moveTo>
                  <a:lnTo>
                    <a:pt x="42" y="36"/>
                  </a:lnTo>
                  <a:lnTo>
                    <a:pt x="42" y="44"/>
                  </a:lnTo>
                  <a:lnTo>
                    <a:pt x="44" y="49"/>
                  </a:lnTo>
                  <a:lnTo>
                    <a:pt x="46" y="57"/>
                  </a:lnTo>
                  <a:lnTo>
                    <a:pt x="48" y="63"/>
                  </a:lnTo>
                  <a:lnTo>
                    <a:pt x="49" y="70"/>
                  </a:lnTo>
                  <a:lnTo>
                    <a:pt x="53" y="76"/>
                  </a:lnTo>
                  <a:lnTo>
                    <a:pt x="57" y="85"/>
                  </a:lnTo>
                  <a:lnTo>
                    <a:pt x="59" y="91"/>
                  </a:lnTo>
                  <a:lnTo>
                    <a:pt x="63" y="97"/>
                  </a:lnTo>
                  <a:lnTo>
                    <a:pt x="67" y="104"/>
                  </a:lnTo>
                  <a:lnTo>
                    <a:pt x="72" y="112"/>
                  </a:lnTo>
                  <a:lnTo>
                    <a:pt x="76" y="120"/>
                  </a:lnTo>
                  <a:lnTo>
                    <a:pt x="80" y="127"/>
                  </a:lnTo>
                  <a:lnTo>
                    <a:pt x="84" y="135"/>
                  </a:lnTo>
                  <a:lnTo>
                    <a:pt x="89" y="144"/>
                  </a:lnTo>
                  <a:lnTo>
                    <a:pt x="93" y="150"/>
                  </a:lnTo>
                  <a:lnTo>
                    <a:pt x="97" y="158"/>
                  </a:lnTo>
                  <a:lnTo>
                    <a:pt x="101" y="165"/>
                  </a:lnTo>
                  <a:lnTo>
                    <a:pt x="105" y="173"/>
                  </a:lnTo>
                  <a:lnTo>
                    <a:pt x="106" y="179"/>
                  </a:lnTo>
                  <a:lnTo>
                    <a:pt x="112" y="186"/>
                  </a:lnTo>
                  <a:lnTo>
                    <a:pt x="116" y="194"/>
                  </a:lnTo>
                  <a:lnTo>
                    <a:pt x="120" y="201"/>
                  </a:lnTo>
                  <a:lnTo>
                    <a:pt x="124" y="209"/>
                  </a:lnTo>
                  <a:lnTo>
                    <a:pt x="127" y="218"/>
                  </a:lnTo>
                  <a:lnTo>
                    <a:pt x="131" y="226"/>
                  </a:lnTo>
                  <a:lnTo>
                    <a:pt x="135" y="236"/>
                  </a:lnTo>
                  <a:lnTo>
                    <a:pt x="139" y="243"/>
                  </a:lnTo>
                  <a:lnTo>
                    <a:pt x="144" y="253"/>
                  </a:lnTo>
                  <a:lnTo>
                    <a:pt x="148" y="260"/>
                  </a:lnTo>
                  <a:lnTo>
                    <a:pt x="152" y="270"/>
                  </a:lnTo>
                  <a:lnTo>
                    <a:pt x="156" y="277"/>
                  </a:lnTo>
                  <a:lnTo>
                    <a:pt x="160" y="287"/>
                  </a:lnTo>
                  <a:lnTo>
                    <a:pt x="163" y="295"/>
                  </a:lnTo>
                  <a:lnTo>
                    <a:pt x="167" y="302"/>
                  </a:lnTo>
                  <a:lnTo>
                    <a:pt x="171" y="308"/>
                  </a:lnTo>
                  <a:lnTo>
                    <a:pt x="175" y="315"/>
                  </a:lnTo>
                  <a:lnTo>
                    <a:pt x="177" y="321"/>
                  </a:lnTo>
                  <a:lnTo>
                    <a:pt x="182" y="329"/>
                  </a:lnTo>
                  <a:lnTo>
                    <a:pt x="184" y="334"/>
                  </a:lnTo>
                  <a:lnTo>
                    <a:pt x="188" y="342"/>
                  </a:lnTo>
                  <a:lnTo>
                    <a:pt x="192" y="348"/>
                  </a:lnTo>
                  <a:lnTo>
                    <a:pt x="196" y="355"/>
                  </a:lnTo>
                  <a:lnTo>
                    <a:pt x="200" y="361"/>
                  </a:lnTo>
                  <a:lnTo>
                    <a:pt x="203" y="371"/>
                  </a:lnTo>
                  <a:lnTo>
                    <a:pt x="207" y="374"/>
                  </a:lnTo>
                  <a:lnTo>
                    <a:pt x="209" y="378"/>
                  </a:lnTo>
                  <a:lnTo>
                    <a:pt x="211" y="384"/>
                  </a:lnTo>
                  <a:lnTo>
                    <a:pt x="213" y="390"/>
                  </a:lnTo>
                  <a:lnTo>
                    <a:pt x="217" y="397"/>
                  </a:lnTo>
                  <a:lnTo>
                    <a:pt x="215" y="405"/>
                  </a:lnTo>
                  <a:lnTo>
                    <a:pt x="211" y="412"/>
                  </a:lnTo>
                  <a:lnTo>
                    <a:pt x="203" y="418"/>
                  </a:lnTo>
                  <a:lnTo>
                    <a:pt x="196" y="420"/>
                  </a:lnTo>
                  <a:lnTo>
                    <a:pt x="186" y="420"/>
                  </a:lnTo>
                  <a:lnTo>
                    <a:pt x="179" y="416"/>
                  </a:lnTo>
                  <a:lnTo>
                    <a:pt x="173" y="409"/>
                  </a:lnTo>
                  <a:lnTo>
                    <a:pt x="171" y="405"/>
                  </a:lnTo>
                  <a:lnTo>
                    <a:pt x="167" y="399"/>
                  </a:lnTo>
                  <a:lnTo>
                    <a:pt x="165" y="393"/>
                  </a:lnTo>
                  <a:lnTo>
                    <a:pt x="163" y="390"/>
                  </a:lnTo>
                  <a:lnTo>
                    <a:pt x="158" y="380"/>
                  </a:lnTo>
                  <a:lnTo>
                    <a:pt x="154" y="372"/>
                  </a:lnTo>
                  <a:lnTo>
                    <a:pt x="148" y="363"/>
                  </a:lnTo>
                  <a:lnTo>
                    <a:pt x="144" y="355"/>
                  </a:lnTo>
                  <a:lnTo>
                    <a:pt x="141" y="348"/>
                  </a:lnTo>
                  <a:lnTo>
                    <a:pt x="137" y="340"/>
                  </a:lnTo>
                  <a:lnTo>
                    <a:pt x="131" y="331"/>
                  </a:lnTo>
                  <a:lnTo>
                    <a:pt x="127" y="323"/>
                  </a:lnTo>
                  <a:lnTo>
                    <a:pt x="122" y="314"/>
                  </a:lnTo>
                  <a:lnTo>
                    <a:pt x="118" y="306"/>
                  </a:lnTo>
                  <a:lnTo>
                    <a:pt x="114" y="298"/>
                  </a:lnTo>
                  <a:lnTo>
                    <a:pt x="108" y="289"/>
                  </a:lnTo>
                  <a:lnTo>
                    <a:pt x="105" y="279"/>
                  </a:lnTo>
                  <a:lnTo>
                    <a:pt x="101" y="272"/>
                  </a:lnTo>
                  <a:lnTo>
                    <a:pt x="97" y="264"/>
                  </a:lnTo>
                  <a:lnTo>
                    <a:pt x="93" y="257"/>
                  </a:lnTo>
                  <a:lnTo>
                    <a:pt x="89" y="253"/>
                  </a:lnTo>
                  <a:lnTo>
                    <a:pt x="87" y="247"/>
                  </a:lnTo>
                  <a:lnTo>
                    <a:pt x="84" y="241"/>
                  </a:lnTo>
                  <a:lnTo>
                    <a:pt x="82" y="236"/>
                  </a:lnTo>
                  <a:lnTo>
                    <a:pt x="78" y="230"/>
                  </a:lnTo>
                  <a:lnTo>
                    <a:pt x="74" y="222"/>
                  </a:lnTo>
                  <a:lnTo>
                    <a:pt x="72" y="218"/>
                  </a:lnTo>
                  <a:lnTo>
                    <a:pt x="70" y="213"/>
                  </a:lnTo>
                  <a:lnTo>
                    <a:pt x="67" y="209"/>
                  </a:lnTo>
                  <a:lnTo>
                    <a:pt x="65" y="203"/>
                  </a:lnTo>
                  <a:lnTo>
                    <a:pt x="63" y="199"/>
                  </a:lnTo>
                  <a:lnTo>
                    <a:pt x="61" y="194"/>
                  </a:lnTo>
                  <a:lnTo>
                    <a:pt x="59" y="190"/>
                  </a:lnTo>
                  <a:lnTo>
                    <a:pt x="57" y="186"/>
                  </a:lnTo>
                  <a:lnTo>
                    <a:pt x="55" y="180"/>
                  </a:lnTo>
                  <a:lnTo>
                    <a:pt x="51" y="175"/>
                  </a:lnTo>
                  <a:lnTo>
                    <a:pt x="51" y="169"/>
                  </a:lnTo>
                  <a:lnTo>
                    <a:pt x="49" y="165"/>
                  </a:lnTo>
                  <a:lnTo>
                    <a:pt x="46" y="161"/>
                  </a:lnTo>
                  <a:lnTo>
                    <a:pt x="44" y="156"/>
                  </a:lnTo>
                  <a:lnTo>
                    <a:pt x="44" y="152"/>
                  </a:lnTo>
                  <a:lnTo>
                    <a:pt x="42" y="146"/>
                  </a:lnTo>
                  <a:lnTo>
                    <a:pt x="36" y="139"/>
                  </a:lnTo>
                  <a:lnTo>
                    <a:pt x="32" y="131"/>
                  </a:lnTo>
                  <a:lnTo>
                    <a:pt x="27" y="123"/>
                  </a:lnTo>
                  <a:lnTo>
                    <a:pt x="23" y="116"/>
                  </a:lnTo>
                  <a:lnTo>
                    <a:pt x="17" y="108"/>
                  </a:lnTo>
                  <a:lnTo>
                    <a:pt x="13" y="101"/>
                  </a:lnTo>
                  <a:lnTo>
                    <a:pt x="9" y="93"/>
                  </a:lnTo>
                  <a:lnTo>
                    <a:pt x="8" y="85"/>
                  </a:lnTo>
                  <a:lnTo>
                    <a:pt x="4" y="76"/>
                  </a:lnTo>
                  <a:lnTo>
                    <a:pt x="2" y="68"/>
                  </a:lnTo>
                  <a:lnTo>
                    <a:pt x="0" y="61"/>
                  </a:lnTo>
                  <a:lnTo>
                    <a:pt x="2" y="53"/>
                  </a:lnTo>
                  <a:lnTo>
                    <a:pt x="2" y="46"/>
                  </a:lnTo>
                  <a:lnTo>
                    <a:pt x="4" y="36"/>
                  </a:lnTo>
                  <a:lnTo>
                    <a:pt x="8" y="28"/>
                  </a:lnTo>
                  <a:lnTo>
                    <a:pt x="13" y="21"/>
                  </a:lnTo>
                  <a:lnTo>
                    <a:pt x="17" y="13"/>
                  </a:lnTo>
                  <a:lnTo>
                    <a:pt x="23" y="6"/>
                  </a:lnTo>
                  <a:lnTo>
                    <a:pt x="27" y="2"/>
                  </a:lnTo>
                  <a:lnTo>
                    <a:pt x="32" y="0"/>
                  </a:lnTo>
                  <a:lnTo>
                    <a:pt x="34" y="0"/>
                  </a:lnTo>
                  <a:lnTo>
                    <a:pt x="38" y="6"/>
                  </a:lnTo>
                  <a:lnTo>
                    <a:pt x="38" y="9"/>
                  </a:lnTo>
                  <a:lnTo>
                    <a:pt x="40" y="15"/>
                  </a:lnTo>
                  <a:lnTo>
                    <a:pt x="40" y="21"/>
                  </a:lnTo>
                  <a:lnTo>
                    <a:pt x="42"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3" name="Freeform 91"/>
            <p:cNvSpPr>
              <a:spLocks/>
            </p:cNvSpPr>
            <p:nvPr/>
          </p:nvSpPr>
          <p:spPr bwMode="auto">
            <a:xfrm>
              <a:off x="7602538" y="3910013"/>
              <a:ext cx="247650" cy="120650"/>
            </a:xfrm>
            <a:custGeom>
              <a:avLst/>
              <a:gdLst>
                <a:gd name="T0" fmla="*/ 2147483647 w 312"/>
                <a:gd name="T1" fmla="*/ 0 h 150"/>
                <a:gd name="T2" fmla="*/ 2147483647 w 312"/>
                <a:gd name="T3" fmla="*/ 0 h 150"/>
                <a:gd name="T4" fmla="*/ 2147483647 w 312"/>
                <a:gd name="T5" fmla="*/ 2147483647 h 150"/>
                <a:gd name="T6" fmla="*/ 2147483647 w 312"/>
                <a:gd name="T7" fmla="*/ 2147483647 h 150"/>
                <a:gd name="T8" fmla="*/ 2147483647 w 312"/>
                <a:gd name="T9" fmla="*/ 2147483647 h 150"/>
                <a:gd name="T10" fmla="*/ 2147483647 w 312"/>
                <a:gd name="T11" fmla="*/ 2147483647 h 150"/>
                <a:gd name="T12" fmla="*/ 2147483647 w 312"/>
                <a:gd name="T13" fmla="*/ 2147483647 h 150"/>
                <a:gd name="T14" fmla="*/ 2147483647 w 312"/>
                <a:gd name="T15" fmla="*/ 2147483647 h 150"/>
                <a:gd name="T16" fmla="*/ 2147483647 w 312"/>
                <a:gd name="T17" fmla="*/ 2147483647 h 150"/>
                <a:gd name="T18" fmla="*/ 2147483647 w 312"/>
                <a:gd name="T19" fmla="*/ 2147483647 h 150"/>
                <a:gd name="T20" fmla="*/ 2147483647 w 312"/>
                <a:gd name="T21" fmla="*/ 2147483647 h 150"/>
                <a:gd name="T22" fmla="*/ 2147483647 w 312"/>
                <a:gd name="T23" fmla="*/ 2147483647 h 150"/>
                <a:gd name="T24" fmla="*/ 2147483647 w 312"/>
                <a:gd name="T25" fmla="*/ 2147483647 h 150"/>
                <a:gd name="T26" fmla="*/ 2147483647 w 312"/>
                <a:gd name="T27" fmla="*/ 2147483647 h 150"/>
                <a:gd name="T28" fmla="*/ 2147483647 w 312"/>
                <a:gd name="T29" fmla="*/ 2147483647 h 150"/>
                <a:gd name="T30" fmla="*/ 2147483647 w 312"/>
                <a:gd name="T31" fmla="*/ 2147483647 h 150"/>
                <a:gd name="T32" fmla="*/ 2147483647 w 312"/>
                <a:gd name="T33" fmla="*/ 2147483647 h 150"/>
                <a:gd name="T34" fmla="*/ 2147483647 w 312"/>
                <a:gd name="T35" fmla="*/ 2147483647 h 150"/>
                <a:gd name="T36" fmla="*/ 2147483647 w 312"/>
                <a:gd name="T37" fmla="*/ 2147483647 h 150"/>
                <a:gd name="T38" fmla="*/ 2147483647 w 312"/>
                <a:gd name="T39" fmla="*/ 2147483647 h 150"/>
                <a:gd name="T40" fmla="*/ 2147483647 w 312"/>
                <a:gd name="T41" fmla="*/ 2147483647 h 150"/>
                <a:gd name="T42" fmla="*/ 2147483647 w 312"/>
                <a:gd name="T43" fmla="*/ 2147483647 h 150"/>
                <a:gd name="T44" fmla="*/ 2147483647 w 312"/>
                <a:gd name="T45" fmla="*/ 2147483647 h 150"/>
                <a:gd name="T46" fmla="*/ 2147483647 w 312"/>
                <a:gd name="T47" fmla="*/ 2147483647 h 150"/>
                <a:gd name="T48" fmla="*/ 2147483647 w 312"/>
                <a:gd name="T49" fmla="*/ 2147483647 h 150"/>
                <a:gd name="T50" fmla="*/ 2147483647 w 312"/>
                <a:gd name="T51" fmla="*/ 2147483647 h 150"/>
                <a:gd name="T52" fmla="*/ 2147483647 w 312"/>
                <a:gd name="T53" fmla="*/ 2147483647 h 150"/>
                <a:gd name="T54" fmla="*/ 2147483647 w 312"/>
                <a:gd name="T55" fmla="*/ 2147483647 h 150"/>
                <a:gd name="T56" fmla="*/ 2147483647 w 312"/>
                <a:gd name="T57" fmla="*/ 2147483647 h 150"/>
                <a:gd name="T58" fmla="*/ 2147483647 w 312"/>
                <a:gd name="T59" fmla="*/ 2147483647 h 150"/>
                <a:gd name="T60" fmla="*/ 2147483647 w 312"/>
                <a:gd name="T61" fmla="*/ 2147483647 h 150"/>
                <a:gd name="T62" fmla="*/ 2147483647 w 312"/>
                <a:gd name="T63" fmla="*/ 2147483647 h 150"/>
                <a:gd name="T64" fmla="*/ 2147483647 w 312"/>
                <a:gd name="T65" fmla="*/ 2147483647 h 150"/>
                <a:gd name="T66" fmla="*/ 2147483647 w 312"/>
                <a:gd name="T67" fmla="*/ 2147483647 h 150"/>
                <a:gd name="T68" fmla="*/ 2147483647 w 312"/>
                <a:gd name="T69" fmla="*/ 2147483647 h 150"/>
                <a:gd name="T70" fmla="*/ 0 w 312"/>
                <a:gd name="T71" fmla="*/ 2147483647 h 150"/>
                <a:gd name="T72" fmla="*/ 0 w 312"/>
                <a:gd name="T73" fmla="*/ 2147483647 h 150"/>
                <a:gd name="T74" fmla="*/ 2147483647 w 312"/>
                <a:gd name="T75" fmla="*/ 2147483647 h 150"/>
                <a:gd name="T76" fmla="*/ 2147483647 w 312"/>
                <a:gd name="T77" fmla="*/ 2147483647 h 150"/>
                <a:gd name="T78" fmla="*/ 2147483647 w 312"/>
                <a:gd name="T79" fmla="*/ 2147483647 h 150"/>
                <a:gd name="T80" fmla="*/ 2147483647 w 312"/>
                <a:gd name="T81" fmla="*/ 2147483647 h 150"/>
                <a:gd name="T82" fmla="*/ 2147483647 w 312"/>
                <a:gd name="T83" fmla="*/ 2147483647 h 150"/>
                <a:gd name="T84" fmla="*/ 2147483647 w 312"/>
                <a:gd name="T85" fmla="*/ 2147483647 h 150"/>
                <a:gd name="T86" fmla="*/ 2147483647 w 312"/>
                <a:gd name="T87" fmla="*/ 2147483647 h 150"/>
                <a:gd name="T88" fmla="*/ 2147483647 w 312"/>
                <a:gd name="T89" fmla="*/ 2147483647 h 150"/>
                <a:gd name="T90" fmla="*/ 2147483647 w 312"/>
                <a:gd name="T91" fmla="*/ 2147483647 h 150"/>
                <a:gd name="T92" fmla="*/ 2147483647 w 312"/>
                <a:gd name="T93" fmla="*/ 2147483647 h 150"/>
                <a:gd name="T94" fmla="*/ 2147483647 w 312"/>
                <a:gd name="T95" fmla="*/ 2147483647 h 150"/>
                <a:gd name="T96" fmla="*/ 2147483647 w 312"/>
                <a:gd name="T97" fmla="*/ 2147483647 h 150"/>
                <a:gd name="T98" fmla="*/ 2147483647 w 312"/>
                <a:gd name="T99" fmla="*/ 2147483647 h 150"/>
                <a:gd name="T100" fmla="*/ 2147483647 w 312"/>
                <a:gd name="T101" fmla="*/ 2147483647 h 150"/>
                <a:gd name="T102" fmla="*/ 2147483647 w 312"/>
                <a:gd name="T103" fmla="*/ 0 h 1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12"/>
                <a:gd name="T157" fmla="*/ 0 h 150"/>
                <a:gd name="T158" fmla="*/ 312 w 312"/>
                <a:gd name="T159" fmla="*/ 150 h 1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12" h="150">
                  <a:moveTo>
                    <a:pt x="253" y="0"/>
                  </a:moveTo>
                  <a:lnTo>
                    <a:pt x="255" y="0"/>
                  </a:lnTo>
                  <a:lnTo>
                    <a:pt x="262" y="0"/>
                  </a:lnTo>
                  <a:lnTo>
                    <a:pt x="266" y="0"/>
                  </a:lnTo>
                  <a:lnTo>
                    <a:pt x="272" y="2"/>
                  </a:lnTo>
                  <a:lnTo>
                    <a:pt x="276" y="2"/>
                  </a:lnTo>
                  <a:lnTo>
                    <a:pt x="283" y="6"/>
                  </a:lnTo>
                  <a:lnTo>
                    <a:pt x="287" y="6"/>
                  </a:lnTo>
                  <a:lnTo>
                    <a:pt x="293" y="8"/>
                  </a:lnTo>
                  <a:lnTo>
                    <a:pt x="298" y="9"/>
                  </a:lnTo>
                  <a:lnTo>
                    <a:pt x="302" y="13"/>
                  </a:lnTo>
                  <a:lnTo>
                    <a:pt x="306" y="17"/>
                  </a:lnTo>
                  <a:lnTo>
                    <a:pt x="308" y="21"/>
                  </a:lnTo>
                  <a:lnTo>
                    <a:pt x="310" y="25"/>
                  </a:lnTo>
                  <a:lnTo>
                    <a:pt x="312" y="30"/>
                  </a:lnTo>
                  <a:lnTo>
                    <a:pt x="310" y="36"/>
                  </a:lnTo>
                  <a:lnTo>
                    <a:pt x="308" y="42"/>
                  </a:lnTo>
                  <a:lnTo>
                    <a:pt x="304" y="47"/>
                  </a:lnTo>
                  <a:lnTo>
                    <a:pt x="302" y="55"/>
                  </a:lnTo>
                  <a:lnTo>
                    <a:pt x="298" y="63"/>
                  </a:lnTo>
                  <a:lnTo>
                    <a:pt x="293" y="70"/>
                  </a:lnTo>
                  <a:lnTo>
                    <a:pt x="289" y="78"/>
                  </a:lnTo>
                  <a:lnTo>
                    <a:pt x="283" y="85"/>
                  </a:lnTo>
                  <a:lnTo>
                    <a:pt x="278" y="91"/>
                  </a:lnTo>
                  <a:lnTo>
                    <a:pt x="272" y="99"/>
                  </a:lnTo>
                  <a:lnTo>
                    <a:pt x="266" y="104"/>
                  </a:lnTo>
                  <a:lnTo>
                    <a:pt x="260" y="112"/>
                  </a:lnTo>
                  <a:lnTo>
                    <a:pt x="253" y="116"/>
                  </a:lnTo>
                  <a:lnTo>
                    <a:pt x="247" y="122"/>
                  </a:lnTo>
                  <a:lnTo>
                    <a:pt x="241" y="125"/>
                  </a:lnTo>
                  <a:lnTo>
                    <a:pt x="236" y="129"/>
                  </a:lnTo>
                  <a:lnTo>
                    <a:pt x="228" y="129"/>
                  </a:lnTo>
                  <a:lnTo>
                    <a:pt x="224" y="131"/>
                  </a:lnTo>
                  <a:lnTo>
                    <a:pt x="219" y="131"/>
                  </a:lnTo>
                  <a:lnTo>
                    <a:pt x="213" y="133"/>
                  </a:lnTo>
                  <a:lnTo>
                    <a:pt x="207" y="131"/>
                  </a:lnTo>
                  <a:lnTo>
                    <a:pt x="203" y="131"/>
                  </a:lnTo>
                  <a:lnTo>
                    <a:pt x="198" y="131"/>
                  </a:lnTo>
                  <a:lnTo>
                    <a:pt x="192" y="131"/>
                  </a:lnTo>
                  <a:lnTo>
                    <a:pt x="184" y="129"/>
                  </a:lnTo>
                  <a:lnTo>
                    <a:pt x="177" y="129"/>
                  </a:lnTo>
                  <a:lnTo>
                    <a:pt x="171" y="129"/>
                  </a:lnTo>
                  <a:lnTo>
                    <a:pt x="167" y="129"/>
                  </a:lnTo>
                  <a:lnTo>
                    <a:pt x="162" y="129"/>
                  </a:lnTo>
                  <a:lnTo>
                    <a:pt x="158" y="129"/>
                  </a:lnTo>
                  <a:lnTo>
                    <a:pt x="152" y="129"/>
                  </a:lnTo>
                  <a:lnTo>
                    <a:pt x="146" y="129"/>
                  </a:lnTo>
                  <a:lnTo>
                    <a:pt x="141" y="129"/>
                  </a:lnTo>
                  <a:lnTo>
                    <a:pt x="135" y="131"/>
                  </a:lnTo>
                  <a:lnTo>
                    <a:pt x="127" y="131"/>
                  </a:lnTo>
                  <a:lnTo>
                    <a:pt x="120" y="133"/>
                  </a:lnTo>
                  <a:lnTo>
                    <a:pt x="112" y="133"/>
                  </a:lnTo>
                  <a:lnTo>
                    <a:pt x="105" y="137"/>
                  </a:lnTo>
                  <a:lnTo>
                    <a:pt x="95" y="137"/>
                  </a:lnTo>
                  <a:lnTo>
                    <a:pt x="87" y="139"/>
                  </a:lnTo>
                  <a:lnTo>
                    <a:pt x="80" y="141"/>
                  </a:lnTo>
                  <a:lnTo>
                    <a:pt x="72" y="142"/>
                  </a:lnTo>
                  <a:lnTo>
                    <a:pt x="65" y="142"/>
                  </a:lnTo>
                  <a:lnTo>
                    <a:pt x="59" y="144"/>
                  </a:lnTo>
                  <a:lnTo>
                    <a:pt x="53" y="144"/>
                  </a:lnTo>
                  <a:lnTo>
                    <a:pt x="49" y="146"/>
                  </a:lnTo>
                  <a:lnTo>
                    <a:pt x="42" y="146"/>
                  </a:lnTo>
                  <a:lnTo>
                    <a:pt x="38" y="148"/>
                  </a:lnTo>
                  <a:lnTo>
                    <a:pt x="34" y="148"/>
                  </a:lnTo>
                  <a:lnTo>
                    <a:pt x="30" y="150"/>
                  </a:lnTo>
                  <a:lnTo>
                    <a:pt x="21" y="150"/>
                  </a:lnTo>
                  <a:lnTo>
                    <a:pt x="17" y="150"/>
                  </a:lnTo>
                  <a:lnTo>
                    <a:pt x="11" y="148"/>
                  </a:lnTo>
                  <a:lnTo>
                    <a:pt x="6" y="146"/>
                  </a:lnTo>
                  <a:lnTo>
                    <a:pt x="4" y="144"/>
                  </a:lnTo>
                  <a:lnTo>
                    <a:pt x="2" y="142"/>
                  </a:lnTo>
                  <a:lnTo>
                    <a:pt x="0" y="139"/>
                  </a:lnTo>
                  <a:lnTo>
                    <a:pt x="0" y="135"/>
                  </a:lnTo>
                  <a:lnTo>
                    <a:pt x="0" y="129"/>
                  </a:lnTo>
                  <a:lnTo>
                    <a:pt x="2" y="125"/>
                  </a:lnTo>
                  <a:lnTo>
                    <a:pt x="4" y="118"/>
                  </a:lnTo>
                  <a:lnTo>
                    <a:pt x="11" y="112"/>
                  </a:lnTo>
                  <a:lnTo>
                    <a:pt x="13" y="108"/>
                  </a:lnTo>
                  <a:lnTo>
                    <a:pt x="19" y="104"/>
                  </a:lnTo>
                  <a:lnTo>
                    <a:pt x="25" y="101"/>
                  </a:lnTo>
                  <a:lnTo>
                    <a:pt x="30" y="97"/>
                  </a:lnTo>
                  <a:lnTo>
                    <a:pt x="36" y="91"/>
                  </a:lnTo>
                  <a:lnTo>
                    <a:pt x="42" y="87"/>
                  </a:lnTo>
                  <a:lnTo>
                    <a:pt x="49" y="84"/>
                  </a:lnTo>
                  <a:lnTo>
                    <a:pt x="57" y="80"/>
                  </a:lnTo>
                  <a:lnTo>
                    <a:pt x="65" y="76"/>
                  </a:lnTo>
                  <a:lnTo>
                    <a:pt x="72" y="72"/>
                  </a:lnTo>
                  <a:lnTo>
                    <a:pt x="80" y="66"/>
                  </a:lnTo>
                  <a:lnTo>
                    <a:pt x="87" y="63"/>
                  </a:lnTo>
                  <a:lnTo>
                    <a:pt x="95" y="59"/>
                  </a:lnTo>
                  <a:lnTo>
                    <a:pt x="103" y="55"/>
                  </a:lnTo>
                  <a:lnTo>
                    <a:pt x="108" y="51"/>
                  </a:lnTo>
                  <a:lnTo>
                    <a:pt x="116" y="47"/>
                  </a:lnTo>
                  <a:lnTo>
                    <a:pt x="122" y="44"/>
                  </a:lnTo>
                  <a:lnTo>
                    <a:pt x="129" y="42"/>
                  </a:lnTo>
                  <a:lnTo>
                    <a:pt x="135" y="40"/>
                  </a:lnTo>
                  <a:lnTo>
                    <a:pt x="143" y="36"/>
                  </a:lnTo>
                  <a:lnTo>
                    <a:pt x="146" y="34"/>
                  </a:lnTo>
                  <a:lnTo>
                    <a:pt x="152" y="32"/>
                  </a:lnTo>
                  <a:lnTo>
                    <a:pt x="156" y="28"/>
                  </a:lnTo>
                  <a:lnTo>
                    <a:pt x="160" y="28"/>
                  </a:lnTo>
                  <a:lnTo>
                    <a:pt x="165" y="25"/>
                  </a:lnTo>
                  <a:lnTo>
                    <a:pt x="167" y="25"/>
                  </a:lnTo>
                  <a:lnTo>
                    <a:pt x="253"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4" name="Freeform 92"/>
            <p:cNvSpPr>
              <a:spLocks/>
            </p:cNvSpPr>
            <p:nvPr/>
          </p:nvSpPr>
          <p:spPr bwMode="auto">
            <a:xfrm>
              <a:off x="8281988" y="3849688"/>
              <a:ext cx="365125" cy="160338"/>
            </a:xfrm>
            <a:custGeom>
              <a:avLst/>
              <a:gdLst>
                <a:gd name="T0" fmla="*/ 0 w 461"/>
                <a:gd name="T1" fmla="*/ 0 h 201"/>
                <a:gd name="T2" fmla="*/ 2147483647 w 461"/>
                <a:gd name="T3" fmla="*/ 2147483647 h 201"/>
                <a:gd name="T4" fmla="*/ 2147483647 w 461"/>
                <a:gd name="T5" fmla="*/ 2147483647 h 201"/>
                <a:gd name="T6" fmla="*/ 2147483647 w 461"/>
                <a:gd name="T7" fmla="*/ 2147483647 h 201"/>
                <a:gd name="T8" fmla="*/ 2147483647 w 461"/>
                <a:gd name="T9" fmla="*/ 2147483647 h 201"/>
                <a:gd name="T10" fmla="*/ 2147483647 w 461"/>
                <a:gd name="T11" fmla="*/ 2147483647 h 201"/>
                <a:gd name="T12" fmla="*/ 2147483647 w 461"/>
                <a:gd name="T13" fmla="*/ 2147483647 h 201"/>
                <a:gd name="T14" fmla="*/ 2147483647 w 461"/>
                <a:gd name="T15" fmla="*/ 2147483647 h 201"/>
                <a:gd name="T16" fmla="*/ 2147483647 w 461"/>
                <a:gd name="T17" fmla="*/ 2147483647 h 201"/>
                <a:gd name="T18" fmla="*/ 2147483647 w 461"/>
                <a:gd name="T19" fmla="*/ 2147483647 h 201"/>
                <a:gd name="T20" fmla="*/ 2147483647 w 461"/>
                <a:gd name="T21" fmla="*/ 2147483647 h 201"/>
                <a:gd name="T22" fmla="*/ 2147483647 w 461"/>
                <a:gd name="T23" fmla="*/ 2147483647 h 201"/>
                <a:gd name="T24" fmla="*/ 2147483647 w 461"/>
                <a:gd name="T25" fmla="*/ 2147483647 h 201"/>
                <a:gd name="T26" fmla="*/ 2147483647 w 461"/>
                <a:gd name="T27" fmla="*/ 2147483647 h 201"/>
                <a:gd name="T28" fmla="*/ 2147483647 w 461"/>
                <a:gd name="T29" fmla="*/ 2147483647 h 201"/>
                <a:gd name="T30" fmla="*/ 2147483647 w 461"/>
                <a:gd name="T31" fmla="*/ 2147483647 h 201"/>
                <a:gd name="T32" fmla="*/ 2147483647 w 461"/>
                <a:gd name="T33" fmla="*/ 2147483647 h 201"/>
                <a:gd name="T34" fmla="*/ 2147483647 w 461"/>
                <a:gd name="T35" fmla="*/ 2147483647 h 201"/>
                <a:gd name="T36" fmla="*/ 2147483647 w 461"/>
                <a:gd name="T37" fmla="*/ 2147483647 h 201"/>
                <a:gd name="T38" fmla="*/ 2147483647 w 461"/>
                <a:gd name="T39" fmla="*/ 2147483647 h 201"/>
                <a:gd name="T40" fmla="*/ 2147483647 w 461"/>
                <a:gd name="T41" fmla="*/ 2147483647 h 201"/>
                <a:gd name="T42" fmla="*/ 2147483647 w 461"/>
                <a:gd name="T43" fmla="*/ 2147483647 h 201"/>
                <a:gd name="T44" fmla="*/ 2147483647 w 461"/>
                <a:gd name="T45" fmla="*/ 2147483647 h 201"/>
                <a:gd name="T46" fmla="*/ 2147483647 w 461"/>
                <a:gd name="T47" fmla="*/ 2147483647 h 201"/>
                <a:gd name="T48" fmla="*/ 2147483647 w 461"/>
                <a:gd name="T49" fmla="*/ 2147483647 h 201"/>
                <a:gd name="T50" fmla="*/ 2147483647 w 461"/>
                <a:gd name="T51" fmla="*/ 2147483647 h 201"/>
                <a:gd name="T52" fmla="*/ 2147483647 w 461"/>
                <a:gd name="T53" fmla="*/ 2147483647 h 201"/>
                <a:gd name="T54" fmla="*/ 2147483647 w 461"/>
                <a:gd name="T55" fmla="*/ 2147483647 h 201"/>
                <a:gd name="T56" fmla="*/ 2147483647 w 461"/>
                <a:gd name="T57" fmla="*/ 2147483647 h 201"/>
                <a:gd name="T58" fmla="*/ 2147483647 w 461"/>
                <a:gd name="T59" fmla="*/ 2147483647 h 201"/>
                <a:gd name="T60" fmla="*/ 2147483647 w 461"/>
                <a:gd name="T61" fmla="*/ 2147483647 h 201"/>
                <a:gd name="T62" fmla="*/ 2147483647 w 461"/>
                <a:gd name="T63" fmla="*/ 2147483647 h 201"/>
                <a:gd name="T64" fmla="*/ 2147483647 w 461"/>
                <a:gd name="T65" fmla="*/ 2147483647 h 201"/>
                <a:gd name="T66" fmla="*/ 2147483647 w 461"/>
                <a:gd name="T67" fmla="*/ 2147483647 h 201"/>
                <a:gd name="T68" fmla="*/ 2147483647 w 461"/>
                <a:gd name="T69" fmla="*/ 2147483647 h 201"/>
                <a:gd name="T70" fmla="*/ 2147483647 w 461"/>
                <a:gd name="T71" fmla="*/ 2147483647 h 201"/>
                <a:gd name="T72" fmla="*/ 2147483647 w 461"/>
                <a:gd name="T73" fmla="*/ 2147483647 h 201"/>
                <a:gd name="T74" fmla="*/ 2147483647 w 461"/>
                <a:gd name="T75" fmla="*/ 2147483647 h 201"/>
                <a:gd name="T76" fmla="*/ 2147483647 w 461"/>
                <a:gd name="T77" fmla="*/ 2147483647 h 201"/>
                <a:gd name="T78" fmla="*/ 2147483647 w 461"/>
                <a:gd name="T79" fmla="*/ 2147483647 h 201"/>
                <a:gd name="T80" fmla="*/ 2147483647 w 461"/>
                <a:gd name="T81" fmla="*/ 2147483647 h 201"/>
                <a:gd name="T82" fmla="*/ 2147483647 w 461"/>
                <a:gd name="T83" fmla="*/ 2147483647 h 201"/>
                <a:gd name="T84" fmla="*/ 2147483647 w 461"/>
                <a:gd name="T85" fmla="*/ 2147483647 h 201"/>
                <a:gd name="T86" fmla="*/ 2147483647 w 461"/>
                <a:gd name="T87" fmla="*/ 2147483647 h 201"/>
                <a:gd name="T88" fmla="*/ 2147483647 w 461"/>
                <a:gd name="T89" fmla="*/ 2147483647 h 201"/>
                <a:gd name="T90" fmla="*/ 2147483647 w 461"/>
                <a:gd name="T91" fmla="*/ 2147483647 h 201"/>
                <a:gd name="T92" fmla="*/ 2147483647 w 461"/>
                <a:gd name="T93" fmla="*/ 2147483647 h 201"/>
                <a:gd name="T94" fmla="*/ 2147483647 w 461"/>
                <a:gd name="T95" fmla="*/ 2147483647 h 201"/>
                <a:gd name="T96" fmla="*/ 2147483647 w 461"/>
                <a:gd name="T97" fmla="*/ 2147483647 h 201"/>
                <a:gd name="T98" fmla="*/ 2147483647 w 461"/>
                <a:gd name="T99" fmla="*/ 2147483647 h 201"/>
                <a:gd name="T100" fmla="*/ 2147483647 w 461"/>
                <a:gd name="T101" fmla="*/ 2147483647 h 201"/>
                <a:gd name="T102" fmla="*/ 2147483647 w 461"/>
                <a:gd name="T103" fmla="*/ 2147483647 h 201"/>
                <a:gd name="T104" fmla="*/ 2147483647 w 461"/>
                <a:gd name="T105" fmla="*/ 2147483647 h 201"/>
                <a:gd name="T106" fmla="*/ 2147483647 w 461"/>
                <a:gd name="T107" fmla="*/ 2147483647 h 201"/>
                <a:gd name="T108" fmla="*/ 2147483647 w 461"/>
                <a:gd name="T109" fmla="*/ 2147483647 h 201"/>
                <a:gd name="T110" fmla="*/ 2147483647 w 461"/>
                <a:gd name="T111" fmla="*/ 2147483647 h 201"/>
                <a:gd name="T112" fmla="*/ 2147483647 w 461"/>
                <a:gd name="T113" fmla="*/ 2147483647 h 201"/>
                <a:gd name="T114" fmla="*/ 2147483647 w 461"/>
                <a:gd name="T115" fmla="*/ 2147483647 h 201"/>
                <a:gd name="T116" fmla="*/ 2147483647 w 461"/>
                <a:gd name="T117" fmla="*/ 2147483647 h 201"/>
                <a:gd name="T118" fmla="*/ 2147483647 w 461"/>
                <a:gd name="T119" fmla="*/ 2147483647 h 201"/>
                <a:gd name="T120" fmla="*/ 2147483647 w 461"/>
                <a:gd name="T121" fmla="*/ 2147483647 h 201"/>
                <a:gd name="T122" fmla="*/ 0 w 461"/>
                <a:gd name="T123" fmla="*/ 0 h 2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1"/>
                <a:gd name="T187" fmla="*/ 0 h 201"/>
                <a:gd name="T188" fmla="*/ 461 w 461"/>
                <a:gd name="T189" fmla="*/ 201 h 20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1" h="201">
                  <a:moveTo>
                    <a:pt x="0" y="0"/>
                  </a:moveTo>
                  <a:lnTo>
                    <a:pt x="0" y="0"/>
                  </a:lnTo>
                  <a:lnTo>
                    <a:pt x="4" y="6"/>
                  </a:lnTo>
                  <a:lnTo>
                    <a:pt x="6" y="8"/>
                  </a:lnTo>
                  <a:lnTo>
                    <a:pt x="8" y="13"/>
                  </a:lnTo>
                  <a:lnTo>
                    <a:pt x="10" y="19"/>
                  </a:lnTo>
                  <a:lnTo>
                    <a:pt x="14" y="25"/>
                  </a:lnTo>
                  <a:lnTo>
                    <a:pt x="18" y="30"/>
                  </a:lnTo>
                  <a:lnTo>
                    <a:pt x="20" y="36"/>
                  </a:lnTo>
                  <a:lnTo>
                    <a:pt x="23" y="44"/>
                  </a:lnTo>
                  <a:lnTo>
                    <a:pt x="27" y="51"/>
                  </a:lnTo>
                  <a:lnTo>
                    <a:pt x="31" y="59"/>
                  </a:lnTo>
                  <a:lnTo>
                    <a:pt x="35" y="66"/>
                  </a:lnTo>
                  <a:lnTo>
                    <a:pt x="40" y="74"/>
                  </a:lnTo>
                  <a:lnTo>
                    <a:pt x="44" y="84"/>
                  </a:lnTo>
                  <a:lnTo>
                    <a:pt x="48" y="91"/>
                  </a:lnTo>
                  <a:lnTo>
                    <a:pt x="54" y="99"/>
                  </a:lnTo>
                  <a:lnTo>
                    <a:pt x="58" y="106"/>
                  </a:lnTo>
                  <a:lnTo>
                    <a:pt x="63" y="116"/>
                  </a:lnTo>
                  <a:lnTo>
                    <a:pt x="67" y="123"/>
                  </a:lnTo>
                  <a:lnTo>
                    <a:pt x="71" y="131"/>
                  </a:lnTo>
                  <a:lnTo>
                    <a:pt x="77" y="139"/>
                  </a:lnTo>
                  <a:lnTo>
                    <a:pt x="82" y="146"/>
                  </a:lnTo>
                  <a:lnTo>
                    <a:pt x="86" y="152"/>
                  </a:lnTo>
                  <a:lnTo>
                    <a:pt x="90" y="158"/>
                  </a:lnTo>
                  <a:lnTo>
                    <a:pt x="94" y="163"/>
                  </a:lnTo>
                  <a:lnTo>
                    <a:pt x="99" y="171"/>
                  </a:lnTo>
                  <a:lnTo>
                    <a:pt x="103" y="175"/>
                  </a:lnTo>
                  <a:lnTo>
                    <a:pt x="107" y="179"/>
                  </a:lnTo>
                  <a:lnTo>
                    <a:pt x="111" y="182"/>
                  </a:lnTo>
                  <a:lnTo>
                    <a:pt x="115" y="186"/>
                  </a:lnTo>
                  <a:lnTo>
                    <a:pt x="116" y="188"/>
                  </a:lnTo>
                  <a:lnTo>
                    <a:pt x="120" y="190"/>
                  </a:lnTo>
                  <a:lnTo>
                    <a:pt x="126" y="192"/>
                  </a:lnTo>
                  <a:lnTo>
                    <a:pt x="134" y="194"/>
                  </a:lnTo>
                  <a:lnTo>
                    <a:pt x="139" y="194"/>
                  </a:lnTo>
                  <a:lnTo>
                    <a:pt x="147" y="196"/>
                  </a:lnTo>
                  <a:lnTo>
                    <a:pt x="156" y="198"/>
                  </a:lnTo>
                  <a:lnTo>
                    <a:pt x="164" y="199"/>
                  </a:lnTo>
                  <a:lnTo>
                    <a:pt x="170" y="199"/>
                  </a:lnTo>
                  <a:lnTo>
                    <a:pt x="174" y="199"/>
                  </a:lnTo>
                  <a:lnTo>
                    <a:pt x="179" y="199"/>
                  </a:lnTo>
                  <a:lnTo>
                    <a:pt x="183" y="199"/>
                  </a:lnTo>
                  <a:lnTo>
                    <a:pt x="189" y="199"/>
                  </a:lnTo>
                  <a:lnTo>
                    <a:pt x="194" y="199"/>
                  </a:lnTo>
                  <a:lnTo>
                    <a:pt x="198" y="199"/>
                  </a:lnTo>
                  <a:lnTo>
                    <a:pt x="204" y="201"/>
                  </a:lnTo>
                  <a:lnTo>
                    <a:pt x="210" y="201"/>
                  </a:lnTo>
                  <a:lnTo>
                    <a:pt x="215" y="201"/>
                  </a:lnTo>
                  <a:lnTo>
                    <a:pt x="221" y="201"/>
                  </a:lnTo>
                  <a:lnTo>
                    <a:pt x="227" y="201"/>
                  </a:lnTo>
                  <a:lnTo>
                    <a:pt x="232" y="201"/>
                  </a:lnTo>
                  <a:lnTo>
                    <a:pt x="238" y="201"/>
                  </a:lnTo>
                  <a:lnTo>
                    <a:pt x="244" y="201"/>
                  </a:lnTo>
                  <a:lnTo>
                    <a:pt x="250" y="201"/>
                  </a:lnTo>
                  <a:lnTo>
                    <a:pt x="255" y="199"/>
                  </a:lnTo>
                  <a:lnTo>
                    <a:pt x="259" y="199"/>
                  </a:lnTo>
                  <a:lnTo>
                    <a:pt x="265" y="199"/>
                  </a:lnTo>
                  <a:lnTo>
                    <a:pt x="272" y="199"/>
                  </a:lnTo>
                  <a:lnTo>
                    <a:pt x="276" y="198"/>
                  </a:lnTo>
                  <a:lnTo>
                    <a:pt x="282" y="198"/>
                  </a:lnTo>
                  <a:lnTo>
                    <a:pt x="288" y="198"/>
                  </a:lnTo>
                  <a:lnTo>
                    <a:pt x="293" y="198"/>
                  </a:lnTo>
                  <a:lnTo>
                    <a:pt x="299" y="198"/>
                  </a:lnTo>
                  <a:lnTo>
                    <a:pt x="305" y="196"/>
                  </a:lnTo>
                  <a:lnTo>
                    <a:pt x="308" y="196"/>
                  </a:lnTo>
                  <a:lnTo>
                    <a:pt x="314" y="196"/>
                  </a:lnTo>
                  <a:lnTo>
                    <a:pt x="320" y="194"/>
                  </a:lnTo>
                  <a:lnTo>
                    <a:pt x="324" y="194"/>
                  </a:lnTo>
                  <a:lnTo>
                    <a:pt x="329" y="194"/>
                  </a:lnTo>
                  <a:lnTo>
                    <a:pt x="335" y="194"/>
                  </a:lnTo>
                  <a:lnTo>
                    <a:pt x="343" y="192"/>
                  </a:lnTo>
                  <a:lnTo>
                    <a:pt x="352" y="190"/>
                  </a:lnTo>
                  <a:lnTo>
                    <a:pt x="360" y="188"/>
                  </a:lnTo>
                  <a:lnTo>
                    <a:pt x="367" y="188"/>
                  </a:lnTo>
                  <a:lnTo>
                    <a:pt x="373" y="186"/>
                  </a:lnTo>
                  <a:lnTo>
                    <a:pt x="379" y="184"/>
                  </a:lnTo>
                  <a:lnTo>
                    <a:pt x="383" y="182"/>
                  </a:lnTo>
                  <a:lnTo>
                    <a:pt x="388" y="182"/>
                  </a:lnTo>
                  <a:lnTo>
                    <a:pt x="394" y="179"/>
                  </a:lnTo>
                  <a:lnTo>
                    <a:pt x="396" y="175"/>
                  </a:lnTo>
                  <a:lnTo>
                    <a:pt x="398" y="171"/>
                  </a:lnTo>
                  <a:lnTo>
                    <a:pt x="398" y="167"/>
                  </a:lnTo>
                  <a:lnTo>
                    <a:pt x="394" y="161"/>
                  </a:lnTo>
                  <a:lnTo>
                    <a:pt x="390" y="158"/>
                  </a:lnTo>
                  <a:lnTo>
                    <a:pt x="386" y="154"/>
                  </a:lnTo>
                  <a:lnTo>
                    <a:pt x="381" y="150"/>
                  </a:lnTo>
                  <a:lnTo>
                    <a:pt x="373" y="144"/>
                  </a:lnTo>
                  <a:lnTo>
                    <a:pt x="366" y="141"/>
                  </a:lnTo>
                  <a:lnTo>
                    <a:pt x="360" y="137"/>
                  </a:lnTo>
                  <a:lnTo>
                    <a:pt x="352" y="133"/>
                  </a:lnTo>
                  <a:lnTo>
                    <a:pt x="345" y="129"/>
                  </a:lnTo>
                  <a:lnTo>
                    <a:pt x="339" y="125"/>
                  </a:lnTo>
                  <a:lnTo>
                    <a:pt x="335" y="122"/>
                  </a:lnTo>
                  <a:lnTo>
                    <a:pt x="329" y="118"/>
                  </a:lnTo>
                  <a:lnTo>
                    <a:pt x="328" y="114"/>
                  </a:lnTo>
                  <a:lnTo>
                    <a:pt x="328" y="110"/>
                  </a:lnTo>
                  <a:lnTo>
                    <a:pt x="331" y="108"/>
                  </a:lnTo>
                  <a:lnTo>
                    <a:pt x="339" y="108"/>
                  </a:lnTo>
                  <a:lnTo>
                    <a:pt x="343" y="108"/>
                  </a:lnTo>
                  <a:lnTo>
                    <a:pt x="348" y="108"/>
                  </a:lnTo>
                  <a:lnTo>
                    <a:pt x="354" y="108"/>
                  </a:lnTo>
                  <a:lnTo>
                    <a:pt x="360" y="108"/>
                  </a:lnTo>
                  <a:lnTo>
                    <a:pt x="366" y="108"/>
                  </a:lnTo>
                  <a:lnTo>
                    <a:pt x="373" y="108"/>
                  </a:lnTo>
                  <a:lnTo>
                    <a:pt x="379" y="108"/>
                  </a:lnTo>
                  <a:lnTo>
                    <a:pt x="386" y="110"/>
                  </a:lnTo>
                  <a:lnTo>
                    <a:pt x="392" y="110"/>
                  </a:lnTo>
                  <a:lnTo>
                    <a:pt x="398" y="110"/>
                  </a:lnTo>
                  <a:lnTo>
                    <a:pt x="405" y="112"/>
                  </a:lnTo>
                  <a:lnTo>
                    <a:pt x="411" y="112"/>
                  </a:lnTo>
                  <a:lnTo>
                    <a:pt x="419" y="112"/>
                  </a:lnTo>
                  <a:lnTo>
                    <a:pt x="424" y="114"/>
                  </a:lnTo>
                  <a:lnTo>
                    <a:pt x="430" y="114"/>
                  </a:lnTo>
                  <a:lnTo>
                    <a:pt x="436" y="116"/>
                  </a:lnTo>
                  <a:lnTo>
                    <a:pt x="440" y="116"/>
                  </a:lnTo>
                  <a:lnTo>
                    <a:pt x="445" y="116"/>
                  </a:lnTo>
                  <a:lnTo>
                    <a:pt x="449" y="116"/>
                  </a:lnTo>
                  <a:lnTo>
                    <a:pt x="453" y="118"/>
                  </a:lnTo>
                  <a:lnTo>
                    <a:pt x="459" y="118"/>
                  </a:lnTo>
                  <a:lnTo>
                    <a:pt x="461" y="120"/>
                  </a:lnTo>
                  <a:lnTo>
                    <a:pt x="421" y="55"/>
                  </a:lnTo>
                  <a:lnTo>
                    <a:pt x="263" y="19"/>
                  </a:lnTo>
                  <a:lnTo>
                    <a:pt x="0" y="0"/>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5" name="Freeform 93"/>
            <p:cNvSpPr>
              <a:spLocks/>
            </p:cNvSpPr>
            <p:nvPr/>
          </p:nvSpPr>
          <p:spPr bwMode="auto">
            <a:xfrm>
              <a:off x="8350251" y="3844925"/>
              <a:ext cx="330200" cy="101600"/>
            </a:xfrm>
            <a:custGeom>
              <a:avLst/>
              <a:gdLst>
                <a:gd name="T0" fmla="*/ 2147483647 w 416"/>
                <a:gd name="T1" fmla="*/ 2147483647 h 130"/>
                <a:gd name="T2" fmla="*/ 2147483647 w 416"/>
                <a:gd name="T3" fmla="*/ 2147483647 h 130"/>
                <a:gd name="T4" fmla="*/ 2147483647 w 416"/>
                <a:gd name="T5" fmla="*/ 2147483647 h 130"/>
                <a:gd name="T6" fmla="*/ 2147483647 w 416"/>
                <a:gd name="T7" fmla="*/ 0 h 130"/>
                <a:gd name="T8" fmla="*/ 2147483647 w 416"/>
                <a:gd name="T9" fmla="*/ 0 h 130"/>
                <a:gd name="T10" fmla="*/ 2147483647 w 416"/>
                <a:gd name="T11" fmla="*/ 0 h 130"/>
                <a:gd name="T12" fmla="*/ 2147483647 w 416"/>
                <a:gd name="T13" fmla="*/ 0 h 130"/>
                <a:gd name="T14" fmla="*/ 2147483647 w 416"/>
                <a:gd name="T15" fmla="*/ 0 h 130"/>
                <a:gd name="T16" fmla="*/ 2147483647 w 416"/>
                <a:gd name="T17" fmla="*/ 0 h 130"/>
                <a:gd name="T18" fmla="*/ 2147483647 w 416"/>
                <a:gd name="T19" fmla="*/ 2147483647 h 130"/>
                <a:gd name="T20" fmla="*/ 2147483647 w 416"/>
                <a:gd name="T21" fmla="*/ 2147483647 h 130"/>
                <a:gd name="T22" fmla="*/ 2147483647 w 416"/>
                <a:gd name="T23" fmla="*/ 2147483647 h 130"/>
                <a:gd name="T24" fmla="*/ 2147483647 w 416"/>
                <a:gd name="T25" fmla="*/ 2147483647 h 130"/>
                <a:gd name="T26" fmla="*/ 2147483647 w 416"/>
                <a:gd name="T27" fmla="*/ 2147483647 h 130"/>
                <a:gd name="T28" fmla="*/ 2147483647 w 416"/>
                <a:gd name="T29" fmla="*/ 2147483647 h 130"/>
                <a:gd name="T30" fmla="*/ 2147483647 w 416"/>
                <a:gd name="T31" fmla="*/ 2147483647 h 130"/>
                <a:gd name="T32" fmla="*/ 2147483647 w 416"/>
                <a:gd name="T33" fmla="*/ 2147483647 h 130"/>
                <a:gd name="T34" fmla="*/ 2147483647 w 416"/>
                <a:gd name="T35" fmla="*/ 2147483647 h 130"/>
                <a:gd name="T36" fmla="*/ 2147483647 w 416"/>
                <a:gd name="T37" fmla="*/ 2147483647 h 130"/>
                <a:gd name="T38" fmla="*/ 2147483647 w 416"/>
                <a:gd name="T39" fmla="*/ 2147483647 h 130"/>
                <a:gd name="T40" fmla="*/ 2147483647 w 416"/>
                <a:gd name="T41" fmla="*/ 2147483647 h 130"/>
                <a:gd name="T42" fmla="*/ 2147483647 w 416"/>
                <a:gd name="T43" fmla="*/ 2147483647 h 130"/>
                <a:gd name="T44" fmla="*/ 2147483647 w 416"/>
                <a:gd name="T45" fmla="*/ 2147483647 h 130"/>
                <a:gd name="T46" fmla="*/ 2147483647 w 416"/>
                <a:gd name="T47" fmla="*/ 2147483647 h 130"/>
                <a:gd name="T48" fmla="*/ 2147483647 w 416"/>
                <a:gd name="T49" fmla="*/ 2147483647 h 130"/>
                <a:gd name="T50" fmla="*/ 2147483647 w 416"/>
                <a:gd name="T51" fmla="*/ 2147483647 h 130"/>
                <a:gd name="T52" fmla="*/ 2147483647 w 416"/>
                <a:gd name="T53" fmla="*/ 2147483647 h 130"/>
                <a:gd name="T54" fmla="*/ 2147483647 w 416"/>
                <a:gd name="T55" fmla="*/ 2147483647 h 130"/>
                <a:gd name="T56" fmla="*/ 2147483647 w 416"/>
                <a:gd name="T57" fmla="*/ 2147483647 h 130"/>
                <a:gd name="T58" fmla="*/ 2147483647 w 416"/>
                <a:gd name="T59" fmla="*/ 2147483647 h 130"/>
                <a:gd name="T60" fmla="*/ 2147483647 w 416"/>
                <a:gd name="T61" fmla="*/ 2147483647 h 130"/>
                <a:gd name="T62" fmla="*/ 2147483647 w 416"/>
                <a:gd name="T63" fmla="*/ 2147483647 h 130"/>
                <a:gd name="T64" fmla="*/ 2147483647 w 416"/>
                <a:gd name="T65" fmla="*/ 2147483647 h 130"/>
                <a:gd name="T66" fmla="*/ 2147483647 w 416"/>
                <a:gd name="T67" fmla="*/ 2147483647 h 130"/>
                <a:gd name="T68" fmla="*/ 2147483647 w 416"/>
                <a:gd name="T69" fmla="*/ 2147483647 h 130"/>
                <a:gd name="T70" fmla="*/ 2147483647 w 416"/>
                <a:gd name="T71" fmla="*/ 2147483647 h 130"/>
                <a:gd name="T72" fmla="*/ 2147483647 w 416"/>
                <a:gd name="T73" fmla="*/ 2147483647 h 130"/>
                <a:gd name="T74" fmla="*/ 2147483647 w 416"/>
                <a:gd name="T75" fmla="*/ 2147483647 h 130"/>
                <a:gd name="T76" fmla="*/ 2147483647 w 416"/>
                <a:gd name="T77" fmla="*/ 2147483647 h 130"/>
                <a:gd name="T78" fmla="*/ 2147483647 w 416"/>
                <a:gd name="T79" fmla="*/ 2147483647 h 130"/>
                <a:gd name="T80" fmla="*/ 2147483647 w 416"/>
                <a:gd name="T81" fmla="*/ 2147483647 h 130"/>
                <a:gd name="T82" fmla="*/ 2147483647 w 416"/>
                <a:gd name="T83" fmla="*/ 2147483647 h 130"/>
                <a:gd name="T84" fmla="*/ 2147483647 w 416"/>
                <a:gd name="T85" fmla="*/ 2147483647 h 130"/>
                <a:gd name="T86" fmla="*/ 2147483647 w 416"/>
                <a:gd name="T87" fmla="*/ 2147483647 h 130"/>
                <a:gd name="T88" fmla="*/ 2147483647 w 416"/>
                <a:gd name="T89" fmla="*/ 2147483647 h 130"/>
                <a:gd name="T90" fmla="*/ 2147483647 w 416"/>
                <a:gd name="T91" fmla="*/ 2147483647 h 130"/>
                <a:gd name="T92" fmla="*/ 2147483647 w 416"/>
                <a:gd name="T93" fmla="*/ 2147483647 h 130"/>
                <a:gd name="T94" fmla="*/ 2147483647 w 416"/>
                <a:gd name="T95" fmla="*/ 2147483647 h 130"/>
                <a:gd name="T96" fmla="*/ 2147483647 w 416"/>
                <a:gd name="T97" fmla="*/ 2147483647 h 130"/>
                <a:gd name="T98" fmla="*/ 0 w 416"/>
                <a:gd name="T99" fmla="*/ 2147483647 h 130"/>
                <a:gd name="T100" fmla="*/ 2147483647 w 416"/>
                <a:gd name="T101" fmla="*/ 2147483647 h 13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6"/>
                <a:gd name="T154" fmla="*/ 0 h 130"/>
                <a:gd name="T155" fmla="*/ 416 w 416"/>
                <a:gd name="T156" fmla="*/ 130 h 13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6" h="130">
                  <a:moveTo>
                    <a:pt x="13" y="6"/>
                  </a:moveTo>
                  <a:lnTo>
                    <a:pt x="19" y="6"/>
                  </a:lnTo>
                  <a:lnTo>
                    <a:pt x="25" y="4"/>
                  </a:lnTo>
                  <a:lnTo>
                    <a:pt x="32" y="4"/>
                  </a:lnTo>
                  <a:lnTo>
                    <a:pt x="38" y="4"/>
                  </a:lnTo>
                  <a:lnTo>
                    <a:pt x="44" y="2"/>
                  </a:lnTo>
                  <a:lnTo>
                    <a:pt x="51" y="2"/>
                  </a:lnTo>
                  <a:lnTo>
                    <a:pt x="57" y="2"/>
                  </a:lnTo>
                  <a:lnTo>
                    <a:pt x="63" y="2"/>
                  </a:lnTo>
                  <a:lnTo>
                    <a:pt x="68" y="0"/>
                  </a:lnTo>
                  <a:lnTo>
                    <a:pt x="76" y="0"/>
                  </a:lnTo>
                  <a:lnTo>
                    <a:pt x="82" y="0"/>
                  </a:lnTo>
                  <a:lnTo>
                    <a:pt x="88" y="0"/>
                  </a:lnTo>
                  <a:lnTo>
                    <a:pt x="93" y="0"/>
                  </a:lnTo>
                  <a:lnTo>
                    <a:pt x="101" y="0"/>
                  </a:lnTo>
                  <a:lnTo>
                    <a:pt x="107" y="0"/>
                  </a:lnTo>
                  <a:lnTo>
                    <a:pt x="114" y="0"/>
                  </a:lnTo>
                  <a:lnTo>
                    <a:pt x="120" y="0"/>
                  </a:lnTo>
                  <a:lnTo>
                    <a:pt x="126" y="0"/>
                  </a:lnTo>
                  <a:lnTo>
                    <a:pt x="131" y="0"/>
                  </a:lnTo>
                  <a:lnTo>
                    <a:pt x="139" y="0"/>
                  </a:lnTo>
                  <a:lnTo>
                    <a:pt x="145" y="0"/>
                  </a:lnTo>
                  <a:lnTo>
                    <a:pt x="150" y="0"/>
                  </a:lnTo>
                  <a:lnTo>
                    <a:pt x="156" y="0"/>
                  </a:lnTo>
                  <a:lnTo>
                    <a:pt x="164" y="0"/>
                  </a:lnTo>
                  <a:lnTo>
                    <a:pt x="169" y="0"/>
                  </a:lnTo>
                  <a:lnTo>
                    <a:pt x="175" y="0"/>
                  </a:lnTo>
                  <a:lnTo>
                    <a:pt x="181" y="2"/>
                  </a:lnTo>
                  <a:lnTo>
                    <a:pt x="188" y="2"/>
                  </a:lnTo>
                  <a:lnTo>
                    <a:pt x="194" y="2"/>
                  </a:lnTo>
                  <a:lnTo>
                    <a:pt x="202" y="4"/>
                  </a:lnTo>
                  <a:lnTo>
                    <a:pt x="207" y="4"/>
                  </a:lnTo>
                  <a:lnTo>
                    <a:pt x="213" y="6"/>
                  </a:lnTo>
                  <a:lnTo>
                    <a:pt x="219" y="6"/>
                  </a:lnTo>
                  <a:lnTo>
                    <a:pt x="224" y="6"/>
                  </a:lnTo>
                  <a:lnTo>
                    <a:pt x="230" y="8"/>
                  </a:lnTo>
                  <a:lnTo>
                    <a:pt x="238" y="8"/>
                  </a:lnTo>
                  <a:lnTo>
                    <a:pt x="242" y="10"/>
                  </a:lnTo>
                  <a:lnTo>
                    <a:pt x="249" y="12"/>
                  </a:lnTo>
                  <a:lnTo>
                    <a:pt x="255" y="12"/>
                  </a:lnTo>
                  <a:lnTo>
                    <a:pt x="261" y="14"/>
                  </a:lnTo>
                  <a:lnTo>
                    <a:pt x="266" y="14"/>
                  </a:lnTo>
                  <a:lnTo>
                    <a:pt x="272" y="16"/>
                  </a:lnTo>
                  <a:lnTo>
                    <a:pt x="278" y="17"/>
                  </a:lnTo>
                  <a:lnTo>
                    <a:pt x="285" y="19"/>
                  </a:lnTo>
                  <a:lnTo>
                    <a:pt x="291" y="21"/>
                  </a:lnTo>
                  <a:lnTo>
                    <a:pt x="297" y="23"/>
                  </a:lnTo>
                  <a:lnTo>
                    <a:pt x="302" y="25"/>
                  </a:lnTo>
                  <a:lnTo>
                    <a:pt x="310" y="27"/>
                  </a:lnTo>
                  <a:lnTo>
                    <a:pt x="314" y="29"/>
                  </a:lnTo>
                  <a:lnTo>
                    <a:pt x="319" y="31"/>
                  </a:lnTo>
                  <a:lnTo>
                    <a:pt x="325" y="33"/>
                  </a:lnTo>
                  <a:lnTo>
                    <a:pt x="333" y="35"/>
                  </a:lnTo>
                  <a:lnTo>
                    <a:pt x="337" y="38"/>
                  </a:lnTo>
                  <a:lnTo>
                    <a:pt x="342" y="40"/>
                  </a:lnTo>
                  <a:lnTo>
                    <a:pt x="350" y="42"/>
                  </a:lnTo>
                  <a:lnTo>
                    <a:pt x="356" y="44"/>
                  </a:lnTo>
                  <a:lnTo>
                    <a:pt x="359" y="48"/>
                  </a:lnTo>
                  <a:lnTo>
                    <a:pt x="365" y="50"/>
                  </a:lnTo>
                  <a:lnTo>
                    <a:pt x="373" y="54"/>
                  </a:lnTo>
                  <a:lnTo>
                    <a:pt x="378" y="55"/>
                  </a:lnTo>
                  <a:lnTo>
                    <a:pt x="382" y="57"/>
                  </a:lnTo>
                  <a:lnTo>
                    <a:pt x="388" y="61"/>
                  </a:lnTo>
                  <a:lnTo>
                    <a:pt x="395" y="65"/>
                  </a:lnTo>
                  <a:lnTo>
                    <a:pt x="401" y="69"/>
                  </a:lnTo>
                  <a:lnTo>
                    <a:pt x="405" y="73"/>
                  </a:lnTo>
                  <a:lnTo>
                    <a:pt x="411" y="76"/>
                  </a:lnTo>
                  <a:lnTo>
                    <a:pt x="415" y="84"/>
                  </a:lnTo>
                  <a:lnTo>
                    <a:pt x="416" y="90"/>
                  </a:lnTo>
                  <a:lnTo>
                    <a:pt x="416" y="95"/>
                  </a:lnTo>
                  <a:lnTo>
                    <a:pt x="416" y="101"/>
                  </a:lnTo>
                  <a:lnTo>
                    <a:pt x="415" y="107"/>
                  </a:lnTo>
                  <a:lnTo>
                    <a:pt x="413" y="114"/>
                  </a:lnTo>
                  <a:lnTo>
                    <a:pt x="409" y="118"/>
                  </a:lnTo>
                  <a:lnTo>
                    <a:pt x="405" y="122"/>
                  </a:lnTo>
                  <a:lnTo>
                    <a:pt x="397" y="126"/>
                  </a:lnTo>
                  <a:lnTo>
                    <a:pt x="394" y="130"/>
                  </a:lnTo>
                  <a:lnTo>
                    <a:pt x="386" y="130"/>
                  </a:lnTo>
                  <a:lnTo>
                    <a:pt x="380" y="130"/>
                  </a:lnTo>
                  <a:lnTo>
                    <a:pt x="373" y="128"/>
                  </a:lnTo>
                  <a:lnTo>
                    <a:pt x="367" y="126"/>
                  </a:lnTo>
                  <a:lnTo>
                    <a:pt x="361" y="122"/>
                  </a:lnTo>
                  <a:lnTo>
                    <a:pt x="356" y="118"/>
                  </a:lnTo>
                  <a:lnTo>
                    <a:pt x="350" y="116"/>
                  </a:lnTo>
                  <a:lnTo>
                    <a:pt x="346" y="112"/>
                  </a:lnTo>
                  <a:lnTo>
                    <a:pt x="340" y="111"/>
                  </a:lnTo>
                  <a:lnTo>
                    <a:pt x="335" y="109"/>
                  </a:lnTo>
                  <a:lnTo>
                    <a:pt x="331" y="105"/>
                  </a:lnTo>
                  <a:lnTo>
                    <a:pt x="325" y="103"/>
                  </a:lnTo>
                  <a:lnTo>
                    <a:pt x="319" y="99"/>
                  </a:lnTo>
                  <a:lnTo>
                    <a:pt x="314" y="97"/>
                  </a:lnTo>
                  <a:lnTo>
                    <a:pt x="310" y="93"/>
                  </a:lnTo>
                  <a:lnTo>
                    <a:pt x="304" y="92"/>
                  </a:lnTo>
                  <a:lnTo>
                    <a:pt x="299" y="90"/>
                  </a:lnTo>
                  <a:lnTo>
                    <a:pt x="295" y="86"/>
                  </a:lnTo>
                  <a:lnTo>
                    <a:pt x="289" y="84"/>
                  </a:lnTo>
                  <a:lnTo>
                    <a:pt x="283" y="82"/>
                  </a:lnTo>
                  <a:lnTo>
                    <a:pt x="278" y="80"/>
                  </a:lnTo>
                  <a:lnTo>
                    <a:pt x="272" y="76"/>
                  </a:lnTo>
                  <a:lnTo>
                    <a:pt x="266" y="74"/>
                  </a:lnTo>
                  <a:lnTo>
                    <a:pt x="262" y="73"/>
                  </a:lnTo>
                  <a:lnTo>
                    <a:pt x="257" y="71"/>
                  </a:lnTo>
                  <a:lnTo>
                    <a:pt x="251" y="69"/>
                  </a:lnTo>
                  <a:lnTo>
                    <a:pt x="245" y="67"/>
                  </a:lnTo>
                  <a:lnTo>
                    <a:pt x="242" y="65"/>
                  </a:lnTo>
                  <a:lnTo>
                    <a:pt x="234" y="63"/>
                  </a:lnTo>
                  <a:lnTo>
                    <a:pt x="230" y="61"/>
                  </a:lnTo>
                  <a:lnTo>
                    <a:pt x="224" y="59"/>
                  </a:lnTo>
                  <a:lnTo>
                    <a:pt x="219" y="57"/>
                  </a:lnTo>
                  <a:lnTo>
                    <a:pt x="213" y="55"/>
                  </a:lnTo>
                  <a:lnTo>
                    <a:pt x="207" y="54"/>
                  </a:lnTo>
                  <a:lnTo>
                    <a:pt x="202" y="54"/>
                  </a:lnTo>
                  <a:lnTo>
                    <a:pt x="198" y="52"/>
                  </a:lnTo>
                  <a:lnTo>
                    <a:pt x="192" y="50"/>
                  </a:lnTo>
                  <a:lnTo>
                    <a:pt x="186" y="48"/>
                  </a:lnTo>
                  <a:lnTo>
                    <a:pt x="179" y="46"/>
                  </a:lnTo>
                  <a:lnTo>
                    <a:pt x="175" y="44"/>
                  </a:lnTo>
                  <a:lnTo>
                    <a:pt x="169" y="44"/>
                  </a:lnTo>
                  <a:lnTo>
                    <a:pt x="164" y="42"/>
                  </a:lnTo>
                  <a:lnTo>
                    <a:pt x="158" y="40"/>
                  </a:lnTo>
                  <a:lnTo>
                    <a:pt x="152" y="40"/>
                  </a:lnTo>
                  <a:lnTo>
                    <a:pt x="146" y="38"/>
                  </a:lnTo>
                  <a:lnTo>
                    <a:pt x="141" y="38"/>
                  </a:lnTo>
                  <a:lnTo>
                    <a:pt x="135" y="36"/>
                  </a:lnTo>
                  <a:lnTo>
                    <a:pt x="129" y="36"/>
                  </a:lnTo>
                  <a:lnTo>
                    <a:pt x="124" y="36"/>
                  </a:lnTo>
                  <a:lnTo>
                    <a:pt x="118" y="35"/>
                  </a:lnTo>
                  <a:lnTo>
                    <a:pt x="112" y="35"/>
                  </a:lnTo>
                  <a:lnTo>
                    <a:pt x="108" y="35"/>
                  </a:lnTo>
                  <a:lnTo>
                    <a:pt x="101" y="33"/>
                  </a:lnTo>
                  <a:lnTo>
                    <a:pt x="95" y="33"/>
                  </a:lnTo>
                  <a:lnTo>
                    <a:pt x="89" y="31"/>
                  </a:lnTo>
                  <a:lnTo>
                    <a:pt x="86" y="31"/>
                  </a:lnTo>
                  <a:lnTo>
                    <a:pt x="78" y="31"/>
                  </a:lnTo>
                  <a:lnTo>
                    <a:pt x="72" y="31"/>
                  </a:lnTo>
                  <a:lnTo>
                    <a:pt x="67" y="31"/>
                  </a:lnTo>
                  <a:lnTo>
                    <a:pt x="63" y="33"/>
                  </a:lnTo>
                  <a:lnTo>
                    <a:pt x="55" y="33"/>
                  </a:lnTo>
                  <a:lnTo>
                    <a:pt x="49" y="33"/>
                  </a:lnTo>
                  <a:lnTo>
                    <a:pt x="44" y="33"/>
                  </a:lnTo>
                  <a:lnTo>
                    <a:pt x="38" y="33"/>
                  </a:lnTo>
                  <a:lnTo>
                    <a:pt x="32" y="33"/>
                  </a:lnTo>
                  <a:lnTo>
                    <a:pt x="29" y="33"/>
                  </a:lnTo>
                  <a:lnTo>
                    <a:pt x="23" y="35"/>
                  </a:lnTo>
                  <a:lnTo>
                    <a:pt x="17" y="36"/>
                  </a:lnTo>
                  <a:lnTo>
                    <a:pt x="10" y="35"/>
                  </a:lnTo>
                  <a:lnTo>
                    <a:pt x="4" y="31"/>
                  </a:lnTo>
                  <a:lnTo>
                    <a:pt x="0" y="27"/>
                  </a:lnTo>
                  <a:lnTo>
                    <a:pt x="0" y="23"/>
                  </a:lnTo>
                  <a:lnTo>
                    <a:pt x="0" y="16"/>
                  </a:lnTo>
                  <a:lnTo>
                    <a:pt x="2" y="12"/>
                  </a:lnTo>
                  <a:lnTo>
                    <a:pt x="8" y="8"/>
                  </a:lnTo>
                  <a:lnTo>
                    <a:pt x="1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6" name="Freeform 94"/>
            <p:cNvSpPr>
              <a:spLocks/>
            </p:cNvSpPr>
            <p:nvPr/>
          </p:nvSpPr>
          <p:spPr bwMode="auto">
            <a:xfrm>
              <a:off x="7564438" y="3890963"/>
              <a:ext cx="293688" cy="150813"/>
            </a:xfrm>
            <a:custGeom>
              <a:avLst/>
              <a:gdLst>
                <a:gd name="T0" fmla="*/ 2147483647 w 369"/>
                <a:gd name="T1" fmla="*/ 2147483647 h 190"/>
                <a:gd name="T2" fmla="*/ 2147483647 w 369"/>
                <a:gd name="T3" fmla="*/ 2147483647 h 190"/>
                <a:gd name="T4" fmla="*/ 2147483647 w 369"/>
                <a:gd name="T5" fmla="*/ 2147483647 h 190"/>
                <a:gd name="T6" fmla="*/ 2147483647 w 369"/>
                <a:gd name="T7" fmla="*/ 2147483647 h 190"/>
                <a:gd name="T8" fmla="*/ 2147483647 w 369"/>
                <a:gd name="T9" fmla="*/ 2147483647 h 190"/>
                <a:gd name="T10" fmla="*/ 2147483647 w 369"/>
                <a:gd name="T11" fmla="*/ 2147483647 h 190"/>
                <a:gd name="T12" fmla="*/ 2147483647 w 369"/>
                <a:gd name="T13" fmla="*/ 2147483647 h 190"/>
                <a:gd name="T14" fmla="*/ 2147483647 w 369"/>
                <a:gd name="T15" fmla="*/ 2147483647 h 190"/>
                <a:gd name="T16" fmla="*/ 2147483647 w 369"/>
                <a:gd name="T17" fmla="*/ 2147483647 h 190"/>
                <a:gd name="T18" fmla="*/ 2147483647 w 369"/>
                <a:gd name="T19" fmla="*/ 2147483647 h 190"/>
                <a:gd name="T20" fmla="*/ 2147483647 w 369"/>
                <a:gd name="T21" fmla="*/ 2147483647 h 190"/>
                <a:gd name="T22" fmla="*/ 2147483647 w 369"/>
                <a:gd name="T23" fmla="*/ 2147483647 h 190"/>
                <a:gd name="T24" fmla="*/ 2147483647 w 369"/>
                <a:gd name="T25" fmla="*/ 2147483647 h 190"/>
                <a:gd name="T26" fmla="*/ 2147483647 w 369"/>
                <a:gd name="T27" fmla="*/ 2147483647 h 190"/>
                <a:gd name="T28" fmla="*/ 2147483647 w 369"/>
                <a:gd name="T29" fmla="*/ 2147483647 h 190"/>
                <a:gd name="T30" fmla="*/ 2147483647 w 369"/>
                <a:gd name="T31" fmla="*/ 2147483647 h 190"/>
                <a:gd name="T32" fmla="*/ 2147483647 w 369"/>
                <a:gd name="T33" fmla="*/ 2147483647 h 190"/>
                <a:gd name="T34" fmla="*/ 2147483647 w 369"/>
                <a:gd name="T35" fmla="*/ 2147483647 h 190"/>
                <a:gd name="T36" fmla="*/ 2147483647 w 369"/>
                <a:gd name="T37" fmla="*/ 0 h 190"/>
                <a:gd name="T38" fmla="*/ 2147483647 w 369"/>
                <a:gd name="T39" fmla="*/ 2147483647 h 190"/>
                <a:gd name="T40" fmla="*/ 2147483647 w 369"/>
                <a:gd name="T41" fmla="*/ 2147483647 h 190"/>
                <a:gd name="T42" fmla="*/ 2147483647 w 369"/>
                <a:gd name="T43" fmla="*/ 2147483647 h 190"/>
                <a:gd name="T44" fmla="*/ 2147483647 w 369"/>
                <a:gd name="T45" fmla="*/ 2147483647 h 190"/>
                <a:gd name="T46" fmla="*/ 2147483647 w 369"/>
                <a:gd name="T47" fmla="*/ 2147483647 h 190"/>
                <a:gd name="T48" fmla="*/ 2147483647 w 369"/>
                <a:gd name="T49" fmla="*/ 2147483647 h 190"/>
                <a:gd name="T50" fmla="*/ 2147483647 w 369"/>
                <a:gd name="T51" fmla="*/ 2147483647 h 190"/>
                <a:gd name="T52" fmla="*/ 2147483647 w 369"/>
                <a:gd name="T53" fmla="*/ 2147483647 h 190"/>
                <a:gd name="T54" fmla="*/ 2147483647 w 369"/>
                <a:gd name="T55" fmla="*/ 2147483647 h 190"/>
                <a:gd name="T56" fmla="*/ 2147483647 w 369"/>
                <a:gd name="T57" fmla="*/ 2147483647 h 190"/>
                <a:gd name="T58" fmla="*/ 2147483647 w 369"/>
                <a:gd name="T59" fmla="*/ 2147483647 h 190"/>
                <a:gd name="T60" fmla="*/ 2147483647 w 369"/>
                <a:gd name="T61" fmla="*/ 2147483647 h 190"/>
                <a:gd name="T62" fmla="*/ 2147483647 w 369"/>
                <a:gd name="T63" fmla="*/ 2147483647 h 190"/>
                <a:gd name="T64" fmla="*/ 2147483647 w 369"/>
                <a:gd name="T65" fmla="*/ 2147483647 h 190"/>
                <a:gd name="T66" fmla="*/ 2147483647 w 369"/>
                <a:gd name="T67" fmla="*/ 2147483647 h 190"/>
                <a:gd name="T68" fmla="*/ 2147483647 w 369"/>
                <a:gd name="T69" fmla="*/ 2147483647 h 190"/>
                <a:gd name="T70" fmla="*/ 2147483647 w 369"/>
                <a:gd name="T71" fmla="*/ 2147483647 h 190"/>
                <a:gd name="T72" fmla="*/ 2147483647 w 369"/>
                <a:gd name="T73" fmla="*/ 2147483647 h 190"/>
                <a:gd name="T74" fmla="*/ 2147483647 w 369"/>
                <a:gd name="T75" fmla="*/ 2147483647 h 190"/>
                <a:gd name="T76" fmla="*/ 2147483647 w 369"/>
                <a:gd name="T77" fmla="*/ 2147483647 h 190"/>
                <a:gd name="T78" fmla="*/ 2147483647 w 369"/>
                <a:gd name="T79" fmla="*/ 2147483647 h 190"/>
                <a:gd name="T80" fmla="*/ 2147483647 w 369"/>
                <a:gd name="T81" fmla="*/ 2147483647 h 190"/>
                <a:gd name="T82" fmla="*/ 2147483647 w 369"/>
                <a:gd name="T83" fmla="*/ 2147483647 h 190"/>
                <a:gd name="T84" fmla="*/ 2147483647 w 369"/>
                <a:gd name="T85" fmla="*/ 2147483647 h 190"/>
                <a:gd name="T86" fmla="*/ 2147483647 w 369"/>
                <a:gd name="T87" fmla="*/ 2147483647 h 19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69"/>
                <a:gd name="T133" fmla="*/ 0 h 190"/>
                <a:gd name="T134" fmla="*/ 369 w 369"/>
                <a:gd name="T135" fmla="*/ 190 h 19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69" h="190">
                  <a:moveTo>
                    <a:pt x="10" y="158"/>
                  </a:moveTo>
                  <a:lnTo>
                    <a:pt x="14" y="152"/>
                  </a:lnTo>
                  <a:lnTo>
                    <a:pt x="19" y="150"/>
                  </a:lnTo>
                  <a:lnTo>
                    <a:pt x="23" y="145"/>
                  </a:lnTo>
                  <a:lnTo>
                    <a:pt x="29" y="143"/>
                  </a:lnTo>
                  <a:lnTo>
                    <a:pt x="33" y="137"/>
                  </a:lnTo>
                  <a:lnTo>
                    <a:pt x="38" y="135"/>
                  </a:lnTo>
                  <a:lnTo>
                    <a:pt x="42" y="131"/>
                  </a:lnTo>
                  <a:lnTo>
                    <a:pt x="48" y="128"/>
                  </a:lnTo>
                  <a:lnTo>
                    <a:pt x="56" y="120"/>
                  </a:lnTo>
                  <a:lnTo>
                    <a:pt x="65" y="114"/>
                  </a:lnTo>
                  <a:lnTo>
                    <a:pt x="69" y="112"/>
                  </a:lnTo>
                  <a:lnTo>
                    <a:pt x="75" y="110"/>
                  </a:lnTo>
                  <a:lnTo>
                    <a:pt x="78" y="107"/>
                  </a:lnTo>
                  <a:lnTo>
                    <a:pt x="84" y="105"/>
                  </a:lnTo>
                  <a:lnTo>
                    <a:pt x="92" y="99"/>
                  </a:lnTo>
                  <a:lnTo>
                    <a:pt x="101" y="93"/>
                  </a:lnTo>
                  <a:lnTo>
                    <a:pt x="107" y="91"/>
                  </a:lnTo>
                  <a:lnTo>
                    <a:pt x="113" y="88"/>
                  </a:lnTo>
                  <a:lnTo>
                    <a:pt x="116" y="86"/>
                  </a:lnTo>
                  <a:lnTo>
                    <a:pt x="122" y="84"/>
                  </a:lnTo>
                  <a:lnTo>
                    <a:pt x="128" y="82"/>
                  </a:lnTo>
                  <a:lnTo>
                    <a:pt x="132" y="80"/>
                  </a:lnTo>
                  <a:lnTo>
                    <a:pt x="137" y="76"/>
                  </a:lnTo>
                  <a:lnTo>
                    <a:pt x="145" y="74"/>
                  </a:lnTo>
                  <a:lnTo>
                    <a:pt x="149" y="72"/>
                  </a:lnTo>
                  <a:lnTo>
                    <a:pt x="156" y="71"/>
                  </a:lnTo>
                  <a:lnTo>
                    <a:pt x="162" y="67"/>
                  </a:lnTo>
                  <a:lnTo>
                    <a:pt x="170" y="65"/>
                  </a:lnTo>
                  <a:lnTo>
                    <a:pt x="177" y="61"/>
                  </a:lnTo>
                  <a:lnTo>
                    <a:pt x="187" y="55"/>
                  </a:lnTo>
                  <a:lnTo>
                    <a:pt x="192" y="52"/>
                  </a:lnTo>
                  <a:lnTo>
                    <a:pt x="200" y="48"/>
                  </a:lnTo>
                  <a:lnTo>
                    <a:pt x="208" y="42"/>
                  </a:lnTo>
                  <a:lnTo>
                    <a:pt x="215" y="40"/>
                  </a:lnTo>
                  <a:lnTo>
                    <a:pt x="219" y="38"/>
                  </a:lnTo>
                  <a:lnTo>
                    <a:pt x="223" y="36"/>
                  </a:lnTo>
                  <a:lnTo>
                    <a:pt x="229" y="34"/>
                  </a:lnTo>
                  <a:lnTo>
                    <a:pt x="234" y="34"/>
                  </a:lnTo>
                  <a:lnTo>
                    <a:pt x="242" y="33"/>
                  </a:lnTo>
                  <a:lnTo>
                    <a:pt x="248" y="31"/>
                  </a:lnTo>
                  <a:lnTo>
                    <a:pt x="255" y="27"/>
                  </a:lnTo>
                  <a:lnTo>
                    <a:pt x="261" y="25"/>
                  </a:lnTo>
                  <a:lnTo>
                    <a:pt x="268" y="23"/>
                  </a:lnTo>
                  <a:lnTo>
                    <a:pt x="274" y="21"/>
                  </a:lnTo>
                  <a:lnTo>
                    <a:pt x="280" y="19"/>
                  </a:lnTo>
                  <a:lnTo>
                    <a:pt x="286" y="17"/>
                  </a:lnTo>
                  <a:lnTo>
                    <a:pt x="291" y="15"/>
                  </a:lnTo>
                  <a:lnTo>
                    <a:pt x="297" y="14"/>
                  </a:lnTo>
                  <a:lnTo>
                    <a:pt x="303" y="12"/>
                  </a:lnTo>
                  <a:lnTo>
                    <a:pt x="308" y="10"/>
                  </a:lnTo>
                  <a:lnTo>
                    <a:pt x="314" y="8"/>
                  </a:lnTo>
                  <a:lnTo>
                    <a:pt x="322" y="4"/>
                  </a:lnTo>
                  <a:lnTo>
                    <a:pt x="329" y="2"/>
                  </a:lnTo>
                  <a:lnTo>
                    <a:pt x="337" y="2"/>
                  </a:lnTo>
                  <a:lnTo>
                    <a:pt x="343" y="0"/>
                  </a:lnTo>
                  <a:lnTo>
                    <a:pt x="348" y="0"/>
                  </a:lnTo>
                  <a:lnTo>
                    <a:pt x="354" y="0"/>
                  </a:lnTo>
                  <a:lnTo>
                    <a:pt x="358" y="4"/>
                  </a:lnTo>
                  <a:lnTo>
                    <a:pt x="362" y="6"/>
                  </a:lnTo>
                  <a:lnTo>
                    <a:pt x="365" y="10"/>
                  </a:lnTo>
                  <a:lnTo>
                    <a:pt x="367" y="15"/>
                  </a:lnTo>
                  <a:lnTo>
                    <a:pt x="369" y="21"/>
                  </a:lnTo>
                  <a:lnTo>
                    <a:pt x="369" y="25"/>
                  </a:lnTo>
                  <a:lnTo>
                    <a:pt x="369" y="31"/>
                  </a:lnTo>
                  <a:lnTo>
                    <a:pt x="369" y="36"/>
                  </a:lnTo>
                  <a:lnTo>
                    <a:pt x="367" y="42"/>
                  </a:lnTo>
                  <a:lnTo>
                    <a:pt x="364" y="46"/>
                  </a:lnTo>
                  <a:lnTo>
                    <a:pt x="362" y="50"/>
                  </a:lnTo>
                  <a:lnTo>
                    <a:pt x="356" y="52"/>
                  </a:lnTo>
                  <a:lnTo>
                    <a:pt x="350" y="55"/>
                  </a:lnTo>
                  <a:lnTo>
                    <a:pt x="343" y="57"/>
                  </a:lnTo>
                  <a:lnTo>
                    <a:pt x="335" y="57"/>
                  </a:lnTo>
                  <a:lnTo>
                    <a:pt x="329" y="59"/>
                  </a:lnTo>
                  <a:lnTo>
                    <a:pt x="324" y="61"/>
                  </a:lnTo>
                  <a:lnTo>
                    <a:pt x="316" y="63"/>
                  </a:lnTo>
                  <a:lnTo>
                    <a:pt x="310" y="63"/>
                  </a:lnTo>
                  <a:lnTo>
                    <a:pt x="303" y="65"/>
                  </a:lnTo>
                  <a:lnTo>
                    <a:pt x="299" y="65"/>
                  </a:lnTo>
                  <a:lnTo>
                    <a:pt x="291" y="65"/>
                  </a:lnTo>
                  <a:lnTo>
                    <a:pt x="286" y="67"/>
                  </a:lnTo>
                  <a:lnTo>
                    <a:pt x="278" y="69"/>
                  </a:lnTo>
                  <a:lnTo>
                    <a:pt x="272" y="71"/>
                  </a:lnTo>
                  <a:lnTo>
                    <a:pt x="267" y="71"/>
                  </a:lnTo>
                  <a:lnTo>
                    <a:pt x="259" y="72"/>
                  </a:lnTo>
                  <a:lnTo>
                    <a:pt x="253" y="74"/>
                  </a:lnTo>
                  <a:lnTo>
                    <a:pt x="246" y="76"/>
                  </a:lnTo>
                  <a:lnTo>
                    <a:pt x="240" y="78"/>
                  </a:lnTo>
                  <a:lnTo>
                    <a:pt x="236" y="80"/>
                  </a:lnTo>
                  <a:lnTo>
                    <a:pt x="232" y="80"/>
                  </a:lnTo>
                  <a:lnTo>
                    <a:pt x="229" y="82"/>
                  </a:lnTo>
                  <a:lnTo>
                    <a:pt x="221" y="84"/>
                  </a:lnTo>
                  <a:lnTo>
                    <a:pt x="213" y="88"/>
                  </a:lnTo>
                  <a:lnTo>
                    <a:pt x="208" y="91"/>
                  </a:lnTo>
                  <a:lnTo>
                    <a:pt x="200" y="95"/>
                  </a:lnTo>
                  <a:lnTo>
                    <a:pt x="192" y="99"/>
                  </a:lnTo>
                  <a:lnTo>
                    <a:pt x="185" y="105"/>
                  </a:lnTo>
                  <a:lnTo>
                    <a:pt x="179" y="107"/>
                  </a:lnTo>
                  <a:lnTo>
                    <a:pt x="173" y="109"/>
                  </a:lnTo>
                  <a:lnTo>
                    <a:pt x="168" y="110"/>
                  </a:lnTo>
                  <a:lnTo>
                    <a:pt x="162" y="112"/>
                  </a:lnTo>
                  <a:lnTo>
                    <a:pt x="156" y="114"/>
                  </a:lnTo>
                  <a:lnTo>
                    <a:pt x="153" y="116"/>
                  </a:lnTo>
                  <a:lnTo>
                    <a:pt x="147" y="120"/>
                  </a:lnTo>
                  <a:lnTo>
                    <a:pt x="141" y="122"/>
                  </a:lnTo>
                  <a:lnTo>
                    <a:pt x="137" y="124"/>
                  </a:lnTo>
                  <a:lnTo>
                    <a:pt x="132" y="126"/>
                  </a:lnTo>
                  <a:lnTo>
                    <a:pt x="126" y="128"/>
                  </a:lnTo>
                  <a:lnTo>
                    <a:pt x="122" y="129"/>
                  </a:lnTo>
                  <a:lnTo>
                    <a:pt x="113" y="133"/>
                  </a:lnTo>
                  <a:lnTo>
                    <a:pt x="105" y="139"/>
                  </a:lnTo>
                  <a:lnTo>
                    <a:pt x="99" y="141"/>
                  </a:lnTo>
                  <a:lnTo>
                    <a:pt x="94" y="143"/>
                  </a:lnTo>
                  <a:lnTo>
                    <a:pt x="90" y="145"/>
                  </a:lnTo>
                  <a:lnTo>
                    <a:pt x="86" y="148"/>
                  </a:lnTo>
                  <a:lnTo>
                    <a:pt x="76" y="152"/>
                  </a:lnTo>
                  <a:lnTo>
                    <a:pt x="67" y="158"/>
                  </a:lnTo>
                  <a:lnTo>
                    <a:pt x="63" y="162"/>
                  </a:lnTo>
                  <a:lnTo>
                    <a:pt x="59" y="164"/>
                  </a:lnTo>
                  <a:lnTo>
                    <a:pt x="54" y="167"/>
                  </a:lnTo>
                  <a:lnTo>
                    <a:pt x="50" y="171"/>
                  </a:lnTo>
                  <a:lnTo>
                    <a:pt x="44" y="175"/>
                  </a:lnTo>
                  <a:lnTo>
                    <a:pt x="40" y="179"/>
                  </a:lnTo>
                  <a:lnTo>
                    <a:pt x="35" y="183"/>
                  </a:lnTo>
                  <a:lnTo>
                    <a:pt x="31" y="186"/>
                  </a:lnTo>
                  <a:lnTo>
                    <a:pt x="23" y="188"/>
                  </a:lnTo>
                  <a:lnTo>
                    <a:pt x="16" y="190"/>
                  </a:lnTo>
                  <a:lnTo>
                    <a:pt x="8" y="188"/>
                  </a:lnTo>
                  <a:lnTo>
                    <a:pt x="4" y="183"/>
                  </a:lnTo>
                  <a:lnTo>
                    <a:pt x="0" y="177"/>
                  </a:lnTo>
                  <a:lnTo>
                    <a:pt x="0" y="171"/>
                  </a:lnTo>
                  <a:lnTo>
                    <a:pt x="4" y="164"/>
                  </a:lnTo>
                  <a:lnTo>
                    <a:pt x="10" y="1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917" name="Freeform 97"/>
            <p:cNvSpPr>
              <a:spLocks/>
            </p:cNvSpPr>
            <p:nvPr/>
          </p:nvSpPr>
          <p:spPr bwMode="auto">
            <a:xfrm>
              <a:off x="8142288" y="3598863"/>
              <a:ext cx="269875" cy="414338"/>
            </a:xfrm>
            <a:custGeom>
              <a:avLst/>
              <a:gdLst>
                <a:gd name="T0" fmla="*/ 2147483647 w 340"/>
                <a:gd name="T1" fmla="*/ 2147483647 h 522"/>
                <a:gd name="T2" fmla="*/ 2147483647 w 340"/>
                <a:gd name="T3" fmla="*/ 2147483647 h 522"/>
                <a:gd name="T4" fmla="*/ 2147483647 w 340"/>
                <a:gd name="T5" fmla="*/ 2147483647 h 522"/>
                <a:gd name="T6" fmla="*/ 2147483647 w 340"/>
                <a:gd name="T7" fmla="*/ 2147483647 h 522"/>
                <a:gd name="T8" fmla="*/ 2147483647 w 340"/>
                <a:gd name="T9" fmla="*/ 2147483647 h 522"/>
                <a:gd name="T10" fmla="*/ 2147483647 w 340"/>
                <a:gd name="T11" fmla="*/ 2147483647 h 522"/>
                <a:gd name="T12" fmla="*/ 2147483647 w 340"/>
                <a:gd name="T13" fmla="*/ 2147483647 h 522"/>
                <a:gd name="T14" fmla="*/ 2147483647 w 340"/>
                <a:gd name="T15" fmla="*/ 2147483647 h 522"/>
                <a:gd name="T16" fmla="*/ 2147483647 w 340"/>
                <a:gd name="T17" fmla="*/ 2147483647 h 522"/>
                <a:gd name="T18" fmla="*/ 2147483647 w 340"/>
                <a:gd name="T19" fmla="*/ 2147483647 h 522"/>
                <a:gd name="T20" fmla="*/ 2147483647 w 340"/>
                <a:gd name="T21" fmla="*/ 2147483647 h 522"/>
                <a:gd name="T22" fmla="*/ 2147483647 w 340"/>
                <a:gd name="T23" fmla="*/ 2147483647 h 522"/>
                <a:gd name="T24" fmla="*/ 2147483647 w 340"/>
                <a:gd name="T25" fmla="*/ 2147483647 h 522"/>
                <a:gd name="T26" fmla="*/ 2147483647 w 340"/>
                <a:gd name="T27" fmla="*/ 2147483647 h 522"/>
                <a:gd name="T28" fmla="*/ 2147483647 w 340"/>
                <a:gd name="T29" fmla="*/ 2147483647 h 522"/>
                <a:gd name="T30" fmla="*/ 2147483647 w 340"/>
                <a:gd name="T31" fmla="*/ 2147483647 h 522"/>
                <a:gd name="T32" fmla="*/ 2147483647 w 340"/>
                <a:gd name="T33" fmla="*/ 2147483647 h 522"/>
                <a:gd name="T34" fmla="*/ 2147483647 w 340"/>
                <a:gd name="T35" fmla="*/ 2147483647 h 522"/>
                <a:gd name="T36" fmla="*/ 2147483647 w 340"/>
                <a:gd name="T37" fmla="*/ 2147483647 h 522"/>
                <a:gd name="T38" fmla="*/ 2147483647 w 340"/>
                <a:gd name="T39" fmla="*/ 2147483647 h 522"/>
                <a:gd name="T40" fmla="*/ 2147483647 w 340"/>
                <a:gd name="T41" fmla="*/ 2147483647 h 522"/>
                <a:gd name="T42" fmla="*/ 2147483647 w 340"/>
                <a:gd name="T43" fmla="*/ 2147483647 h 522"/>
                <a:gd name="T44" fmla="*/ 2147483647 w 340"/>
                <a:gd name="T45" fmla="*/ 2147483647 h 522"/>
                <a:gd name="T46" fmla="*/ 2147483647 w 340"/>
                <a:gd name="T47" fmla="*/ 2147483647 h 522"/>
                <a:gd name="T48" fmla="*/ 2147483647 w 340"/>
                <a:gd name="T49" fmla="*/ 2147483647 h 522"/>
                <a:gd name="T50" fmla="*/ 2147483647 w 340"/>
                <a:gd name="T51" fmla="*/ 2147483647 h 522"/>
                <a:gd name="T52" fmla="*/ 2147483647 w 340"/>
                <a:gd name="T53" fmla="*/ 2147483647 h 522"/>
                <a:gd name="T54" fmla="*/ 2147483647 w 340"/>
                <a:gd name="T55" fmla="*/ 2147483647 h 522"/>
                <a:gd name="T56" fmla="*/ 2147483647 w 340"/>
                <a:gd name="T57" fmla="*/ 2147483647 h 522"/>
                <a:gd name="T58" fmla="*/ 2147483647 w 340"/>
                <a:gd name="T59" fmla="*/ 2147483647 h 522"/>
                <a:gd name="T60" fmla="*/ 2147483647 w 340"/>
                <a:gd name="T61" fmla="*/ 2147483647 h 522"/>
                <a:gd name="T62" fmla="*/ 2147483647 w 340"/>
                <a:gd name="T63" fmla="*/ 2147483647 h 522"/>
                <a:gd name="T64" fmla="*/ 2147483647 w 340"/>
                <a:gd name="T65" fmla="*/ 2147483647 h 522"/>
                <a:gd name="T66" fmla="*/ 2147483647 w 340"/>
                <a:gd name="T67" fmla="*/ 2147483647 h 522"/>
                <a:gd name="T68" fmla="*/ 2147483647 w 340"/>
                <a:gd name="T69" fmla="*/ 2147483647 h 522"/>
                <a:gd name="T70" fmla="*/ 2147483647 w 340"/>
                <a:gd name="T71" fmla="*/ 2147483647 h 522"/>
                <a:gd name="T72" fmla="*/ 2147483647 w 340"/>
                <a:gd name="T73" fmla="*/ 2147483647 h 522"/>
                <a:gd name="T74" fmla="*/ 2147483647 w 340"/>
                <a:gd name="T75" fmla="*/ 2147483647 h 522"/>
                <a:gd name="T76" fmla="*/ 2147483647 w 340"/>
                <a:gd name="T77" fmla="*/ 2147483647 h 522"/>
                <a:gd name="T78" fmla="*/ 2147483647 w 340"/>
                <a:gd name="T79" fmla="*/ 2147483647 h 522"/>
                <a:gd name="T80" fmla="*/ 2147483647 w 340"/>
                <a:gd name="T81" fmla="*/ 2147483647 h 522"/>
                <a:gd name="T82" fmla="*/ 2147483647 w 340"/>
                <a:gd name="T83" fmla="*/ 2147483647 h 522"/>
                <a:gd name="T84" fmla="*/ 2147483647 w 340"/>
                <a:gd name="T85" fmla="*/ 2147483647 h 522"/>
                <a:gd name="T86" fmla="*/ 2147483647 w 340"/>
                <a:gd name="T87" fmla="*/ 2147483647 h 522"/>
                <a:gd name="T88" fmla="*/ 2147483647 w 340"/>
                <a:gd name="T89" fmla="*/ 2147483647 h 522"/>
                <a:gd name="T90" fmla="*/ 2147483647 w 340"/>
                <a:gd name="T91" fmla="*/ 2147483647 h 522"/>
                <a:gd name="T92" fmla="*/ 2147483647 w 340"/>
                <a:gd name="T93" fmla="*/ 2147483647 h 522"/>
                <a:gd name="T94" fmla="*/ 2147483647 w 340"/>
                <a:gd name="T95" fmla="*/ 2147483647 h 522"/>
                <a:gd name="T96" fmla="*/ 0 w 340"/>
                <a:gd name="T97" fmla="*/ 2147483647 h 522"/>
                <a:gd name="T98" fmla="*/ 2147483647 w 340"/>
                <a:gd name="T99" fmla="*/ 2147483647 h 522"/>
                <a:gd name="T100" fmla="*/ 2147483647 w 340"/>
                <a:gd name="T101" fmla="*/ 2147483647 h 522"/>
                <a:gd name="T102" fmla="*/ 2147483647 w 340"/>
                <a:gd name="T103" fmla="*/ 2147483647 h 52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0"/>
                <a:gd name="T157" fmla="*/ 0 h 522"/>
                <a:gd name="T158" fmla="*/ 340 w 340"/>
                <a:gd name="T159" fmla="*/ 522 h 52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0" h="522">
                  <a:moveTo>
                    <a:pt x="40" y="13"/>
                  </a:moveTo>
                  <a:lnTo>
                    <a:pt x="43" y="22"/>
                  </a:lnTo>
                  <a:lnTo>
                    <a:pt x="45" y="30"/>
                  </a:lnTo>
                  <a:lnTo>
                    <a:pt x="49" y="39"/>
                  </a:lnTo>
                  <a:lnTo>
                    <a:pt x="53" y="47"/>
                  </a:lnTo>
                  <a:lnTo>
                    <a:pt x="57" y="55"/>
                  </a:lnTo>
                  <a:lnTo>
                    <a:pt x="60" y="64"/>
                  </a:lnTo>
                  <a:lnTo>
                    <a:pt x="62" y="72"/>
                  </a:lnTo>
                  <a:lnTo>
                    <a:pt x="68" y="79"/>
                  </a:lnTo>
                  <a:lnTo>
                    <a:pt x="70" y="87"/>
                  </a:lnTo>
                  <a:lnTo>
                    <a:pt x="74" y="95"/>
                  </a:lnTo>
                  <a:lnTo>
                    <a:pt x="76" y="102"/>
                  </a:lnTo>
                  <a:lnTo>
                    <a:pt x="81" y="110"/>
                  </a:lnTo>
                  <a:lnTo>
                    <a:pt x="83" y="117"/>
                  </a:lnTo>
                  <a:lnTo>
                    <a:pt x="87" y="125"/>
                  </a:lnTo>
                  <a:lnTo>
                    <a:pt x="91" y="133"/>
                  </a:lnTo>
                  <a:lnTo>
                    <a:pt x="95" y="140"/>
                  </a:lnTo>
                  <a:lnTo>
                    <a:pt x="98" y="146"/>
                  </a:lnTo>
                  <a:lnTo>
                    <a:pt x="102" y="153"/>
                  </a:lnTo>
                  <a:lnTo>
                    <a:pt x="106" y="159"/>
                  </a:lnTo>
                  <a:lnTo>
                    <a:pt x="110" y="167"/>
                  </a:lnTo>
                  <a:lnTo>
                    <a:pt x="112" y="172"/>
                  </a:lnTo>
                  <a:lnTo>
                    <a:pt x="116" y="180"/>
                  </a:lnTo>
                  <a:lnTo>
                    <a:pt x="119" y="186"/>
                  </a:lnTo>
                  <a:lnTo>
                    <a:pt x="123" y="193"/>
                  </a:lnTo>
                  <a:lnTo>
                    <a:pt x="127" y="199"/>
                  </a:lnTo>
                  <a:lnTo>
                    <a:pt x="131" y="207"/>
                  </a:lnTo>
                  <a:lnTo>
                    <a:pt x="135" y="212"/>
                  </a:lnTo>
                  <a:lnTo>
                    <a:pt x="138" y="218"/>
                  </a:lnTo>
                  <a:lnTo>
                    <a:pt x="142" y="224"/>
                  </a:lnTo>
                  <a:lnTo>
                    <a:pt x="148" y="231"/>
                  </a:lnTo>
                  <a:lnTo>
                    <a:pt x="152" y="237"/>
                  </a:lnTo>
                  <a:lnTo>
                    <a:pt x="155" y="245"/>
                  </a:lnTo>
                  <a:lnTo>
                    <a:pt x="159" y="248"/>
                  </a:lnTo>
                  <a:lnTo>
                    <a:pt x="163" y="254"/>
                  </a:lnTo>
                  <a:lnTo>
                    <a:pt x="167" y="262"/>
                  </a:lnTo>
                  <a:lnTo>
                    <a:pt x="173" y="268"/>
                  </a:lnTo>
                  <a:lnTo>
                    <a:pt x="176" y="273"/>
                  </a:lnTo>
                  <a:lnTo>
                    <a:pt x="180" y="279"/>
                  </a:lnTo>
                  <a:lnTo>
                    <a:pt x="184" y="285"/>
                  </a:lnTo>
                  <a:lnTo>
                    <a:pt x="190" y="292"/>
                  </a:lnTo>
                  <a:lnTo>
                    <a:pt x="194" y="296"/>
                  </a:lnTo>
                  <a:lnTo>
                    <a:pt x="199" y="304"/>
                  </a:lnTo>
                  <a:lnTo>
                    <a:pt x="203" y="307"/>
                  </a:lnTo>
                  <a:lnTo>
                    <a:pt x="209" y="315"/>
                  </a:lnTo>
                  <a:lnTo>
                    <a:pt x="214" y="321"/>
                  </a:lnTo>
                  <a:lnTo>
                    <a:pt x="218" y="326"/>
                  </a:lnTo>
                  <a:lnTo>
                    <a:pt x="224" y="332"/>
                  </a:lnTo>
                  <a:lnTo>
                    <a:pt x="230" y="340"/>
                  </a:lnTo>
                  <a:lnTo>
                    <a:pt x="235" y="345"/>
                  </a:lnTo>
                  <a:lnTo>
                    <a:pt x="239" y="351"/>
                  </a:lnTo>
                  <a:lnTo>
                    <a:pt x="245" y="357"/>
                  </a:lnTo>
                  <a:lnTo>
                    <a:pt x="251" y="364"/>
                  </a:lnTo>
                  <a:lnTo>
                    <a:pt x="256" y="370"/>
                  </a:lnTo>
                  <a:lnTo>
                    <a:pt x="262" y="378"/>
                  </a:lnTo>
                  <a:lnTo>
                    <a:pt x="268" y="383"/>
                  </a:lnTo>
                  <a:lnTo>
                    <a:pt x="275" y="389"/>
                  </a:lnTo>
                  <a:lnTo>
                    <a:pt x="279" y="395"/>
                  </a:lnTo>
                  <a:lnTo>
                    <a:pt x="287" y="402"/>
                  </a:lnTo>
                  <a:lnTo>
                    <a:pt x="292" y="408"/>
                  </a:lnTo>
                  <a:lnTo>
                    <a:pt x="298" y="416"/>
                  </a:lnTo>
                  <a:lnTo>
                    <a:pt x="306" y="421"/>
                  </a:lnTo>
                  <a:lnTo>
                    <a:pt x="311" y="429"/>
                  </a:lnTo>
                  <a:lnTo>
                    <a:pt x="319" y="435"/>
                  </a:lnTo>
                  <a:lnTo>
                    <a:pt x="327" y="442"/>
                  </a:lnTo>
                  <a:lnTo>
                    <a:pt x="332" y="450"/>
                  </a:lnTo>
                  <a:lnTo>
                    <a:pt x="338" y="459"/>
                  </a:lnTo>
                  <a:lnTo>
                    <a:pt x="338" y="469"/>
                  </a:lnTo>
                  <a:lnTo>
                    <a:pt x="340" y="478"/>
                  </a:lnTo>
                  <a:lnTo>
                    <a:pt x="338" y="486"/>
                  </a:lnTo>
                  <a:lnTo>
                    <a:pt x="334" y="494"/>
                  </a:lnTo>
                  <a:lnTo>
                    <a:pt x="330" y="501"/>
                  </a:lnTo>
                  <a:lnTo>
                    <a:pt x="325" y="509"/>
                  </a:lnTo>
                  <a:lnTo>
                    <a:pt x="317" y="513"/>
                  </a:lnTo>
                  <a:lnTo>
                    <a:pt x="311" y="518"/>
                  </a:lnTo>
                  <a:lnTo>
                    <a:pt x="302" y="520"/>
                  </a:lnTo>
                  <a:lnTo>
                    <a:pt x="294" y="522"/>
                  </a:lnTo>
                  <a:lnTo>
                    <a:pt x="285" y="520"/>
                  </a:lnTo>
                  <a:lnTo>
                    <a:pt x="277" y="518"/>
                  </a:lnTo>
                  <a:lnTo>
                    <a:pt x="268" y="515"/>
                  </a:lnTo>
                  <a:lnTo>
                    <a:pt x="260" y="509"/>
                  </a:lnTo>
                  <a:lnTo>
                    <a:pt x="252" y="501"/>
                  </a:lnTo>
                  <a:lnTo>
                    <a:pt x="245" y="494"/>
                  </a:lnTo>
                  <a:lnTo>
                    <a:pt x="237" y="486"/>
                  </a:lnTo>
                  <a:lnTo>
                    <a:pt x="232" y="478"/>
                  </a:lnTo>
                  <a:lnTo>
                    <a:pt x="224" y="471"/>
                  </a:lnTo>
                  <a:lnTo>
                    <a:pt x="218" y="465"/>
                  </a:lnTo>
                  <a:lnTo>
                    <a:pt x="213" y="458"/>
                  </a:lnTo>
                  <a:lnTo>
                    <a:pt x="207" y="450"/>
                  </a:lnTo>
                  <a:lnTo>
                    <a:pt x="199" y="442"/>
                  </a:lnTo>
                  <a:lnTo>
                    <a:pt x="194" y="437"/>
                  </a:lnTo>
                  <a:lnTo>
                    <a:pt x="190" y="429"/>
                  </a:lnTo>
                  <a:lnTo>
                    <a:pt x="184" y="423"/>
                  </a:lnTo>
                  <a:lnTo>
                    <a:pt x="178" y="416"/>
                  </a:lnTo>
                  <a:lnTo>
                    <a:pt x="174" y="410"/>
                  </a:lnTo>
                  <a:lnTo>
                    <a:pt x="169" y="402"/>
                  </a:lnTo>
                  <a:lnTo>
                    <a:pt x="165" y="397"/>
                  </a:lnTo>
                  <a:lnTo>
                    <a:pt x="159" y="389"/>
                  </a:lnTo>
                  <a:lnTo>
                    <a:pt x="154" y="382"/>
                  </a:lnTo>
                  <a:lnTo>
                    <a:pt x="150" y="376"/>
                  </a:lnTo>
                  <a:lnTo>
                    <a:pt x="146" y="368"/>
                  </a:lnTo>
                  <a:lnTo>
                    <a:pt x="142" y="361"/>
                  </a:lnTo>
                  <a:lnTo>
                    <a:pt x="138" y="355"/>
                  </a:lnTo>
                  <a:lnTo>
                    <a:pt x="135" y="347"/>
                  </a:lnTo>
                  <a:lnTo>
                    <a:pt x="131" y="342"/>
                  </a:lnTo>
                  <a:lnTo>
                    <a:pt x="127" y="334"/>
                  </a:lnTo>
                  <a:lnTo>
                    <a:pt x="123" y="326"/>
                  </a:lnTo>
                  <a:lnTo>
                    <a:pt x="119" y="321"/>
                  </a:lnTo>
                  <a:lnTo>
                    <a:pt x="116" y="313"/>
                  </a:lnTo>
                  <a:lnTo>
                    <a:pt x="112" y="306"/>
                  </a:lnTo>
                  <a:lnTo>
                    <a:pt x="108" y="300"/>
                  </a:lnTo>
                  <a:lnTo>
                    <a:pt x="106" y="292"/>
                  </a:lnTo>
                  <a:lnTo>
                    <a:pt x="102" y="287"/>
                  </a:lnTo>
                  <a:lnTo>
                    <a:pt x="98" y="279"/>
                  </a:lnTo>
                  <a:lnTo>
                    <a:pt x="95" y="271"/>
                  </a:lnTo>
                  <a:lnTo>
                    <a:pt x="91" y="264"/>
                  </a:lnTo>
                  <a:lnTo>
                    <a:pt x="89" y="256"/>
                  </a:lnTo>
                  <a:lnTo>
                    <a:pt x="85" y="248"/>
                  </a:lnTo>
                  <a:lnTo>
                    <a:pt x="81" y="243"/>
                  </a:lnTo>
                  <a:lnTo>
                    <a:pt x="79" y="235"/>
                  </a:lnTo>
                  <a:lnTo>
                    <a:pt x="78" y="228"/>
                  </a:lnTo>
                  <a:lnTo>
                    <a:pt x="74" y="220"/>
                  </a:lnTo>
                  <a:lnTo>
                    <a:pt x="72" y="212"/>
                  </a:lnTo>
                  <a:lnTo>
                    <a:pt x="68" y="205"/>
                  </a:lnTo>
                  <a:lnTo>
                    <a:pt x="66" y="197"/>
                  </a:lnTo>
                  <a:lnTo>
                    <a:pt x="62" y="190"/>
                  </a:lnTo>
                  <a:lnTo>
                    <a:pt x="60" y="182"/>
                  </a:lnTo>
                  <a:lnTo>
                    <a:pt x="57" y="174"/>
                  </a:lnTo>
                  <a:lnTo>
                    <a:pt x="55" y="167"/>
                  </a:lnTo>
                  <a:lnTo>
                    <a:pt x="51" y="157"/>
                  </a:lnTo>
                  <a:lnTo>
                    <a:pt x="47" y="150"/>
                  </a:lnTo>
                  <a:lnTo>
                    <a:pt x="43" y="140"/>
                  </a:lnTo>
                  <a:lnTo>
                    <a:pt x="41" y="133"/>
                  </a:lnTo>
                  <a:lnTo>
                    <a:pt x="38" y="125"/>
                  </a:lnTo>
                  <a:lnTo>
                    <a:pt x="36" y="115"/>
                  </a:lnTo>
                  <a:lnTo>
                    <a:pt x="32" y="108"/>
                  </a:lnTo>
                  <a:lnTo>
                    <a:pt x="30" y="98"/>
                  </a:lnTo>
                  <a:lnTo>
                    <a:pt x="26" y="89"/>
                  </a:lnTo>
                  <a:lnTo>
                    <a:pt x="22" y="81"/>
                  </a:lnTo>
                  <a:lnTo>
                    <a:pt x="19" y="72"/>
                  </a:lnTo>
                  <a:lnTo>
                    <a:pt x="17" y="64"/>
                  </a:lnTo>
                  <a:lnTo>
                    <a:pt x="13" y="55"/>
                  </a:lnTo>
                  <a:lnTo>
                    <a:pt x="9" y="45"/>
                  </a:lnTo>
                  <a:lnTo>
                    <a:pt x="5" y="36"/>
                  </a:lnTo>
                  <a:lnTo>
                    <a:pt x="3" y="28"/>
                  </a:lnTo>
                  <a:lnTo>
                    <a:pt x="0" y="22"/>
                  </a:lnTo>
                  <a:lnTo>
                    <a:pt x="0" y="19"/>
                  </a:lnTo>
                  <a:lnTo>
                    <a:pt x="0" y="15"/>
                  </a:lnTo>
                  <a:lnTo>
                    <a:pt x="3" y="11"/>
                  </a:lnTo>
                  <a:lnTo>
                    <a:pt x="7" y="5"/>
                  </a:lnTo>
                  <a:lnTo>
                    <a:pt x="13" y="1"/>
                  </a:lnTo>
                  <a:lnTo>
                    <a:pt x="20" y="0"/>
                  </a:lnTo>
                  <a:lnTo>
                    <a:pt x="28" y="1"/>
                  </a:lnTo>
                  <a:lnTo>
                    <a:pt x="32" y="1"/>
                  </a:lnTo>
                  <a:lnTo>
                    <a:pt x="36" y="5"/>
                  </a:lnTo>
                  <a:lnTo>
                    <a:pt x="38" y="9"/>
                  </a:lnTo>
                  <a:lnTo>
                    <a:pt x="4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grpSp>
      <p:grpSp>
        <p:nvGrpSpPr>
          <p:cNvPr id="5" name="Group 103"/>
          <p:cNvGrpSpPr>
            <a:grpSpLocks/>
          </p:cNvGrpSpPr>
          <p:nvPr/>
        </p:nvGrpSpPr>
        <p:grpSpPr bwMode="auto">
          <a:xfrm rot="-10251654">
            <a:off x="5910923" y="2967831"/>
            <a:ext cx="288925" cy="704850"/>
            <a:chOff x="6915151" y="2457450"/>
            <a:chExt cx="674687" cy="911225"/>
          </a:xfrm>
        </p:grpSpPr>
        <p:sp>
          <p:nvSpPr>
            <p:cNvPr id="36886" name="Freeform 72"/>
            <p:cNvSpPr>
              <a:spLocks/>
            </p:cNvSpPr>
            <p:nvPr/>
          </p:nvSpPr>
          <p:spPr bwMode="auto">
            <a:xfrm>
              <a:off x="7370763" y="2965450"/>
              <a:ext cx="169863" cy="257175"/>
            </a:xfrm>
            <a:custGeom>
              <a:avLst/>
              <a:gdLst>
                <a:gd name="T0" fmla="*/ 2147483647 w 215"/>
                <a:gd name="T1" fmla="*/ 2147483647 h 325"/>
                <a:gd name="T2" fmla="*/ 2147483647 w 215"/>
                <a:gd name="T3" fmla="*/ 2147483647 h 325"/>
                <a:gd name="T4" fmla="*/ 2147483647 w 215"/>
                <a:gd name="T5" fmla="*/ 2147483647 h 325"/>
                <a:gd name="T6" fmla="*/ 2147483647 w 215"/>
                <a:gd name="T7" fmla="*/ 2147483647 h 325"/>
                <a:gd name="T8" fmla="*/ 2147483647 w 215"/>
                <a:gd name="T9" fmla="*/ 2147483647 h 325"/>
                <a:gd name="T10" fmla="*/ 2147483647 w 215"/>
                <a:gd name="T11" fmla="*/ 2147483647 h 325"/>
                <a:gd name="T12" fmla="*/ 2147483647 w 215"/>
                <a:gd name="T13" fmla="*/ 2147483647 h 325"/>
                <a:gd name="T14" fmla="*/ 2147483647 w 215"/>
                <a:gd name="T15" fmla="*/ 2147483647 h 325"/>
                <a:gd name="T16" fmla="*/ 2147483647 w 215"/>
                <a:gd name="T17" fmla="*/ 2147483647 h 325"/>
                <a:gd name="T18" fmla="*/ 2147483647 w 215"/>
                <a:gd name="T19" fmla="*/ 2147483647 h 325"/>
                <a:gd name="T20" fmla="*/ 2147483647 w 215"/>
                <a:gd name="T21" fmla="*/ 2147483647 h 325"/>
                <a:gd name="T22" fmla="*/ 2147483647 w 215"/>
                <a:gd name="T23" fmla="*/ 2147483647 h 325"/>
                <a:gd name="T24" fmla="*/ 2147483647 w 215"/>
                <a:gd name="T25" fmla="*/ 2147483647 h 325"/>
                <a:gd name="T26" fmla="*/ 2147483647 w 215"/>
                <a:gd name="T27" fmla="*/ 2147483647 h 325"/>
                <a:gd name="T28" fmla="*/ 2147483647 w 215"/>
                <a:gd name="T29" fmla="*/ 2147483647 h 325"/>
                <a:gd name="T30" fmla="*/ 2147483647 w 215"/>
                <a:gd name="T31" fmla="*/ 2147483647 h 325"/>
                <a:gd name="T32" fmla="*/ 2147483647 w 215"/>
                <a:gd name="T33" fmla="*/ 2147483647 h 325"/>
                <a:gd name="T34" fmla="*/ 2147483647 w 215"/>
                <a:gd name="T35" fmla="*/ 2147483647 h 325"/>
                <a:gd name="T36" fmla="*/ 2147483647 w 215"/>
                <a:gd name="T37" fmla="*/ 2147483647 h 325"/>
                <a:gd name="T38" fmla="*/ 2147483647 w 215"/>
                <a:gd name="T39" fmla="*/ 2147483647 h 325"/>
                <a:gd name="T40" fmla="*/ 2147483647 w 215"/>
                <a:gd name="T41" fmla="*/ 2147483647 h 325"/>
                <a:gd name="T42" fmla="*/ 2147483647 w 215"/>
                <a:gd name="T43" fmla="*/ 2147483647 h 325"/>
                <a:gd name="T44" fmla="*/ 2147483647 w 215"/>
                <a:gd name="T45" fmla="*/ 2147483647 h 325"/>
                <a:gd name="T46" fmla="*/ 2147483647 w 215"/>
                <a:gd name="T47" fmla="*/ 2147483647 h 325"/>
                <a:gd name="T48" fmla="*/ 2147483647 w 215"/>
                <a:gd name="T49" fmla="*/ 2147483647 h 325"/>
                <a:gd name="T50" fmla="*/ 2147483647 w 215"/>
                <a:gd name="T51" fmla="*/ 2147483647 h 325"/>
                <a:gd name="T52" fmla="*/ 2147483647 w 215"/>
                <a:gd name="T53" fmla="*/ 2147483647 h 325"/>
                <a:gd name="T54" fmla="*/ 2147483647 w 215"/>
                <a:gd name="T55" fmla="*/ 2147483647 h 325"/>
                <a:gd name="T56" fmla="*/ 2147483647 w 215"/>
                <a:gd name="T57" fmla="*/ 2147483647 h 325"/>
                <a:gd name="T58" fmla="*/ 2147483647 w 215"/>
                <a:gd name="T59" fmla="*/ 2147483647 h 325"/>
                <a:gd name="T60" fmla="*/ 0 w 215"/>
                <a:gd name="T61" fmla="*/ 2147483647 h 325"/>
                <a:gd name="T62" fmla="*/ 2147483647 w 215"/>
                <a:gd name="T63" fmla="*/ 2147483647 h 325"/>
                <a:gd name="T64" fmla="*/ 2147483647 w 215"/>
                <a:gd name="T65" fmla="*/ 2147483647 h 325"/>
                <a:gd name="T66" fmla="*/ 2147483647 w 215"/>
                <a:gd name="T67" fmla="*/ 2147483647 h 325"/>
                <a:gd name="T68" fmla="*/ 2147483647 w 215"/>
                <a:gd name="T69" fmla="*/ 2147483647 h 325"/>
                <a:gd name="T70" fmla="*/ 2147483647 w 215"/>
                <a:gd name="T71" fmla="*/ 2147483647 h 325"/>
                <a:gd name="T72" fmla="*/ 2147483647 w 215"/>
                <a:gd name="T73" fmla="*/ 2147483647 h 325"/>
                <a:gd name="T74" fmla="*/ 2147483647 w 215"/>
                <a:gd name="T75" fmla="*/ 2147483647 h 325"/>
                <a:gd name="T76" fmla="*/ 2147483647 w 215"/>
                <a:gd name="T77" fmla="*/ 2147483647 h 325"/>
                <a:gd name="T78" fmla="*/ 2147483647 w 215"/>
                <a:gd name="T79" fmla="*/ 2147483647 h 325"/>
                <a:gd name="T80" fmla="*/ 2147483647 w 215"/>
                <a:gd name="T81" fmla="*/ 2147483647 h 325"/>
                <a:gd name="T82" fmla="*/ 2147483647 w 215"/>
                <a:gd name="T83" fmla="*/ 2147483647 h 325"/>
                <a:gd name="T84" fmla="*/ 2147483647 w 215"/>
                <a:gd name="T85" fmla="*/ 2147483647 h 325"/>
                <a:gd name="T86" fmla="*/ 2147483647 w 215"/>
                <a:gd name="T87" fmla="*/ 2147483647 h 325"/>
                <a:gd name="T88" fmla="*/ 2147483647 w 215"/>
                <a:gd name="T89" fmla="*/ 2147483647 h 325"/>
                <a:gd name="T90" fmla="*/ 2147483647 w 215"/>
                <a:gd name="T91" fmla="*/ 2147483647 h 325"/>
                <a:gd name="T92" fmla="*/ 2147483647 w 215"/>
                <a:gd name="T93" fmla="*/ 2147483647 h 325"/>
                <a:gd name="T94" fmla="*/ 2147483647 w 215"/>
                <a:gd name="T95" fmla="*/ 2147483647 h 325"/>
                <a:gd name="T96" fmla="*/ 2147483647 w 215"/>
                <a:gd name="T97" fmla="*/ 2147483647 h 325"/>
                <a:gd name="T98" fmla="*/ 2147483647 w 215"/>
                <a:gd name="T99" fmla="*/ 2147483647 h 325"/>
                <a:gd name="T100" fmla="*/ 2147483647 w 215"/>
                <a:gd name="T101" fmla="*/ 2147483647 h 325"/>
                <a:gd name="T102" fmla="*/ 2147483647 w 215"/>
                <a:gd name="T103" fmla="*/ 2147483647 h 325"/>
                <a:gd name="T104" fmla="*/ 2147483647 w 215"/>
                <a:gd name="T105" fmla="*/ 2147483647 h 325"/>
                <a:gd name="T106" fmla="*/ 2147483647 w 215"/>
                <a:gd name="T107" fmla="*/ 2147483647 h 325"/>
                <a:gd name="T108" fmla="*/ 2147483647 w 215"/>
                <a:gd name="T109" fmla="*/ 2147483647 h 325"/>
                <a:gd name="T110" fmla="*/ 2147483647 w 215"/>
                <a:gd name="T111" fmla="*/ 2147483647 h 325"/>
                <a:gd name="T112" fmla="*/ 2147483647 w 215"/>
                <a:gd name="T113" fmla="*/ 2147483647 h 325"/>
                <a:gd name="T114" fmla="*/ 2147483647 w 215"/>
                <a:gd name="T115" fmla="*/ 0 h 325"/>
                <a:gd name="T116" fmla="*/ 2147483647 w 215"/>
                <a:gd name="T117" fmla="*/ 2147483647 h 325"/>
                <a:gd name="T118" fmla="*/ 2147483647 w 215"/>
                <a:gd name="T119" fmla="*/ 2147483647 h 325"/>
                <a:gd name="T120" fmla="*/ 2147483647 w 215"/>
                <a:gd name="T121" fmla="*/ 2147483647 h 325"/>
                <a:gd name="T122" fmla="*/ 2147483647 w 215"/>
                <a:gd name="T123" fmla="*/ 2147483647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325"/>
                <a:gd name="T188" fmla="*/ 215 w 215"/>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325">
                  <a:moveTo>
                    <a:pt x="209" y="33"/>
                  </a:moveTo>
                  <a:lnTo>
                    <a:pt x="204" y="35"/>
                  </a:lnTo>
                  <a:lnTo>
                    <a:pt x="198" y="36"/>
                  </a:lnTo>
                  <a:lnTo>
                    <a:pt x="192" y="40"/>
                  </a:lnTo>
                  <a:lnTo>
                    <a:pt x="188" y="44"/>
                  </a:lnTo>
                  <a:lnTo>
                    <a:pt x="183" y="46"/>
                  </a:lnTo>
                  <a:lnTo>
                    <a:pt x="179" y="50"/>
                  </a:lnTo>
                  <a:lnTo>
                    <a:pt x="173" y="54"/>
                  </a:lnTo>
                  <a:lnTo>
                    <a:pt x="171" y="57"/>
                  </a:lnTo>
                  <a:lnTo>
                    <a:pt x="162" y="63"/>
                  </a:lnTo>
                  <a:lnTo>
                    <a:pt x="154" y="71"/>
                  </a:lnTo>
                  <a:lnTo>
                    <a:pt x="147" y="78"/>
                  </a:lnTo>
                  <a:lnTo>
                    <a:pt x="141" y="86"/>
                  </a:lnTo>
                  <a:lnTo>
                    <a:pt x="133" y="94"/>
                  </a:lnTo>
                  <a:lnTo>
                    <a:pt x="128" y="101"/>
                  </a:lnTo>
                  <a:lnTo>
                    <a:pt x="122" y="109"/>
                  </a:lnTo>
                  <a:lnTo>
                    <a:pt x="118" y="116"/>
                  </a:lnTo>
                  <a:lnTo>
                    <a:pt x="110" y="124"/>
                  </a:lnTo>
                  <a:lnTo>
                    <a:pt x="107" y="133"/>
                  </a:lnTo>
                  <a:lnTo>
                    <a:pt x="103" y="141"/>
                  </a:lnTo>
                  <a:lnTo>
                    <a:pt x="99" y="151"/>
                  </a:lnTo>
                  <a:lnTo>
                    <a:pt x="93" y="158"/>
                  </a:lnTo>
                  <a:lnTo>
                    <a:pt x="90" y="168"/>
                  </a:lnTo>
                  <a:lnTo>
                    <a:pt x="88" y="171"/>
                  </a:lnTo>
                  <a:lnTo>
                    <a:pt x="86" y="175"/>
                  </a:lnTo>
                  <a:lnTo>
                    <a:pt x="84" y="181"/>
                  </a:lnTo>
                  <a:lnTo>
                    <a:pt x="82" y="187"/>
                  </a:lnTo>
                  <a:lnTo>
                    <a:pt x="80" y="190"/>
                  </a:lnTo>
                  <a:lnTo>
                    <a:pt x="80" y="196"/>
                  </a:lnTo>
                  <a:lnTo>
                    <a:pt x="76" y="200"/>
                  </a:lnTo>
                  <a:lnTo>
                    <a:pt x="76" y="206"/>
                  </a:lnTo>
                  <a:lnTo>
                    <a:pt x="74" y="209"/>
                  </a:lnTo>
                  <a:lnTo>
                    <a:pt x="72" y="215"/>
                  </a:lnTo>
                  <a:lnTo>
                    <a:pt x="71" y="221"/>
                  </a:lnTo>
                  <a:lnTo>
                    <a:pt x="71" y="225"/>
                  </a:lnTo>
                  <a:lnTo>
                    <a:pt x="67" y="230"/>
                  </a:lnTo>
                  <a:lnTo>
                    <a:pt x="67" y="236"/>
                  </a:lnTo>
                  <a:lnTo>
                    <a:pt x="65" y="240"/>
                  </a:lnTo>
                  <a:lnTo>
                    <a:pt x="63" y="246"/>
                  </a:lnTo>
                  <a:lnTo>
                    <a:pt x="61" y="251"/>
                  </a:lnTo>
                  <a:lnTo>
                    <a:pt x="59" y="255"/>
                  </a:lnTo>
                  <a:lnTo>
                    <a:pt x="57" y="261"/>
                  </a:lnTo>
                  <a:lnTo>
                    <a:pt x="57" y="266"/>
                  </a:lnTo>
                  <a:lnTo>
                    <a:pt x="55" y="272"/>
                  </a:lnTo>
                  <a:lnTo>
                    <a:pt x="53" y="276"/>
                  </a:lnTo>
                  <a:lnTo>
                    <a:pt x="52" y="284"/>
                  </a:lnTo>
                  <a:lnTo>
                    <a:pt x="52" y="289"/>
                  </a:lnTo>
                  <a:lnTo>
                    <a:pt x="48" y="293"/>
                  </a:lnTo>
                  <a:lnTo>
                    <a:pt x="48" y="299"/>
                  </a:lnTo>
                  <a:lnTo>
                    <a:pt x="46" y="306"/>
                  </a:lnTo>
                  <a:lnTo>
                    <a:pt x="46" y="312"/>
                  </a:lnTo>
                  <a:lnTo>
                    <a:pt x="42" y="316"/>
                  </a:lnTo>
                  <a:lnTo>
                    <a:pt x="40" y="320"/>
                  </a:lnTo>
                  <a:lnTo>
                    <a:pt x="36" y="322"/>
                  </a:lnTo>
                  <a:lnTo>
                    <a:pt x="34" y="323"/>
                  </a:lnTo>
                  <a:lnTo>
                    <a:pt x="25" y="325"/>
                  </a:lnTo>
                  <a:lnTo>
                    <a:pt x="17" y="325"/>
                  </a:lnTo>
                  <a:lnTo>
                    <a:pt x="10" y="322"/>
                  </a:lnTo>
                  <a:lnTo>
                    <a:pt x="4" y="316"/>
                  </a:lnTo>
                  <a:lnTo>
                    <a:pt x="2" y="312"/>
                  </a:lnTo>
                  <a:lnTo>
                    <a:pt x="0" y="308"/>
                  </a:lnTo>
                  <a:lnTo>
                    <a:pt x="0" y="303"/>
                  </a:lnTo>
                  <a:lnTo>
                    <a:pt x="2" y="299"/>
                  </a:lnTo>
                  <a:lnTo>
                    <a:pt x="2" y="291"/>
                  </a:lnTo>
                  <a:lnTo>
                    <a:pt x="4" y="285"/>
                  </a:lnTo>
                  <a:lnTo>
                    <a:pt x="6" y="280"/>
                  </a:lnTo>
                  <a:lnTo>
                    <a:pt x="10" y="274"/>
                  </a:lnTo>
                  <a:lnTo>
                    <a:pt x="10" y="266"/>
                  </a:lnTo>
                  <a:lnTo>
                    <a:pt x="12" y="261"/>
                  </a:lnTo>
                  <a:lnTo>
                    <a:pt x="13" y="255"/>
                  </a:lnTo>
                  <a:lnTo>
                    <a:pt x="15" y="251"/>
                  </a:lnTo>
                  <a:lnTo>
                    <a:pt x="17" y="246"/>
                  </a:lnTo>
                  <a:lnTo>
                    <a:pt x="19" y="238"/>
                  </a:lnTo>
                  <a:lnTo>
                    <a:pt x="21" y="232"/>
                  </a:lnTo>
                  <a:lnTo>
                    <a:pt x="23" y="228"/>
                  </a:lnTo>
                  <a:lnTo>
                    <a:pt x="25" y="221"/>
                  </a:lnTo>
                  <a:lnTo>
                    <a:pt x="27" y="217"/>
                  </a:lnTo>
                  <a:lnTo>
                    <a:pt x="29" y="211"/>
                  </a:lnTo>
                  <a:lnTo>
                    <a:pt x="31" y="206"/>
                  </a:lnTo>
                  <a:lnTo>
                    <a:pt x="32" y="200"/>
                  </a:lnTo>
                  <a:lnTo>
                    <a:pt x="34" y="196"/>
                  </a:lnTo>
                  <a:lnTo>
                    <a:pt x="36" y="190"/>
                  </a:lnTo>
                  <a:lnTo>
                    <a:pt x="38" y="185"/>
                  </a:lnTo>
                  <a:lnTo>
                    <a:pt x="40" y="181"/>
                  </a:lnTo>
                  <a:lnTo>
                    <a:pt x="42" y="175"/>
                  </a:lnTo>
                  <a:lnTo>
                    <a:pt x="44" y="170"/>
                  </a:lnTo>
                  <a:lnTo>
                    <a:pt x="48" y="166"/>
                  </a:lnTo>
                  <a:lnTo>
                    <a:pt x="48" y="160"/>
                  </a:lnTo>
                  <a:lnTo>
                    <a:pt x="52" y="156"/>
                  </a:lnTo>
                  <a:lnTo>
                    <a:pt x="53" y="151"/>
                  </a:lnTo>
                  <a:lnTo>
                    <a:pt x="55" y="147"/>
                  </a:lnTo>
                  <a:lnTo>
                    <a:pt x="61" y="137"/>
                  </a:lnTo>
                  <a:lnTo>
                    <a:pt x="67" y="128"/>
                  </a:lnTo>
                  <a:lnTo>
                    <a:pt x="69" y="124"/>
                  </a:lnTo>
                  <a:lnTo>
                    <a:pt x="72" y="118"/>
                  </a:lnTo>
                  <a:lnTo>
                    <a:pt x="74" y="114"/>
                  </a:lnTo>
                  <a:lnTo>
                    <a:pt x="76" y="111"/>
                  </a:lnTo>
                  <a:lnTo>
                    <a:pt x="82" y="101"/>
                  </a:lnTo>
                  <a:lnTo>
                    <a:pt x="88" y="94"/>
                  </a:lnTo>
                  <a:lnTo>
                    <a:pt x="95" y="84"/>
                  </a:lnTo>
                  <a:lnTo>
                    <a:pt x="101" y="76"/>
                  </a:lnTo>
                  <a:lnTo>
                    <a:pt x="109" y="69"/>
                  </a:lnTo>
                  <a:lnTo>
                    <a:pt x="116" y="61"/>
                  </a:lnTo>
                  <a:lnTo>
                    <a:pt x="124" y="52"/>
                  </a:lnTo>
                  <a:lnTo>
                    <a:pt x="131" y="44"/>
                  </a:lnTo>
                  <a:lnTo>
                    <a:pt x="139" y="36"/>
                  </a:lnTo>
                  <a:lnTo>
                    <a:pt x="148" y="31"/>
                  </a:lnTo>
                  <a:lnTo>
                    <a:pt x="152" y="25"/>
                  </a:lnTo>
                  <a:lnTo>
                    <a:pt x="158" y="23"/>
                  </a:lnTo>
                  <a:lnTo>
                    <a:pt x="164" y="19"/>
                  </a:lnTo>
                  <a:lnTo>
                    <a:pt x="167" y="17"/>
                  </a:lnTo>
                  <a:lnTo>
                    <a:pt x="173" y="14"/>
                  </a:lnTo>
                  <a:lnTo>
                    <a:pt x="179" y="10"/>
                  </a:lnTo>
                  <a:lnTo>
                    <a:pt x="185" y="6"/>
                  </a:lnTo>
                  <a:lnTo>
                    <a:pt x="190" y="4"/>
                  </a:lnTo>
                  <a:lnTo>
                    <a:pt x="196" y="0"/>
                  </a:lnTo>
                  <a:lnTo>
                    <a:pt x="204" y="0"/>
                  </a:lnTo>
                  <a:lnTo>
                    <a:pt x="207" y="2"/>
                  </a:lnTo>
                  <a:lnTo>
                    <a:pt x="213" y="10"/>
                  </a:lnTo>
                  <a:lnTo>
                    <a:pt x="215" y="14"/>
                  </a:lnTo>
                  <a:lnTo>
                    <a:pt x="215" y="19"/>
                  </a:lnTo>
                  <a:lnTo>
                    <a:pt x="213" y="25"/>
                  </a:lnTo>
                  <a:lnTo>
                    <a:pt x="20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7" name="Freeform 73"/>
            <p:cNvSpPr>
              <a:spLocks/>
            </p:cNvSpPr>
            <p:nvPr/>
          </p:nvSpPr>
          <p:spPr bwMode="auto">
            <a:xfrm>
              <a:off x="7192963" y="2794000"/>
              <a:ext cx="396875" cy="549275"/>
            </a:xfrm>
            <a:custGeom>
              <a:avLst/>
              <a:gdLst>
                <a:gd name="T0" fmla="*/ 2147483647 w 500"/>
                <a:gd name="T1" fmla="*/ 2147483647 h 691"/>
                <a:gd name="T2" fmla="*/ 2147483647 w 500"/>
                <a:gd name="T3" fmla="*/ 2147483647 h 691"/>
                <a:gd name="T4" fmla="*/ 2147483647 w 500"/>
                <a:gd name="T5" fmla="*/ 2147483647 h 691"/>
                <a:gd name="T6" fmla="*/ 2147483647 w 500"/>
                <a:gd name="T7" fmla="*/ 2147483647 h 691"/>
                <a:gd name="T8" fmla="*/ 2147483647 w 500"/>
                <a:gd name="T9" fmla="*/ 2147483647 h 691"/>
                <a:gd name="T10" fmla="*/ 2147483647 w 500"/>
                <a:gd name="T11" fmla="*/ 2147483647 h 691"/>
                <a:gd name="T12" fmla="*/ 2147483647 w 500"/>
                <a:gd name="T13" fmla="*/ 2147483647 h 691"/>
                <a:gd name="T14" fmla="*/ 2147483647 w 500"/>
                <a:gd name="T15" fmla="*/ 2147483647 h 691"/>
                <a:gd name="T16" fmla="*/ 2147483647 w 500"/>
                <a:gd name="T17" fmla="*/ 2147483647 h 691"/>
                <a:gd name="T18" fmla="*/ 2147483647 w 500"/>
                <a:gd name="T19" fmla="*/ 2147483647 h 691"/>
                <a:gd name="T20" fmla="*/ 2147483647 w 500"/>
                <a:gd name="T21" fmla="*/ 2147483647 h 691"/>
                <a:gd name="T22" fmla="*/ 2147483647 w 500"/>
                <a:gd name="T23" fmla="*/ 2147483647 h 691"/>
                <a:gd name="T24" fmla="*/ 2147483647 w 500"/>
                <a:gd name="T25" fmla="*/ 2147483647 h 691"/>
                <a:gd name="T26" fmla="*/ 2147483647 w 500"/>
                <a:gd name="T27" fmla="*/ 2147483647 h 691"/>
                <a:gd name="T28" fmla="*/ 2147483647 w 500"/>
                <a:gd name="T29" fmla="*/ 2147483647 h 691"/>
                <a:gd name="T30" fmla="*/ 2147483647 w 500"/>
                <a:gd name="T31" fmla="*/ 2147483647 h 691"/>
                <a:gd name="T32" fmla="*/ 2147483647 w 500"/>
                <a:gd name="T33" fmla="*/ 2147483647 h 691"/>
                <a:gd name="T34" fmla="*/ 2147483647 w 500"/>
                <a:gd name="T35" fmla="*/ 2147483647 h 691"/>
                <a:gd name="T36" fmla="*/ 2147483647 w 500"/>
                <a:gd name="T37" fmla="*/ 2147483647 h 691"/>
                <a:gd name="T38" fmla="*/ 2147483647 w 500"/>
                <a:gd name="T39" fmla="*/ 2147483647 h 691"/>
                <a:gd name="T40" fmla="*/ 2147483647 w 500"/>
                <a:gd name="T41" fmla="*/ 2147483647 h 691"/>
                <a:gd name="T42" fmla="*/ 2147483647 w 500"/>
                <a:gd name="T43" fmla="*/ 2147483647 h 691"/>
                <a:gd name="T44" fmla="*/ 2147483647 w 500"/>
                <a:gd name="T45" fmla="*/ 2147483647 h 691"/>
                <a:gd name="T46" fmla="*/ 2147483647 w 500"/>
                <a:gd name="T47" fmla="*/ 2147483647 h 691"/>
                <a:gd name="T48" fmla="*/ 2147483647 w 500"/>
                <a:gd name="T49" fmla="*/ 2147483647 h 691"/>
                <a:gd name="T50" fmla="*/ 2147483647 w 500"/>
                <a:gd name="T51" fmla="*/ 2147483647 h 691"/>
                <a:gd name="T52" fmla="*/ 2147483647 w 500"/>
                <a:gd name="T53" fmla="*/ 2147483647 h 691"/>
                <a:gd name="T54" fmla="*/ 2147483647 w 500"/>
                <a:gd name="T55" fmla="*/ 2147483647 h 691"/>
                <a:gd name="T56" fmla="*/ 2147483647 w 500"/>
                <a:gd name="T57" fmla="*/ 2147483647 h 691"/>
                <a:gd name="T58" fmla="*/ 0 w 500"/>
                <a:gd name="T59" fmla="*/ 2147483647 h 691"/>
                <a:gd name="T60" fmla="*/ 2147483647 w 500"/>
                <a:gd name="T61" fmla="*/ 2147483647 h 691"/>
                <a:gd name="T62" fmla="*/ 2147483647 w 500"/>
                <a:gd name="T63" fmla="*/ 2147483647 h 691"/>
                <a:gd name="T64" fmla="*/ 2147483647 w 500"/>
                <a:gd name="T65" fmla="*/ 2147483647 h 691"/>
                <a:gd name="T66" fmla="*/ 2147483647 w 500"/>
                <a:gd name="T67" fmla="*/ 2147483647 h 691"/>
                <a:gd name="T68" fmla="*/ 2147483647 w 500"/>
                <a:gd name="T69" fmla="*/ 2147483647 h 691"/>
                <a:gd name="T70" fmla="*/ 2147483647 w 500"/>
                <a:gd name="T71" fmla="*/ 2147483647 h 691"/>
                <a:gd name="T72" fmla="*/ 2147483647 w 500"/>
                <a:gd name="T73" fmla="*/ 2147483647 h 691"/>
                <a:gd name="T74" fmla="*/ 2147483647 w 500"/>
                <a:gd name="T75" fmla="*/ 2147483647 h 691"/>
                <a:gd name="T76" fmla="*/ 2147483647 w 500"/>
                <a:gd name="T77" fmla="*/ 2147483647 h 691"/>
                <a:gd name="T78" fmla="*/ 2147483647 w 500"/>
                <a:gd name="T79" fmla="*/ 2147483647 h 691"/>
                <a:gd name="T80" fmla="*/ 2147483647 w 500"/>
                <a:gd name="T81" fmla="*/ 2147483647 h 691"/>
                <a:gd name="T82" fmla="*/ 2147483647 w 500"/>
                <a:gd name="T83" fmla="*/ 2147483647 h 691"/>
                <a:gd name="T84" fmla="*/ 2147483647 w 500"/>
                <a:gd name="T85" fmla="*/ 2147483647 h 691"/>
                <a:gd name="T86" fmla="*/ 2147483647 w 500"/>
                <a:gd name="T87" fmla="*/ 2147483647 h 691"/>
                <a:gd name="T88" fmla="*/ 2147483647 w 500"/>
                <a:gd name="T89" fmla="*/ 2147483647 h 691"/>
                <a:gd name="T90" fmla="*/ 2147483647 w 500"/>
                <a:gd name="T91" fmla="*/ 2147483647 h 691"/>
                <a:gd name="T92" fmla="*/ 2147483647 w 500"/>
                <a:gd name="T93" fmla="*/ 2147483647 h 691"/>
                <a:gd name="T94" fmla="*/ 2147483647 w 500"/>
                <a:gd name="T95" fmla="*/ 2147483647 h 691"/>
                <a:gd name="T96" fmla="*/ 2147483647 w 500"/>
                <a:gd name="T97" fmla="*/ 2147483647 h 691"/>
                <a:gd name="T98" fmla="*/ 2147483647 w 500"/>
                <a:gd name="T99" fmla="*/ 2147483647 h 691"/>
                <a:gd name="T100" fmla="*/ 2147483647 w 500"/>
                <a:gd name="T101" fmla="*/ 2147483647 h 691"/>
                <a:gd name="T102" fmla="*/ 2147483647 w 500"/>
                <a:gd name="T103" fmla="*/ 2147483647 h 691"/>
                <a:gd name="T104" fmla="*/ 2147483647 w 500"/>
                <a:gd name="T105" fmla="*/ 2147483647 h 691"/>
                <a:gd name="T106" fmla="*/ 2147483647 w 500"/>
                <a:gd name="T107" fmla="*/ 2147483647 h 691"/>
                <a:gd name="T108" fmla="*/ 2147483647 w 500"/>
                <a:gd name="T109" fmla="*/ 2147483647 h 691"/>
                <a:gd name="T110" fmla="*/ 2147483647 w 500"/>
                <a:gd name="T111" fmla="*/ 2147483647 h 691"/>
                <a:gd name="T112" fmla="*/ 2147483647 w 500"/>
                <a:gd name="T113" fmla="*/ 2147483647 h 691"/>
                <a:gd name="T114" fmla="*/ 2147483647 w 500"/>
                <a:gd name="T115" fmla="*/ 2147483647 h 691"/>
                <a:gd name="T116" fmla="*/ 2147483647 w 500"/>
                <a:gd name="T117" fmla="*/ 0 h 691"/>
                <a:gd name="T118" fmla="*/ 2147483647 w 500"/>
                <a:gd name="T119" fmla="*/ 2147483647 h 691"/>
                <a:gd name="T120" fmla="*/ 2147483647 w 500"/>
                <a:gd name="T121" fmla="*/ 2147483647 h 6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0"/>
                <a:gd name="T184" fmla="*/ 0 h 691"/>
                <a:gd name="T185" fmla="*/ 500 w 500"/>
                <a:gd name="T186" fmla="*/ 691 h 6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0" h="691">
                  <a:moveTo>
                    <a:pt x="492" y="32"/>
                  </a:moveTo>
                  <a:lnTo>
                    <a:pt x="485" y="34"/>
                  </a:lnTo>
                  <a:lnTo>
                    <a:pt x="477" y="40"/>
                  </a:lnTo>
                  <a:lnTo>
                    <a:pt x="469" y="43"/>
                  </a:lnTo>
                  <a:lnTo>
                    <a:pt x="464" y="47"/>
                  </a:lnTo>
                  <a:lnTo>
                    <a:pt x="456" y="51"/>
                  </a:lnTo>
                  <a:lnTo>
                    <a:pt x="450" y="55"/>
                  </a:lnTo>
                  <a:lnTo>
                    <a:pt x="443" y="59"/>
                  </a:lnTo>
                  <a:lnTo>
                    <a:pt x="439" y="64"/>
                  </a:lnTo>
                  <a:lnTo>
                    <a:pt x="431" y="66"/>
                  </a:lnTo>
                  <a:lnTo>
                    <a:pt x="426" y="72"/>
                  </a:lnTo>
                  <a:lnTo>
                    <a:pt x="420" y="76"/>
                  </a:lnTo>
                  <a:lnTo>
                    <a:pt x="414" y="79"/>
                  </a:lnTo>
                  <a:lnTo>
                    <a:pt x="410" y="83"/>
                  </a:lnTo>
                  <a:lnTo>
                    <a:pt x="405" y="89"/>
                  </a:lnTo>
                  <a:lnTo>
                    <a:pt x="399" y="93"/>
                  </a:lnTo>
                  <a:lnTo>
                    <a:pt x="395" y="98"/>
                  </a:lnTo>
                  <a:lnTo>
                    <a:pt x="388" y="102"/>
                  </a:lnTo>
                  <a:lnTo>
                    <a:pt x="384" y="106"/>
                  </a:lnTo>
                  <a:lnTo>
                    <a:pt x="378" y="110"/>
                  </a:lnTo>
                  <a:lnTo>
                    <a:pt x="372" y="116"/>
                  </a:lnTo>
                  <a:lnTo>
                    <a:pt x="367" y="119"/>
                  </a:lnTo>
                  <a:lnTo>
                    <a:pt x="363" y="123"/>
                  </a:lnTo>
                  <a:lnTo>
                    <a:pt x="357" y="129"/>
                  </a:lnTo>
                  <a:lnTo>
                    <a:pt x="351" y="135"/>
                  </a:lnTo>
                  <a:lnTo>
                    <a:pt x="346" y="138"/>
                  </a:lnTo>
                  <a:lnTo>
                    <a:pt x="340" y="144"/>
                  </a:lnTo>
                  <a:lnTo>
                    <a:pt x="334" y="148"/>
                  </a:lnTo>
                  <a:lnTo>
                    <a:pt x="331" y="154"/>
                  </a:lnTo>
                  <a:lnTo>
                    <a:pt x="325" y="159"/>
                  </a:lnTo>
                  <a:lnTo>
                    <a:pt x="317" y="163"/>
                  </a:lnTo>
                  <a:lnTo>
                    <a:pt x="312" y="169"/>
                  </a:lnTo>
                  <a:lnTo>
                    <a:pt x="306" y="176"/>
                  </a:lnTo>
                  <a:lnTo>
                    <a:pt x="300" y="180"/>
                  </a:lnTo>
                  <a:lnTo>
                    <a:pt x="294" y="186"/>
                  </a:lnTo>
                  <a:lnTo>
                    <a:pt x="287" y="192"/>
                  </a:lnTo>
                  <a:lnTo>
                    <a:pt x="281" y="197"/>
                  </a:lnTo>
                  <a:lnTo>
                    <a:pt x="275" y="201"/>
                  </a:lnTo>
                  <a:lnTo>
                    <a:pt x="270" y="207"/>
                  </a:lnTo>
                  <a:lnTo>
                    <a:pt x="262" y="212"/>
                  </a:lnTo>
                  <a:lnTo>
                    <a:pt x="258" y="218"/>
                  </a:lnTo>
                  <a:lnTo>
                    <a:pt x="253" y="224"/>
                  </a:lnTo>
                  <a:lnTo>
                    <a:pt x="247" y="230"/>
                  </a:lnTo>
                  <a:lnTo>
                    <a:pt x="241" y="233"/>
                  </a:lnTo>
                  <a:lnTo>
                    <a:pt x="237" y="239"/>
                  </a:lnTo>
                  <a:lnTo>
                    <a:pt x="232" y="245"/>
                  </a:lnTo>
                  <a:lnTo>
                    <a:pt x="226" y="250"/>
                  </a:lnTo>
                  <a:lnTo>
                    <a:pt x="222" y="256"/>
                  </a:lnTo>
                  <a:lnTo>
                    <a:pt x="218" y="262"/>
                  </a:lnTo>
                  <a:lnTo>
                    <a:pt x="213" y="268"/>
                  </a:lnTo>
                  <a:lnTo>
                    <a:pt x="209" y="271"/>
                  </a:lnTo>
                  <a:lnTo>
                    <a:pt x="203" y="277"/>
                  </a:lnTo>
                  <a:lnTo>
                    <a:pt x="199" y="285"/>
                  </a:lnTo>
                  <a:lnTo>
                    <a:pt x="194" y="289"/>
                  </a:lnTo>
                  <a:lnTo>
                    <a:pt x="192" y="294"/>
                  </a:lnTo>
                  <a:lnTo>
                    <a:pt x="186" y="300"/>
                  </a:lnTo>
                  <a:lnTo>
                    <a:pt x="184" y="306"/>
                  </a:lnTo>
                  <a:lnTo>
                    <a:pt x="178" y="311"/>
                  </a:lnTo>
                  <a:lnTo>
                    <a:pt x="175" y="317"/>
                  </a:lnTo>
                  <a:lnTo>
                    <a:pt x="171" y="323"/>
                  </a:lnTo>
                  <a:lnTo>
                    <a:pt x="167" y="328"/>
                  </a:lnTo>
                  <a:lnTo>
                    <a:pt x="163" y="334"/>
                  </a:lnTo>
                  <a:lnTo>
                    <a:pt x="161" y="340"/>
                  </a:lnTo>
                  <a:lnTo>
                    <a:pt x="158" y="346"/>
                  </a:lnTo>
                  <a:lnTo>
                    <a:pt x="154" y="353"/>
                  </a:lnTo>
                  <a:lnTo>
                    <a:pt x="150" y="357"/>
                  </a:lnTo>
                  <a:lnTo>
                    <a:pt x="146" y="365"/>
                  </a:lnTo>
                  <a:lnTo>
                    <a:pt x="144" y="370"/>
                  </a:lnTo>
                  <a:lnTo>
                    <a:pt x="140" y="376"/>
                  </a:lnTo>
                  <a:lnTo>
                    <a:pt x="139" y="382"/>
                  </a:lnTo>
                  <a:lnTo>
                    <a:pt x="135" y="389"/>
                  </a:lnTo>
                  <a:lnTo>
                    <a:pt x="131" y="395"/>
                  </a:lnTo>
                  <a:lnTo>
                    <a:pt x="129" y="401"/>
                  </a:lnTo>
                  <a:lnTo>
                    <a:pt x="125" y="406"/>
                  </a:lnTo>
                  <a:lnTo>
                    <a:pt x="123" y="412"/>
                  </a:lnTo>
                  <a:lnTo>
                    <a:pt x="121" y="420"/>
                  </a:lnTo>
                  <a:lnTo>
                    <a:pt x="118" y="425"/>
                  </a:lnTo>
                  <a:lnTo>
                    <a:pt x="116" y="431"/>
                  </a:lnTo>
                  <a:lnTo>
                    <a:pt x="114" y="439"/>
                  </a:lnTo>
                  <a:lnTo>
                    <a:pt x="110" y="444"/>
                  </a:lnTo>
                  <a:lnTo>
                    <a:pt x="108" y="452"/>
                  </a:lnTo>
                  <a:lnTo>
                    <a:pt x="106" y="460"/>
                  </a:lnTo>
                  <a:lnTo>
                    <a:pt x="104" y="465"/>
                  </a:lnTo>
                  <a:lnTo>
                    <a:pt x="100" y="473"/>
                  </a:lnTo>
                  <a:lnTo>
                    <a:pt x="99" y="480"/>
                  </a:lnTo>
                  <a:lnTo>
                    <a:pt x="97" y="486"/>
                  </a:lnTo>
                  <a:lnTo>
                    <a:pt x="95" y="494"/>
                  </a:lnTo>
                  <a:lnTo>
                    <a:pt x="93" y="501"/>
                  </a:lnTo>
                  <a:lnTo>
                    <a:pt x="91" y="509"/>
                  </a:lnTo>
                  <a:lnTo>
                    <a:pt x="89" y="517"/>
                  </a:lnTo>
                  <a:lnTo>
                    <a:pt x="85" y="524"/>
                  </a:lnTo>
                  <a:lnTo>
                    <a:pt x="83" y="532"/>
                  </a:lnTo>
                  <a:lnTo>
                    <a:pt x="83" y="539"/>
                  </a:lnTo>
                  <a:lnTo>
                    <a:pt x="80" y="547"/>
                  </a:lnTo>
                  <a:lnTo>
                    <a:pt x="78" y="555"/>
                  </a:lnTo>
                  <a:lnTo>
                    <a:pt x="78" y="562"/>
                  </a:lnTo>
                  <a:lnTo>
                    <a:pt x="76" y="572"/>
                  </a:lnTo>
                  <a:lnTo>
                    <a:pt x="74" y="577"/>
                  </a:lnTo>
                  <a:lnTo>
                    <a:pt x="72" y="585"/>
                  </a:lnTo>
                  <a:lnTo>
                    <a:pt x="70" y="593"/>
                  </a:lnTo>
                  <a:lnTo>
                    <a:pt x="68" y="600"/>
                  </a:lnTo>
                  <a:lnTo>
                    <a:pt x="66" y="606"/>
                  </a:lnTo>
                  <a:lnTo>
                    <a:pt x="64" y="613"/>
                  </a:lnTo>
                  <a:lnTo>
                    <a:pt x="62" y="619"/>
                  </a:lnTo>
                  <a:lnTo>
                    <a:pt x="61" y="627"/>
                  </a:lnTo>
                  <a:lnTo>
                    <a:pt x="59" y="632"/>
                  </a:lnTo>
                  <a:lnTo>
                    <a:pt x="57" y="638"/>
                  </a:lnTo>
                  <a:lnTo>
                    <a:pt x="55" y="644"/>
                  </a:lnTo>
                  <a:lnTo>
                    <a:pt x="53" y="651"/>
                  </a:lnTo>
                  <a:lnTo>
                    <a:pt x="51" y="657"/>
                  </a:lnTo>
                  <a:lnTo>
                    <a:pt x="47" y="663"/>
                  </a:lnTo>
                  <a:lnTo>
                    <a:pt x="45" y="670"/>
                  </a:lnTo>
                  <a:lnTo>
                    <a:pt x="43" y="678"/>
                  </a:lnTo>
                  <a:lnTo>
                    <a:pt x="38" y="686"/>
                  </a:lnTo>
                  <a:lnTo>
                    <a:pt x="30" y="691"/>
                  </a:lnTo>
                  <a:lnTo>
                    <a:pt x="23" y="691"/>
                  </a:lnTo>
                  <a:lnTo>
                    <a:pt x="15" y="691"/>
                  </a:lnTo>
                  <a:lnTo>
                    <a:pt x="7" y="686"/>
                  </a:lnTo>
                  <a:lnTo>
                    <a:pt x="2" y="680"/>
                  </a:lnTo>
                  <a:lnTo>
                    <a:pt x="0" y="676"/>
                  </a:lnTo>
                  <a:lnTo>
                    <a:pt x="0" y="672"/>
                  </a:lnTo>
                  <a:lnTo>
                    <a:pt x="0" y="667"/>
                  </a:lnTo>
                  <a:lnTo>
                    <a:pt x="2" y="663"/>
                  </a:lnTo>
                  <a:lnTo>
                    <a:pt x="4" y="655"/>
                  </a:lnTo>
                  <a:lnTo>
                    <a:pt x="5" y="650"/>
                  </a:lnTo>
                  <a:lnTo>
                    <a:pt x="7" y="642"/>
                  </a:lnTo>
                  <a:lnTo>
                    <a:pt x="9" y="636"/>
                  </a:lnTo>
                  <a:lnTo>
                    <a:pt x="11" y="631"/>
                  </a:lnTo>
                  <a:lnTo>
                    <a:pt x="15" y="625"/>
                  </a:lnTo>
                  <a:lnTo>
                    <a:pt x="15" y="619"/>
                  </a:lnTo>
                  <a:lnTo>
                    <a:pt x="19" y="613"/>
                  </a:lnTo>
                  <a:lnTo>
                    <a:pt x="19" y="608"/>
                  </a:lnTo>
                  <a:lnTo>
                    <a:pt x="23" y="600"/>
                  </a:lnTo>
                  <a:lnTo>
                    <a:pt x="23" y="594"/>
                  </a:lnTo>
                  <a:lnTo>
                    <a:pt x="24" y="589"/>
                  </a:lnTo>
                  <a:lnTo>
                    <a:pt x="26" y="583"/>
                  </a:lnTo>
                  <a:lnTo>
                    <a:pt x="28" y="575"/>
                  </a:lnTo>
                  <a:lnTo>
                    <a:pt x="30" y="568"/>
                  </a:lnTo>
                  <a:lnTo>
                    <a:pt x="32" y="562"/>
                  </a:lnTo>
                  <a:lnTo>
                    <a:pt x="34" y="553"/>
                  </a:lnTo>
                  <a:lnTo>
                    <a:pt x="36" y="545"/>
                  </a:lnTo>
                  <a:lnTo>
                    <a:pt x="38" y="536"/>
                  </a:lnTo>
                  <a:lnTo>
                    <a:pt x="40" y="528"/>
                  </a:lnTo>
                  <a:lnTo>
                    <a:pt x="42" y="520"/>
                  </a:lnTo>
                  <a:lnTo>
                    <a:pt x="43" y="511"/>
                  </a:lnTo>
                  <a:lnTo>
                    <a:pt x="45" y="503"/>
                  </a:lnTo>
                  <a:lnTo>
                    <a:pt x="47" y="496"/>
                  </a:lnTo>
                  <a:lnTo>
                    <a:pt x="49" y="488"/>
                  </a:lnTo>
                  <a:lnTo>
                    <a:pt x="51" y="480"/>
                  </a:lnTo>
                  <a:lnTo>
                    <a:pt x="53" y="473"/>
                  </a:lnTo>
                  <a:lnTo>
                    <a:pt x="57" y="465"/>
                  </a:lnTo>
                  <a:lnTo>
                    <a:pt x="59" y="458"/>
                  </a:lnTo>
                  <a:lnTo>
                    <a:pt x="61" y="450"/>
                  </a:lnTo>
                  <a:lnTo>
                    <a:pt x="64" y="442"/>
                  </a:lnTo>
                  <a:lnTo>
                    <a:pt x="66" y="437"/>
                  </a:lnTo>
                  <a:lnTo>
                    <a:pt x="70" y="429"/>
                  </a:lnTo>
                  <a:lnTo>
                    <a:pt x="72" y="422"/>
                  </a:lnTo>
                  <a:lnTo>
                    <a:pt x="74" y="414"/>
                  </a:lnTo>
                  <a:lnTo>
                    <a:pt x="78" y="408"/>
                  </a:lnTo>
                  <a:lnTo>
                    <a:pt x="80" y="401"/>
                  </a:lnTo>
                  <a:lnTo>
                    <a:pt x="83" y="395"/>
                  </a:lnTo>
                  <a:lnTo>
                    <a:pt x="85" y="387"/>
                  </a:lnTo>
                  <a:lnTo>
                    <a:pt x="89" y="382"/>
                  </a:lnTo>
                  <a:lnTo>
                    <a:pt x="93" y="374"/>
                  </a:lnTo>
                  <a:lnTo>
                    <a:pt x="95" y="368"/>
                  </a:lnTo>
                  <a:lnTo>
                    <a:pt x="99" y="361"/>
                  </a:lnTo>
                  <a:lnTo>
                    <a:pt x="102" y="355"/>
                  </a:lnTo>
                  <a:lnTo>
                    <a:pt x="104" y="349"/>
                  </a:lnTo>
                  <a:lnTo>
                    <a:pt x="108" y="344"/>
                  </a:lnTo>
                  <a:lnTo>
                    <a:pt x="112" y="336"/>
                  </a:lnTo>
                  <a:lnTo>
                    <a:pt x="116" y="332"/>
                  </a:lnTo>
                  <a:lnTo>
                    <a:pt x="120" y="325"/>
                  </a:lnTo>
                  <a:lnTo>
                    <a:pt x="123" y="319"/>
                  </a:lnTo>
                  <a:lnTo>
                    <a:pt x="127" y="311"/>
                  </a:lnTo>
                  <a:lnTo>
                    <a:pt x="131" y="306"/>
                  </a:lnTo>
                  <a:lnTo>
                    <a:pt x="135" y="300"/>
                  </a:lnTo>
                  <a:lnTo>
                    <a:pt x="139" y="294"/>
                  </a:lnTo>
                  <a:lnTo>
                    <a:pt x="142" y="287"/>
                  </a:lnTo>
                  <a:lnTo>
                    <a:pt x="148" y="283"/>
                  </a:lnTo>
                  <a:lnTo>
                    <a:pt x="152" y="277"/>
                  </a:lnTo>
                  <a:lnTo>
                    <a:pt x="156" y="269"/>
                  </a:lnTo>
                  <a:lnTo>
                    <a:pt x="161" y="264"/>
                  </a:lnTo>
                  <a:lnTo>
                    <a:pt x="165" y="260"/>
                  </a:lnTo>
                  <a:lnTo>
                    <a:pt x="169" y="254"/>
                  </a:lnTo>
                  <a:lnTo>
                    <a:pt x="175" y="247"/>
                  </a:lnTo>
                  <a:lnTo>
                    <a:pt x="180" y="241"/>
                  </a:lnTo>
                  <a:lnTo>
                    <a:pt x="184" y="237"/>
                  </a:lnTo>
                  <a:lnTo>
                    <a:pt x="190" y="230"/>
                  </a:lnTo>
                  <a:lnTo>
                    <a:pt x="196" y="224"/>
                  </a:lnTo>
                  <a:lnTo>
                    <a:pt x="201" y="218"/>
                  </a:lnTo>
                  <a:lnTo>
                    <a:pt x="205" y="212"/>
                  </a:lnTo>
                  <a:lnTo>
                    <a:pt x="211" y="207"/>
                  </a:lnTo>
                  <a:lnTo>
                    <a:pt x="216" y="201"/>
                  </a:lnTo>
                  <a:lnTo>
                    <a:pt x="222" y="195"/>
                  </a:lnTo>
                  <a:lnTo>
                    <a:pt x="228" y="190"/>
                  </a:lnTo>
                  <a:lnTo>
                    <a:pt x="234" y="184"/>
                  </a:lnTo>
                  <a:lnTo>
                    <a:pt x="239" y="178"/>
                  </a:lnTo>
                  <a:lnTo>
                    <a:pt x="247" y="173"/>
                  </a:lnTo>
                  <a:lnTo>
                    <a:pt x="253" y="167"/>
                  </a:lnTo>
                  <a:lnTo>
                    <a:pt x="258" y="161"/>
                  </a:lnTo>
                  <a:lnTo>
                    <a:pt x="266" y="155"/>
                  </a:lnTo>
                  <a:lnTo>
                    <a:pt x="272" y="150"/>
                  </a:lnTo>
                  <a:lnTo>
                    <a:pt x="279" y="144"/>
                  </a:lnTo>
                  <a:lnTo>
                    <a:pt x="287" y="138"/>
                  </a:lnTo>
                  <a:lnTo>
                    <a:pt x="293" y="133"/>
                  </a:lnTo>
                  <a:lnTo>
                    <a:pt x="298" y="127"/>
                  </a:lnTo>
                  <a:lnTo>
                    <a:pt x="304" y="121"/>
                  </a:lnTo>
                  <a:lnTo>
                    <a:pt x="310" y="117"/>
                  </a:lnTo>
                  <a:lnTo>
                    <a:pt x="317" y="112"/>
                  </a:lnTo>
                  <a:lnTo>
                    <a:pt x="323" y="106"/>
                  </a:lnTo>
                  <a:lnTo>
                    <a:pt x="329" y="102"/>
                  </a:lnTo>
                  <a:lnTo>
                    <a:pt x="332" y="98"/>
                  </a:lnTo>
                  <a:lnTo>
                    <a:pt x="340" y="93"/>
                  </a:lnTo>
                  <a:lnTo>
                    <a:pt x="344" y="89"/>
                  </a:lnTo>
                  <a:lnTo>
                    <a:pt x="350" y="83"/>
                  </a:lnTo>
                  <a:lnTo>
                    <a:pt x="355" y="79"/>
                  </a:lnTo>
                  <a:lnTo>
                    <a:pt x="361" y="76"/>
                  </a:lnTo>
                  <a:lnTo>
                    <a:pt x="367" y="72"/>
                  </a:lnTo>
                  <a:lnTo>
                    <a:pt x="372" y="68"/>
                  </a:lnTo>
                  <a:lnTo>
                    <a:pt x="378" y="62"/>
                  </a:lnTo>
                  <a:lnTo>
                    <a:pt x="384" y="59"/>
                  </a:lnTo>
                  <a:lnTo>
                    <a:pt x="389" y="55"/>
                  </a:lnTo>
                  <a:lnTo>
                    <a:pt x="395" y="51"/>
                  </a:lnTo>
                  <a:lnTo>
                    <a:pt x="401" y="47"/>
                  </a:lnTo>
                  <a:lnTo>
                    <a:pt x="407" y="43"/>
                  </a:lnTo>
                  <a:lnTo>
                    <a:pt x="412" y="38"/>
                  </a:lnTo>
                  <a:lnTo>
                    <a:pt x="420" y="34"/>
                  </a:lnTo>
                  <a:lnTo>
                    <a:pt x="426" y="30"/>
                  </a:lnTo>
                  <a:lnTo>
                    <a:pt x="433" y="26"/>
                  </a:lnTo>
                  <a:lnTo>
                    <a:pt x="439" y="22"/>
                  </a:lnTo>
                  <a:lnTo>
                    <a:pt x="447" y="19"/>
                  </a:lnTo>
                  <a:lnTo>
                    <a:pt x="452" y="15"/>
                  </a:lnTo>
                  <a:lnTo>
                    <a:pt x="460" y="11"/>
                  </a:lnTo>
                  <a:lnTo>
                    <a:pt x="467" y="5"/>
                  </a:lnTo>
                  <a:lnTo>
                    <a:pt x="477" y="3"/>
                  </a:lnTo>
                  <a:lnTo>
                    <a:pt x="483" y="0"/>
                  </a:lnTo>
                  <a:lnTo>
                    <a:pt x="488" y="0"/>
                  </a:lnTo>
                  <a:lnTo>
                    <a:pt x="494" y="3"/>
                  </a:lnTo>
                  <a:lnTo>
                    <a:pt x="498" y="7"/>
                  </a:lnTo>
                  <a:lnTo>
                    <a:pt x="500" y="13"/>
                  </a:lnTo>
                  <a:lnTo>
                    <a:pt x="500" y="21"/>
                  </a:lnTo>
                  <a:lnTo>
                    <a:pt x="498" y="26"/>
                  </a:lnTo>
                  <a:lnTo>
                    <a:pt x="49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8" name="Freeform 74"/>
            <p:cNvSpPr>
              <a:spLocks/>
            </p:cNvSpPr>
            <p:nvPr/>
          </p:nvSpPr>
          <p:spPr bwMode="auto">
            <a:xfrm>
              <a:off x="7061201" y="2624138"/>
              <a:ext cx="476250" cy="719138"/>
            </a:xfrm>
            <a:custGeom>
              <a:avLst/>
              <a:gdLst>
                <a:gd name="T0" fmla="*/ 2147483647 w 601"/>
                <a:gd name="T1" fmla="*/ 2147483647 h 906"/>
                <a:gd name="T2" fmla="*/ 2147483647 w 601"/>
                <a:gd name="T3" fmla="*/ 2147483647 h 906"/>
                <a:gd name="T4" fmla="*/ 2147483647 w 601"/>
                <a:gd name="T5" fmla="*/ 2147483647 h 906"/>
                <a:gd name="T6" fmla="*/ 2147483647 w 601"/>
                <a:gd name="T7" fmla="*/ 2147483647 h 906"/>
                <a:gd name="T8" fmla="*/ 2147483647 w 601"/>
                <a:gd name="T9" fmla="*/ 2147483647 h 906"/>
                <a:gd name="T10" fmla="*/ 2147483647 w 601"/>
                <a:gd name="T11" fmla="*/ 2147483647 h 906"/>
                <a:gd name="T12" fmla="*/ 2147483647 w 601"/>
                <a:gd name="T13" fmla="*/ 2147483647 h 906"/>
                <a:gd name="T14" fmla="*/ 2147483647 w 601"/>
                <a:gd name="T15" fmla="*/ 2147483647 h 906"/>
                <a:gd name="T16" fmla="*/ 2147483647 w 601"/>
                <a:gd name="T17" fmla="*/ 2147483647 h 906"/>
                <a:gd name="T18" fmla="*/ 2147483647 w 601"/>
                <a:gd name="T19" fmla="*/ 2147483647 h 906"/>
                <a:gd name="T20" fmla="*/ 2147483647 w 601"/>
                <a:gd name="T21" fmla="*/ 2147483647 h 906"/>
                <a:gd name="T22" fmla="*/ 2147483647 w 601"/>
                <a:gd name="T23" fmla="*/ 2147483647 h 906"/>
                <a:gd name="T24" fmla="*/ 2147483647 w 601"/>
                <a:gd name="T25" fmla="*/ 2147483647 h 906"/>
                <a:gd name="T26" fmla="*/ 2147483647 w 601"/>
                <a:gd name="T27" fmla="*/ 2147483647 h 906"/>
                <a:gd name="T28" fmla="*/ 2147483647 w 601"/>
                <a:gd name="T29" fmla="*/ 2147483647 h 906"/>
                <a:gd name="T30" fmla="*/ 2147483647 w 601"/>
                <a:gd name="T31" fmla="*/ 2147483647 h 906"/>
                <a:gd name="T32" fmla="*/ 2147483647 w 601"/>
                <a:gd name="T33" fmla="*/ 2147483647 h 906"/>
                <a:gd name="T34" fmla="*/ 2147483647 w 601"/>
                <a:gd name="T35" fmla="*/ 2147483647 h 906"/>
                <a:gd name="T36" fmla="*/ 2147483647 w 601"/>
                <a:gd name="T37" fmla="*/ 2147483647 h 906"/>
                <a:gd name="T38" fmla="*/ 2147483647 w 601"/>
                <a:gd name="T39" fmla="*/ 2147483647 h 906"/>
                <a:gd name="T40" fmla="*/ 2147483647 w 601"/>
                <a:gd name="T41" fmla="*/ 2147483647 h 906"/>
                <a:gd name="T42" fmla="*/ 2147483647 w 601"/>
                <a:gd name="T43" fmla="*/ 2147483647 h 906"/>
                <a:gd name="T44" fmla="*/ 2147483647 w 601"/>
                <a:gd name="T45" fmla="*/ 2147483647 h 906"/>
                <a:gd name="T46" fmla="*/ 2147483647 w 601"/>
                <a:gd name="T47" fmla="*/ 2147483647 h 906"/>
                <a:gd name="T48" fmla="*/ 2147483647 w 601"/>
                <a:gd name="T49" fmla="*/ 2147483647 h 906"/>
                <a:gd name="T50" fmla="*/ 2147483647 w 601"/>
                <a:gd name="T51" fmla="*/ 2147483647 h 906"/>
                <a:gd name="T52" fmla="*/ 2147483647 w 601"/>
                <a:gd name="T53" fmla="*/ 2147483647 h 906"/>
                <a:gd name="T54" fmla="*/ 2147483647 w 601"/>
                <a:gd name="T55" fmla="*/ 2147483647 h 906"/>
                <a:gd name="T56" fmla="*/ 2147483647 w 601"/>
                <a:gd name="T57" fmla="*/ 2147483647 h 906"/>
                <a:gd name="T58" fmla="*/ 2147483647 w 601"/>
                <a:gd name="T59" fmla="*/ 2147483647 h 906"/>
                <a:gd name="T60" fmla="*/ 2147483647 w 601"/>
                <a:gd name="T61" fmla="*/ 2147483647 h 906"/>
                <a:gd name="T62" fmla="*/ 2147483647 w 601"/>
                <a:gd name="T63" fmla="*/ 2147483647 h 906"/>
                <a:gd name="T64" fmla="*/ 2147483647 w 601"/>
                <a:gd name="T65" fmla="*/ 2147483647 h 906"/>
                <a:gd name="T66" fmla="*/ 2147483647 w 601"/>
                <a:gd name="T67" fmla="*/ 2147483647 h 906"/>
                <a:gd name="T68" fmla="*/ 2147483647 w 601"/>
                <a:gd name="T69" fmla="*/ 2147483647 h 906"/>
                <a:gd name="T70" fmla="*/ 2147483647 w 601"/>
                <a:gd name="T71" fmla="*/ 2147483647 h 906"/>
                <a:gd name="T72" fmla="*/ 2147483647 w 601"/>
                <a:gd name="T73" fmla="*/ 2147483647 h 906"/>
                <a:gd name="T74" fmla="*/ 2147483647 w 601"/>
                <a:gd name="T75" fmla="*/ 2147483647 h 906"/>
                <a:gd name="T76" fmla="*/ 2147483647 w 601"/>
                <a:gd name="T77" fmla="*/ 2147483647 h 906"/>
                <a:gd name="T78" fmla="*/ 2147483647 w 601"/>
                <a:gd name="T79" fmla="*/ 2147483647 h 906"/>
                <a:gd name="T80" fmla="*/ 2147483647 w 601"/>
                <a:gd name="T81" fmla="*/ 2147483647 h 906"/>
                <a:gd name="T82" fmla="*/ 2147483647 w 601"/>
                <a:gd name="T83" fmla="*/ 2147483647 h 906"/>
                <a:gd name="T84" fmla="*/ 2147483647 w 601"/>
                <a:gd name="T85" fmla="*/ 2147483647 h 906"/>
                <a:gd name="T86" fmla="*/ 2147483647 w 601"/>
                <a:gd name="T87" fmla="*/ 2147483647 h 906"/>
                <a:gd name="T88" fmla="*/ 2147483647 w 601"/>
                <a:gd name="T89" fmla="*/ 2147483647 h 906"/>
                <a:gd name="T90" fmla="*/ 2147483647 w 601"/>
                <a:gd name="T91" fmla="*/ 2147483647 h 906"/>
                <a:gd name="T92" fmla="*/ 2147483647 w 601"/>
                <a:gd name="T93" fmla="*/ 2147483647 h 906"/>
                <a:gd name="T94" fmla="*/ 2147483647 w 601"/>
                <a:gd name="T95" fmla="*/ 2147483647 h 906"/>
                <a:gd name="T96" fmla="*/ 2147483647 w 601"/>
                <a:gd name="T97" fmla="*/ 2147483647 h 906"/>
                <a:gd name="T98" fmla="*/ 2147483647 w 601"/>
                <a:gd name="T99" fmla="*/ 2147483647 h 906"/>
                <a:gd name="T100" fmla="*/ 2147483647 w 601"/>
                <a:gd name="T101" fmla="*/ 2147483647 h 906"/>
                <a:gd name="T102" fmla="*/ 2147483647 w 601"/>
                <a:gd name="T103" fmla="*/ 2147483647 h 906"/>
                <a:gd name="T104" fmla="*/ 2147483647 w 601"/>
                <a:gd name="T105" fmla="*/ 2147483647 h 906"/>
                <a:gd name="T106" fmla="*/ 2147483647 w 601"/>
                <a:gd name="T107" fmla="*/ 2147483647 h 906"/>
                <a:gd name="T108" fmla="*/ 2147483647 w 601"/>
                <a:gd name="T109" fmla="*/ 2147483647 h 906"/>
                <a:gd name="T110" fmla="*/ 2147483647 w 601"/>
                <a:gd name="T111" fmla="*/ 2147483647 h 906"/>
                <a:gd name="T112" fmla="*/ 2147483647 w 601"/>
                <a:gd name="T113" fmla="*/ 2147483647 h 906"/>
                <a:gd name="T114" fmla="*/ 2147483647 w 601"/>
                <a:gd name="T115" fmla="*/ 2147483647 h 9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1"/>
                <a:gd name="T175" fmla="*/ 0 h 906"/>
                <a:gd name="T176" fmla="*/ 601 w 601"/>
                <a:gd name="T177" fmla="*/ 906 h 9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1" h="906">
                  <a:moveTo>
                    <a:pt x="588" y="44"/>
                  </a:moveTo>
                  <a:lnTo>
                    <a:pt x="578" y="47"/>
                  </a:lnTo>
                  <a:lnTo>
                    <a:pt x="569" y="51"/>
                  </a:lnTo>
                  <a:lnTo>
                    <a:pt x="559" y="55"/>
                  </a:lnTo>
                  <a:lnTo>
                    <a:pt x="550" y="59"/>
                  </a:lnTo>
                  <a:lnTo>
                    <a:pt x="540" y="63"/>
                  </a:lnTo>
                  <a:lnTo>
                    <a:pt x="533" y="66"/>
                  </a:lnTo>
                  <a:lnTo>
                    <a:pt x="523" y="70"/>
                  </a:lnTo>
                  <a:lnTo>
                    <a:pt x="516" y="76"/>
                  </a:lnTo>
                  <a:lnTo>
                    <a:pt x="508" y="80"/>
                  </a:lnTo>
                  <a:lnTo>
                    <a:pt x="499" y="84"/>
                  </a:lnTo>
                  <a:lnTo>
                    <a:pt x="491" y="87"/>
                  </a:lnTo>
                  <a:lnTo>
                    <a:pt x="483" y="93"/>
                  </a:lnTo>
                  <a:lnTo>
                    <a:pt x="476" y="97"/>
                  </a:lnTo>
                  <a:lnTo>
                    <a:pt x="468" y="103"/>
                  </a:lnTo>
                  <a:lnTo>
                    <a:pt x="461" y="106"/>
                  </a:lnTo>
                  <a:lnTo>
                    <a:pt x="455" y="112"/>
                  </a:lnTo>
                  <a:lnTo>
                    <a:pt x="445" y="116"/>
                  </a:lnTo>
                  <a:lnTo>
                    <a:pt x="438" y="122"/>
                  </a:lnTo>
                  <a:lnTo>
                    <a:pt x="432" y="125"/>
                  </a:lnTo>
                  <a:lnTo>
                    <a:pt x="424" y="131"/>
                  </a:lnTo>
                  <a:lnTo>
                    <a:pt x="419" y="135"/>
                  </a:lnTo>
                  <a:lnTo>
                    <a:pt x="413" y="141"/>
                  </a:lnTo>
                  <a:lnTo>
                    <a:pt x="405" y="146"/>
                  </a:lnTo>
                  <a:lnTo>
                    <a:pt x="400" y="152"/>
                  </a:lnTo>
                  <a:lnTo>
                    <a:pt x="392" y="156"/>
                  </a:lnTo>
                  <a:lnTo>
                    <a:pt x="386" y="161"/>
                  </a:lnTo>
                  <a:lnTo>
                    <a:pt x="381" y="167"/>
                  </a:lnTo>
                  <a:lnTo>
                    <a:pt x="375" y="173"/>
                  </a:lnTo>
                  <a:lnTo>
                    <a:pt x="369" y="179"/>
                  </a:lnTo>
                  <a:lnTo>
                    <a:pt x="364" y="184"/>
                  </a:lnTo>
                  <a:lnTo>
                    <a:pt x="358" y="190"/>
                  </a:lnTo>
                  <a:lnTo>
                    <a:pt x="352" y="196"/>
                  </a:lnTo>
                  <a:lnTo>
                    <a:pt x="346" y="201"/>
                  </a:lnTo>
                  <a:lnTo>
                    <a:pt x="341" y="207"/>
                  </a:lnTo>
                  <a:lnTo>
                    <a:pt x="335" y="213"/>
                  </a:lnTo>
                  <a:lnTo>
                    <a:pt x="329" y="220"/>
                  </a:lnTo>
                  <a:lnTo>
                    <a:pt x="324" y="226"/>
                  </a:lnTo>
                  <a:lnTo>
                    <a:pt x="318" y="234"/>
                  </a:lnTo>
                  <a:lnTo>
                    <a:pt x="314" y="239"/>
                  </a:lnTo>
                  <a:lnTo>
                    <a:pt x="308" y="245"/>
                  </a:lnTo>
                  <a:lnTo>
                    <a:pt x="303" y="251"/>
                  </a:lnTo>
                  <a:lnTo>
                    <a:pt x="299" y="258"/>
                  </a:lnTo>
                  <a:lnTo>
                    <a:pt x="293" y="266"/>
                  </a:lnTo>
                  <a:lnTo>
                    <a:pt x="288" y="274"/>
                  </a:lnTo>
                  <a:lnTo>
                    <a:pt x="284" y="279"/>
                  </a:lnTo>
                  <a:lnTo>
                    <a:pt x="278" y="287"/>
                  </a:lnTo>
                  <a:lnTo>
                    <a:pt x="272" y="294"/>
                  </a:lnTo>
                  <a:lnTo>
                    <a:pt x="268" y="302"/>
                  </a:lnTo>
                  <a:lnTo>
                    <a:pt x="263" y="308"/>
                  </a:lnTo>
                  <a:lnTo>
                    <a:pt x="259" y="315"/>
                  </a:lnTo>
                  <a:lnTo>
                    <a:pt x="253" y="323"/>
                  </a:lnTo>
                  <a:lnTo>
                    <a:pt x="248" y="331"/>
                  </a:lnTo>
                  <a:lnTo>
                    <a:pt x="244" y="338"/>
                  </a:lnTo>
                  <a:lnTo>
                    <a:pt x="238" y="348"/>
                  </a:lnTo>
                  <a:lnTo>
                    <a:pt x="232" y="355"/>
                  </a:lnTo>
                  <a:lnTo>
                    <a:pt x="229" y="365"/>
                  </a:lnTo>
                  <a:lnTo>
                    <a:pt x="223" y="372"/>
                  </a:lnTo>
                  <a:lnTo>
                    <a:pt x="219" y="380"/>
                  </a:lnTo>
                  <a:lnTo>
                    <a:pt x="213" y="389"/>
                  </a:lnTo>
                  <a:lnTo>
                    <a:pt x="210" y="399"/>
                  </a:lnTo>
                  <a:lnTo>
                    <a:pt x="204" y="407"/>
                  </a:lnTo>
                  <a:lnTo>
                    <a:pt x="198" y="416"/>
                  </a:lnTo>
                  <a:lnTo>
                    <a:pt x="194" y="424"/>
                  </a:lnTo>
                  <a:lnTo>
                    <a:pt x="191" y="435"/>
                  </a:lnTo>
                  <a:lnTo>
                    <a:pt x="185" y="441"/>
                  </a:lnTo>
                  <a:lnTo>
                    <a:pt x="183" y="446"/>
                  </a:lnTo>
                  <a:lnTo>
                    <a:pt x="179" y="452"/>
                  </a:lnTo>
                  <a:lnTo>
                    <a:pt x="175" y="458"/>
                  </a:lnTo>
                  <a:lnTo>
                    <a:pt x="173" y="464"/>
                  </a:lnTo>
                  <a:lnTo>
                    <a:pt x="170" y="469"/>
                  </a:lnTo>
                  <a:lnTo>
                    <a:pt x="168" y="475"/>
                  </a:lnTo>
                  <a:lnTo>
                    <a:pt x="166" y="481"/>
                  </a:lnTo>
                  <a:lnTo>
                    <a:pt x="162" y="486"/>
                  </a:lnTo>
                  <a:lnTo>
                    <a:pt x="160" y="492"/>
                  </a:lnTo>
                  <a:lnTo>
                    <a:pt x="158" y="498"/>
                  </a:lnTo>
                  <a:lnTo>
                    <a:pt x="156" y="504"/>
                  </a:lnTo>
                  <a:lnTo>
                    <a:pt x="154" y="509"/>
                  </a:lnTo>
                  <a:lnTo>
                    <a:pt x="153" y="515"/>
                  </a:lnTo>
                  <a:lnTo>
                    <a:pt x="151" y="519"/>
                  </a:lnTo>
                  <a:lnTo>
                    <a:pt x="149" y="524"/>
                  </a:lnTo>
                  <a:lnTo>
                    <a:pt x="147" y="530"/>
                  </a:lnTo>
                  <a:lnTo>
                    <a:pt x="145" y="536"/>
                  </a:lnTo>
                  <a:lnTo>
                    <a:pt x="143" y="542"/>
                  </a:lnTo>
                  <a:lnTo>
                    <a:pt x="141" y="547"/>
                  </a:lnTo>
                  <a:lnTo>
                    <a:pt x="139" y="551"/>
                  </a:lnTo>
                  <a:lnTo>
                    <a:pt x="137" y="557"/>
                  </a:lnTo>
                  <a:lnTo>
                    <a:pt x="135" y="564"/>
                  </a:lnTo>
                  <a:lnTo>
                    <a:pt x="135" y="570"/>
                  </a:lnTo>
                  <a:lnTo>
                    <a:pt x="134" y="576"/>
                  </a:lnTo>
                  <a:lnTo>
                    <a:pt x="132" y="581"/>
                  </a:lnTo>
                  <a:lnTo>
                    <a:pt x="128" y="587"/>
                  </a:lnTo>
                  <a:lnTo>
                    <a:pt x="128" y="595"/>
                  </a:lnTo>
                  <a:lnTo>
                    <a:pt x="124" y="600"/>
                  </a:lnTo>
                  <a:lnTo>
                    <a:pt x="122" y="608"/>
                  </a:lnTo>
                  <a:lnTo>
                    <a:pt x="120" y="616"/>
                  </a:lnTo>
                  <a:lnTo>
                    <a:pt x="120" y="623"/>
                  </a:lnTo>
                  <a:lnTo>
                    <a:pt x="114" y="631"/>
                  </a:lnTo>
                  <a:lnTo>
                    <a:pt x="113" y="640"/>
                  </a:lnTo>
                  <a:lnTo>
                    <a:pt x="111" y="644"/>
                  </a:lnTo>
                  <a:lnTo>
                    <a:pt x="109" y="650"/>
                  </a:lnTo>
                  <a:lnTo>
                    <a:pt x="107" y="654"/>
                  </a:lnTo>
                  <a:lnTo>
                    <a:pt x="105" y="659"/>
                  </a:lnTo>
                  <a:lnTo>
                    <a:pt x="103" y="667"/>
                  </a:lnTo>
                  <a:lnTo>
                    <a:pt x="99" y="676"/>
                  </a:lnTo>
                  <a:lnTo>
                    <a:pt x="97" y="684"/>
                  </a:lnTo>
                  <a:lnTo>
                    <a:pt x="95" y="694"/>
                  </a:lnTo>
                  <a:lnTo>
                    <a:pt x="92" y="701"/>
                  </a:lnTo>
                  <a:lnTo>
                    <a:pt x="90" y="709"/>
                  </a:lnTo>
                  <a:lnTo>
                    <a:pt x="88" y="716"/>
                  </a:lnTo>
                  <a:lnTo>
                    <a:pt x="84" y="724"/>
                  </a:lnTo>
                  <a:lnTo>
                    <a:pt x="82" y="732"/>
                  </a:lnTo>
                  <a:lnTo>
                    <a:pt x="80" y="739"/>
                  </a:lnTo>
                  <a:lnTo>
                    <a:pt x="78" y="747"/>
                  </a:lnTo>
                  <a:lnTo>
                    <a:pt x="76" y="756"/>
                  </a:lnTo>
                  <a:lnTo>
                    <a:pt x="75" y="764"/>
                  </a:lnTo>
                  <a:lnTo>
                    <a:pt x="71" y="771"/>
                  </a:lnTo>
                  <a:lnTo>
                    <a:pt x="69" y="779"/>
                  </a:lnTo>
                  <a:lnTo>
                    <a:pt x="67" y="787"/>
                  </a:lnTo>
                  <a:lnTo>
                    <a:pt x="65" y="794"/>
                  </a:lnTo>
                  <a:lnTo>
                    <a:pt x="63" y="802"/>
                  </a:lnTo>
                  <a:lnTo>
                    <a:pt x="61" y="811"/>
                  </a:lnTo>
                  <a:lnTo>
                    <a:pt x="59" y="819"/>
                  </a:lnTo>
                  <a:lnTo>
                    <a:pt x="57" y="827"/>
                  </a:lnTo>
                  <a:lnTo>
                    <a:pt x="56" y="836"/>
                  </a:lnTo>
                  <a:lnTo>
                    <a:pt x="54" y="844"/>
                  </a:lnTo>
                  <a:lnTo>
                    <a:pt x="52" y="853"/>
                  </a:lnTo>
                  <a:lnTo>
                    <a:pt x="50" y="861"/>
                  </a:lnTo>
                  <a:lnTo>
                    <a:pt x="48" y="870"/>
                  </a:lnTo>
                  <a:lnTo>
                    <a:pt x="46" y="876"/>
                  </a:lnTo>
                  <a:lnTo>
                    <a:pt x="46" y="882"/>
                  </a:lnTo>
                  <a:lnTo>
                    <a:pt x="44" y="885"/>
                  </a:lnTo>
                  <a:lnTo>
                    <a:pt x="44" y="891"/>
                  </a:lnTo>
                  <a:lnTo>
                    <a:pt x="42" y="895"/>
                  </a:lnTo>
                  <a:lnTo>
                    <a:pt x="38" y="899"/>
                  </a:lnTo>
                  <a:lnTo>
                    <a:pt x="35" y="901"/>
                  </a:lnTo>
                  <a:lnTo>
                    <a:pt x="33" y="904"/>
                  </a:lnTo>
                  <a:lnTo>
                    <a:pt x="25" y="906"/>
                  </a:lnTo>
                  <a:lnTo>
                    <a:pt x="18" y="906"/>
                  </a:lnTo>
                  <a:lnTo>
                    <a:pt x="8" y="903"/>
                  </a:lnTo>
                  <a:lnTo>
                    <a:pt x="4" y="897"/>
                  </a:lnTo>
                  <a:lnTo>
                    <a:pt x="0" y="893"/>
                  </a:lnTo>
                  <a:lnTo>
                    <a:pt x="0" y="889"/>
                  </a:lnTo>
                  <a:lnTo>
                    <a:pt x="0" y="885"/>
                  </a:lnTo>
                  <a:lnTo>
                    <a:pt x="2" y="882"/>
                  </a:lnTo>
                  <a:lnTo>
                    <a:pt x="2" y="876"/>
                  </a:lnTo>
                  <a:lnTo>
                    <a:pt x="4" y="870"/>
                  </a:lnTo>
                  <a:lnTo>
                    <a:pt x="4" y="866"/>
                  </a:lnTo>
                  <a:lnTo>
                    <a:pt x="6" y="861"/>
                  </a:lnTo>
                  <a:lnTo>
                    <a:pt x="6" y="855"/>
                  </a:lnTo>
                  <a:lnTo>
                    <a:pt x="8" y="851"/>
                  </a:lnTo>
                  <a:lnTo>
                    <a:pt x="8" y="847"/>
                  </a:lnTo>
                  <a:lnTo>
                    <a:pt x="10" y="842"/>
                  </a:lnTo>
                  <a:lnTo>
                    <a:pt x="12" y="832"/>
                  </a:lnTo>
                  <a:lnTo>
                    <a:pt x="14" y="825"/>
                  </a:lnTo>
                  <a:lnTo>
                    <a:pt x="18" y="815"/>
                  </a:lnTo>
                  <a:lnTo>
                    <a:pt x="19" y="808"/>
                  </a:lnTo>
                  <a:lnTo>
                    <a:pt x="21" y="798"/>
                  </a:lnTo>
                  <a:lnTo>
                    <a:pt x="23" y="790"/>
                  </a:lnTo>
                  <a:lnTo>
                    <a:pt x="25" y="783"/>
                  </a:lnTo>
                  <a:lnTo>
                    <a:pt x="27" y="775"/>
                  </a:lnTo>
                  <a:lnTo>
                    <a:pt x="29" y="768"/>
                  </a:lnTo>
                  <a:lnTo>
                    <a:pt x="31" y="760"/>
                  </a:lnTo>
                  <a:lnTo>
                    <a:pt x="33" y="752"/>
                  </a:lnTo>
                  <a:lnTo>
                    <a:pt x="35" y="745"/>
                  </a:lnTo>
                  <a:lnTo>
                    <a:pt x="37" y="735"/>
                  </a:lnTo>
                  <a:lnTo>
                    <a:pt x="38" y="728"/>
                  </a:lnTo>
                  <a:lnTo>
                    <a:pt x="40" y="720"/>
                  </a:lnTo>
                  <a:lnTo>
                    <a:pt x="44" y="713"/>
                  </a:lnTo>
                  <a:lnTo>
                    <a:pt x="44" y="703"/>
                  </a:lnTo>
                  <a:lnTo>
                    <a:pt x="46" y="695"/>
                  </a:lnTo>
                  <a:lnTo>
                    <a:pt x="50" y="686"/>
                  </a:lnTo>
                  <a:lnTo>
                    <a:pt x="52" y="678"/>
                  </a:lnTo>
                  <a:lnTo>
                    <a:pt x="54" y="669"/>
                  </a:lnTo>
                  <a:lnTo>
                    <a:pt x="56" y="661"/>
                  </a:lnTo>
                  <a:lnTo>
                    <a:pt x="57" y="652"/>
                  </a:lnTo>
                  <a:lnTo>
                    <a:pt x="59" y="644"/>
                  </a:lnTo>
                  <a:lnTo>
                    <a:pt x="61" y="638"/>
                  </a:lnTo>
                  <a:lnTo>
                    <a:pt x="63" y="635"/>
                  </a:lnTo>
                  <a:lnTo>
                    <a:pt x="63" y="629"/>
                  </a:lnTo>
                  <a:lnTo>
                    <a:pt x="65" y="625"/>
                  </a:lnTo>
                  <a:lnTo>
                    <a:pt x="65" y="619"/>
                  </a:lnTo>
                  <a:lnTo>
                    <a:pt x="67" y="616"/>
                  </a:lnTo>
                  <a:lnTo>
                    <a:pt x="69" y="612"/>
                  </a:lnTo>
                  <a:lnTo>
                    <a:pt x="71" y="606"/>
                  </a:lnTo>
                  <a:lnTo>
                    <a:pt x="71" y="602"/>
                  </a:lnTo>
                  <a:lnTo>
                    <a:pt x="73" y="597"/>
                  </a:lnTo>
                  <a:lnTo>
                    <a:pt x="73" y="591"/>
                  </a:lnTo>
                  <a:lnTo>
                    <a:pt x="75" y="587"/>
                  </a:lnTo>
                  <a:lnTo>
                    <a:pt x="75" y="580"/>
                  </a:lnTo>
                  <a:lnTo>
                    <a:pt x="76" y="574"/>
                  </a:lnTo>
                  <a:lnTo>
                    <a:pt x="78" y="568"/>
                  </a:lnTo>
                  <a:lnTo>
                    <a:pt x="80" y="564"/>
                  </a:lnTo>
                  <a:lnTo>
                    <a:pt x="82" y="557"/>
                  </a:lnTo>
                  <a:lnTo>
                    <a:pt x="84" y="551"/>
                  </a:lnTo>
                  <a:lnTo>
                    <a:pt x="86" y="545"/>
                  </a:lnTo>
                  <a:lnTo>
                    <a:pt x="88" y="540"/>
                  </a:lnTo>
                  <a:lnTo>
                    <a:pt x="90" y="532"/>
                  </a:lnTo>
                  <a:lnTo>
                    <a:pt x="92" y="526"/>
                  </a:lnTo>
                  <a:lnTo>
                    <a:pt x="94" y="521"/>
                  </a:lnTo>
                  <a:lnTo>
                    <a:pt x="97" y="515"/>
                  </a:lnTo>
                  <a:lnTo>
                    <a:pt x="97" y="509"/>
                  </a:lnTo>
                  <a:lnTo>
                    <a:pt x="101" y="502"/>
                  </a:lnTo>
                  <a:lnTo>
                    <a:pt x="103" y="494"/>
                  </a:lnTo>
                  <a:lnTo>
                    <a:pt x="105" y="488"/>
                  </a:lnTo>
                  <a:lnTo>
                    <a:pt x="109" y="483"/>
                  </a:lnTo>
                  <a:lnTo>
                    <a:pt x="111" y="477"/>
                  </a:lnTo>
                  <a:lnTo>
                    <a:pt x="113" y="469"/>
                  </a:lnTo>
                  <a:lnTo>
                    <a:pt x="116" y="464"/>
                  </a:lnTo>
                  <a:lnTo>
                    <a:pt x="120" y="456"/>
                  </a:lnTo>
                  <a:lnTo>
                    <a:pt x="122" y="450"/>
                  </a:lnTo>
                  <a:lnTo>
                    <a:pt x="126" y="443"/>
                  </a:lnTo>
                  <a:lnTo>
                    <a:pt x="128" y="437"/>
                  </a:lnTo>
                  <a:lnTo>
                    <a:pt x="132" y="431"/>
                  </a:lnTo>
                  <a:lnTo>
                    <a:pt x="135" y="424"/>
                  </a:lnTo>
                  <a:lnTo>
                    <a:pt x="137" y="418"/>
                  </a:lnTo>
                  <a:lnTo>
                    <a:pt x="143" y="412"/>
                  </a:lnTo>
                  <a:lnTo>
                    <a:pt x="147" y="401"/>
                  </a:lnTo>
                  <a:lnTo>
                    <a:pt x="153" y="391"/>
                  </a:lnTo>
                  <a:lnTo>
                    <a:pt x="158" y="382"/>
                  </a:lnTo>
                  <a:lnTo>
                    <a:pt x="164" y="374"/>
                  </a:lnTo>
                  <a:lnTo>
                    <a:pt x="168" y="363"/>
                  </a:lnTo>
                  <a:lnTo>
                    <a:pt x="173" y="355"/>
                  </a:lnTo>
                  <a:lnTo>
                    <a:pt x="179" y="346"/>
                  </a:lnTo>
                  <a:lnTo>
                    <a:pt x="185" y="338"/>
                  </a:lnTo>
                  <a:lnTo>
                    <a:pt x="191" y="329"/>
                  </a:lnTo>
                  <a:lnTo>
                    <a:pt x="194" y="321"/>
                  </a:lnTo>
                  <a:lnTo>
                    <a:pt x="200" y="312"/>
                  </a:lnTo>
                  <a:lnTo>
                    <a:pt x="206" y="304"/>
                  </a:lnTo>
                  <a:lnTo>
                    <a:pt x="211" y="296"/>
                  </a:lnTo>
                  <a:lnTo>
                    <a:pt x="217" y="289"/>
                  </a:lnTo>
                  <a:lnTo>
                    <a:pt x="221" y="281"/>
                  </a:lnTo>
                  <a:lnTo>
                    <a:pt x="229" y="274"/>
                  </a:lnTo>
                  <a:lnTo>
                    <a:pt x="232" y="266"/>
                  </a:lnTo>
                  <a:lnTo>
                    <a:pt x="238" y="258"/>
                  </a:lnTo>
                  <a:lnTo>
                    <a:pt x="244" y="249"/>
                  </a:lnTo>
                  <a:lnTo>
                    <a:pt x="249" y="243"/>
                  </a:lnTo>
                  <a:lnTo>
                    <a:pt x="253" y="236"/>
                  </a:lnTo>
                  <a:lnTo>
                    <a:pt x="261" y="228"/>
                  </a:lnTo>
                  <a:lnTo>
                    <a:pt x="267" y="220"/>
                  </a:lnTo>
                  <a:lnTo>
                    <a:pt x="272" y="215"/>
                  </a:lnTo>
                  <a:lnTo>
                    <a:pt x="276" y="207"/>
                  </a:lnTo>
                  <a:lnTo>
                    <a:pt x="284" y="201"/>
                  </a:lnTo>
                  <a:lnTo>
                    <a:pt x="289" y="194"/>
                  </a:lnTo>
                  <a:lnTo>
                    <a:pt x="295" y="188"/>
                  </a:lnTo>
                  <a:lnTo>
                    <a:pt x="301" y="180"/>
                  </a:lnTo>
                  <a:lnTo>
                    <a:pt x="307" y="175"/>
                  </a:lnTo>
                  <a:lnTo>
                    <a:pt x="314" y="167"/>
                  </a:lnTo>
                  <a:lnTo>
                    <a:pt x="320" y="163"/>
                  </a:lnTo>
                  <a:lnTo>
                    <a:pt x="326" y="156"/>
                  </a:lnTo>
                  <a:lnTo>
                    <a:pt x="331" y="150"/>
                  </a:lnTo>
                  <a:lnTo>
                    <a:pt x="337" y="142"/>
                  </a:lnTo>
                  <a:lnTo>
                    <a:pt x="345" y="139"/>
                  </a:lnTo>
                  <a:lnTo>
                    <a:pt x="350" y="133"/>
                  </a:lnTo>
                  <a:lnTo>
                    <a:pt x="358" y="125"/>
                  </a:lnTo>
                  <a:lnTo>
                    <a:pt x="364" y="122"/>
                  </a:lnTo>
                  <a:lnTo>
                    <a:pt x="371" y="116"/>
                  </a:lnTo>
                  <a:lnTo>
                    <a:pt x="377" y="110"/>
                  </a:lnTo>
                  <a:lnTo>
                    <a:pt x="384" y="104"/>
                  </a:lnTo>
                  <a:lnTo>
                    <a:pt x="392" y="99"/>
                  </a:lnTo>
                  <a:lnTo>
                    <a:pt x="400" y="95"/>
                  </a:lnTo>
                  <a:lnTo>
                    <a:pt x="407" y="89"/>
                  </a:lnTo>
                  <a:lnTo>
                    <a:pt x="415" y="84"/>
                  </a:lnTo>
                  <a:lnTo>
                    <a:pt x="422" y="78"/>
                  </a:lnTo>
                  <a:lnTo>
                    <a:pt x="430" y="74"/>
                  </a:lnTo>
                  <a:lnTo>
                    <a:pt x="438" y="70"/>
                  </a:lnTo>
                  <a:lnTo>
                    <a:pt x="445" y="65"/>
                  </a:lnTo>
                  <a:lnTo>
                    <a:pt x="453" y="59"/>
                  </a:lnTo>
                  <a:lnTo>
                    <a:pt x="462" y="55"/>
                  </a:lnTo>
                  <a:lnTo>
                    <a:pt x="470" y="49"/>
                  </a:lnTo>
                  <a:lnTo>
                    <a:pt x="478" y="46"/>
                  </a:lnTo>
                  <a:lnTo>
                    <a:pt x="487" y="40"/>
                  </a:lnTo>
                  <a:lnTo>
                    <a:pt x="497" y="36"/>
                  </a:lnTo>
                  <a:lnTo>
                    <a:pt x="504" y="32"/>
                  </a:lnTo>
                  <a:lnTo>
                    <a:pt x="514" y="27"/>
                  </a:lnTo>
                  <a:lnTo>
                    <a:pt x="523" y="23"/>
                  </a:lnTo>
                  <a:lnTo>
                    <a:pt x="533" y="19"/>
                  </a:lnTo>
                  <a:lnTo>
                    <a:pt x="542" y="15"/>
                  </a:lnTo>
                  <a:lnTo>
                    <a:pt x="552" y="11"/>
                  </a:lnTo>
                  <a:lnTo>
                    <a:pt x="563" y="8"/>
                  </a:lnTo>
                  <a:lnTo>
                    <a:pt x="573" y="4"/>
                  </a:lnTo>
                  <a:lnTo>
                    <a:pt x="576" y="0"/>
                  </a:lnTo>
                  <a:lnTo>
                    <a:pt x="582" y="0"/>
                  </a:lnTo>
                  <a:lnTo>
                    <a:pt x="586" y="0"/>
                  </a:lnTo>
                  <a:lnTo>
                    <a:pt x="590" y="4"/>
                  </a:lnTo>
                  <a:lnTo>
                    <a:pt x="596" y="8"/>
                  </a:lnTo>
                  <a:lnTo>
                    <a:pt x="601" y="15"/>
                  </a:lnTo>
                  <a:lnTo>
                    <a:pt x="601" y="23"/>
                  </a:lnTo>
                  <a:lnTo>
                    <a:pt x="601" y="32"/>
                  </a:lnTo>
                  <a:lnTo>
                    <a:pt x="599" y="34"/>
                  </a:lnTo>
                  <a:lnTo>
                    <a:pt x="596" y="38"/>
                  </a:lnTo>
                  <a:lnTo>
                    <a:pt x="594" y="40"/>
                  </a:lnTo>
                  <a:lnTo>
                    <a:pt x="588"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9" name="Freeform 75"/>
            <p:cNvSpPr>
              <a:spLocks/>
            </p:cNvSpPr>
            <p:nvPr/>
          </p:nvSpPr>
          <p:spPr bwMode="auto">
            <a:xfrm>
              <a:off x="6915151" y="2457450"/>
              <a:ext cx="593725" cy="911225"/>
            </a:xfrm>
            <a:custGeom>
              <a:avLst/>
              <a:gdLst>
                <a:gd name="T0" fmla="*/ 2147483647 w 747"/>
                <a:gd name="T1" fmla="*/ 2147483647 h 1148"/>
                <a:gd name="T2" fmla="*/ 2147483647 w 747"/>
                <a:gd name="T3" fmla="*/ 2147483647 h 1148"/>
                <a:gd name="T4" fmla="*/ 2147483647 w 747"/>
                <a:gd name="T5" fmla="*/ 2147483647 h 1148"/>
                <a:gd name="T6" fmla="*/ 2147483647 w 747"/>
                <a:gd name="T7" fmla="*/ 2147483647 h 1148"/>
                <a:gd name="T8" fmla="*/ 2147483647 w 747"/>
                <a:gd name="T9" fmla="*/ 2147483647 h 1148"/>
                <a:gd name="T10" fmla="*/ 2147483647 w 747"/>
                <a:gd name="T11" fmla="*/ 2147483647 h 1148"/>
                <a:gd name="T12" fmla="*/ 2147483647 w 747"/>
                <a:gd name="T13" fmla="*/ 2147483647 h 1148"/>
                <a:gd name="T14" fmla="*/ 2147483647 w 747"/>
                <a:gd name="T15" fmla="*/ 2147483647 h 1148"/>
                <a:gd name="T16" fmla="*/ 2147483647 w 747"/>
                <a:gd name="T17" fmla="*/ 2147483647 h 1148"/>
                <a:gd name="T18" fmla="*/ 2147483647 w 747"/>
                <a:gd name="T19" fmla="*/ 2147483647 h 1148"/>
                <a:gd name="T20" fmla="*/ 2147483647 w 747"/>
                <a:gd name="T21" fmla="*/ 2147483647 h 1148"/>
                <a:gd name="T22" fmla="*/ 2147483647 w 747"/>
                <a:gd name="T23" fmla="*/ 2147483647 h 1148"/>
                <a:gd name="T24" fmla="*/ 2147483647 w 747"/>
                <a:gd name="T25" fmla="*/ 2147483647 h 1148"/>
                <a:gd name="T26" fmla="*/ 2147483647 w 747"/>
                <a:gd name="T27" fmla="*/ 2147483647 h 1148"/>
                <a:gd name="T28" fmla="*/ 2147483647 w 747"/>
                <a:gd name="T29" fmla="*/ 2147483647 h 1148"/>
                <a:gd name="T30" fmla="*/ 2147483647 w 747"/>
                <a:gd name="T31" fmla="*/ 2147483647 h 1148"/>
                <a:gd name="T32" fmla="*/ 2147483647 w 747"/>
                <a:gd name="T33" fmla="*/ 2147483647 h 1148"/>
                <a:gd name="T34" fmla="*/ 2147483647 w 747"/>
                <a:gd name="T35" fmla="*/ 2147483647 h 1148"/>
                <a:gd name="T36" fmla="*/ 2147483647 w 747"/>
                <a:gd name="T37" fmla="*/ 2147483647 h 1148"/>
                <a:gd name="T38" fmla="*/ 2147483647 w 747"/>
                <a:gd name="T39" fmla="*/ 2147483647 h 1148"/>
                <a:gd name="T40" fmla="*/ 2147483647 w 747"/>
                <a:gd name="T41" fmla="*/ 2147483647 h 1148"/>
                <a:gd name="T42" fmla="*/ 2147483647 w 747"/>
                <a:gd name="T43" fmla="*/ 2147483647 h 1148"/>
                <a:gd name="T44" fmla="*/ 2147483647 w 747"/>
                <a:gd name="T45" fmla="*/ 2147483647 h 1148"/>
                <a:gd name="T46" fmla="*/ 2147483647 w 747"/>
                <a:gd name="T47" fmla="*/ 2147483647 h 1148"/>
                <a:gd name="T48" fmla="*/ 2147483647 w 747"/>
                <a:gd name="T49" fmla="*/ 2147483647 h 1148"/>
                <a:gd name="T50" fmla="*/ 2147483647 w 747"/>
                <a:gd name="T51" fmla="*/ 2147483647 h 1148"/>
                <a:gd name="T52" fmla="*/ 2147483647 w 747"/>
                <a:gd name="T53" fmla="*/ 2147483647 h 1148"/>
                <a:gd name="T54" fmla="*/ 2147483647 w 747"/>
                <a:gd name="T55" fmla="*/ 2147483647 h 1148"/>
                <a:gd name="T56" fmla="*/ 0 w 747"/>
                <a:gd name="T57" fmla="*/ 2147483647 h 1148"/>
                <a:gd name="T58" fmla="*/ 2147483647 w 747"/>
                <a:gd name="T59" fmla="*/ 2147483647 h 1148"/>
                <a:gd name="T60" fmla="*/ 2147483647 w 747"/>
                <a:gd name="T61" fmla="*/ 2147483647 h 1148"/>
                <a:gd name="T62" fmla="*/ 2147483647 w 747"/>
                <a:gd name="T63" fmla="*/ 2147483647 h 1148"/>
                <a:gd name="T64" fmla="*/ 2147483647 w 747"/>
                <a:gd name="T65" fmla="*/ 2147483647 h 1148"/>
                <a:gd name="T66" fmla="*/ 2147483647 w 747"/>
                <a:gd name="T67" fmla="*/ 2147483647 h 1148"/>
                <a:gd name="T68" fmla="*/ 2147483647 w 747"/>
                <a:gd name="T69" fmla="*/ 2147483647 h 1148"/>
                <a:gd name="T70" fmla="*/ 2147483647 w 747"/>
                <a:gd name="T71" fmla="*/ 2147483647 h 1148"/>
                <a:gd name="T72" fmla="*/ 2147483647 w 747"/>
                <a:gd name="T73" fmla="*/ 2147483647 h 1148"/>
                <a:gd name="T74" fmla="*/ 2147483647 w 747"/>
                <a:gd name="T75" fmla="*/ 2147483647 h 1148"/>
                <a:gd name="T76" fmla="*/ 2147483647 w 747"/>
                <a:gd name="T77" fmla="*/ 2147483647 h 1148"/>
                <a:gd name="T78" fmla="*/ 2147483647 w 747"/>
                <a:gd name="T79" fmla="*/ 2147483647 h 1148"/>
                <a:gd name="T80" fmla="*/ 2147483647 w 747"/>
                <a:gd name="T81" fmla="*/ 2147483647 h 1148"/>
                <a:gd name="T82" fmla="*/ 2147483647 w 747"/>
                <a:gd name="T83" fmla="*/ 2147483647 h 1148"/>
                <a:gd name="T84" fmla="*/ 2147483647 w 747"/>
                <a:gd name="T85" fmla="*/ 2147483647 h 1148"/>
                <a:gd name="T86" fmla="*/ 2147483647 w 747"/>
                <a:gd name="T87" fmla="*/ 2147483647 h 1148"/>
                <a:gd name="T88" fmla="*/ 2147483647 w 747"/>
                <a:gd name="T89" fmla="*/ 2147483647 h 1148"/>
                <a:gd name="T90" fmla="*/ 2147483647 w 747"/>
                <a:gd name="T91" fmla="*/ 2147483647 h 1148"/>
                <a:gd name="T92" fmla="*/ 2147483647 w 747"/>
                <a:gd name="T93" fmla="*/ 2147483647 h 1148"/>
                <a:gd name="T94" fmla="*/ 2147483647 w 747"/>
                <a:gd name="T95" fmla="*/ 2147483647 h 1148"/>
                <a:gd name="T96" fmla="*/ 2147483647 w 747"/>
                <a:gd name="T97" fmla="*/ 2147483647 h 1148"/>
                <a:gd name="T98" fmla="*/ 2147483647 w 747"/>
                <a:gd name="T99" fmla="*/ 2147483647 h 1148"/>
                <a:gd name="T100" fmla="*/ 2147483647 w 747"/>
                <a:gd name="T101" fmla="*/ 2147483647 h 1148"/>
                <a:gd name="T102" fmla="*/ 2147483647 w 747"/>
                <a:gd name="T103" fmla="*/ 2147483647 h 1148"/>
                <a:gd name="T104" fmla="*/ 2147483647 w 747"/>
                <a:gd name="T105" fmla="*/ 2147483647 h 1148"/>
                <a:gd name="T106" fmla="*/ 2147483647 w 747"/>
                <a:gd name="T107" fmla="*/ 2147483647 h 1148"/>
                <a:gd name="T108" fmla="*/ 2147483647 w 747"/>
                <a:gd name="T109" fmla="*/ 0 h 1148"/>
                <a:gd name="T110" fmla="*/ 2147483647 w 747"/>
                <a:gd name="T111" fmla="*/ 2147483647 h 11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7"/>
                <a:gd name="T169" fmla="*/ 0 h 1148"/>
                <a:gd name="T170" fmla="*/ 747 w 747"/>
                <a:gd name="T171" fmla="*/ 1148 h 11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7" h="1148">
                  <a:moveTo>
                    <a:pt x="739" y="32"/>
                  </a:moveTo>
                  <a:lnTo>
                    <a:pt x="726" y="40"/>
                  </a:lnTo>
                  <a:lnTo>
                    <a:pt x="713" y="45"/>
                  </a:lnTo>
                  <a:lnTo>
                    <a:pt x="701" y="53"/>
                  </a:lnTo>
                  <a:lnTo>
                    <a:pt x="690" y="61"/>
                  </a:lnTo>
                  <a:lnTo>
                    <a:pt x="679" y="68"/>
                  </a:lnTo>
                  <a:lnTo>
                    <a:pt x="667" y="76"/>
                  </a:lnTo>
                  <a:lnTo>
                    <a:pt x="658" y="82"/>
                  </a:lnTo>
                  <a:lnTo>
                    <a:pt x="646" y="89"/>
                  </a:lnTo>
                  <a:lnTo>
                    <a:pt x="637" y="97"/>
                  </a:lnTo>
                  <a:lnTo>
                    <a:pt x="625" y="104"/>
                  </a:lnTo>
                  <a:lnTo>
                    <a:pt x="614" y="110"/>
                  </a:lnTo>
                  <a:lnTo>
                    <a:pt x="606" y="118"/>
                  </a:lnTo>
                  <a:lnTo>
                    <a:pt x="595" y="125"/>
                  </a:lnTo>
                  <a:lnTo>
                    <a:pt x="585" y="133"/>
                  </a:lnTo>
                  <a:lnTo>
                    <a:pt x="576" y="140"/>
                  </a:lnTo>
                  <a:lnTo>
                    <a:pt x="566" y="148"/>
                  </a:lnTo>
                  <a:lnTo>
                    <a:pt x="557" y="156"/>
                  </a:lnTo>
                  <a:lnTo>
                    <a:pt x="547" y="163"/>
                  </a:lnTo>
                  <a:lnTo>
                    <a:pt x="538" y="171"/>
                  </a:lnTo>
                  <a:lnTo>
                    <a:pt x="528" y="178"/>
                  </a:lnTo>
                  <a:lnTo>
                    <a:pt x="519" y="186"/>
                  </a:lnTo>
                  <a:lnTo>
                    <a:pt x="511" y="194"/>
                  </a:lnTo>
                  <a:lnTo>
                    <a:pt x="502" y="201"/>
                  </a:lnTo>
                  <a:lnTo>
                    <a:pt x="494" y="209"/>
                  </a:lnTo>
                  <a:lnTo>
                    <a:pt x="485" y="217"/>
                  </a:lnTo>
                  <a:lnTo>
                    <a:pt x="477" y="224"/>
                  </a:lnTo>
                  <a:lnTo>
                    <a:pt x="468" y="232"/>
                  </a:lnTo>
                  <a:lnTo>
                    <a:pt x="460" y="241"/>
                  </a:lnTo>
                  <a:lnTo>
                    <a:pt x="452" y="249"/>
                  </a:lnTo>
                  <a:lnTo>
                    <a:pt x="445" y="256"/>
                  </a:lnTo>
                  <a:lnTo>
                    <a:pt x="437" y="266"/>
                  </a:lnTo>
                  <a:lnTo>
                    <a:pt x="430" y="275"/>
                  </a:lnTo>
                  <a:lnTo>
                    <a:pt x="422" y="283"/>
                  </a:lnTo>
                  <a:lnTo>
                    <a:pt x="414" y="291"/>
                  </a:lnTo>
                  <a:lnTo>
                    <a:pt x="407" y="300"/>
                  </a:lnTo>
                  <a:lnTo>
                    <a:pt x="399" y="308"/>
                  </a:lnTo>
                  <a:lnTo>
                    <a:pt x="392" y="317"/>
                  </a:lnTo>
                  <a:lnTo>
                    <a:pt x="384" y="325"/>
                  </a:lnTo>
                  <a:lnTo>
                    <a:pt x="376" y="334"/>
                  </a:lnTo>
                  <a:lnTo>
                    <a:pt x="371" y="344"/>
                  </a:lnTo>
                  <a:lnTo>
                    <a:pt x="363" y="351"/>
                  </a:lnTo>
                  <a:lnTo>
                    <a:pt x="355" y="361"/>
                  </a:lnTo>
                  <a:lnTo>
                    <a:pt x="350" y="370"/>
                  </a:lnTo>
                  <a:lnTo>
                    <a:pt x="342" y="382"/>
                  </a:lnTo>
                  <a:lnTo>
                    <a:pt x="335" y="389"/>
                  </a:lnTo>
                  <a:lnTo>
                    <a:pt x="327" y="399"/>
                  </a:lnTo>
                  <a:lnTo>
                    <a:pt x="321" y="410"/>
                  </a:lnTo>
                  <a:lnTo>
                    <a:pt x="316" y="420"/>
                  </a:lnTo>
                  <a:lnTo>
                    <a:pt x="308" y="429"/>
                  </a:lnTo>
                  <a:lnTo>
                    <a:pt x="300" y="439"/>
                  </a:lnTo>
                  <a:lnTo>
                    <a:pt x="295" y="450"/>
                  </a:lnTo>
                  <a:lnTo>
                    <a:pt x="287" y="460"/>
                  </a:lnTo>
                  <a:lnTo>
                    <a:pt x="279" y="471"/>
                  </a:lnTo>
                  <a:lnTo>
                    <a:pt x="274" y="481"/>
                  </a:lnTo>
                  <a:lnTo>
                    <a:pt x="266" y="492"/>
                  </a:lnTo>
                  <a:lnTo>
                    <a:pt x="260" y="503"/>
                  </a:lnTo>
                  <a:lnTo>
                    <a:pt x="253" y="515"/>
                  </a:lnTo>
                  <a:lnTo>
                    <a:pt x="247" y="526"/>
                  </a:lnTo>
                  <a:lnTo>
                    <a:pt x="241" y="538"/>
                  </a:lnTo>
                  <a:lnTo>
                    <a:pt x="234" y="549"/>
                  </a:lnTo>
                  <a:lnTo>
                    <a:pt x="226" y="560"/>
                  </a:lnTo>
                  <a:lnTo>
                    <a:pt x="220" y="572"/>
                  </a:lnTo>
                  <a:lnTo>
                    <a:pt x="215" y="585"/>
                  </a:lnTo>
                  <a:lnTo>
                    <a:pt x="209" y="598"/>
                  </a:lnTo>
                  <a:lnTo>
                    <a:pt x="203" y="606"/>
                  </a:lnTo>
                  <a:lnTo>
                    <a:pt x="198" y="614"/>
                  </a:lnTo>
                  <a:lnTo>
                    <a:pt x="194" y="623"/>
                  </a:lnTo>
                  <a:lnTo>
                    <a:pt x="190" y="631"/>
                  </a:lnTo>
                  <a:lnTo>
                    <a:pt x="184" y="638"/>
                  </a:lnTo>
                  <a:lnTo>
                    <a:pt x="181" y="648"/>
                  </a:lnTo>
                  <a:lnTo>
                    <a:pt x="177" y="655"/>
                  </a:lnTo>
                  <a:lnTo>
                    <a:pt x="173" y="663"/>
                  </a:lnTo>
                  <a:lnTo>
                    <a:pt x="169" y="671"/>
                  </a:lnTo>
                  <a:lnTo>
                    <a:pt x="165" y="680"/>
                  </a:lnTo>
                  <a:lnTo>
                    <a:pt x="162" y="688"/>
                  </a:lnTo>
                  <a:lnTo>
                    <a:pt x="158" y="695"/>
                  </a:lnTo>
                  <a:lnTo>
                    <a:pt x="154" y="703"/>
                  </a:lnTo>
                  <a:lnTo>
                    <a:pt x="152" y="711"/>
                  </a:lnTo>
                  <a:lnTo>
                    <a:pt x="148" y="718"/>
                  </a:lnTo>
                  <a:lnTo>
                    <a:pt x="146" y="728"/>
                  </a:lnTo>
                  <a:lnTo>
                    <a:pt x="143" y="735"/>
                  </a:lnTo>
                  <a:lnTo>
                    <a:pt x="139" y="743"/>
                  </a:lnTo>
                  <a:lnTo>
                    <a:pt x="135" y="751"/>
                  </a:lnTo>
                  <a:lnTo>
                    <a:pt x="133" y="758"/>
                  </a:lnTo>
                  <a:lnTo>
                    <a:pt x="131" y="766"/>
                  </a:lnTo>
                  <a:lnTo>
                    <a:pt x="127" y="773"/>
                  </a:lnTo>
                  <a:lnTo>
                    <a:pt x="125" y="781"/>
                  </a:lnTo>
                  <a:lnTo>
                    <a:pt x="123" y="789"/>
                  </a:lnTo>
                  <a:lnTo>
                    <a:pt x="120" y="796"/>
                  </a:lnTo>
                  <a:lnTo>
                    <a:pt x="118" y="804"/>
                  </a:lnTo>
                  <a:lnTo>
                    <a:pt x="116" y="811"/>
                  </a:lnTo>
                  <a:lnTo>
                    <a:pt x="114" y="819"/>
                  </a:lnTo>
                  <a:lnTo>
                    <a:pt x="110" y="827"/>
                  </a:lnTo>
                  <a:lnTo>
                    <a:pt x="110" y="834"/>
                  </a:lnTo>
                  <a:lnTo>
                    <a:pt x="108" y="842"/>
                  </a:lnTo>
                  <a:lnTo>
                    <a:pt x="106" y="851"/>
                  </a:lnTo>
                  <a:lnTo>
                    <a:pt x="103" y="859"/>
                  </a:lnTo>
                  <a:lnTo>
                    <a:pt x="101" y="866"/>
                  </a:lnTo>
                  <a:lnTo>
                    <a:pt x="99" y="874"/>
                  </a:lnTo>
                  <a:lnTo>
                    <a:pt x="97" y="882"/>
                  </a:lnTo>
                  <a:lnTo>
                    <a:pt x="95" y="889"/>
                  </a:lnTo>
                  <a:lnTo>
                    <a:pt x="93" y="897"/>
                  </a:lnTo>
                  <a:lnTo>
                    <a:pt x="91" y="904"/>
                  </a:lnTo>
                  <a:lnTo>
                    <a:pt x="91" y="912"/>
                  </a:lnTo>
                  <a:lnTo>
                    <a:pt x="87" y="920"/>
                  </a:lnTo>
                  <a:lnTo>
                    <a:pt x="87" y="927"/>
                  </a:lnTo>
                  <a:lnTo>
                    <a:pt x="85" y="935"/>
                  </a:lnTo>
                  <a:lnTo>
                    <a:pt x="85" y="944"/>
                  </a:lnTo>
                  <a:lnTo>
                    <a:pt x="84" y="952"/>
                  </a:lnTo>
                  <a:lnTo>
                    <a:pt x="82" y="960"/>
                  </a:lnTo>
                  <a:lnTo>
                    <a:pt x="80" y="969"/>
                  </a:lnTo>
                  <a:lnTo>
                    <a:pt x="80" y="977"/>
                  </a:lnTo>
                  <a:lnTo>
                    <a:pt x="78" y="986"/>
                  </a:lnTo>
                  <a:lnTo>
                    <a:pt x="76" y="994"/>
                  </a:lnTo>
                  <a:lnTo>
                    <a:pt x="74" y="1001"/>
                  </a:lnTo>
                  <a:lnTo>
                    <a:pt x="74" y="1011"/>
                  </a:lnTo>
                  <a:lnTo>
                    <a:pt x="72" y="1018"/>
                  </a:lnTo>
                  <a:lnTo>
                    <a:pt x="70" y="1028"/>
                  </a:lnTo>
                  <a:lnTo>
                    <a:pt x="70" y="1037"/>
                  </a:lnTo>
                  <a:lnTo>
                    <a:pt x="68" y="1047"/>
                  </a:lnTo>
                  <a:lnTo>
                    <a:pt x="66" y="1056"/>
                  </a:lnTo>
                  <a:lnTo>
                    <a:pt x="66" y="1064"/>
                  </a:lnTo>
                  <a:lnTo>
                    <a:pt x="65" y="1074"/>
                  </a:lnTo>
                  <a:lnTo>
                    <a:pt x="63" y="1083"/>
                  </a:lnTo>
                  <a:lnTo>
                    <a:pt x="61" y="1093"/>
                  </a:lnTo>
                  <a:lnTo>
                    <a:pt x="61" y="1102"/>
                  </a:lnTo>
                  <a:lnTo>
                    <a:pt x="59" y="1113"/>
                  </a:lnTo>
                  <a:lnTo>
                    <a:pt x="59" y="1123"/>
                  </a:lnTo>
                  <a:lnTo>
                    <a:pt x="55" y="1129"/>
                  </a:lnTo>
                  <a:lnTo>
                    <a:pt x="53" y="1134"/>
                  </a:lnTo>
                  <a:lnTo>
                    <a:pt x="49" y="1138"/>
                  </a:lnTo>
                  <a:lnTo>
                    <a:pt x="46" y="1142"/>
                  </a:lnTo>
                  <a:lnTo>
                    <a:pt x="40" y="1144"/>
                  </a:lnTo>
                  <a:lnTo>
                    <a:pt x="36" y="1146"/>
                  </a:lnTo>
                  <a:lnTo>
                    <a:pt x="30" y="1146"/>
                  </a:lnTo>
                  <a:lnTo>
                    <a:pt x="25" y="1148"/>
                  </a:lnTo>
                  <a:lnTo>
                    <a:pt x="19" y="1144"/>
                  </a:lnTo>
                  <a:lnTo>
                    <a:pt x="15" y="1142"/>
                  </a:lnTo>
                  <a:lnTo>
                    <a:pt x="9" y="1140"/>
                  </a:lnTo>
                  <a:lnTo>
                    <a:pt x="8" y="1136"/>
                  </a:lnTo>
                  <a:lnTo>
                    <a:pt x="2" y="1132"/>
                  </a:lnTo>
                  <a:lnTo>
                    <a:pt x="0" y="1127"/>
                  </a:lnTo>
                  <a:lnTo>
                    <a:pt x="0" y="1121"/>
                  </a:lnTo>
                  <a:lnTo>
                    <a:pt x="0" y="1115"/>
                  </a:lnTo>
                  <a:lnTo>
                    <a:pt x="2" y="1104"/>
                  </a:lnTo>
                  <a:lnTo>
                    <a:pt x="4" y="1094"/>
                  </a:lnTo>
                  <a:lnTo>
                    <a:pt x="4" y="1083"/>
                  </a:lnTo>
                  <a:lnTo>
                    <a:pt x="6" y="1074"/>
                  </a:lnTo>
                  <a:lnTo>
                    <a:pt x="8" y="1062"/>
                  </a:lnTo>
                  <a:lnTo>
                    <a:pt x="9" y="1055"/>
                  </a:lnTo>
                  <a:lnTo>
                    <a:pt x="9" y="1045"/>
                  </a:lnTo>
                  <a:lnTo>
                    <a:pt x="11" y="1036"/>
                  </a:lnTo>
                  <a:lnTo>
                    <a:pt x="11" y="1024"/>
                  </a:lnTo>
                  <a:lnTo>
                    <a:pt x="13" y="1015"/>
                  </a:lnTo>
                  <a:lnTo>
                    <a:pt x="15" y="1005"/>
                  </a:lnTo>
                  <a:lnTo>
                    <a:pt x="17" y="996"/>
                  </a:lnTo>
                  <a:lnTo>
                    <a:pt x="19" y="986"/>
                  </a:lnTo>
                  <a:lnTo>
                    <a:pt x="21" y="979"/>
                  </a:lnTo>
                  <a:lnTo>
                    <a:pt x="23" y="969"/>
                  </a:lnTo>
                  <a:lnTo>
                    <a:pt x="25" y="961"/>
                  </a:lnTo>
                  <a:lnTo>
                    <a:pt x="25" y="950"/>
                  </a:lnTo>
                  <a:lnTo>
                    <a:pt x="27" y="942"/>
                  </a:lnTo>
                  <a:lnTo>
                    <a:pt x="28" y="933"/>
                  </a:lnTo>
                  <a:lnTo>
                    <a:pt x="30" y="923"/>
                  </a:lnTo>
                  <a:lnTo>
                    <a:pt x="32" y="914"/>
                  </a:lnTo>
                  <a:lnTo>
                    <a:pt x="34" y="906"/>
                  </a:lnTo>
                  <a:lnTo>
                    <a:pt x="36" y="899"/>
                  </a:lnTo>
                  <a:lnTo>
                    <a:pt x="40" y="891"/>
                  </a:lnTo>
                  <a:lnTo>
                    <a:pt x="40" y="882"/>
                  </a:lnTo>
                  <a:lnTo>
                    <a:pt x="44" y="872"/>
                  </a:lnTo>
                  <a:lnTo>
                    <a:pt x="46" y="865"/>
                  </a:lnTo>
                  <a:lnTo>
                    <a:pt x="47" y="855"/>
                  </a:lnTo>
                  <a:lnTo>
                    <a:pt x="49" y="847"/>
                  </a:lnTo>
                  <a:lnTo>
                    <a:pt x="53" y="838"/>
                  </a:lnTo>
                  <a:lnTo>
                    <a:pt x="55" y="830"/>
                  </a:lnTo>
                  <a:lnTo>
                    <a:pt x="57" y="823"/>
                  </a:lnTo>
                  <a:lnTo>
                    <a:pt x="59" y="813"/>
                  </a:lnTo>
                  <a:lnTo>
                    <a:pt x="61" y="804"/>
                  </a:lnTo>
                  <a:lnTo>
                    <a:pt x="65" y="796"/>
                  </a:lnTo>
                  <a:lnTo>
                    <a:pt x="66" y="789"/>
                  </a:lnTo>
                  <a:lnTo>
                    <a:pt x="70" y="781"/>
                  </a:lnTo>
                  <a:lnTo>
                    <a:pt x="72" y="771"/>
                  </a:lnTo>
                  <a:lnTo>
                    <a:pt x="76" y="764"/>
                  </a:lnTo>
                  <a:lnTo>
                    <a:pt x="78" y="756"/>
                  </a:lnTo>
                  <a:lnTo>
                    <a:pt x="82" y="747"/>
                  </a:lnTo>
                  <a:lnTo>
                    <a:pt x="84" y="739"/>
                  </a:lnTo>
                  <a:lnTo>
                    <a:pt x="87" y="730"/>
                  </a:lnTo>
                  <a:lnTo>
                    <a:pt x="91" y="722"/>
                  </a:lnTo>
                  <a:lnTo>
                    <a:pt x="93" y="714"/>
                  </a:lnTo>
                  <a:lnTo>
                    <a:pt x="97" y="705"/>
                  </a:lnTo>
                  <a:lnTo>
                    <a:pt x="101" y="697"/>
                  </a:lnTo>
                  <a:lnTo>
                    <a:pt x="104" y="690"/>
                  </a:lnTo>
                  <a:lnTo>
                    <a:pt x="108" y="680"/>
                  </a:lnTo>
                  <a:lnTo>
                    <a:pt x="112" y="673"/>
                  </a:lnTo>
                  <a:lnTo>
                    <a:pt x="116" y="663"/>
                  </a:lnTo>
                  <a:lnTo>
                    <a:pt x="120" y="655"/>
                  </a:lnTo>
                  <a:lnTo>
                    <a:pt x="123" y="646"/>
                  </a:lnTo>
                  <a:lnTo>
                    <a:pt x="127" y="638"/>
                  </a:lnTo>
                  <a:lnTo>
                    <a:pt x="131" y="629"/>
                  </a:lnTo>
                  <a:lnTo>
                    <a:pt x="135" y="621"/>
                  </a:lnTo>
                  <a:lnTo>
                    <a:pt x="139" y="612"/>
                  </a:lnTo>
                  <a:lnTo>
                    <a:pt x="143" y="604"/>
                  </a:lnTo>
                  <a:lnTo>
                    <a:pt x="148" y="595"/>
                  </a:lnTo>
                  <a:lnTo>
                    <a:pt x="152" y="587"/>
                  </a:lnTo>
                  <a:lnTo>
                    <a:pt x="158" y="578"/>
                  </a:lnTo>
                  <a:lnTo>
                    <a:pt x="163" y="568"/>
                  </a:lnTo>
                  <a:lnTo>
                    <a:pt x="167" y="560"/>
                  </a:lnTo>
                  <a:lnTo>
                    <a:pt x="173" y="553"/>
                  </a:lnTo>
                  <a:lnTo>
                    <a:pt x="179" y="540"/>
                  </a:lnTo>
                  <a:lnTo>
                    <a:pt x="186" y="526"/>
                  </a:lnTo>
                  <a:lnTo>
                    <a:pt x="192" y="515"/>
                  </a:lnTo>
                  <a:lnTo>
                    <a:pt x="200" y="503"/>
                  </a:lnTo>
                  <a:lnTo>
                    <a:pt x="205" y="490"/>
                  </a:lnTo>
                  <a:lnTo>
                    <a:pt x="213" y="479"/>
                  </a:lnTo>
                  <a:lnTo>
                    <a:pt x="219" y="467"/>
                  </a:lnTo>
                  <a:lnTo>
                    <a:pt x="226" y="458"/>
                  </a:lnTo>
                  <a:lnTo>
                    <a:pt x="234" y="445"/>
                  </a:lnTo>
                  <a:lnTo>
                    <a:pt x="239" y="435"/>
                  </a:lnTo>
                  <a:lnTo>
                    <a:pt x="247" y="424"/>
                  </a:lnTo>
                  <a:lnTo>
                    <a:pt x="255" y="414"/>
                  </a:lnTo>
                  <a:lnTo>
                    <a:pt x="260" y="405"/>
                  </a:lnTo>
                  <a:lnTo>
                    <a:pt x="268" y="393"/>
                  </a:lnTo>
                  <a:lnTo>
                    <a:pt x="274" y="384"/>
                  </a:lnTo>
                  <a:lnTo>
                    <a:pt x="281" y="374"/>
                  </a:lnTo>
                  <a:lnTo>
                    <a:pt x="289" y="365"/>
                  </a:lnTo>
                  <a:lnTo>
                    <a:pt x="295" y="355"/>
                  </a:lnTo>
                  <a:lnTo>
                    <a:pt x="302" y="346"/>
                  </a:lnTo>
                  <a:lnTo>
                    <a:pt x="310" y="336"/>
                  </a:lnTo>
                  <a:lnTo>
                    <a:pt x="317" y="327"/>
                  </a:lnTo>
                  <a:lnTo>
                    <a:pt x="325" y="317"/>
                  </a:lnTo>
                  <a:lnTo>
                    <a:pt x="333" y="310"/>
                  </a:lnTo>
                  <a:lnTo>
                    <a:pt x="340" y="302"/>
                  </a:lnTo>
                  <a:lnTo>
                    <a:pt x="348" y="293"/>
                  </a:lnTo>
                  <a:lnTo>
                    <a:pt x="355" y="283"/>
                  </a:lnTo>
                  <a:lnTo>
                    <a:pt x="363" y="275"/>
                  </a:lnTo>
                  <a:lnTo>
                    <a:pt x="371" y="268"/>
                  </a:lnTo>
                  <a:lnTo>
                    <a:pt x="378" y="258"/>
                  </a:lnTo>
                  <a:lnTo>
                    <a:pt x="386" y="251"/>
                  </a:lnTo>
                  <a:lnTo>
                    <a:pt x="393" y="243"/>
                  </a:lnTo>
                  <a:lnTo>
                    <a:pt x="403" y="236"/>
                  </a:lnTo>
                  <a:lnTo>
                    <a:pt x="411" y="228"/>
                  </a:lnTo>
                  <a:lnTo>
                    <a:pt x="418" y="220"/>
                  </a:lnTo>
                  <a:lnTo>
                    <a:pt x="426" y="213"/>
                  </a:lnTo>
                  <a:lnTo>
                    <a:pt x="433" y="205"/>
                  </a:lnTo>
                  <a:lnTo>
                    <a:pt x="443" y="197"/>
                  </a:lnTo>
                  <a:lnTo>
                    <a:pt x="450" y="190"/>
                  </a:lnTo>
                  <a:lnTo>
                    <a:pt x="460" y="182"/>
                  </a:lnTo>
                  <a:lnTo>
                    <a:pt x="470" y="175"/>
                  </a:lnTo>
                  <a:lnTo>
                    <a:pt x="477" y="167"/>
                  </a:lnTo>
                  <a:lnTo>
                    <a:pt x="487" y="159"/>
                  </a:lnTo>
                  <a:lnTo>
                    <a:pt x="496" y="154"/>
                  </a:lnTo>
                  <a:lnTo>
                    <a:pt x="506" y="146"/>
                  </a:lnTo>
                  <a:lnTo>
                    <a:pt x="513" y="139"/>
                  </a:lnTo>
                  <a:lnTo>
                    <a:pt x="525" y="131"/>
                  </a:lnTo>
                  <a:lnTo>
                    <a:pt x="534" y="125"/>
                  </a:lnTo>
                  <a:lnTo>
                    <a:pt x="544" y="118"/>
                  </a:lnTo>
                  <a:lnTo>
                    <a:pt x="553" y="110"/>
                  </a:lnTo>
                  <a:lnTo>
                    <a:pt x="565" y="102"/>
                  </a:lnTo>
                  <a:lnTo>
                    <a:pt x="574" y="97"/>
                  </a:lnTo>
                  <a:lnTo>
                    <a:pt x="585" y="89"/>
                  </a:lnTo>
                  <a:lnTo>
                    <a:pt x="595" y="82"/>
                  </a:lnTo>
                  <a:lnTo>
                    <a:pt x="606" y="74"/>
                  </a:lnTo>
                  <a:lnTo>
                    <a:pt x="616" y="68"/>
                  </a:lnTo>
                  <a:lnTo>
                    <a:pt x="627" y="61"/>
                  </a:lnTo>
                  <a:lnTo>
                    <a:pt x="639" y="53"/>
                  </a:lnTo>
                  <a:lnTo>
                    <a:pt x="650" y="45"/>
                  </a:lnTo>
                  <a:lnTo>
                    <a:pt x="662" y="38"/>
                  </a:lnTo>
                  <a:lnTo>
                    <a:pt x="675" y="32"/>
                  </a:lnTo>
                  <a:lnTo>
                    <a:pt x="684" y="25"/>
                  </a:lnTo>
                  <a:lnTo>
                    <a:pt x="698" y="17"/>
                  </a:lnTo>
                  <a:lnTo>
                    <a:pt x="711" y="9"/>
                  </a:lnTo>
                  <a:lnTo>
                    <a:pt x="722" y="4"/>
                  </a:lnTo>
                  <a:lnTo>
                    <a:pt x="730" y="0"/>
                  </a:lnTo>
                  <a:lnTo>
                    <a:pt x="736" y="0"/>
                  </a:lnTo>
                  <a:lnTo>
                    <a:pt x="739" y="4"/>
                  </a:lnTo>
                  <a:lnTo>
                    <a:pt x="745" y="9"/>
                  </a:lnTo>
                  <a:lnTo>
                    <a:pt x="747" y="13"/>
                  </a:lnTo>
                  <a:lnTo>
                    <a:pt x="747" y="21"/>
                  </a:lnTo>
                  <a:lnTo>
                    <a:pt x="745" y="26"/>
                  </a:lnTo>
                  <a:lnTo>
                    <a:pt x="73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grpSp>
      <p:grpSp>
        <p:nvGrpSpPr>
          <p:cNvPr id="6" name="Group 108"/>
          <p:cNvGrpSpPr>
            <a:grpSpLocks/>
          </p:cNvGrpSpPr>
          <p:nvPr/>
        </p:nvGrpSpPr>
        <p:grpSpPr bwMode="auto">
          <a:xfrm rot="-9686845">
            <a:off x="6674826" y="1797378"/>
            <a:ext cx="282575" cy="642937"/>
            <a:chOff x="6915151" y="2457450"/>
            <a:chExt cx="674687" cy="911225"/>
          </a:xfrm>
        </p:grpSpPr>
        <p:sp>
          <p:nvSpPr>
            <p:cNvPr id="36882" name="Freeform 72"/>
            <p:cNvSpPr>
              <a:spLocks/>
            </p:cNvSpPr>
            <p:nvPr/>
          </p:nvSpPr>
          <p:spPr bwMode="auto">
            <a:xfrm>
              <a:off x="7370763" y="2965450"/>
              <a:ext cx="169863" cy="257175"/>
            </a:xfrm>
            <a:custGeom>
              <a:avLst/>
              <a:gdLst>
                <a:gd name="T0" fmla="*/ 2147483647 w 215"/>
                <a:gd name="T1" fmla="*/ 2147483647 h 325"/>
                <a:gd name="T2" fmla="*/ 2147483647 w 215"/>
                <a:gd name="T3" fmla="*/ 2147483647 h 325"/>
                <a:gd name="T4" fmla="*/ 2147483647 w 215"/>
                <a:gd name="T5" fmla="*/ 2147483647 h 325"/>
                <a:gd name="T6" fmla="*/ 2147483647 w 215"/>
                <a:gd name="T7" fmla="*/ 2147483647 h 325"/>
                <a:gd name="T8" fmla="*/ 2147483647 w 215"/>
                <a:gd name="T9" fmla="*/ 2147483647 h 325"/>
                <a:gd name="T10" fmla="*/ 2147483647 w 215"/>
                <a:gd name="T11" fmla="*/ 2147483647 h 325"/>
                <a:gd name="T12" fmla="*/ 2147483647 w 215"/>
                <a:gd name="T13" fmla="*/ 2147483647 h 325"/>
                <a:gd name="T14" fmla="*/ 2147483647 w 215"/>
                <a:gd name="T15" fmla="*/ 2147483647 h 325"/>
                <a:gd name="T16" fmla="*/ 2147483647 w 215"/>
                <a:gd name="T17" fmla="*/ 2147483647 h 325"/>
                <a:gd name="T18" fmla="*/ 2147483647 w 215"/>
                <a:gd name="T19" fmla="*/ 2147483647 h 325"/>
                <a:gd name="T20" fmla="*/ 2147483647 w 215"/>
                <a:gd name="T21" fmla="*/ 2147483647 h 325"/>
                <a:gd name="T22" fmla="*/ 2147483647 w 215"/>
                <a:gd name="T23" fmla="*/ 2147483647 h 325"/>
                <a:gd name="T24" fmla="*/ 2147483647 w 215"/>
                <a:gd name="T25" fmla="*/ 2147483647 h 325"/>
                <a:gd name="T26" fmla="*/ 2147483647 w 215"/>
                <a:gd name="T27" fmla="*/ 2147483647 h 325"/>
                <a:gd name="T28" fmla="*/ 2147483647 w 215"/>
                <a:gd name="T29" fmla="*/ 2147483647 h 325"/>
                <a:gd name="T30" fmla="*/ 2147483647 w 215"/>
                <a:gd name="T31" fmla="*/ 2147483647 h 325"/>
                <a:gd name="T32" fmla="*/ 2147483647 w 215"/>
                <a:gd name="T33" fmla="*/ 2147483647 h 325"/>
                <a:gd name="T34" fmla="*/ 2147483647 w 215"/>
                <a:gd name="T35" fmla="*/ 2147483647 h 325"/>
                <a:gd name="T36" fmla="*/ 2147483647 w 215"/>
                <a:gd name="T37" fmla="*/ 2147483647 h 325"/>
                <a:gd name="T38" fmla="*/ 2147483647 w 215"/>
                <a:gd name="T39" fmla="*/ 2147483647 h 325"/>
                <a:gd name="T40" fmla="*/ 2147483647 w 215"/>
                <a:gd name="T41" fmla="*/ 2147483647 h 325"/>
                <a:gd name="T42" fmla="*/ 2147483647 w 215"/>
                <a:gd name="T43" fmla="*/ 2147483647 h 325"/>
                <a:gd name="T44" fmla="*/ 2147483647 w 215"/>
                <a:gd name="T45" fmla="*/ 2147483647 h 325"/>
                <a:gd name="T46" fmla="*/ 2147483647 w 215"/>
                <a:gd name="T47" fmla="*/ 2147483647 h 325"/>
                <a:gd name="T48" fmla="*/ 2147483647 w 215"/>
                <a:gd name="T49" fmla="*/ 2147483647 h 325"/>
                <a:gd name="T50" fmla="*/ 2147483647 w 215"/>
                <a:gd name="T51" fmla="*/ 2147483647 h 325"/>
                <a:gd name="T52" fmla="*/ 2147483647 w 215"/>
                <a:gd name="T53" fmla="*/ 2147483647 h 325"/>
                <a:gd name="T54" fmla="*/ 2147483647 w 215"/>
                <a:gd name="T55" fmla="*/ 2147483647 h 325"/>
                <a:gd name="T56" fmla="*/ 2147483647 w 215"/>
                <a:gd name="T57" fmla="*/ 2147483647 h 325"/>
                <a:gd name="T58" fmla="*/ 2147483647 w 215"/>
                <a:gd name="T59" fmla="*/ 2147483647 h 325"/>
                <a:gd name="T60" fmla="*/ 0 w 215"/>
                <a:gd name="T61" fmla="*/ 2147483647 h 325"/>
                <a:gd name="T62" fmla="*/ 2147483647 w 215"/>
                <a:gd name="T63" fmla="*/ 2147483647 h 325"/>
                <a:gd name="T64" fmla="*/ 2147483647 w 215"/>
                <a:gd name="T65" fmla="*/ 2147483647 h 325"/>
                <a:gd name="T66" fmla="*/ 2147483647 w 215"/>
                <a:gd name="T67" fmla="*/ 2147483647 h 325"/>
                <a:gd name="T68" fmla="*/ 2147483647 w 215"/>
                <a:gd name="T69" fmla="*/ 2147483647 h 325"/>
                <a:gd name="T70" fmla="*/ 2147483647 w 215"/>
                <a:gd name="T71" fmla="*/ 2147483647 h 325"/>
                <a:gd name="T72" fmla="*/ 2147483647 w 215"/>
                <a:gd name="T73" fmla="*/ 2147483647 h 325"/>
                <a:gd name="T74" fmla="*/ 2147483647 w 215"/>
                <a:gd name="T75" fmla="*/ 2147483647 h 325"/>
                <a:gd name="T76" fmla="*/ 2147483647 w 215"/>
                <a:gd name="T77" fmla="*/ 2147483647 h 325"/>
                <a:gd name="T78" fmla="*/ 2147483647 w 215"/>
                <a:gd name="T79" fmla="*/ 2147483647 h 325"/>
                <a:gd name="T80" fmla="*/ 2147483647 w 215"/>
                <a:gd name="T81" fmla="*/ 2147483647 h 325"/>
                <a:gd name="T82" fmla="*/ 2147483647 w 215"/>
                <a:gd name="T83" fmla="*/ 2147483647 h 325"/>
                <a:gd name="T84" fmla="*/ 2147483647 w 215"/>
                <a:gd name="T85" fmla="*/ 2147483647 h 325"/>
                <a:gd name="T86" fmla="*/ 2147483647 w 215"/>
                <a:gd name="T87" fmla="*/ 2147483647 h 325"/>
                <a:gd name="T88" fmla="*/ 2147483647 w 215"/>
                <a:gd name="T89" fmla="*/ 2147483647 h 325"/>
                <a:gd name="T90" fmla="*/ 2147483647 w 215"/>
                <a:gd name="T91" fmla="*/ 2147483647 h 325"/>
                <a:gd name="T92" fmla="*/ 2147483647 w 215"/>
                <a:gd name="T93" fmla="*/ 2147483647 h 325"/>
                <a:gd name="T94" fmla="*/ 2147483647 w 215"/>
                <a:gd name="T95" fmla="*/ 2147483647 h 325"/>
                <a:gd name="T96" fmla="*/ 2147483647 w 215"/>
                <a:gd name="T97" fmla="*/ 2147483647 h 325"/>
                <a:gd name="T98" fmla="*/ 2147483647 w 215"/>
                <a:gd name="T99" fmla="*/ 2147483647 h 325"/>
                <a:gd name="T100" fmla="*/ 2147483647 w 215"/>
                <a:gd name="T101" fmla="*/ 2147483647 h 325"/>
                <a:gd name="T102" fmla="*/ 2147483647 w 215"/>
                <a:gd name="T103" fmla="*/ 2147483647 h 325"/>
                <a:gd name="T104" fmla="*/ 2147483647 w 215"/>
                <a:gd name="T105" fmla="*/ 2147483647 h 325"/>
                <a:gd name="T106" fmla="*/ 2147483647 w 215"/>
                <a:gd name="T107" fmla="*/ 2147483647 h 325"/>
                <a:gd name="T108" fmla="*/ 2147483647 w 215"/>
                <a:gd name="T109" fmla="*/ 2147483647 h 325"/>
                <a:gd name="T110" fmla="*/ 2147483647 w 215"/>
                <a:gd name="T111" fmla="*/ 2147483647 h 325"/>
                <a:gd name="T112" fmla="*/ 2147483647 w 215"/>
                <a:gd name="T113" fmla="*/ 2147483647 h 325"/>
                <a:gd name="T114" fmla="*/ 2147483647 w 215"/>
                <a:gd name="T115" fmla="*/ 0 h 325"/>
                <a:gd name="T116" fmla="*/ 2147483647 w 215"/>
                <a:gd name="T117" fmla="*/ 2147483647 h 325"/>
                <a:gd name="T118" fmla="*/ 2147483647 w 215"/>
                <a:gd name="T119" fmla="*/ 2147483647 h 325"/>
                <a:gd name="T120" fmla="*/ 2147483647 w 215"/>
                <a:gd name="T121" fmla="*/ 2147483647 h 325"/>
                <a:gd name="T122" fmla="*/ 2147483647 w 215"/>
                <a:gd name="T123" fmla="*/ 2147483647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325"/>
                <a:gd name="T188" fmla="*/ 215 w 215"/>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325">
                  <a:moveTo>
                    <a:pt x="209" y="33"/>
                  </a:moveTo>
                  <a:lnTo>
                    <a:pt x="204" y="35"/>
                  </a:lnTo>
                  <a:lnTo>
                    <a:pt x="198" y="36"/>
                  </a:lnTo>
                  <a:lnTo>
                    <a:pt x="192" y="40"/>
                  </a:lnTo>
                  <a:lnTo>
                    <a:pt x="188" y="44"/>
                  </a:lnTo>
                  <a:lnTo>
                    <a:pt x="183" y="46"/>
                  </a:lnTo>
                  <a:lnTo>
                    <a:pt x="179" y="50"/>
                  </a:lnTo>
                  <a:lnTo>
                    <a:pt x="173" y="54"/>
                  </a:lnTo>
                  <a:lnTo>
                    <a:pt x="171" y="57"/>
                  </a:lnTo>
                  <a:lnTo>
                    <a:pt x="162" y="63"/>
                  </a:lnTo>
                  <a:lnTo>
                    <a:pt x="154" y="71"/>
                  </a:lnTo>
                  <a:lnTo>
                    <a:pt x="147" y="78"/>
                  </a:lnTo>
                  <a:lnTo>
                    <a:pt x="141" y="86"/>
                  </a:lnTo>
                  <a:lnTo>
                    <a:pt x="133" y="94"/>
                  </a:lnTo>
                  <a:lnTo>
                    <a:pt x="128" y="101"/>
                  </a:lnTo>
                  <a:lnTo>
                    <a:pt x="122" y="109"/>
                  </a:lnTo>
                  <a:lnTo>
                    <a:pt x="118" y="116"/>
                  </a:lnTo>
                  <a:lnTo>
                    <a:pt x="110" y="124"/>
                  </a:lnTo>
                  <a:lnTo>
                    <a:pt x="107" y="133"/>
                  </a:lnTo>
                  <a:lnTo>
                    <a:pt x="103" y="141"/>
                  </a:lnTo>
                  <a:lnTo>
                    <a:pt x="99" y="151"/>
                  </a:lnTo>
                  <a:lnTo>
                    <a:pt x="93" y="158"/>
                  </a:lnTo>
                  <a:lnTo>
                    <a:pt x="90" y="168"/>
                  </a:lnTo>
                  <a:lnTo>
                    <a:pt x="88" y="171"/>
                  </a:lnTo>
                  <a:lnTo>
                    <a:pt x="86" y="175"/>
                  </a:lnTo>
                  <a:lnTo>
                    <a:pt x="84" y="181"/>
                  </a:lnTo>
                  <a:lnTo>
                    <a:pt x="82" y="187"/>
                  </a:lnTo>
                  <a:lnTo>
                    <a:pt x="80" y="190"/>
                  </a:lnTo>
                  <a:lnTo>
                    <a:pt x="80" y="196"/>
                  </a:lnTo>
                  <a:lnTo>
                    <a:pt x="76" y="200"/>
                  </a:lnTo>
                  <a:lnTo>
                    <a:pt x="76" y="206"/>
                  </a:lnTo>
                  <a:lnTo>
                    <a:pt x="74" y="209"/>
                  </a:lnTo>
                  <a:lnTo>
                    <a:pt x="72" y="215"/>
                  </a:lnTo>
                  <a:lnTo>
                    <a:pt x="71" y="221"/>
                  </a:lnTo>
                  <a:lnTo>
                    <a:pt x="71" y="225"/>
                  </a:lnTo>
                  <a:lnTo>
                    <a:pt x="67" y="230"/>
                  </a:lnTo>
                  <a:lnTo>
                    <a:pt x="67" y="236"/>
                  </a:lnTo>
                  <a:lnTo>
                    <a:pt x="65" y="240"/>
                  </a:lnTo>
                  <a:lnTo>
                    <a:pt x="63" y="246"/>
                  </a:lnTo>
                  <a:lnTo>
                    <a:pt x="61" y="251"/>
                  </a:lnTo>
                  <a:lnTo>
                    <a:pt x="59" y="255"/>
                  </a:lnTo>
                  <a:lnTo>
                    <a:pt x="57" y="261"/>
                  </a:lnTo>
                  <a:lnTo>
                    <a:pt x="57" y="266"/>
                  </a:lnTo>
                  <a:lnTo>
                    <a:pt x="55" y="272"/>
                  </a:lnTo>
                  <a:lnTo>
                    <a:pt x="53" y="276"/>
                  </a:lnTo>
                  <a:lnTo>
                    <a:pt x="52" y="284"/>
                  </a:lnTo>
                  <a:lnTo>
                    <a:pt x="52" y="289"/>
                  </a:lnTo>
                  <a:lnTo>
                    <a:pt x="48" y="293"/>
                  </a:lnTo>
                  <a:lnTo>
                    <a:pt x="48" y="299"/>
                  </a:lnTo>
                  <a:lnTo>
                    <a:pt x="46" y="306"/>
                  </a:lnTo>
                  <a:lnTo>
                    <a:pt x="46" y="312"/>
                  </a:lnTo>
                  <a:lnTo>
                    <a:pt x="42" y="316"/>
                  </a:lnTo>
                  <a:lnTo>
                    <a:pt x="40" y="320"/>
                  </a:lnTo>
                  <a:lnTo>
                    <a:pt x="36" y="322"/>
                  </a:lnTo>
                  <a:lnTo>
                    <a:pt x="34" y="323"/>
                  </a:lnTo>
                  <a:lnTo>
                    <a:pt x="25" y="325"/>
                  </a:lnTo>
                  <a:lnTo>
                    <a:pt x="17" y="325"/>
                  </a:lnTo>
                  <a:lnTo>
                    <a:pt x="10" y="322"/>
                  </a:lnTo>
                  <a:lnTo>
                    <a:pt x="4" y="316"/>
                  </a:lnTo>
                  <a:lnTo>
                    <a:pt x="2" y="312"/>
                  </a:lnTo>
                  <a:lnTo>
                    <a:pt x="0" y="308"/>
                  </a:lnTo>
                  <a:lnTo>
                    <a:pt x="0" y="303"/>
                  </a:lnTo>
                  <a:lnTo>
                    <a:pt x="2" y="299"/>
                  </a:lnTo>
                  <a:lnTo>
                    <a:pt x="2" y="291"/>
                  </a:lnTo>
                  <a:lnTo>
                    <a:pt x="4" y="285"/>
                  </a:lnTo>
                  <a:lnTo>
                    <a:pt x="6" y="280"/>
                  </a:lnTo>
                  <a:lnTo>
                    <a:pt x="10" y="274"/>
                  </a:lnTo>
                  <a:lnTo>
                    <a:pt x="10" y="266"/>
                  </a:lnTo>
                  <a:lnTo>
                    <a:pt x="12" y="261"/>
                  </a:lnTo>
                  <a:lnTo>
                    <a:pt x="13" y="255"/>
                  </a:lnTo>
                  <a:lnTo>
                    <a:pt x="15" y="251"/>
                  </a:lnTo>
                  <a:lnTo>
                    <a:pt x="17" y="246"/>
                  </a:lnTo>
                  <a:lnTo>
                    <a:pt x="19" y="238"/>
                  </a:lnTo>
                  <a:lnTo>
                    <a:pt x="21" y="232"/>
                  </a:lnTo>
                  <a:lnTo>
                    <a:pt x="23" y="228"/>
                  </a:lnTo>
                  <a:lnTo>
                    <a:pt x="25" y="221"/>
                  </a:lnTo>
                  <a:lnTo>
                    <a:pt x="27" y="217"/>
                  </a:lnTo>
                  <a:lnTo>
                    <a:pt x="29" y="211"/>
                  </a:lnTo>
                  <a:lnTo>
                    <a:pt x="31" y="206"/>
                  </a:lnTo>
                  <a:lnTo>
                    <a:pt x="32" y="200"/>
                  </a:lnTo>
                  <a:lnTo>
                    <a:pt x="34" y="196"/>
                  </a:lnTo>
                  <a:lnTo>
                    <a:pt x="36" y="190"/>
                  </a:lnTo>
                  <a:lnTo>
                    <a:pt x="38" y="185"/>
                  </a:lnTo>
                  <a:lnTo>
                    <a:pt x="40" y="181"/>
                  </a:lnTo>
                  <a:lnTo>
                    <a:pt x="42" y="175"/>
                  </a:lnTo>
                  <a:lnTo>
                    <a:pt x="44" y="170"/>
                  </a:lnTo>
                  <a:lnTo>
                    <a:pt x="48" y="166"/>
                  </a:lnTo>
                  <a:lnTo>
                    <a:pt x="48" y="160"/>
                  </a:lnTo>
                  <a:lnTo>
                    <a:pt x="52" y="156"/>
                  </a:lnTo>
                  <a:lnTo>
                    <a:pt x="53" y="151"/>
                  </a:lnTo>
                  <a:lnTo>
                    <a:pt x="55" y="147"/>
                  </a:lnTo>
                  <a:lnTo>
                    <a:pt x="61" y="137"/>
                  </a:lnTo>
                  <a:lnTo>
                    <a:pt x="67" y="128"/>
                  </a:lnTo>
                  <a:lnTo>
                    <a:pt x="69" y="124"/>
                  </a:lnTo>
                  <a:lnTo>
                    <a:pt x="72" y="118"/>
                  </a:lnTo>
                  <a:lnTo>
                    <a:pt x="74" y="114"/>
                  </a:lnTo>
                  <a:lnTo>
                    <a:pt x="76" y="111"/>
                  </a:lnTo>
                  <a:lnTo>
                    <a:pt x="82" y="101"/>
                  </a:lnTo>
                  <a:lnTo>
                    <a:pt x="88" y="94"/>
                  </a:lnTo>
                  <a:lnTo>
                    <a:pt x="95" y="84"/>
                  </a:lnTo>
                  <a:lnTo>
                    <a:pt x="101" y="76"/>
                  </a:lnTo>
                  <a:lnTo>
                    <a:pt x="109" y="69"/>
                  </a:lnTo>
                  <a:lnTo>
                    <a:pt x="116" y="61"/>
                  </a:lnTo>
                  <a:lnTo>
                    <a:pt x="124" y="52"/>
                  </a:lnTo>
                  <a:lnTo>
                    <a:pt x="131" y="44"/>
                  </a:lnTo>
                  <a:lnTo>
                    <a:pt x="139" y="36"/>
                  </a:lnTo>
                  <a:lnTo>
                    <a:pt x="148" y="31"/>
                  </a:lnTo>
                  <a:lnTo>
                    <a:pt x="152" y="25"/>
                  </a:lnTo>
                  <a:lnTo>
                    <a:pt x="158" y="23"/>
                  </a:lnTo>
                  <a:lnTo>
                    <a:pt x="164" y="19"/>
                  </a:lnTo>
                  <a:lnTo>
                    <a:pt x="167" y="17"/>
                  </a:lnTo>
                  <a:lnTo>
                    <a:pt x="173" y="14"/>
                  </a:lnTo>
                  <a:lnTo>
                    <a:pt x="179" y="10"/>
                  </a:lnTo>
                  <a:lnTo>
                    <a:pt x="185" y="6"/>
                  </a:lnTo>
                  <a:lnTo>
                    <a:pt x="190" y="4"/>
                  </a:lnTo>
                  <a:lnTo>
                    <a:pt x="196" y="0"/>
                  </a:lnTo>
                  <a:lnTo>
                    <a:pt x="204" y="0"/>
                  </a:lnTo>
                  <a:lnTo>
                    <a:pt x="207" y="2"/>
                  </a:lnTo>
                  <a:lnTo>
                    <a:pt x="213" y="10"/>
                  </a:lnTo>
                  <a:lnTo>
                    <a:pt x="215" y="14"/>
                  </a:lnTo>
                  <a:lnTo>
                    <a:pt x="215" y="19"/>
                  </a:lnTo>
                  <a:lnTo>
                    <a:pt x="213" y="25"/>
                  </a:lnTo>
                  <a:lnTo>
                    <a:pt x="20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3" name="Freeform 73"/>
            <p:cNvSpPr>
              <a:spLocks/>
            </p:cNvSpPr>
            <p:nvPr/>
          </p:nvSpPr>
          <p:spPr bwMode="auto">
            <a:xfrm>
              <a:off x="7192963" y="2794000"/>
              <a:ext cx="396875" cy="549275"/>
            </a:xfrm>
            <a:custGeom>
              <a:avLst/>
              <a:gdLst>
                <a:gd name="T0" fmla="*/ 2147483647 w 500"/>
                <a:gd name="T1" fmla="*/ 2147483647 h 691"/>
                <a:gd name="T2" fmla="*/ 2147483647 w 500"/>
                <a:gd name="T3" fmla="*/ 2147483647 h 691"/>
                <a:gd name="T4" fmla="*/ 2147483647 w 500"/>
                <a:gd name="T5" fmla="*/ 2147483647 h 691"/>
                <a:gd name="T6" fmla="*/ 2147483647 w 500"/>
                <a:gd name="T7" fmla="*/ 2147483647 h 691"/>
                <a:gd name="T8" fmla="*/ 2147483647 w 500"/>
                <a:gd name="T9" fmla="*/ 2147483647 h 691"/>
                <a:gd name="T10" fmla="*/ 2147483647 w 500"/>
                <a:gd name="T11" fmla="*/ 2147483647 h 691"/>
                <a:gd name="T12" fmla="*/ 2147483647 w 500"/>
                <a:gd name="T13" fmla="*/ 2147483647 h 691"/>
                <a:gd name="T14" fmla="*/ 2147483647 w 500"/>
                <a:gd name="T15" fmla="*/ 2147483647 h 691"/>
                <a:gd name="T16" fmla="*/ 2147483647 w 500"/>
                <a:gd name="T17" fmla="*/ 2147483647 h 691"/>
                <a:gd name="T18" fmla="*/ 2147483647 w 500"/>
                <a:gd name="T19" fmla="*/ 2147483647 h 691"/>
                <a:gd name="T20" fmla="*/ 2147483647 w 500"/>
                <a:gd name="T21" fmla="*/ 2147483647 h 691"/>
                <a:gd name="T22" fmla="*/ 2147483647 w 500"/>
                <a:gd name="T23" fmla="*/ 2147483647 h 691"/>
                <a:gd name="T24" fmla="*/ 2147483647 w 500"/>
                <a:gd name="T25" fmla="*/ 2147483647 h 691"/>
                <a:gd name="T26" fmla="*/ 2147483647 w 500"/>
                <a:gd name="T27" fmla="*/ 2147483647 h 691"/>
                <a:gd name="T28" fmla="*/ 2147483647 w 500"/>
                <a:gd name="T29" fmla="*/ 2147483647 h 691"/>
                <a:gd name="T30" fmla="*/ 2147483647 w 500"/>
                <a:gd name="T31" fmla="*/ 2147483647 h 691"/>
                <a:gd name="T32" fmla="*/ 2147483647 w 500"/>
                <a:gd name="T33" fmla="*/ 2147483647 h 691"/>
                <a:gd name="T34" fmla="*/ 2147483647 w 500"/>
                <a:gd name="T35" fmla="*/ 2147483647 h 691"/>
                <a:gd name="T36" fmla="*/ 2147483647 w 500"/>
                <a:gd name="T37" fmla="*/ 2147483647 h 691"/>
                <a:gd name="T38" fmla="*/ 2147483647 w 500"/>
                <a:gd name="T39" fmla="*/ 2147483647 h 691"/>
                <a:gd name="T40" fmla="*/ 2147483647 w 500"/>
                <a:gd name="T41" fmla="*/ 2147483647 h 691"/>
                <a:gd name="T42" fmla="*/ 2147483647 w 500"/>
                <a:gd name="T43" fmla="*/ 2147483647 h 691"/>
                <a:gd name="T44" fmla="*/ 2147483647 w 500"/>
                <a:gd name="T45" fmla="*/ 2147483647 h 691"/>
                <a:gd name="T46" fmla="*/ 2147483647 w 500"/>
                <a:gd name="T47" fmla="*/ 2147483647 h 691"/>
                <a:gd name="T48" fmla="*/ 2147483647 w 500"/>
                <a:gd name="T49" fmla="*/ 2147483647 h 691"/>
                <a:gd name="T50" fmla="*/ 2147483647 w 500"/>
                <a:gd name="T51" fmla="*/ 2147483647 h 691"/>
                <a:gd name="T52" fmla="*/ 2147483647 w 500"/>
                <a:gd name="T53" fmla="*/ 2147483647 h 691"/>
                <a:gd name="T54" fmla="*/ 2147483647 w 500"/>
                <a:gd name="T55" fmla="*/ 2147483647 h 691"/>
                <a:gd name="T56" fmla="*/ 2147483647 w 500"/>
                <a:gd name="T57" fmla="*/ 2147483647 h 691"/>
                <a:gd name="T58" fmla="*/ 0 w 500"/>
                <a:gd name="T59" fmla="*/ 2147483647 h 691"/>
                <a:gd name="T60" fmla="*/ 2147483647 w 500"/>
                <a:gd name="T61" fmla="*/ 2147483647 h 691"/>
                <a:gd name="T62" fmla="*/ 2147483647 w 500"/>
                <a:gd name="T63" fmla="*/ 2147483647 h 691"/>
                <a:gd name="T64" fmla="*/ 2147483647 w 500"/>
                <a:gd name="T65" fmla="*/ 2147483647 h 691"/>
                <a:gd name="T66" fmla="*/ 2147483647 w 500"/>
                <a:gd name="T67" fmla="*/ 2147483647 h 691"/>
                <a:gd name="T68" fmla="*/ 2147483647 w 500"/>
                <a:gd name="T69" fmla="*/ 2147483647 h 691"/>
                <a:gd name="T70" fmla="*/ 2147483647 w 500"/>
                <a:gd name="T71" fmla="*/ 2147483647 h 691"/>
                <a:gd name="T72" fmla="*/ 2147483647 w 500"/>
                <a:gd name="T73" fmla="*/ 2147483647 h 691"/>
                <a:gd name="T74" fmla="*/ 2147483647 w 500"/>
                <a:gd name="T75" fmla="*/ 2147483647 h 691"/>
                <a:gd name="T76" fmla="*/ 2147483647 w 500"/>
                <a:gd name="T77" fmla="*/ 2147483647 h 691"/>
                <a:gd name="T78" fmla="*/ 2147483647 w 500"/>
                <a:gd name="T79" fmla="*/ 2147483647 h 691"/>
                <a:gd name="T80" fmla="*/ 2147483647 w 500"/>
                <a:gd name="T81" fmla="*/ 2147483647 h 691"/>
                <a:gd name="T82" fmla="*/ 2147483647 w 500"/>
                <a:gd name="T83" fmla="*/ 2147483647 h 691"/>
                <a:gd name="T84" fmla="*/ 2147483647 w 500"/>
                <a:gd name="T85" fmla="*/ 2147483647 h 691"/>
                <a:gd name="T86" fmla="*/ 2147483647 w 500"/>
                <a:gd name="T87" fmla="*/ 2147483647 h 691"/>
                <a:gd name="T88" fmla="*/ 2147483647 w 500"/>
                <a:gd name="T89" fmla="*/ 2147483647 h 691"/>
                <a:gd name="T90" fmla="*/ 2147483647 w 500"/>
                <a:gd name="T91" fmla="*/ 2147483647 h 691"/>
                <a:gd name="T92" fmla="*/ 2147483647 w 500"/>
                <a:gd name="T93" fmla="*/ 2147483647 h 691"/>
                <a:gd name="T94" fmla="*/ 2147483647 w 500"/>
                <a:gd name="T95" fmla="*/ 2147483647 h 691"/>
                <a:gd name="T96" fmla="*/ 2147483647 w 500"/>
                <a:gd name="T97" fmla="*/ 2147483647 h 691"/>
                <a:gd name="T98" fmla="*/ 2147483647 w 500"/>
                <a:gd name="T99" fmla="*/ 2147483647 h 691"/>
                <a:gd name="T100" fmla="*/ 2147483647 w 500"/>
                <a:gd name="T101" fmla="*/ 2147483647 h 691"/>
                <a:gd name="T102" fmla="*/ 2147483647 w 500"/>
                <a:gd name="T103" fmla="*/ 2147483647 h 691"/>
                <a:gd name="T104" fmla="*/ 2147483647 w 500"/>
                <a:gd name="T105" fmla="*/ 2147483647 h 691"/>
                <a:gd name="T106" fmla="*/ 2147483647 w 500"/>
                <a:gd name="T107" fmla="*/ 2147483647 h 691"/>
                <a:gd name="T108" fmla="*/ 2147483647 w 500"/>
                <a:gd name="T109" fmla="*/ 2147483647 h 691"/>
                <a:gd name="T110" fmla="*/ 2147483647 w 500"/>
                <a:gd name="T111" fmla="*/ 2147483647 h 691"/>
                <a:gd name="T112" fmla="*/ 2147483647 w 500"/>
                <a:gd name="T113" fmla="*/ 2147483647 h 691"/>
                <a:gd name="T114" fmla="*/ 2147483647 w 500"/>
                <a:gd name="T115" fmla="*/ 2147483647 h 691"/>
                <a:gd name="T116" fmla="*/ 2147483647 w 500"/>
                <a:gd name="T117" fmla="*/ 0 h 691"/>
                <a:gd name="T118" fmla="*/ 2147483647 w 500"/>
                <a:gd name="T119" fmla="*/ 2147483647 h 691"/>
                <a:gd name="T120" fmla="*/ 2147483647 w 500"/>
                <a:gd name="T121" fmla="*/ 2147483647 h 6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0"/>
                <a:gd name="T184" fmla="*/ 0 h 691"/>
                <a:gd name="T185" fmla="*/ 500 w 500"/>
                <a:gd name="T186" fmla="*/ 691 h 6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0" h="691">
                  <a:moveTo>
                    <a:pt x="492" y="32"/>
                  </a:moveTo>
                  <a:lnTo>
                    <a:pt x="485" y="34"/>
                  </a:lnTo>
                  <a:lnTo>
                    <a:pt x="477" y="40"/>
                  </a:lnTo>
                  <a:lnTo>
                    <a:pt x="469" y="43"/>
                  </a:lnTo>
                  <a:lnTo>
                    <a:pt x="464" y="47"/>
                  </a:lnTo>
                  <a:lnTo>
                    <a:pt x="456" y="51"/>
                  </a:lnTo>
                  <a:lnTo>
                    <a:pt x="450" y="55"/>
                  </a:lnTo>
                  <a:lnTo>
                    <a:pt x="443" y="59"/>
                  </a:lnTo>
                  <a:lnTo>
                    <a:pt x="439" y="64"/>
                  </a:lnTo>
                  <a:lnTo>
                    <a:pt x="431" y="66"/>
                  </a:lnTo>
                  <a:lnTo>
                    <a:pt x="426" y="72"/>
                  </a:lnTo>
                  <a:lnTo>
                    <a:pt x="420" y="76"/>
                  </a:lnTo>
                  <a:lnTo>
                    <a:pt x="414" y="79"/>
                  </a:lnTo>
                  <a:lnTo>
                    <a:pt x="410" y="83"/>
                  </a:lnTo>
                  <a:lnTo>
                    <a:pt x="405" y="89"/>
                  </a:lnTo>
                  <a:lnTo>
                    <a:pt x="399" y="93"/>
                  </a:lnTo>
                  <a:lnTo>
                    <a:pt x="395" y="98"/>
                  </a:lnTo>
                  <a:lnTo>
                    <a:pt x="388" y="102"/>
                  </a:lnTo>
                  <a:lnTo>
                    <a:pt x="384" y="106"/>
                  </a:lnTo>
                  <a:lnTo>
                    <a:pt x="378" y="110"/>
                  </a:lnTo>
                  <a:lnTo>
                    <a:pt x="372" y="116"/>
                  </a:lnTo>
                  <a:lnTo>
                    <a:pt x="367" y="119"/>
                  </a:lnTo>
                  <a:lnTo>
                    <a:pt x="363" y="123"/>
                  </a:lnTo>
                  <a:lnTo>
                    <a:pt x="357" y="129"/>
                  </a:lnTo>
                  <a:lnTo>
                    <a:pt x="351" y="135"/>
                  </a:lnTo>
                  <a:lnTo>
                    <a:pt x="346" y="138"/>
                  </a:lnTo>
                  <a:lnTo>
                    <a:pt x="340" y="144"/>
                  </a:lnTo>
                  <a:lnTo>
                    <a:pt x="334" y="148"/>
                  </a:lnTo>
                  <a:lnTo>
                    <a:pt x="331" y="154"/>
                  </a:lnTo>
                  <a:lnTo>
                    <a:pt x="325" y="159"/>
                  </a:lnTo>
                  <a:lnTo>
                    <a:pt x="317" y="163"/>
                  </a:lnTo>
                  <a:lnTo>
                    <a:pt x="312" y="169"/>
                  </a:lnTo>
                  <a:lnTo>
                    <a:pt x="306" y="176"/>
                  </a:lnTo>
                  <a:lnTo>
                    <a:pt x="300" y="180"/>
                  </a:lnTo>
                  <a:lnTo>
                    <a:pt x="294" y="186"/>
                  </a:lnTo>
                  <a:lnTo>
                    <a:pt x="287" y="192"/>
                  </a:lnTo>
                  <a:lnTo>
                    <a:pt x="281" y="197"/>
                  </a:lnTo>
                  <a:lnTo>
                    <a:pt x="275" y="201"/>
                  </a:lnTo>
                  <a:lnTo>
                    <a:pt x="270" y="207"/>
                  </a:lnTo>
                  <a:lnTo>
                    <a:pt x="262" y="212"/>
                  </a:lnTo>
                  <a:lnTo>
                    <a:pt x="258" y="218"/>
                  </a:lnTo>
                  <a:lnTo>
                    <a:pt x="253" y="224"/>
                  </a:lnTo>
                  <a:lnTo>
                    <a:pt x="247" y="230"/>
                  </a:lnTo>
                  <a:lnTo>
                    <a:pt x="241" y="233"/>
                  </a:lnTo>
                  <a:lnTo>
                    <a:pt x="237" y="239"/>
                  </a:lnTo>
                  <a:lnTo>
                    <a:pt x="232" y="245"/>
                  </a:lnTo>
                  <a:lnTo>
                    <a:pt x="226" y="250"/>
                  </a:lnTo>
                  <a:lnTo>
                    <a:pt x="222" y="256"/>
                  </a:lnTo>
                  <a:lnTo>
                    <a:pt x="218" y="262"/>
                  </a:lnTo>
                  <a:lnTo>
                    <a:pt x="213" y="268"/>
                  </a:lnTo>
                  <a:lnTo>
                    <a:pt x="209" y="271"/>
                  </a:lnTo>
                  <a:lnTo>
                    <a:pt x="203" y="277"/>
                  </a:lnTo>
                  <a:lnTo>
                    <a:pt x="199" y="285"/>
                  </a:lnTo>
                  <a:lnTo>
                    <a:pt x="194" y="289"/>
                  </a:lnTo>
                  <a:lnTo>
                    <a:pt x="192" y="294"/>
                  </a:lnTo>
                  <a:lnTo>
                    <a:pt x="186" y="300"/>
                  </a:lnTo>
                  <a:lnTo>
                    <a:pt x="184" y="306"/>
                  </a:lnTo>
                  <a:lnTo>
                    <a:pt x="178" y="311"/>
                  </a:lnTo>
                  <a:lnTo>
                    <a:pt x="175" y="317"/>
                  </a:lnTo>
                  <a:lnTo>
                    <a:pt x="171" y="323"/>
                  </a:lnTo>
                  <a:lnTo>
                    <a:pt x="167" y="328"/>
                  </a:lnTo>
                  <a:lnTo>
                    <a:pt x="163" y="334"/>
                  </a:lnTo>
                  <a:lnTo>
                    <a:pt x="161" y="340"/>
                  </a:lnTo>
                  <a:lnTo>
                    <a:pt x="158" y="346"/>
                  </a:lnTo>
                  <a:lnTo>
                    <a:pt x="154" y="353"/>
                  </a:lnTo>
                  <a:lnTo>
                    <a:pt x="150" y="357"/>
                  </a:lnTo>
                  <a:lnTo>
                    <a:pt x="146" y="365"/>
                  </a:lnTo>
                  <a:lnTo>
                    <a:pt x="144" y="370"/>
                  </a:lnTo>
                  <a:lnTo>
                    <a:pt x="140" y="376"/>
                  </a:lnTo>
                  <a:lnTo>
                    <a:pt x="139" y="382"/>
                  </a:lnTo>
                  <a:lnTo>
                    <a:pt x="135" y="389"/>
                  </a:lnTo>
                  <a:lnTo>
                    <a:pt x="131" y="395"/>
                  </a:lnTo>
                  <a:lnTo>
                    <a:pt x="129" y="401"/>
                  </a:lnTo>
                  <a:lnTo>
                    <a:pt x="125" y="406"/>
                  </a:lnTo>
                  <a:lnTo>
                    <a:pt x="123" y="412"/>
                  </a:lnTo>
                  <a:lnTo>
                    <a:pt x="121" y="420"/>
                  </a:lnTo>
                  <a:lnTo>
                    <a:pt x="118" y="425"/>
                  </a:lnTo>
                  <a:lnTo>
                    <a:pt x="116" y="431"/>
                  </a:lnTo>
                  <a:lnTo>
                    <a:pt x="114" y="439"/>
                  </a:lnTo>
                  <a:lnTo>
                    <a:pt x="110" y="444"/>
                  </a:lnTo>
                  <a:lnTo>
                    <a:pt x="108" y="452"/>
                  </a:lnTo>
                  <a:lnTo>
                    <a:pt x="106" y="460"/>
                  </a:lnTo>
                  <a:lnTo>
                    <a:pt x="104" y="465"/>
                  </a:lnTo>
                  <a:lnTo>
                    <a:pt x="100" y="473"/>
                  </a:lnTo>
                  <a:lnTo>
                    <a:pt x="99" y="480"/>
                  </a:lnTo>
                  <a:lnTo>
                    <a:pt x="97" y="486"/>
                  </a:lnTo>
                  <a:lnTo>
                    <a:pt x="95" y="494"/>
                  </a:lnTo>
                  <a:lnTo>
                    <a:pt x="93" y="501"/>
                  </a:lnTo>
                  <a:lnTo>
                    <a:pt x="91" y="509"/>
                  </a:lnTo>
                  <a:lnTo>
                    <a:pt x="89" y="517"/>
                  </a:lnTo>
                  <a:lnTo>
                    <a:pt x="85" y="524"/>
                  </a:lnTo>
                  <a:lnTo>
                    <a:pt x="83" y="532"/>
                  </a:lnTo>
                  <a:lnTo>
                    <a:pt x="83" y="539"/>
                  </a:lnTo>
                  <a:lnTo>
                    <a:pt x="80" y="547"/>
                  </a:lnTo>
                  <a:lnTo>
                    <a:pt x="78" y="555"/>
                  </a:lnTo>
                  <a:lnTo>
                    <a:pt x="78" y="562"/>
                  </a:lnTo>
                  <a:lnTo>
                    <a:pt x="76" y="572"/>
                  </a:lnTo>
                  <a:lnTo>
                    <a:pt x="74" y="577"/>
                  </a:lnTo>
                  <a:lnTo>
                    <a:pt x="72" y="585"/>
                  </a:lnTo>
                  <a:lnTo>
                    <a:pt x="70" y="593"/>
                  </a:lnTo>
                  <a:lnTo>
                    <a:pt x="68" y="600"/>
                  </a:lnTo>
                  <a:lnTo>
                    <a:pt x="66" y="606"/>
                  </a:lnTo>
                  <a:lnTo>
                    <a:pt x="64" y="613"/>
                  </a:lnTo>
                  <a:lnTo>
                    <a:pt x="62" y="619"/>
                  </a:lnTo>
                  <a:lnTo>
                    <a:pt x="61" y="627"/>
                  </a:lnTo>
                  <a:lnTo>
                    <a:pt x="59" y="632"/>
                  </a:lnTo>
                  <a:lnTo>
                    <a:pt x="57" y="638"/>
                  </a:lnTo>
                  <a:lnTo>
                    <a:pt x="55" y="644"/>
                  </a:lnTo>
                  <a:lnTo>
                    <a:pt x="53" y="651"/>
                  </a:lnTo>
                  <a:lnTo>
                    <a:pt x="51" y="657"/>
                  </a:lnTo>
                  <a:lnTo>
                    <a:pt x="47" y="663"/>
                  </a:lnTo>
                  <a:lnTo>
                    <a:pt x="45" y="670"/>
                  </a:lnTo>
                  <a:lnTo>
                    <a:pt x="43" y="678"/>
                  </a:lnTo>
                  <a:lnTo>
                    <a:pt x="38" y="686"/>
                  </a:lnTo>
                  <a:lnTo>
                    <a:pt x="30" y="691"/>
                  </a:lnTo>
                  <a:lnTo>
                    <a:pt x="23" y="691"/>
                  </a:lnTo>
                  <a:lnTo>
                    <a:pt x="15" y="691"/>
                  </a:lnTo>
                  <a:lnTo>
                    <a:pt x="7" y="686"/>
                  </a:lnTo>
                  <a:lnTo>
                    <a:pt x="2" y="680"/>
                  </a:lnTo>
                  <a:lnTo>
                    <a:pt x="0" y="676"/>
                  </a:lnTo>
                  <a:lnTo>
                    <a:pt x="0" y="672"/>
                  </a:lnTo>
                  <a:lnTo>
                    <a:pt x="0" y="667"/>
                  </a:lnTo>
                  <a:lnTo>
                    <a:pt x="2" y="663"/>
                  </a:lnTo>
                  <a:lnTo>
                    <a:pt x="4" y="655"/>
                  </a:lnTo>
                  <a:lnTo>
                    <a:pt x="5" y="650"/>
                  </a:lnTo>
                  <a:lnTo>
                    <a:pt x="7" y="642"/>
                  </a:lnTo>
                  <a:lnTo>
                    <a:pt x="9" y="636"/>
                  </a:lnTo>
                  <a:lnTo>
                    <a:pt x="11" y="631"/>
                  </a:lnTo>
                  <a:lnTo>
                    <a:pt x="15" y="625"/>
                  </a:lnTo>
                  <a:lnTo>
                    <a:pt x="15" y="619"/>
                  </a:lnTo>
                  <a:lnTo>
                    <a:pt x="19" y="613"/>
                  </a:lnTo>
                  <a:lnTo>
                    <a:pt x="19" y="608"/>
                  </a:lnTo>
                  <a:lnTo>
                    <a:pt x="23" y="600"/>
                  </a:lnTo>
                  <a:lnTo>
                    <a:pt x="23" y="594"/>
                  </a:lnTo>
                  <a:lnTo>
                    <a:pt x="24" y="589"/>
                  </a:lnTo>
                  <a:lnTo>
                    <a:pt x="26" y="583"/>
                  </a:lnTo>
                  <a:lnTo>
                    <a:pt x="28" y="575"/>
                  </a:lnTo>
                  <a:lnTo>
                    <a:pt x="30" y="568"/>
                  </a:lnTo>
                  <a:lnTo>
                    <a:pt x="32" y="562"/>
                  </a:lnTo>
                  <a:lnTo>
                    <a:pt x="34" y="553"/>
                  </a:lnTo>
                  <a:lnTo>
                    <a:pt x="36" y="545"/>
                  </a:lnTo>
                  <a:lnTo>
                    <a:pt x="38" y="536"/>
                  </a:lnTo>
                  <a:lnTo>
                    <a:pt x="40" y="528"/>
                  </a:lnTo>
                  <a:lnTo>
                    <a:pt x="42" y="520"/>
                  </a:lnTo>
                  <a:lnTo>
                    <a:pt x="43" y="511"/>
                  </a:lnTo>
                  <a:lnTo>
                    <a:pt x="45" y="503"/>
                  </a:lnTo>
                  <a:lnTo>
                    <a:pt x="47" y="496"/>
                  </a:lnTo>
                  <a:lnTo>
                    <a:pt x="49" y="488"/>
                  </a:lnTo>
                  <a:lnTo>
                    <a:pt x="51" y="480"/>
                  </a:lnTo>
                  <a:lnTo>
                    <a:pt x="53" y="473"/>
                  </a:lnTo>
                  <a:lnTo>
                    <a:pt x="57" y="465"/>
                  </a:lnTo>
                  <a:lnTo>
                    <a:pt x="59" y="458"/>
                  </a:lnTo>
                  <a:lnTo>
                    <a:pt x="61" y="450"/>
                  </a:lnTo>
                  <a:lnTo>
                    <a:pt x="64" y="442"/>
                  </a:lnTo>
                  <a:lnTo>
                    <a:pt x="66" y="437"/>
                  </a:lnTo>
                  <a:lnTo>
                    <a:pt x="70" y="429"/>
                  </a:lnTo>
                  <a:lnTo>
                    <a:pt x="72" y="422"/>
                  </a:lnTo>
                  <a:lnTo>
                    <a:pt x="74" y="414"/>
                  </a:lnTo>
                  <a:lnTo>
                    <a:pt x="78" y="408"/>
                  </a:lnTo>
                  <a:lnTo>
                    <a:pt x="80" y="401"/>
                  </a:lnTo>
                  <a:lnTo>
                    <a:pt x="83" y="395"/>
                  </a:lnTo>
                  <a:lnTo>
                    <a:pt x="85" y="387"/>
                  </a:lnTo>
                  <a:lnTo>
                    <a:pt x="89" y="382"/>
                  </a:lnTo>
                  <a:lnTo>
                    <a:pt x="93" y="374"/>
                  </a:lnTo>
                  <a:lnTo>
                    <a:pt x="95" y="368"/>
                  </a:lnTo>
                  <a:lnTo>
                    <a:pt x="99" y="361"/>
                  </a:lnTo>
                  <a:lnTo>
                    <a:pt x="102" y="355"/>
                  </a:lnTo>
                  <a:lnTo>
                    <a:pt x="104" y="349"/>
                  </a:lnTo>
                  <a:lnTo>
                    <a:pt x="108" y="344"/>
                  </a:lnTo>
                  <a:lnTo>
                    <a:pt x="112" y="336"/>
                  </a:lnTo>
                  <a:lnTo>
                    <a:pt x="116" y="332"/>
                  </a:lnTo>
                  <a:lnTo>
                    <a:pt x="120" y="325"/>
                  </a:lnTo>
                  <a:lnTo>
                    <a:pt x="123" y="319"/>
                  </a:lnTo>
                  <a:lnTo>
                    <a:pt x="127" y="311"/>
                  </a:lnTo>
                  <a:lnTo>
                    <a:pt x="131" y="306"/>
                  </a:lnTo>
                  <a:lnTo>
                    <a:pt x="135" y="300"/>
                  </a:lnTo>
                  <a:lnTo>
                    <a:pt x="139" y="294"/>
                  </a:lnTo>
                  <a:lnTo>
                    <a:pt x="142" y="287"/>
                  </a:lnTo>
                  <a:lnTo>
                    <a:pt x="148" y="283"/>
                  </a:lnTo>
                  <a:lnTo>
                    <a:pt x="152" y="277"/>
                  </a:lnTo>
                  <a:lnTo>
                    <a:pt x="156" y="269"/>
                  </a:lnTo>
                  <a:lnTo>
                    <a:pt x="161" y="264"/>
                  </a:lnTo>
                  <a:lnTo>
                    <a:pt x="165" y="260"/>
                  </a:lnTo>
                  <a:lnTo>
                    <a:pt x="169" y="254"/>
                  </a:lnTo>
                  <a:lnTo>
                    <a:pt x="175" y="247"/>
                  </a:lnTo>
                  <a:lnTo>
                    <a:pt x="180" y="241"/>
                  </a:lnTo>
                  <a:lnTo>
                    <a:pt x="184" y="237"/>
                  </a:lnTo>
                  <a:lnTo>
                    <a:pt x="190" y="230"/>
                  </a:lnTo>
                  <a:lnTo>
                    <a:pt x="196" y="224"/>
                  </a:lnTo>
                  <a:lnTo>
                    <a:pt x="201" y="218"/>
                  </a:lnTo>
                  <a:lnTo>
                    <a:pt x="205" y="212"/>
                  </a:lnTo>
                  <a:lnTo>
                    <a:pt x="211" y="207"/>
                  </a:lnTo>
                  <a:lnTo>
                    <a:pt x="216" y="201"/>
                  </a:lnTo>
                  <a:lnTo>
                    <a:pt x="222" y="195"/>
                  </a:lnTo>
                  <a:lnTo>
                    <a:pt x="228" y="190"/>
                  </a:lnTo>
                  <a:lnTo>
                    <a:pt x="234" y="184"/>
                  </a:lnTo>
                  <a:lnTo>
                    <a:pt x="239" y="178"/>
                  </a:lnTo>
                  <a:lnTo>
                    <a:pt x="247" y="173"/>
                  </a:lnTo>
                  <a:lnTo>
                    <a:pt x="253" y="167"/>
                  </a:lnTo>
                  <a:lnTo>
                    <a:pt x="258" y="161"/>
                  </a:lnTo>
                  <a:lnTo>
                    <a:pt x="266" y="155"/>
                  </a:lnTo>
                  <a:lnTo>
                    <a:pt x="272" y="150"/>
                  </a:lnTo>
                  <a:lnTo>
                    <a:pt x="279" y="144"/>
                  </a:lnTo>
                  <a:lnTo>
                    <a:pt x="287" y="138"/>
                  </a:lnTo>
                  <a:lnTo>
                    <a:pt x="293" y="133"/>
                  </a:lnTo>
                  <a:lnTo>
                    <a:pt x="298" y="127"/>
                  </a:lnTo>
                  <a:lnTo>
                    <a:pt x="304" y="121"/>
                  </a:lnTo>
                  <a:lnTo>
                    <a:pt x="310" y="117"/>
                  </a:lnTo>
                  <a:lnTo>
                    <a:pt x="317" y="112"/>
                  </a:lnTo>
                  <a:lnTo>
                    <a:pt x="323" y="106"/>
                  </a:lnTo>
                  <a:lnTo>
                    <a:pt x="329" y="102"/>
                  </a:lnTo>
                  <a:lnTo>
                    <a:pt x="332" y="98"/>
                  </a:lnTo>
                  <a:lnTo>
                    <a:pt x="340" y="93"/>
                  </a:lnTo>
                  <a:lnTo>
                    <a:pt x="344" y="89"/>
                  </a:lnTo>
                  <a:lnTo>
                    <a:pt x="350" y="83"/>
                  </a:lnTo>
                  <a:lnTo>
                    <a:pt x="355" y="79"/>
                  </a:lnTo>
                  <a:lnTo>
                    <a:pt x="361" y="76"/>
                  </a:lnTo>
                  <a:lnTo>
                    <a:pt x="367" y="72"/>
                  </a:lnTo>
                  <a:lnTo>
                    <a:pt x="372" y="68"/>
                  </a:lnTo>
                  <a:lnTo>
                    <a:pt x="378" y="62"/>
                  </a:lnTo>
                  <a:lnTo>
                    <a:pt x="384" y="59"/>
                  </a:lnTo>
                  <a:lnTo>
                    <a:pt x="389" y="55"/>
                  </a:lnTo>
                  <a:lnTo>
                    <a:pt x="395" y="51"/>
                  </a:lnTo>
                  <a:lnTo>
                    <a:pt x="401" y="47"/>
                  </a:lnTo>
                  <a:lnTo>
                    <a:pt x="407" y="43"/>
                  </a:lnTo>
                  <a:lnTo>
                    <a:pt x="412" y="38"/>
                  </a:lnTo>
                  <a:lnTo>
                    <a:pt x="420" y="34"/>
                  </a:lnTo>
                  <a:lnTo>
                    <a:pt x="426" y="30"/>
                  </a:lnTo>
                  <a:lnTo>
                    <a:pt x="433" y="26"/>
                  </a:lnTo>
                  <a:lnTo>
                    <a:pt x="439" y="22"/>
                  </a:lnTo>
                  <a:lnTo>
                    <a:pt x="447" y="19"/>
                  </a:lnTo>
                  <a:lnTo>
                    <a:pt x="452" y="15"/>
                  </a:lnTo>
                  <a:lnTo>
                    <a:pt x="460" y="11"/>
                  </a:lnTo>
                  <a:lnTo>
                    <a:pt x="467" y="5"/>
                  </a:lnTo>
                  <a:lnTo>
                    <a:pt x="477" y="3"/>
                  </a:lnTo>
                  <a:lnTo>
                    <a:pt x="483" y="0"/>
                  </a:lnTo>
                  <a:lnTo>
                    <a:pt x="488" y="0"/>
                  </a:lnTo>
                  <a:lnTo>
                    <a:pt x="494" y="3"/>
                  </a:lnTo>
                  <a:lnTo>
                    <a:pt x="498" y="7"/>
                  </a:lnTo>
                  <a:lnTo>
                    <a:pt x="500" y="13"/>
                  </a:lnTo>
                  <a:lnTo>
                    <a:pt x="500" y="21"/>
                  </a:lnTo>
                  <a:lnTo>
                    <a:pt x="498" y="26"/>
                  </a:lnTo>
                  <a:lnTo>
                    <a:pt x="49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4" name="Freeform 74"/>
            <p:cNvSpPr>
              <a:spLocks/>
            </p:cNvSpPr>
            <p:nvPr/>
          </p:nvSpPr>
          <p:spPr bwMode="auto">
            <a:xfrm>
              <a:off x="7061201" y="2624138"/>
              <a:ext cx="476250" cy="719138"/>
            </a:xfrm>
            <a:custGeom>
              <a:avLst/>
              <a:gdLst>
                <a:gd name="T0" fmla="*/ 2147483647 w 601"/>
                <a:gd name="T1" fmla="*/ 2147483647 h 906"/>
                <a:gd name="T2" fmla="*/ 2147483647 w 601"/>
                <a:gd name="T3" fmla="*/ 2147483647 h 906"/>
                <a:gd name="T4" fmla="*/ 2147483647 w 601"/>
                <a:gd name="T5" fmla="*/ 2147483647 h 906"/>
                <a:gd name="T6" fmla="*/ 2147483647 w 601"/>
                <a:gd name="T7" fmla="*/ 2147483647 h 906"/>
                <a:gd name="T8" fmla="*/ 2147483647 w 601"/>
                <a:gd name="T9" fmla="*/ 2147483647 h 906"/>
                <a:gd name="T10" fmla="*/ 2147483647 w 601"/>
                <a:gd name="T11" fmla="*/ 2147483647 h 906"/>
                <a:gd name="T12" fmla="*/ 2147483647 w 601"/>
                <a:gd name="T13" fmla="*/ 2147483647 h 906"/>
                <a:gd name="T14" fmla="*/ 2147483647 w 601"/>
                <a:gd name="T15" fmla="*/ 2147483647 h 906"/>
                <a:gd name="T16" fmla="*/ 2147483647 w 601"/>
                <a:gd name="T17" fmla="*/ 2147483647 h 906"/>
                <a:gd name="T18" fmla="*/ 2147483647 w 601"/>
                <a:gd name="T19" fmla="*/ 2147483647 h 906"/>
                <a:gd name="T20" fmla="*/ 2147483647 w 601"/>
                <a:gd name="T21" fmla="*/ 2147483647 h 906"/>
                <a:gd name="T22" fmla="*/ 2147483647 w 601"/>
                <a:gd name="T23" fmla="*/ 2147483647 h 906"/>
                <a:gd name="T24" fmla="*/ 2147483647 w 601"/>
                <a:gd name="T25" fmla="*/ 2147483647 h 906"/>
                <a:gd name="T26" fmla="*/ 2147483647 w 601"/>
                <a:gd name="T27" fmla="*/ 2147483647 h 906"/>
                <a:gd name="T28" fmla="*/ 2147483647 w 601"/>
                <a:gd name="T29" fmla="*/ 2147483647 h 906"/>
                <a:gd name="T30" fmla="*/ 2147483647 w 601"/>
                <a:gd name="T31" fmla="*/ 2147483647 h 906"/>
                <a:gd name="T32" fmla="*/ 2147483647 w 601"/>
                <a:gd name="T33" fmla="*/ 2147483647 h 906"/>
                <a:gd name="T34" fmla="*/ 2147483647 w 601"/>
                <a:gd name="T35" fmla="*/ 2147483647 h 906"/>
                <a:gd name="T36" fmla="*/ 2147483647 w 601"/>
                <a:gd name="T37" fmla="*/ 2147483647 h 906"/>
                <a:gd name="T38" fmla="*/ 2147483647 w 601"/>
                <a:gd name="T39" fmla="*/ 2147483647 h 906"/>
                <a:gd name="T40" fmla="*/ 2147483647 w 601"/>
                <a:gd name="T41" fmla="*/ 2147483647 h 906"/>
                <a:gd name="T42" fmla="*/ 2147483647 w 601"/>
                <a:gd name="T43" fmla="*/ 2147483647 h 906"/>
                <a:gd name="T44" fmla="*/ 2147483647 w 601"/>
                <a:gd name="T45" fmla="*/ 2147483647 h 906"/>
                <a:gd name="T46" fmla="*/ 2147483647 w 601"/>
                <a:gd name="T47" fmla="*/ 2147483647 h 906"/>
                <a:gd name="T48" fmla="*/ 2147483647 w 601"/>
                <a:gd name="T49" fmla="*/ 2147483647 h 906"/>
                <a:gd name="T50" fmla="*/ 2147483647 w 601"/>
                <a:gd name="T51" fmla="*/ 2147483647 h 906"/>
                <a:gd name="T52" fmla="*/ 2147483647 w 601"/>
                <a:gd name="T53" fmla="*/ 2147483647 h 906"/>
                <a:gd name="T54" fmla="*/ 2147483647 w 601"/>
                <a:gd name="T55" fmla="*/ 2147483647 h 906"/>
                <a:gd name="T56" fmla="*/ 2147483647 w 601"/>
                <a:gd name="T57" fmla="*/ 2147483647 h 906"/>
                <a:gd name="T58" fmla="*/ 2147483647 w 601"/>
                <a:gd name="T59" fmla="*/ 2147483647 h 906"/>
                <a:gd name="T60" fmla="*/ 2147483647 w 601"/>
                <a:gd name="T61" fmla="*/ 2147483647 h 906"/>
                <a:gd name="T62" fmla="*/ 2147483647 w 601"/>
                <a:gd name="T63" fmla="*/ 2147483647 h 906"/>
                <a:gd name="T64" fmla="*/ 2147483647 w 601"/>
                <a:gd name="T65" fmla="*/ 2147483647 h 906"/>
                <a:gd name="T66" fmla="*/ 2147483647 w 601"/>
                <a:gd name="T67" fmla="*/ 2147483647 h 906"/>
                <a:gd name="T68" fmla="*/ 2147483647 w 601"/>
                <a:gd name="T69" fmla="*/ 2147483647 h 906"/>
                <a:gd name="T70" fmla="*/ 2147483647 w 601"/>
                <a:gd name="T71" fmla="*/ 2147483647 h 906"/>
                <a:gd name="T72" fmla="*/ 2147483647 w 601"/>
                <a:gd name="T73" fmla="*/ 2147483647 h 906"/>
                <a:gd name="T74" fmla="*/ 2147483647 w 601"/>
                <a:gd name="T75" fmla="*/ 2147483647 h 906"/>
                <a:gd name="T76" fmla="*/ 2147483647 w 601"/>
                <a:gd name="T77" fmla="*/ 2147483647 h 906"/>
                <a:gd name="T78" fmla="*/ 2147483647 w 601"/>
                <a:gd name="T79" fmla="*/ 2147483647 h 906"/>
                <a:gd name="T80" fmla="*/ 2147483647 w 601"/>
                <a:gd name="T81" fmla="*/ 2147483647 h 906"/>
                <a:gd name="T82" fmla="*/ 2147483647 w 601"/>
                <a:gd name="T83" fmla="*/ 2147483647 h 906"/>
                <a:gd name="T84" fmla="*/ 2147483647 w 601"/>
                <a:gd name="T85" fmla="*/ 2147483647 h 906"/>
                <a:gd name="T86" fmla="*/ 2147483647 w 601"/>
                <a:gd name="T87" fmla="*/ 2147483647 h 906"/>
                <a:gd name="T88" fmla="*/ 2147483647 w 601"/>
                <a:gd name="T89" fmla="*/ 2147483647 h 906"/>
                <a:gd name="T90" fmla="*/ 2147483647 w 601"/>
                <a:gd name="T91" fmla="*/ 2147483647 h 906"/>
                <a:gd name="T92" fmla="*/ 2147483647 w 601"/>
                <a:gd name="T93" fmla="*/ 2147483647 h 906"/>
                <a:gd name="T94" fmla="*/ 2147483647 w 601"/>
                <a:gd name="T95" fmla="*/ 2147483647 h 906"/>
                <a:gd name="T96" fmla="*/ 2147483647 w 601"/>
                <a:gd name="T97" fmla="*/ 2147483647 h 906"/>
                <a:gd name="T98" fmla="*/ 2147483647 w 601"/>
                <a:gd name="T99" fmla="*/ 2147483647 h 906"/>
                <a:gd name="T100" fmla="*/ 2147483647 w 601"/>
                <a:gd name="T101" fmla="*/ 2147483647 h 906"/>
                <a:gd name="T102" fmla="*/ 2147483647 w 601"/>
                <a:gd name="T103" fmla="*/ 2147483647 h 906"/>
                <a:gd name="T104" fmla="*/ 2147483647 w 601"/>
                <a:gd name="T105" fmla="*/ 2147483647 h 906"/>
                <a:gd name="T106" fmla="*/ 2147483647 w 601"/>
                <a:gd name="T107" fmla="*/ 2147483647 h 906"/>
                <a:gd name="T108" fmla="*/ 2147483647 w 601"/>
                <a:gd name="T109" fmla="*/ 2147483647 h 906"/>
                <a:gd name="T110" fmla="*/ 2147483647 w 601"/>
                <a:gd name="T111" fmla="*/ 2147483647 h 906"/>
                <a:gd name="T112" fmla="*/ 2147483647 w 601"/>
                <a:gd name="T113" fmla="*/ 2147483647 h 906"/>
                <a:gd name="T114" fmla="*/ 2147483647 w 601"/>
                <a:gd name="T115" fmla="*/ 2147483647 h 9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1"/>
                <a:gd name="T175" fmla="*/ 0 h 906"/>
                <a:gd name="T176" fmla="*/ 601 w 601"/>
                <a:gd name="T177" fmla="*/ 906 h 9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1" h="906">
                  <a:moveTo>
                    <a:pt x="588" y="44"/>
                  </a:moveTo>
                  <a:lnTo>
                    <a:pt x="578" y="47"/>
                  </a:lnTo>
                  <a:lnTo>
                    <a:pt x="569" y="51"/>
                  </a:lnTo>
                  <a:lnTo>
                    <a:pt x="559" y="55"/>
                  </a:lnTo>
                  <a:lnTo>
                    <a:pt x="550" y="59"/>
                  </a:lnTo>
                  <a:lnTo>
                    <a:pt x="540" y="63"/>
                  </a:lnTo>
                  <a:lnTo>
                    <a:pt x="533" y="66"/>
                  </a:lnTo>
                  <a:lnTo>
                    <a:pt x="523" y="70"/>
                  </a:lnTo>
                  <a:lnTo>
                    <a:pt x="516" y="76"/>
                  </a:lnTo>
                  <a:lnTo>
                    <a:pt x="508" y="80"/>
                  </a:lnTo>
                  <a:lnTo>
                    <a:pt x="499" y="84"/>
                  </a:lnTo>
                  <a:lnTo>
                    <a:pt x="491" y="87"/>
                  </a:lnTo>
                  <a:lnTo>
                    <a:pt x="483" y="93"/>
                  </a:lnTo>
                  <a:lnTo>
                    <a:pt x="476" y="97"/>
                  </a:lnTo>
                  <a:lnTo>
                    <a:pt x="468" y="103"/>
                  </a:lnTo>
                  <a:lnTo>
                    <a:pt x="461" y="106"/>
                  </a:lnTo>
                  <a:lnTo>
                    <a:pt x="455" y="112"/>
                  </a:lnTo>
                  <a:lnTo>
                    <a:pt x="445" y="116"/>
                  </a:lnTo>
                  <a:lnTo>
                    <a:pt x="438" y="122"/>
                  </a:lnTo>
                  <a:lnTo>
                    <a:pt x="432" y="125"/>
                  </a:lnTo>
                  <a:lnTo>
                    <a:pt x="424" y="131"/>
                  </a:lnTo>
                  <a:lnTo>
                    <a:pt x="419" y="135"/>
                  </a:lnTo>
                  <a:lnTo>
                    <a:pt x="413" y="141"/>
                  </a:lnTo>
                  <a:lnTo>
                    <a:pt x="405" y="146"/>
                  </a:lnTo>
                  <a:lnTo>
                    <a:pt x="400" y="152"/>
                  </a:lnTo>
                  <a:lnTo>
                    <a:pt x="392" y="156"/>
                  </a:lnTo>
                  <a:lnTo>
                    <a:pt x="386" y="161"/>
                  </a:lnTo>
                  <a:lnTo>
                    <a:pt x="381" y="167"/>
                  </a:lnTo>
                  <a:lnTo>
                    <a:pt x="375" y="173"/>
                  </a:lnTo>
                  <a:lnTo>
                    <a:pt x="369" y="179"/>
                  </a:lnTo>
                  <a:lnTo>
                    <a:pt x="364" y="184"/>
                  </a:lnTo>
                  <a:lnTo>
                    <a:pt x="358" y="190"/>
                  </a:lnTo>
                  <a:lnTo>
                    <a:pt x="352" y="196"/>
                  </a:lnTo>
                  <a:lnTo>
                    <a:pt x="346" y="201"/>
                  </a:lnTo>
                  <a:lnTo>
                    <a:pt x="341" y="207"/>
                  </a:lnTo>
                  <a:lnTo>
                    <a:pt x="335" y="213"/>
                  </a:lnTo>
                  <a:lnTo>
                    <a:pt x="329" y="220"/>
                  </a:lnTo>
                  <a:lnTo>
                    <a:pt x="324" y="226"/>
                  </a:lnTo>
                  <a:lnTo>
                    <a:pt x="318" y="234"/>
                  </a:lnTo>
                  <a:lnTo>
                    <a:pt x="314" y="239"/>
                  </a:lnTo>
                  <a:lnTo>
                    <a:pt x="308" y="245"/>
                  </a:lnTo>
                  <a:lnTo>
                    <a:pt x="303" y="251"/>
                  </a:lnTo>
                  <a:lnTo>
                    <a:pt x="299" y="258"/>
                  </a:lnTo>
                  <a:lnTo>
                    <a:pt x="293" y="266"/>
                  </a:lnTo>
                  <a:lnTo>
                    <a:pt x="288" y="274"/>
                  </a:lnTo>
                  <a:lnTo>
                    <a:pt x="284" y="279"/>
                  </a:lnTo>
                  <a:lnTo>
                    <a:pt x="278" y="287"/>
                  </a:lnTo>
                  <a:lnTo>
                    <a:pt x="272" y="294"/>
                  </a:lnTo>
                  <a:lnTo>
                    <a:pt x="268" y="302"/>
                  </a:lnTo>
                  <a:lnTo>
                    <a:pt x="263" y="308"/>
                  </a:lnTo>
                  <a:lnTo>
                    <a:pt x="259" y="315"/>
                  </a:lnTo>
                  <a:lnTo>
                    <a:pt x="253" y="323"/>
                  </a:lnTo>
                  <a:lnTo>
                    <a:pt x="248" y="331"/>
                  </a:lnTo>
                  <a:lnTo>
                    <a:pt x="244" y="338"/>
                  </a:lnTo>
                  <a:lnTo>
                    <a:pt x="238" y="348"/>
                  </a:lnTo>
                  <a:lnTo>
                    <a:pt x="232" y="355"/>
                  </a:lnTo>
                  <a:lnTo>
                    <a:pt x="229" y="365"/>
                  </a:lnTo>
                  <a:lnTo>
                    <a:pt x="223" y="372"/>
                  </a:lnTo>
                  <a:lnTo>
                    <a:pt x="219" y="380"/>
                  </a:lnTo>
                  <a:lnTo>
                    <a:pt x="213" y="389"/>
                  </a:lnTo>
                  <a:lnTo>
                    <a:pt x="210" y="399"/>
                  </a:lnTo>
                  <a:lnTo>
                    <a:pt x="204" y="407"/>
                  </a:lnTo>
                  <a:lnTo>
                    <a:pt x="198" y="416"/>
                  </a:lnTo>
                  <a:lnTo>
                    <a:pt x="194" y="424"/>
                  </a:lnTo>
                  <a:lnTo>
                    <a:pt x="191" y="435"/>
                  </a:lnTo>
                  <a:lnTo>
                    <a:pt x="185" y="441"/>
                  </a:lnTo>
                  <a:lnTo>
                    <a:pt x="183" y="446"/>
                  </a:lnTo>
                  <a:lnTo>
                    <a:pt x="179" y="452"/>
                  </a:lnTo>
                  <a:lnTo>
                    <a:pt x="175" y="458"/>
                  </a:lnTo>
                  <a:lnTo>
                    <a:pt x="173" y="464"/>
                  </a:lnTo>
                  <a:lnTo>
                    <a:pt x="170" y="469"/>
                  </a:lnTo>
                  <a:lnTo>
                    <a:pt x="168" y="475"/>
                  </a:lnTo>
                  <a:lnTo>
                    <a:pt x="166" y="481"/>
                  </a:lnTo>
                  <a:lnTo>
                    <a:pt x="162" y="486"/>
                  </a:lnTo>
                  <a:lnTo>
                    <a:pt x="160" y="492"/>
                  </a:lnTo>
                  <a:lnTo>
                    <a:pt x="158" y="498"/>
                  </a:lnTo>
                  <a:lnTo>
                    <a:pt x="156" y="504"/>
                  </a:lnTo>
                  <a:lnTo>
                    <a:pt x="154" y="509"/>
                  </a:lnTo>
                  <a:lnTo>
                    <a:pt x="153" y="515"/>
                  </a:lnTo>
                  <a:lnTo>
                    <a:pt x="151" y="519"/>
                  </a:lnTo>
                  <a:lnTo>
                    <a:pt x="149" y="524"/>
                  </a:lnTo>
                  <a:lnTo>
                    <a:pt x="147" y="530"/>
                  </a:lnTo>
                  <a:lnTo>
                    <a:pt x="145" y="536"/>
                  </a:lnTo>
                  <a:lnTo>
                    <a:pt x="143" y="542"/>
                  </a:lnTo>
                  <a:lnTo>
                    <a:pt x="141" y="547"/>
                  </a:lnTo>
                  <a:lnTo>
                    <a:pt x="139" y="551"/>
                  </a:lnTo>
                  <a:lnTo>
                    <a:pt x="137" y="557"/>
                  </a:lnTo>
                  <a:lnTo>
                    <a:pt x="135" y="564"/>
                  </a:lnTo>
                  <a:lnTo>
                    <a:pt x="135" y="570"/>
                  </a:lnTo>
                  <a:lnTo>
                    <a:pt x="134" y="576"/>
                  </a:lnTo>
                  <a:lnTo>
                    <a:pt x="132" y="581"/>
                  </a:lnTo>
                  <a:lnTo>
                    <a:pt x="128" y="587"/>
                  </a:lnTo>
                  <a:lnTo>
                    <a:pt x="128" y="595"/>
                  </a:lnTo>
                  <a:lnTo>
                    <a:pt x="124" y="600"/>
                  </a:lnTo>
                  <a:lnTo>
                    <a:pt x="122" y="608"/>
                  </a:lnTo>
                  <a:lnTo>
                    <a:pt x="120" y="616"/>
                  </a:lnTo>
                  <a:lnTo>
                    <a:pt x="120" y="623"/>
                  </a:lnTo>
                  <a:lnTo>
                    <a:pt x="114" y="631"/>
                  </a:lnTo>
                  <a:lnTo>
                    <a:pt x="113" y="640"/>
                  </a:lnTo>
                  <a:lnTo>
                    <a:pt x="111" y="644"/>
                  </a:lnTo>
                  <a:lnTo>
                    <a:pt x="109" y="650"/>
                  </a:lnTo>
                  <a:lnTo>
                    <a:pt x="107" y="654"/>
                  </a:lnTo>
                  <a:lnTo>
                    <a:pt x="105" y="659"/>
                  </a:lnTo>
                  <a:lnTo>
                    <a:pt x="103" y="667"/>
                  </a:lnTo>
                  <a:lnTo>
                    <a:pt x="99" y="676"/>
                  </a:lnTo>
                  <a:lnTo>
                    <a:pt x="97" y="684"/>
                  </a:lnTo>
                  <a:lnTo>
                    <a:pt x="95" y="694"/>
                  </a:lnTo>
                  <a:lnTo>
                    <a:pt x="92" y="701"/>
                  </a:lnTo>
                  <a:lnTo>
                    <a:pt x="90" y="709"/>
                  </a:lnTo>
                  <a:lnTo>
                    <a:pt x="88" y="716"/>
                  </a:lnTo>
                  <a:lnTo>
                    <a:pt x="84" y="724"/>
                  </a:lnTo>
                  <a:lnTo>
                    <a:pt x="82" y="732"/>
                  </a:lnTo>
                  <a:lnTo>
                    <a:pt x="80" y="739"/>
                  </a:lnTo>
                  <a:lnTo>
                    <a:pt x="78" y="747"/>
                  </a:lnTo>
                  <a:lnTo>
                    <a:pt x="76" y="756"/>
                  </a:lnTo>
                  <a:lnTo>
                    <a:pt x="75" y="764"/>
                  </a:lnTo>
                  <a:lnTo>
                    <a:pt x="71" y="771"/>
                  </a:lnTo>
                  <a:lnTo>
                    <a:pt x="69" y="779"/>
                  </a:lnTo>
                  <a:lnTo>
                    <a:pt x="67" y="787"/>
                  </a:lnTo>
                  <a:lnTo>
                    <a:pt x="65" y="794"/>
                  </a:lnTo>
                  <a:lnTo>
                    <a:pt x="63" y="802"/>
                  </a:lnTo>
                  <a:lnTo>
                    <a:pt x="61" y="811"/>
                  </a:lnTo>
                  <a:lnTo>
                    <a:pt x="59" y="819"/>
                  </a:lnTo>
                  <a:lnTo>
                    <a:pt x="57" y="827"/>
                  </a:lnTo>
                  <a:lnTo>
                    <a:pt x="56" y="836"/>
                  </a:lnTo>
                  <a:lnTo>
                    <a:pt x="54" y="844"/>
                  </a:lnTo>
                  <a:lnTo>
                    <a:pt x="52" y="853"/>
                  </a:lnTo>
                  <a:lnTo>
                    <a:pt x="50" y="861"/>
                  </a:lnTo>
                  <a:lnTo>
                    <a:pt x="48" y="870"/>
                  </a:lnTo>
                  <a:lnTo>
                    <a:pt x="46" y="876"/>
                  </a:lnTo>
                  <a:lnTo>
                    <a:pt x="46" y="882"/>
                  </a:lnTo>
                  <a:lnTo>
                    <a:pt x="44" y="885"/>
                  </a:lnTo>
                  <a:lnTo>
                    <a:pt x="44" y="891"/>
                  </a:lnTo>
                  <a:lnTo>
                    <a:pt x="42" y="895"/>
                  </a:lnTo>
                  <a:lnTo>
                    <a:pt x="38" y="899"/>
                  </a:lnTo>
                  <a:lnTo>
                    <a:pt x="35" y="901"/>
                  </a:lnTo>
                  <a:lnTo>
                    <a:pt x="33" y="904"/>
                  </a:lnTo>
                  <a:lnTo>
                    <a:pt x="25" y="906"/>
                  </a:lnTo>
                  <a:lnTo>
                    <a:pt x="18" y="906"/>
                  </a:lnTo>
                  <a:lnTo>
                    <a:pt x="8" y="903"/>
                  </a:lnTo>
                  <a:lnTo>
                    <a:pt x="4" y="897"/>
                  </a:lnTo>
                  <a:lnTo>
                    <a:pt x="0" y="893"/>
                  </a:lnTo>
                  <a:lnTo>
                    <a:pt x="0" y="889"/>
                  </a:lnTo>
                  <a:lnTo>
                    <a:pt x="0" y="885"/>
                  </a:lnTo>
                  <a:lnTo>
                    <a:pt x="2" y="882"/>
                  </a:lnTo>
                  <a:lnTo>
                    <a:pt x="2" y="876"/>
                  </a:lnTo>
                  <a:lnTo>
                    <a:pt x="4" y="870"/>
                  </a:lnTo>
                  <a:lnTo>
                    <a:pt x="4" y="866"/>
                  </a:lnTo>
                  <a:lnTo>
                    <a:pt x="6" y="861"/>
                  </a:lnTo>
                  <a:lnTo>
                    <a:pt x="6" y="855"/>
                  </a:lnTo>
                  <a:lnTo>
                    <a:pt x="8" y="851"/>
                  </a:lnTo>
                  <a:lnTo>
                    <a:pt x="8" y="847"/>
                  </a:lnTo>
                  <a:lnTo>
                    <a:pt x="10" y="842"/>
                  </a:lnTo>
                  <a:lnTo>
                    <a:pt x="12" y="832"/>
                  </a:lnTo>
                  <a:lnTo>
                    <a:pt x="14" y="825"/>
                  </a:lnTo>
                  <a:lnTo>
                    <a:pt x="18" y="815"/>
                  </a:lnTo>
                  <a:lnTo>
                    <a:pt x="19" y="808"/>
                  </a:lnTo>
                  <a:lnTo>
                    <a:pt x="21" y="798"/>
                  </a:lnTo>
                  <a:lnTo>
                    <a:pt x="23" y="790"/>
                  </a:lnTo>
                  <a:lnTo>
                    <a:pt x="25" y="783"/>
                  </a:lnTo>
                  <a:lnTo>
                    <a:pt x="27" y="775"/>
                  </a:lnTo>
                  <a:lnTo>
                    <a:pt x="29" y="768"/>
                  </a:lnTo>
                  <a:lnTo>
                    <a:pt x="31" y="760"/>
                  </a:lnTo>
                  <a:lnTo>
                    <a:pt x="33" y="752"/>
                  </a:lnTo>
                  <a:lnTo>
                    <a:pt x="35" y="745"/>
                  </a:lnTo>
                  <a:lnTo>
                    <a:pt x="37" y="735"/>
                  </a:lnTo>
                  <a:lnTo>
                    <a:pt x="38" y="728"/>
                  </a:lnTo>
                  <a:lnTo>
                    <a:pt x="40" y="720"/>
                  </a:lnTo>
                  <a:lnTo>
                    <a:pt x="44" y="713"/>
                  </a:lnTo>
                  <a:lnTo>
                    <a:pt x="44" y="703"/>
                  </a:lnTo>
                  <a:lnTo>
                    <a:pt x="46" y="695"/>
                  </a:lnTo>
                  <a:lnTo>
                    <a:pt x="50" y="686"/>
                  </a:lnTo>
                  <a:lnTo>
                    <a:pt x="52" y="678"/>
                  </a:lnTo>
                  <a:lnTo>
                    <a:pt x="54" y="669"/>
                  </a:lnTo>
                  <a:lnTo>
                    <a:pt x="56" y="661"/>
                  </a:lnTo>
                  <a:lnTo>
                    <a:pt x="57" y="652"/>
                  </a:lnTo>
                  <a:lnTo>
                    <a:pt x="59" y="644"/>
                  </a:lnTo>
                  <a:lnTo>
                    <a:pt x="61" y="638"/>
                  </a:lnTo>
                  <a:lnTo>
                    <a:pt x="63" y="635"/>
                  </a:lnTo>
                  <a:lnTo>
                    <a:pt x="63" y="629"/>
                  </a:lnTo>
                  <a:lnTo>
                    <a:pt x="65" y="625"/>
                  </a:lnTo>
                  <a:lnTo>
                    <a:pt x="65" y="619"/>
                  </a:lnTo>
                  <a:lnTo>
                    <a:pt x="67" y="616"/>
                  </a:lnTo>
                  <a:lnTo>
                    <a:pt x="69" y="612"/>
                  </a:lnTo>
                  <a:lnTo>
                    <a:pt x="71" y="606"/>
                  </a:lnTo>
                  <a:lnTo>
                    <a:pt x="71" y="602"/>
                  </a:lnTo>
                  <a:lnTo>
                    <a:pt x="73" y="597"/>
                  </a:lnTo>
                  <a:lnTo>
                    <a:pt x="73" y="591"/>
                  </a:lnTo>
                  <a:lnTo>
                    <a:pt x="75" y="587"/>
                  </a:lnTo>
                  <a:lnTo>
                    <a:pt x="75" y="580"/>
                  </a:lnTo>
                  <a:lnTo>
                    <a:pt x="76" y="574"/>
                  </a:lnTo>
                  <a:lnTo>
                    <a:pt x="78" y="568"/>
                  </a:lnTo>
                  <a:lnTo>
                    <a:pt x="80" y="564"/>
                  </a:lnTo>
                  <a:lnTo>
                    <a:pt x="82" y="557"/>
                  </a:lnTo>
                  <a:lnTo>
                    <a:pt x="84" y="551"/>
                  </a:lnTo>
                  <a:lnTo>
                    <a:pt x="86" y="545"/>
                  </a:lnTo>
                  <a:lnTo>
                    <a:pt x="88" y="540"/>
                  </a:lnTo>
                  <a:lnTo>
                    <a:pt x="90" y="532"/>
                  </a:lnTo>
                  <a:lnTo>
                    <a:pt x="92" y="526"/>
                  </a:lnTo>
                  <a:lnTo>
                    <a:pt x="94" y="521"/>
                  </a:lnTo>
                  <a:lnTo>
                    <a:pt x="97" y="515"/>
                  </a:lnTo>
                  <a:lnTo>
                    <a:pt x="97" y="509"/>
                  </a:lnTo>
                  <a:lnTo>
                    <a:pt x="101" y="502"/>
                  </a:lnTo>
                  <a:lnTo>
                    <a:pt x="103" y="494"/>
                  </a:lnTo>
                  <a:lnTo>
                    <a:pt x="105" y="488"/>
                  </a:lnTo>
                  <a:lnTo>
                    <a:pt x="109" y="483"/>
                  </a:lnTo>
                  <a:lnTo>
                    <a:pt x="111" y="477"/>
                  </a:lnTo>
                  <a:lnTo>
                    <a:pt x="113" y="469"/>
                  </a:lnTo>
                  <a:lnTo>
                    <a:pt x="116" y="464"/>
                  </a:lnTo>
                  <a:lnTo>
                    <a:pt x="120" y="456"/>
                  </a:lnTo>
                  <a:lnTo>
                    <a:pt x="122" y="450"/>
                  </a:lnTo>
                  <a:lnTo>
                    <a:pt x="126" y="443"/>
                  </a:lnTo>
                  <a:lnTo>
                    <a:pt x="128" y="437"/>
                  </a:lnTo>
                  <a:lnTo>
                    <a:pt x="132" y="431"/>
                  </a:lnTo>
                  <a:lnTo>
                    <a:pt x="135" y="424"/>
                  </a:lnTo>
                  <a:lnTo>
                    <a:pt x="137" y="418"/>
                  </a:lnTo>
                  <a:lnTo>
                    <a:pt x="143" y="412"/>
                  </a:lnTo>
                  <a:lnTo>
                    <a:pt x="147" y="401"/>
                  </a:lnTo>
                  <a:lnTo>
                    <a:pt x="153" y="391"/>
                  </a:lnTo>
                  <a:lnTo>
                    <a:pt x="158" y="382"/>
                  </a:lnTo>
                  <a:lnTo>
                    <a:pt x="164" y="374"/>
                  </a:lnTo>
                  <a:lnTo>
                    <a:pt x="168" y="363"/>
                  </a:lnTo>
                  <a:lnTo>
                    <a:pt x="173" y="355"/>
                  </a:lnTo>
                  <a:lnTo>
                    <a:pt x="179" y="346"/>
                  </a:lnTo>
                  <a:lnTo>
                    <a:pt x="185" y="338"/>
                  </a:lnTo>
                  <a:lnTo>
                    <a:pt x="191" y="329"/>
                  </a:lnTo>
                  <a:lnTo>
                    <a:pt x="194" y="321"/>
                  </a:lnTo>
                  <a:lnTo>
                    <a:pt x="200" y="312"/>
                  </a:lnTo>
                  <a:lnTo>
                    <a:pt x="206" y="304"/>
                  </a:lnTo>
                  <a:lnTo>
                    <a:pt x="211" y="296"/>
                  </a:lnTo>
                  <a:lnTo>
                    <a:pt x="217" y="289"/>
                  </a:lnTo>
                  <a:lnTo>
                    <a:pt x="221" y="281"/>
                  </a:lnTo>
                  <a:lnTo>
                    <a:pt x="229" y="274"/>
                  </a:lnTo>
                  <a:lnTo>
                    <a:pt x="232" y="266"/>
                  </a:lnTo>
                  <a:lnTo>
                    <a:pt x="238" y="258"/>
                  </a:lnTo>
                  <a:lnTo>
                    <a:pt x="244" y="249"/>
                  </a:lnTo>
                  <a:lnTo>
                    <a:pt x="249" y="243"/>
                  </a:lnTo>
                  <a:lnTo>
                    <a:pt x="253" y="236"/>
                  </a:lnTo>
                  <a:lnTo>
                    <a:pt x="261" y="228"/>
                  </a:lnTo>
                  <a:lnTo>
                    <a:pt x="267" y="220"/>
                  </a:lnTo>
                  <a:lnTo>
                    <a:pt x="272" y="215"/>
                  </a:lnTo>
                  <a:lnTo>
                    <a:pt x="276" y="207"/>
                  </a:lnTo>
                  <a:lnTo>
                    <a:pt x="284" y="201"/>
                  </a:lnTo>
                  <a:lnTo>
                    <a:pt x="289" y="194"/>
                  </a:lnTo>
                  <a:lnTo>
                    <a:pt x="295" y="188"/>
                  </a:lnTo>
                  <a:lnTo>
                    <a:pt x="301" y="180"/>
                  </a:lnTo>
                  <a:lnTo>
                    <a:pt x="307" y="175"/>
                  </a:lnTo>
                  <a:lnTo>
                    <a:pt x="314" y="167"/>
                  </a:lnTo>
                  <a:lnTo>
                    <a:pt x="320" y="163"/>
                  </a:lnTo>
                  <a:lnTo>
                    <a:pt x="326" y="156"/>
                  </a:lnTo>
                  <a:lnTo>
                    <a:pt x="331" y="150"/>
                  </a:lnTo>
                  <a:lnTo>
                    <a:pt x="337" y="142"/>
                  </a:lnTo>
                  <a:lnTo>
                    <a:pt x="345" y="139"/>
                  </a:lnTo>
                  <a:lnTo>
                    <a:pt x="350" y="133"/>
                  </a:lnTo>
                  <a:lnTo>
                    <a:pt x="358" y="125"/>
                  </a:lnTo>
                  <a:lnTo>
                    <a:pt x="364" y="122"/>
                  </a:lnTo>
                  <a:lnTo>
                    <a:pt x="371" y="116"/>
                  </a:lnTo>
                  <a:lnTo>
                    <a:pt x="377" y="110"/>
                  </a:lnTo>
                  <a:lnTo>
                    <a:pt x="384" y="104"/>
                  </a:lnTo>
                  <a:lnTo>
                    <a:pt x="392" y="99"/>
                  </a:lnTo>
                  <a:lnTo>
                    <a:pt x="400" y="95"/>
                  </a:lnTo>
                  <a:lnTo>
                    <a:pt x="407" y="89"/>
                  </a:lnTo>
                  <a:lnTo>
                    <a:pt x="415" y="84"/>
                  </a:lnTo>
                  <a:lnTo>
                    <a:pt x="422" y="78"/>
                  </a:lnTo>
                  <a:lnTo>
                    <a:pt x="430" y="74"/>
                  </a:lnTo>
                  <a:lnTo>
                    <a:pt x="438" y="70"/>
                  </a:lnTo>
                  <a:lnTo>
                    <a:pt x="445" y="65"/>
                  </a:lnTo>
                  <a:lnTo>
                    <a:pt x="453" y="59"/>
                  </a:lnTo>
                  <a:lnTo>
                    <a:pt x="462" y="55"/>
                  </a:lnTo>
                  <a:lnTo>
                    <a:pt x="470" y="49"/>
                  </a:lnTo>
                  <a:lnTo>
                    <a:pt x="478" y="46"/>
                  </a:lnTo>
                  <a:lnTo>
                    <a:pt x="487" y="40"/>
                  </a:lnTo>
                  <a:lnTo>
                    <a:pt x="497" y="36"/>
                  </a:lnTo>
                  <a:lnTo>
                    <a:pt x="504" y="32"/>
                  </a:lnTo>
                  <a:lnTo>
                    <a:pt x="514" y="27"/>
                  </a:lnTo>
                  <a:lnTo>
                    <a:pt x="523" y="23"/>
                  </a:lnTo>
                  <a:lnTo>
                    <a:pt x="533" y="19"/>
                  </a:lnTo>
                  <a:lnTo>
                    <a:pt x="542" y="15"/>
                  </a:lnTo>
                  <a:lnTo>
                    <a:pt x="552" y="11"/>
                  </a:lnTo>
                  <a:lnTo>
                    <a:pt x="563" y="8"/>
                  </a:lnTo>
                  <a:lnTo>
                    <a:pt x="573" y="4"/>
                  </a:lnTo>
                  <a:lnTo>
                    <a:pt x="576" y="0"/>
                  </a:lnTo>
                  <a:lnTo>
                    <a:pt x="582" y="0"/>
                  </a:lnTo>
                  <a:lnTo>
                    <a:pt x="586" y="0"/>
                  </a:lnTo>
                  <a:lnTo>
                    <a:pt x="590" y="4"/>
                  </a:lnTo>
                  <a:lnTo>
                    <a:pt x="596" y="8"/>
                  </a:lnTo>
                  <a:lnTo>
                    <a:pt x="601" y="15"/>
                  </a:lnTo>
                  <a:lnTo>
                    <a:pt x="601" y="23"/>
                  </a:lnTo>
                  <a:lnTo>
                    <a:pt x="601" y="32"/>
                  </a:lnTo>
                  <a:lnTo>
                    <a:pt x="599" y="34"/>
                  </a:lnTo>
                  <a:lnTo>
                    <a:pt x="596" y="38"/>
                  </a:lnTo>
                  <a:lnTo>
                    <a:pt x="594" y="40"/>
                  </a:lnTo>
                  <a:lnTo>
                    <a:pt x="588"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5" name="Freeform 75"/>
            <p:cNvSpPr>
              <a:spLocks/>
            </p:cNvSpPr>
            <p:nvPr/>
          </p:nvSpPr>
          <p:spPr bwMode="auto">
            <a:xfrm>
              <a:off x="6915151" y="2457450"/>
              <a:ext cx="593725" cy="911225"/>
            </a:xfrm>
            <a:custGeom>
              <a:avLst/>
              <a:gdLst>
                <a:gd name="T0" fmla="*/ 2147483647 w 747"/>
                <a:gd name="T1" fmla="*/ 2147483647 h 1148"/>
                <a:gd name="T2" fmla="*/ 2147483647 w 747"/>
                <a:gd name="T3" fmla="*/ 2147483647 h 1148"/>
                <a:gd name="T4" fmla="*/ 2147483647 w 747"/>
                <a:gd name="T5" fmla="*/ 2147483647 h 1148"/>
                <a:gd name="T6" fmla="*/ 2147483647 w 747"/>
                <a:gd name="T7" fmla="*/ 2147483647 h 1148"/>
                <a:gd name="T8" fmla="*/ 2147483647 w 747"/>
                <a:gd name="T9" fmla="*/ 2147483647 h 1148"/>
                <a:gd name="T10" fmla="*/ 2147483647 w 747"/>
                <a:gd name="T11" fmla="*/ 2147483647 h 1148"/>
                <a:gd name="T12" fmla="*/ 2147483647 w 747"/>
                <a:gd name="T13" fmla="*/ 2147483647 h 1148"/>
                <a:gd name="T14" fmla="*/ 2147483647 w 747"/>
                <a:gd name="T15" fmla="*/ 2147483647 h 1148"/>
                <a:gd name="T16" fmla="*/ 2147483647 w 747"/>
                <a:gd name="T17" fmla="*/ 2147483647 h 1148"/>
                <a:gd name="T18" fmla="*/ 2147483647 w 747"/>
                <a:gd name="T19" fmla="*/ 2147483647 h 1148"/>
                <a:gd name="T20" fmla="*/ 2147483647 w 747"/>
                <a:gd name="T21" fmla="*/ 2147483647 h 1148"/>
                <a:gd name="T22" fmla="*/ 2147483647 w 747"/>
                <a:gd name="T23" fmla="*/ 2147483647 h 1148"/>
                <a:gd name="T24" fmla="*/ 2147483647 w 747"/>
                <a:gd name="T25" fmla="*/ 2147483647 h 1148"/>
                <a:gd name="T26" fmla="*/ 2147483647 w 747"/>
                <a:gd name="T27" fmla="*/ 2147483647 h 1148"/>
                <a:gd name="T28" fmla="*/ 2147483647 w 747"/>
                <a:gd name="T29" fmla="*/ 2147483647 h 1148"/>
                <a:gd name="T30" fmla="*/ 2147483647 w 747"/>
                <a:gd name="T31" fmla="*/ 2147483647 h 1148"/>
                <a:gd name="T32" fmla="*/ 2147483647 w 747"/>
                <a:gd name="T33" fmla="*/ 2147483647 h 1148"/>
                <a:gd name="T34" fmla="*/ 2147483647 w 747"/>
                <a:gd name="T35" fmla="*/ 2147483647 h 1148"/>
                <a:gd name="T36" fmla="*/ 2147483647 w 747"/>
                <a:gd name="T37" fmla="*/ 2147483647 h 1148"/>
                <a:gd name="T38" fmla="*/ 2147483647 w 747"/>
                <a:gd name="T39" fmla="*/ 2147483647 h 1148"/>
                <a:gd name="T40" fmla="*/ 2147483647 w 747"/>
                <a:gd name="T41" fmla="*/ 2147483647 h 1148"/>
                <a:gd name="T42" fmla="*/ 2147483647 w 747"/>
                <a:gd name="T43" fmla="*/ 2147483647 h 1148"/>
                <a:gd name="T44" fmla="*/ 2147483647 w 747"/>
                <a:gd name="T45" fmla="*/ 2147483647 h 1148"/>
                <a:gd name="T46" fmla="*/ 2147483647 w 747"/>
                <a:gd name="T47" fmla="*/ 2147483647 h 1148"/>
                <a:gd name="T48" fmla="*/ 2147483647 w 747"/>
                <a:gd name="T49" fmla="*/ 2147483647 h 1148"/>
                <a:gd name="T50" fmla="*/ 2147483647 w 747"/>
                <a:gd name="T51" fmla="*/ 2147483647 h 1148"/>
                <a:gd name="T52" fmla="*/ 2147483647 w 747"/>
                <a:gd name="T53" fmla="*/ 2147483647 h 1148"/>
                <a:gd name="T54" fmla="*/ 2147483647 w 747"/>
                <a:gd name="T55" fmla="*/ 2147483647 h 1148"/>
                <a:gd name="T56" fmla="*/ 0 w 747"/>
                <a:gd name="T57" fmla="*/ 2147483647 h 1148"/>
                <a:gd name="T58" fmla="*/ 2147483647 w 747"/>
                <a:gd name="T59" fmla="*/ 2147483647 h 1148"/>
                <a:gd name="T60" fmla="*/ 2147483647 w 747"/>
                <a:gd name="T61" fmla="*/ 2147483647 h 1148"/>
                <a:gd name="T62" fmla="*/ 2147483647 w 747"/>
                <a:gd name="T63" fmla="*/ 2147483647 h 1148"/>
                <a:gd name="T64" fmla="*/ 2147483647 w 747"/>
                <a:gd name="T65" fmla="*/ 2147483647 h 1148"/>
                <a:gd name="T66" fmla="*/ 2147483647 w 747"/>
                <a:gd name="T67" fmla="*/ 2147483647 h 1148"/>
                <a:gd name="T68" fmla="*/ 2147483647 w 747"/>
                <a:gd name="T69" fmla="*/ 2147483647 h 1148"/>
                <a:gd name="T70" fmla="*/ 2147483647 w 747"/>
                <a:gd name="T71" fmla="*/ 2147483647 h 1148"/>
                <a:gd name="T72" fmla="*/ 2147483647 w 747"/>
                <a:gd name="T73" fmla="*/ 2147483647 h 1148"/>
                <a:gd name="T74" fmla="*/ 2147483647 w 747"/>
                <a:gd name="T75" fmla="*/ 2147483647 h 1148"/>
                <a:gd name="T76" fmla="*/ 2147483647 w 747"/>
                <a:gd name="T77" fmla="*/ 2147483647 h 1148"/>
                <a:gd name="T78" fmla="*/ 2147483647 w 747"/>
                <a:gd name="T79" fmla="*/ 2147483647 h 1148"/>
                <a:gd name="T80" fmla="*/ 2147483647 w 747"/>
                <a:gd name="T81" fmla="*/ 2147483647 h 1148"/>
                <a:gd name="T82" fmla="*/ 2147483647 w 747"/>
                <a:gd name="T83" fmla="*/ 2147483647 h 1148"/>
                <a:gd name="T84" fmla="*/ 2147483647 w 747"/>
                <a:gd name="T85" fmla="*/ 2147483647 h 1148"/>
                <a:gd name="T86" fmla="*/ 2147483647 w 747"/>
                <a:gd name="T87" fmla="*/ 2147483647 h 1148"/>
                <a:gd name="T88" fmla="*/ 2147483647 w 747"/>
                <a:gd name="T89" fmla="*/ 2147483647 h 1148"/>
                <a:gd name="T90" fmla="*/ 2147483647 w 747"/>
                <a:gd name="T91" fmla="*/ 2147483647 h 1148"/>
                <a:gd name="T92" fmla="*/ 2147483647 w 747"/>
                <a:gd name="T93" fmla="*/ 2147483647 h 1148"/>
                <a:gd name="T94" fmla="*/ 2147483647 w 747"/>
                <a:gd name="T95" fmla="*/ 2147483647 h 1148"/>
                <a:gd name="T96" fmla="*/ 2147483647 w 747"/>
                <a:gd name="T97" fmla="*/ 2147483647 h 1148"/>
                <a:gd name="T98" fmla="*/ 2147483647 w 747"/>
                <a:gd name="T99" fmla="*/ 2147483647 h 1148"/>
                <a:gd name="T100" fmla="*/ 2147483647 w 747"/>
                <a:gd name="T101" fmla="*/ 2147483647 h 1148"/>
                <a:gd name="T102" fmla="*/ 2147483647 w 747"/>
                <a:gd name="T103" fmla="*/ 2147483647 h 1148"/>
                <a:gd name="T104" fmla="*/ 2147483647 w 747"/>
                <a:gd name="T105" fmla="*/ 2147483647 h 1148"/>
                <a:gd name="T106" fmla="*/ 2147483647 w 747"/>
                <a:gd name="T107" fmla="*/ 2147483647 h 1148"/>
                <a:gd name="T108" fmla="*/ 2147483647 w 747"/>
                <a:gd name="T109" fmla="*/ 0 h 1148"/>
                <a:gd name="T110" fmla="*/ 2147483647 w 747"/>
                <a:gd name="T111" fmla="*/ 2147483647 h 11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7"/>
                <a:gd name="T169" fmla="*/ 0 h 1148"/>
                <a:gd name="T170" fmla="*/ 747 w 747"/>
                <a:gd name="T171" fmla="*/ 1148 h 11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7" h="1148">
                  <a:moveTo>
                    <a:pt x="739" y="32"/>
                  </a:moveTo>
                  <a:lnTo>
                    <a:pt x="726" y="40"/>
                  </a:lnTo>
                  <a:lnTo>
                    <a:pt x="713" y="45"/>
                  </a:lnTo>
                  <a:lnTo>
                    <a:pt x="701" y="53"/>
                  </a:lnTo>
                  <a:lnTo>
                    <a:pt x="690" y="61"/>
                  </a:lnTo>
                  <a:lnTo>
                    <a:pt x="679" y="68"/>
                  </a:lnTo>
                  <a:lnTo>
                    <a:pt x="667" y="76"/>
                  </a:lnTo>
                  <a:lnTo>
                    <a:pt x="658" y="82"/>
                  </a:lnTo>
                  <a:lnTo>
                    <a:pt x="646" y="89"/>
                  </a:lnTo>
                  <a:lnTo>
                    <a:pt x="637" y="97"/>
                  </a:lnTo>
                  <a:lnTo>
                    <a:pt x="625" y="104"/>
                  </a:lnTo>
                  <a:lnTo>
                    <a:pt x="614" y="110"/>
                  </a:lnTo>
                  <a:lnTo>
                    <a:pt x="606" y="118"/>
                  </a:lnTo>
                  <a:lnTo>
                    <a:pt x="595" y="125"/>
                  </a:lnTo>
                  <a:lnTo>
                    <a:pt x="585" y="133"/>
                  </a:lnTo>
                  <a:lnTo>
                    <a:pt x="576" y="140"/>
                  </a:lnTo>
                  <a:lnTo>
                    <a:pt x="566" y="148"/>
                  </a:lnTo>
                  <a:lnTo>
                    <a:pt x="557" y="156"/>
                  </a:lnTo>
                  <a:lnTo>
                    <a:pt x="547" y="163"/>
                  </a:lnTo>
                  <a:lnTo>
                    <a:pt x="538" y="171"/>
                  </a:lnTo>
                  <a:lnTo>
                    <a:pt x="528" y="178"/>
                  </a:lnTo>
                  <a:lnTo>
                    <a:pt x="519" y="186"/>
                  </a:lnTo>
                  <a:lnTo>
                    <a:pt x="511" y="194"/>
                  </a:lnTo>
                  <a:lnTo>
                    <a:pt x="502" y="201"/>
                  </a:lnTo>
                  <a:lnTo>
                    <a:pt x="494" y="209"/>
                  </a:lnTo>
                  <a:lnTo>
                    <a:pt x="485" y="217"/>
                  </a:lnTo>
                  <a:lnTo>
                    <a:pt x="477" y="224"/>
                  </a:lnTo>
                  <a:lnTo>
                    <a:pt x="468" y="232"/>
                  </a:lnTo>
                  <a:lnTo>
                    <a:pt x="460" y="241"/>
                  </a:lnTo>
                  <a:lnTo>
                    <a:pt x="452" y="249"/>
                  </a:lnTo>
                  <a:lnTo>
                    <a:pt x="445" y="256"/>
                  </a:lnTo>
                  <a:lnTo>
                    <a:pt x="437" y="266"/>
                  </a:lnTo>
                  <a:lnTo>
                    <a:pt x="430" y="275"/>
                  </a:lnTo>
                  <a:lnTo>
                    <a:pt x="422" y="283"/>
                  </a:lnTo>
                  <a:lnTo>
                    <a:pt x="414" y="291"/>
                  </a:lnTo>
                  <a:lnTo>
                    <a:pt x="407" y="300"/>
                  </a:lnTo>
                  <a:lnTo>
                    <a:pt x="399" y="308"/>
                  </a:lnTo>
                  <a:lnTo>
                    <a:pt x="392" y="317"/>
                  </a:lnTo>
                  <a:lnTo>
                    <a:pt x="384" y="325"/>
                  </a:lnTo>
                  <a:lnTo>
                    <a:pt x="376" y="334"/>
                  </a:lnTo>
                  <a:lnTo>
                    <a:pt x="371" y="344"/>
                  </a:lnTo>
                  <a:lnTo>
                    <a:pt x="363" y="351"/>
                  </a:lnTo>
                  <a:lnTo>
                    <a:pt x="355" y="361"/>
                  </a:lnTo>
                  <a:lnTo>
                    <a:pt x="350" y="370"/>
                  </a:lnTo>
                  <a:lnTo>
                    <a:pt x="342" y="382"/>
                  </a:lnTo>
                  <a:lnTo>
                    <a:pt x="335" y="389"/>
                  </a:lnTo>
                  <a:lnTo>
                    <a:pt x="327" y="399"/>
                  </a:lnTo>
                  <a:lnTo>
                    <a:pt x="321" y="410"/>
                  </a:lnTo>
                  <a:lnTo>
                    <a:pt x="316" y="420"/>
                  </a:lnTo>
                  <a:lnTo>
                    <a:pt x="308" y="429"/>
                  </a:lnTo>
                  <a:lnTo>
                    <a:pt x="300" y="439"/>
                  </a:lnTo>
                  <a:lnTo>
                    <a:pt x="295" y="450"/>
                  </a:lnTo>
                  <a:lnTo>
                    <a:pt x="287" y="460"/>
                  </a:lnTo>
                  <a:lnTo>
                    <a:pt x="279" y="471"/>
                  </a:lnTo>
                  <a:lnTo>
                    <a:pt x="274" y="481"/>
                  </a:lnTo>
                  <a:lnTo>
                    <a:pt x="266" y="492"/>
                  </a:lnTo>
                  <a:lnTo>
                    <a:pt x="260" y="503"/>
                  </a:lnTo>
                  <a:lnTo>
                    <a:pt x="253" y="515"/>
                  </a:lnTo>
                  <a:lnTo>
                    <a:pt x="247" y="526"/>
                  </a:lnTo>
                  <a:lnTo>
                    <a:pt x="241" y="538"/>
                  </a:lnTo>
                  <a:lnTo>
                    <a:pt x="234" y="549"/>
                  </a:lnTo>
                  <a:lnTo>
                    <a:pt x="226" y="560"/>
                  </a:lnTo>
                  <a:lnTo>
                    <a:pt x="220" y="572"/>
                  </a:lnTo>
                  <a:lnTo>
                    <a:pt x="215" y="585"/>
                  </a:lnTo>
                  <a:lnTo>
                    <a:pt x="209" y="598"/>
                  </a:lnTo>
                  <a:lnTo>
                    <a:pt x="203" y="606"/>
                  </a:lnTo>
                  <a:lnTo>
                    <a:pt x="198" y="614"/>
                  </a:lnTo>
                  <a:lnTo>
                    <a:pt x="194" y="623"/>
                  </a:lnTo>
                  <a:lnTo>
                    <a:pt x="190" y="631"/>
                  </a:lnTo>
                  <a:lnTo>
                    <a:pt x="184" y="638"/>
                  </a:lnTo>
                  <a:lnTo>
                    <a:pt x="181" y="648"/>
                  </a:lnTo>
                  <a:lnTo>
                    <a:pt x="177" y="655"/>
                  </a:lnTo>
                  <a:lnTo>
                    <a:pt x="173" y="663"/>
                  </a:lnTo>
                  <a:lnTo>
                    <a:pt x="169" y="671"/>
                  </a:lnTo>
                  <a:lnTo>
                    <a:pt x="165" y="680"/>
                  </a:lnTo>
                  <a:lnTo>
                    <a:pt x="162" y="688"/>
                  </a:lnTo>
                  <a:lnTo>
                    <a:pt x="158" y="695"/>
                  </a:lnTo>
                  <a:lnTo>
                    <a:pt x="154" y="703"/>
                  </a:lnTo>
                  <a:lnTo>
                    <a:pt x="152" y="711"/>
                  </a:lnTo>
                  <a:lnTo>
                    <a:pt x="148" y="718"/>
                  </a:lnTo>
                  <a:lnTo>
                    <a:pt x="146" y="728"/>
                  </a:lnTo>
                  <a:lnTo>
                    <a:pt x="143" y="735"/>
                  </a:lnTo>
                  <a:lnTo>
                    <a:pt x="139" y="743"/>
                  </a:lnTo>
                  <a:lnTo>
                    <a:pt x="135" y="751"/>
                  </a:lnTo>
                  <a:lnTo>
                    <a:pt x="133" y="758"/>
                  </a:lnTo>
                  <a:lnTo>
                    <a:pt x="131" y="766"/>
                  </a:lnTo>
                  <a:lnTo>
                    <a:pt x="127" y="773"/>
                  </a:lnTo>
                  <a:lnTo>
                    <a:pt x="125" y="781"/>
                  </a:lnTo>
                  <a:lnTo>
                    <a:pt x="123" y="789"/>
                  </a:lnTo>
                  <a:lnTo>
                    <a:pt x="120" y="796"/>
                  </a:lnTo>
                  <a:lnTo>
                    <a:pt x="118" y="804"/>
                  </a:lnTo>
                  <a:lnTo>
                    <a:pt x="116" y="811"/>
                  </a:lnTo>
                  <a:lnTo>
                    <a:pt x="114" y="819"/>
                  </a:lnTo>
                  <a:lnTo>
                    <a:pt x="110" y="827"/>
                  </a:lnTo>
                  <a:lnTo>
                    <a:pt x="110" y="834"/>
                  </a:lnTo>
                  <a:lnTo>
                    <a:pt x="108" y="842"/>
                  </a:lnTo>
                  <a:lnTo>
                    <a:pt x="106" y="851"/>
                  </a:lnTo>
                  <a:lnTo>
                    <a:pt x="103" y="859"/>
                  </a:lnTo>
                  <a:lnTo>
                    <a:pt x="101" y="866"/>
                  </a:lnTo>
                  <a:lnTo>
                    <a:pt x="99" y="874"/>
                  </a:lnTo>
                  <a:lnTo>
                    <a:pt x="97" y="882"/>
                  </a:lnTo>
                  <a:lnTo>
                    <a:pt x="95" y="889"/>
                  </a:lnTo>
                  <a:lnTo>
                    <a:pt x="93" y="897"/>
                  </a:lnTo>
                  <a:lnTo>
                    <a:pt x="91" y="904"/>
                  </a:lnTo>
                  <a:lnTo>
                    <a:pt x="91" y="912"/>
                  </a:lnTo>
                  <a:lnTo>
                    <a:pt x="87" y="920"/>
                  </a:lnTo>
                  <a:lnTo>
                    <a:pt x="87" y="927"/>
                  </a:lnTo>
                  <a:lnTo>
                    <a:pt x="85" y="935"/>
                  </a:lnTo>
                  <a:lnTo>
                    <a:pt x="85" y="944"/>
                  </a:lnTo>
                  <a:lnTo>
                    <a:pt x="84" y="952"/>
                  </a:lnTo>
                  <a:lnTo>
                    <a:pt x="82" y="960"/>
                  </a:lnTo>
                  <a:lnTo>
                    <a:pt x="80" y="969"/>
                  </a:lnTo>
                  <a:lnTo>
                    <a:pt x="80" y="977"/>
                  </a:lnTo>
                  <a:lnTo>
                    <a:pt x="78" y="986"/>
                  </a:lnTo>
                  <a:lnTo>
                    <a:pt x="76" y="994"/>
                  </a:lnTo>
                  <a:lnTo>
                    <a:pt x="74" y="1001"/>
                  </a:lnTo>
                  <a:lnTo>
                    <a:pt x="74" y="1011"/>
                  </a:lnTo>
                  <a:lnTo>
                    <a:pt x="72" y="1018"/>
                  </a:lnTo>
                  <a:lnTo>
                    <a:pt x="70" y="1028"/>
                  </a:lnTo>
                  <a:lnTo>
                    <a:pt x="70" y="1037"/>
                  </a:lnTo>
                  <a:lnTo>
                    <a:pt x="68" y="1047"/>
                  </a:lnTo>
                  <a:lnTo>
                    <a:pt x="66" y="1056"/>
                  </a:lnTo>
                  <a:lnTo>
                    <a:pt x="66" y="1064"/>
                  </a:lnTo>
                  <a:lnTo>
                    <a:pt x="65" y="1074"/>
                  </a:lnTo>
                  <a:lnTo>
                    <a:pt x="63" y="1083"/>
                  </a:lnTo>
                  <a:lnTo>
                    <a:pt x="61" y="1093"/>
                  </a:lnTo>
                  <a:lnTo>
                    <a:pt x="61" y="1102"/>
                  </a:lnTo>
                  <a:lnTo>
                    <a:pt x="59" y="1113"/>
                  </a:lnTo>
                  <a:lnTo>
                    <a:pt x="59" y="1123"/>
                  </a:lnTo>
                  <a:lnTo>
                    <a:pt x="55" y="1129"/>
                  </a:lnTo>
                  <a:lnTo>
                    <a:pt x="53" y="1134"/>
                  </a:lnTo>
                  <a:lnTo>
                    <a:pt x="49" y="1138"/>
                  </a:lnTo>
                  <a:lnTo>
                    <a:pt x="46" y="1142"/>
                  </a:lnTo>
                  <a:lnTo>
                    <a:pt x="40" y="1144"/>
                  </a:lnTo>
                  <a:lnTo>
                    <a:pt x="36" y="1146"/>
                  </a:lnTo>
                  <a:lnTo>
                    <a:pt x="30" y="1146"/>
                  </a:lnTo>
                  <a:lnTo>
                    <a:pt x="25" y="1148"/>
                  </a:lnTo>
                  <a:lnTo>
                    <a:pt x="19" y="1144"/>
                  </a:lnTo>
                  <a:lnTo>
                    <a:pt x="15" y="1142"/>
                  </a:lnTo>
                  <a:lnTo>
                    <a:pt x="9" y="1140"/>
                  </a:lnTo>
                  <a:lnTo>
                    <a:pt x="8" y="1136"/>
                  </a:lnTo>
                  <a:lnTo>
                    <a:pt x="2" y="1132"/>
                  </a:lnTo>
                  <a:lnTo>
                    <a:pt x="0" y="1127"/>
                  </a:lnTo>
                  <a:lnTo>
                    <a:pt x="0" y="1121"/>
                  </a:lnTo>
                  <a:lnTo>
                    <a:pt x="0" y="1115"/>
                  </a:lnTo>
                  <a:lnTo>
                    <a:pt x="2" y="1104"/>
                  </a:lnTo>
                  <a:lnTo>
                    <a:pt x="4" y="1094"/>
                  </a:lnTo>
                  <a:lnTo>
                    <a:pt x="4" y="1083"/>
                  </a:lnTo>
                  <a:lnTo>
                    <a:pt x="6" y="1074"/>
                  </a:lnTo>
                  <a:lnTo>
                    <a:pt x="8" y="1062"/>
                  </a:lnTo>
                  <a:lnTo>
                    <a:pt x="9" y="1055"/>
                  </a:lnTo>
                  <a:lnTo>
                    <a:pt x="9" y="1045"/>
                  </a:lnTo>
                  <a:lnTo>
                    <a:pt x="11" y="1036"/>
                  </a:lnTo>
                  <a:lnTo>
                    <a:pt x="11" y="1024"/>
                  </a:lnTo>
                  <a:lnTo>
                    <a:pt x="13" y="1015"/>
                  </a:lnTo>
                  <a:lnTo>
                    <a:pt x="15" y="1005"/>
                  </a:lnTo>
                  <a:lnTo>
                    <a:pt x="17" y="996"/>
                  </a:lnTo>
                  <a:lnTo>
                    <a:pt x="19" y="986"/>
                  </a:lnTo>
                  <a:lnTo>
                    <a:pt x="21" y="979"/>
                  </a:lnTo>
                  <a:lnTo>
                    <a:pt x="23" y="969"/>
                  </a:lnTo>
                  <a:lnTo>
                    <a:pt x="25" y="961"/>
                  </a:lnTo>
                  <a:lnTo>
                    <a:pt x="25" y="950"/>
                  </a:lnTo>
                  <a:lnTo>
                    <a:pt x="27" y="942"/>
                  </a:lnTo>
                  <a:lnTo>
                    <a:pt x="28" y="933"/>
                  </a:lnTo>
                  <a:lnTo>
                    <a:pt x="30" y="923"/>
                  </a:lnTo>
                  <a:lnTo>
                    <a:pt x="32" y="914"/>
                  </a:lnTo>
                  <a:lnTo>
                    <a:pt x="34" y="906"/>
                  </a:lnTo>
                  <a:lnTo>
                    <a:pt x="36" y="899"/>
                  </a:lnTo>
                  <a:lnTo>
                    <a:pt x="40" y="891"/>
                  </a:lnTo>
                  <a:lnTo>
                    <a:pt x="40" y="882"/>
                  </a:lnTo>
                  <a:lnTo>
                    <a:pt x="44" y="872"/>
                  </a:lnTo>
                  <a:lnTo>
                    <a:pt x="46" y="865"/>
                  </a:lnTo>
                  <a:lnTo>
                    <a:pt x="47" y="855"/>
                  </a:lnTo>
                  <a:lnTo>
                    <a:pt x="49" y="847"/>
                  </a:lnTo>
                  <a:lnTo>
                    <a:pt x="53" y="838"/>
                  </a:lnTo>
                  <a:lnTo>
                    <a:pt x="55" y="830"/>
                  </a:lnTo>
                  <a:lnTo>
                    <a:pt x="57" y="823"/>
                  </a:lnTo>
                  <a:lnTo>
                    <a:pt x="59" y="813"/>
                  </a:lnTo>
                  <a:lnTo>
                    <a:pt x="61" y="804"/>
                  </a:lnTo>
                  <a:lnTo>
                    <a:pt x="65" y="796"/>
                  </a:lnTo>
                  <a:lnTo>
                    <a:pt x="66" y="789"/>
                  </a:lnTo>
                  <a:lnTo>
                    <a:pt x="70" y="781"/>
                  </a:lnTo>
                  <a:lnTo>
                    <a:pt x="72" y="771"/>
                  </a:lnTo>
                  <a:lnTo>
                    <a:pt x="76" y="764"/>
                  </a:lnTo>
                  <a:lnTo>
                    <a:pt x="78" y="756"/>
                  </a:lnTo>
                  <a:lnTo>
                    <a:pt x="82" y="747"/>
                  </a:lnTo>
                  <a:lnTo>
                    <a:pt x="84" y="739"/>
                  </a:lnTo>
                  <a:lnTo>
                    <a:pt x="87" y="730"/>
                  </a:lnTo>
                  <a:lnTo>
                    <a:pt x="91" y="722"/>
                  </a:lnTo>
                  <a:lnTo>
                    <a:pt x="93" y="714"/>
                  </a:lnTo>
                  <a:lnTo>
                    <a:pt x="97" y="705"/>
                  </a:lnTo>
                  <a:lnTo>
                    <a:pt x="101" y="697"/>
                  </a:lnTo>
                  <a:lnTo>
                    <a:pt x="104" y="690"/>
                  </a:lnTo>
                  <a:lnTo>
                    <a:pt x="108" y="680"/>
                  </a:lnTo>
                  <a:lnTo>
                    <a:pt x="112" y="673"/>
                  </a:lnTo>
                  <a:lnTo>
                    <a:pt x="116" y="663"/>
                  </a:lnTo>
                  <a:lnTo>
                    <a:pt x="120" y="655"/>
                  </a:lnTo>
                  <a:lnTo>
                    <a:pt x="123" y="646"/>
                  </a:lnTo>
                  <a:lnTo>
                    <a:pt x="127" y="638"/>
                  </a:lnTo>
                  <a:lnTo>
                    <a:pt x="131" y="629"/>
                  </a:lnTo>
                  <a:lnTo>
                    <a:pt x="135" y="621"/>
                  </a:lnTo>
                  <a:lnTo>
                    <a:pt x="139" y="612"/>
                  </a:lnTo>
                  <a:lnTo>
                    <a:pt x="143" y="604"/>
                  </a:lnTo>
                  <a:lnTo>
                    <a:pt x="148" y="595"/>
                  </a:lnTo>
                  <a:lnTo>
                    <a:pt x="152" y="587"/>
                  </a:lnTo>
                  <a:lnTo>
                    <a:pt x="158" y="578"/>
                  </a:lnTo>
                  <a:lnTo>
                    <a:pt x="163" y="568"/>
                  </a:lnTo>
                  <a:lnTo>
                    <a:pt x="167" y="560"/>
                  </a:lnTo>
                  <a:lnTo>
                    <a:pt x="173" y="553"/>
                  </a:lnTo>
                  <a:lnTo>
                    <a:pt x="179" y="540"/>
                  </a:lnTo>
                  <a:lnTo>
                    <a:pt x="186" y="526"/>
                  </a:lnTo>
                  <a:lnTo>
                    <a:pt x="192" y="515"/>
                  </a:lnTo>
                  <a:lnTo>
                    <a:pt x="200" y="503"/>
                  </a:lnTo>
                  <a:lnTo>
                    <a:pt x="205" y="490"/>
                  </a:lnTo>
                  <a:lnTo>
                    <a:pt x="213" y="479"/>
                  </a:lnTo>
                  <a:lnTo>
                    <a:pt x="219" y="467"/>
                  </a:lnTo>
                  <a:lnTo>
                    <a:pt x="226" y="458"/>
                  </a:lnTo>
                  <a:lnTo>
                    <a:pt x="234" y="445"/>
                  </a:lnTo>
                  <a:lnTo>
                    <a:pt x="239" y="435"/>
                  </a:lnTo>
                  <a:lnTo>
                    <a:pt x="247" y="424"/>
                  </a:lnTo>
                  <a:lnTo>
                    <a:pt x="255" y="414"/>
                  </a:lnTo>
                  <a:lnTo>
                    <a:pt x="260" y="405"/>
                  </a:lnTo>
                  <a:lnTo>
                    <a:pt x="268" y="393"/>
                  </a:lnTo>
                  <a:lnTo>
                    <a:pt x="274" y="384"/>
                  </a:lnTo>
                  <a:lnTo>
                    <a:pt x="281" y="374"/>
                  </a:lnTo>
                  <a:lnTo>
                    <a:pt x="289" y="365"/>
                  </a:lnTo>
                  <a:lnTo>
                    <a:pt x="295" y="355"/>
                  </a:lnTo>
                  <a:lnTo>
                    <a:pt x="302" y="346"/>
                  </a:lnTo>
                  <a:lnTo>
                    <a:pt x="310" y="336"/>
                  </a:lnTo>
                  <a:lnTo>
                    <a:pt x="317" y="327"/>
                  </a:lnTo>
                  <a:lnTo>
                    <a:pt x="325" y="317"/>
                  </a:lnTo>
                  <a:lnTo>
                    <a:pt x="333" y="310"/>
                  </a:lnTo>
                  <a:lnTo>
                    <a:pt x="340" y="302"/>
                  </a:lnTo>
                  <a:lnTo>
                    <a:pt x="348" y="293"/>
                  </a:lnTo>
                  <a:lnTo>
                    <a:pt x="355" y="283"/>
                  </a:lnTo>
                  <a:lnTo>
                    <a:pt x="363" y="275"/>
                  </a:lnTo>
                  <a:lnTo>
                    <a:pt x="371" y="268"/>
                  </a:lnTo>
                  <a:lnTo>
                    <a:pt x="378" y="258"/>
                  </a:lnTo>
                  <a:lnTo>
                    <a:pt x="386" y="251"/>
                  </a:lnTo>
                  <a:lnTo>
                    <a:pt x="393" y="243"/>
                  </a:lnTo>
                  <a:lnTo>
                    <a:pt x="403" y="236"/>
                  </a:lnTo>
                  <a:lnTo>
                    <a:pt x="411" y="228"/>
                  </a:lnTo>
                  <a:lnTo>
                    <a:pt x="418" y="220"/>
                  </a:lnTo>
                  <a:lnTo>
                    <a:pt x="426" y="213"/>
                  </a:lnTo>
                  <a:lnTo>
                    <a:pt x="433" y="205"/>
                  </a:lnTo>
                  <a:lnTo>
                    <a:pt x="443" y="197"/>
                  </a:lnTo>
                  <a:lnTo>
                    <a:pt x="450" y="190"/>
                  </a:lnTo>
                  <a:lnTo>
                    <a:pt x="460" y="182"/>
                  </a:lnTo>
                  <a:lnTo>
                    <a:pt x="470" y="175"/>
                  </a:lnTo>
                  <a:lnTo>
                    <a:pt x="477" y="167"/>
                  </a:lnTo>
                  <a:lnTo>
                    <a:pt x="487" y="159"/>
                  </a:lnTo>
                  <a:lnTo>
                    <a:pt x="496" y="154"/>
                  </a:lnTo>
                  <a:lnTo>
                    <a:pt x="506" y="146"/>
                  </a:lnTo>
                  <a:lnTo>
                    <a:pt x="513" y="139"/>
                  </a:lnTo>
                  <a:lnTo>
                    <a:pt x="525" y="131"/>
                  </a:lnTo>
                  <a:lnTo>
                    <a:pt x="534" y="125"/>
                  </a:lnTo>
                  <a:lnTo>
                    <a:pt x="544" y="118"/>
                  </a:lnTo>
                  <a:lnTo>
                    <a:pt x="553" y="110"/>
                  </a:lnTo>
                  <a:lnTo>
                    <a:pt x="565" y="102"/>
                  </a:lnTo>
                  <a:lnTo>
                    <a:pt x="574" y="97"/>
                  </a:lnTo>
                  <a:lnTo>
                    <a:pt x="585" y="89"/>
                  </a:lnTo>
                  <a:lnTo>
                    <a:pt x="595" y="82"/>
                  </a:lnTo>
                  <a:lnTo>
                    <a:pt x="606" y="74"/>
                  </a:lnTo>
                  <a:lnTo>
                    <a:pt x="616" y="68"/>
                  </a:lnTo>
                  <a:lnTo>
                    <a:pt x="627" y="61"/>
                  </a:lnTo>
                  <a:lnTo>
                    <a:pt x="639" y="53"/>
                  </a:lnTo>
                  <a:lnTo>
                    <a:pt x="650" y="45"/>
                  </a:lnTo>
                  <a:lnTo>
                    <a:pt x="662" y="38"/>
                  </a:lnTo>
                  <a:lnTo>
                    <a:pt x="675" y="32"/>
                  </a:lnTo>
                  <a:lnTo>
                    <a:pt x="684" y="25"/>
                  </a:lnTo>
                  <a:lnTo>
                    <a:pt x="698" y="17"/>
                  </a:lnTo>
                  <a:lnTo>
                    <a:pt x="711" y="9"/>
                  </a:lnTo>
                  <a:lnTo>
                    <a:pt x="722" y="4"/>
                  </a:lnTo>
                  <a:lnTo>
                    <a:pt x="730" y="0"/>
                  </a:lnTo>
                  <a:lnTo>
                    <a:pt x="736" y="0"/>
                  </a:lnTo>
                  <a:lnTo>
                    <a:pt x="739" y="4"/>
                  </a:lnTo>
                  <a:lnTo>
                    <a:pt x="745" y="9"/>
                  </a:lnTo>
                  <a:lnTo>
                    <a:pt x="747" y="13"/>
                  </a:lnTo>
                  <a:lnTo>
                    <a:pt x="747" y="21"/>
                  </a:lnTo>
                  <a:lnTo>
                    <a:pt x="745" y="26"/>
                  </a:lnTo>
                  <a:lnTo>
                    <a:pt x="73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grpSp>
      <p:grpSp>
        <p:nvGrpSpPr>
          <p:cNvPr id="7" name="Group 113"/>
          <p:cNvGrpSpPr>
            <a:grpSpLocks/>
          </p:cNvGrpSpPr>
          <p:nvPr/>
        </p:nvGrpSpPr>
        <p:grpSpPr bwMode="auto">
          <a:xfrm rot="-5917965">
            <a:off x="7859938" y="1965697"/>
            <a:ext cx="420687" cy="592137"/>
            <a:chOff x="6915151" y="2457450"/>
            <a:chExt cx="674687" cy="911225"/>
          </a:xfrm>
        </p:grpSpPr>
        <p:sp>
          <p:nvSpPr>
            <p:cNvPr id="36878" name="Freeform 72"/>
            <p:cNvSpPr>
              <a:spLocks/>
            </p:cNvSpPr>
            <p:nvPr/>
          </p:nvSpPr>
          <p:spPr bwMode="auto">
            <a:xfrm>
              <a:off x="7370763" y="2965450"/>
              <a:ext cx="169863" cy="257175"/>
            </a:xfrm>
            <a:custGeom>
              <a:avLst/>
              <a:gdLst>
                <a:gd name="T0" fmla="*/ 2147483647 w 215"/>
                <a:gd name="T1" fmla="*/ 2147483647 h 325"/>
                <a:gd name="T2" fmla="*/ 2147483647 w 215"/>
                <a:gd name="T3" fmla="*/ 2147483647 h 325"/>
                <a:gd name="T4" fmla="*/ 2147483647 w 215"/>
                <a:gd name="T5" fmla="*/ 2147483647 h 325"/>
                <a:gd name="T6" fmla="*/ 2147483647 w 215"/>
                <a:gd name="T7" fmla="*/ 2147483647 h 325"/>
                <a:gd name="T8" fmla="*/ 2147483647 w 215"/>
                <a:gd name="T9" fmla="*/ 2147483647 h 325"/>
                <a:gd name="T10" fmla="*/ 2147483647 w 215"/>
                <a:gd name="T11" fmla="*/ 2147483647 h 325"/>
                <a:gd name="T12" fmla="*/ 2147483647 w 215"/>
                <a:gd name="T13" fmla="*/ 2147483647 h 325"/>
                <a:gd name="T14" fmla="*/ 2147483647 w 215"/>
                <a:gd name="T15" fmla="*/ 2147483647 h 325"/>
                <a:gd name="T16" fmla="*/ 2147483647 w 215"/>
                <a:gd name="T17" fmla="*/ 2147483647 h 325"/>
                <a:gd name="T18" fmla="*/ 2147483647 w 215"/>
                <a:gd name="T19" fmla="*/ 2147483647 h 325"/>
                <a:gd name="T20" fmla="*/ 2147483647 w 215"/>
                <a:gd name="T21" fmla="*/ 2147483647 h 325"/>
                <a:gd name="T22" fmla="*/ 2147483647 w 215"/>
                <a:gd name="T23" fmla="*/ 2147483647 h 325"/>
                <a:gd name="T24" fmla="*/ 2147483647 w 215"/>
                <a:gd name="T25" fmla="*/ 2147483647 h 325"/>
                <a:gd name="T26" fmla="*/ 2147483647 w 215"/>
                <a:gd name="T27" fmla="*/ 2147483647 h 325"/>
                <a:gd name="T28" fmla="*/ 2147483647 w 215"/>
                <a:gd name="T29" fmla="*/ 2147483647 h 325"/>
                <a:gd name="T30" fmla="*/ 2147483647 w 215"/>
                <a:gd name="T31" fmla="*/ 2147483647 h 325"/>
                <a:gd name="T32" fmla="*/ 2147483647 w 215"/>
                <a:gd name="T33" fmla="*/ 2147483647 h 325"/>
                <a:gd name="T34" fmla="*/ 2147483647 w 215"/>
                <a:gd name="T35" fmla="*/ 2147483647 h 325"/>
                <a:gd name="T36" fmla="*/ 2147483647 w 215"/>
                <a:gd name="T37" fmla="*/ 2147483647 h 325"/>
                <a:gd name="T38" fmla="*/ 2147483647 w 215"/>
                <a:gd name="T39" fmla="*/ 2147483647 h 325"/>
                <a:gd name="T40" fmla="*/ 2147483647 w 215"/>
                <a:gd name="T41" fmla="*/ 2147483647 h 325"/>
                <a:gd name="T42" fmla="*/ 2147483647 w 215"/>
                <a:gd name="T43" fmla="*/ 2147483647 h 325"/>
                <a:gd name="T44" fmla="*/ 2147483647 w 215"/>
                <a:gd name="T45" fmla="*/ 2147483647 h 325"/>
                <a:gd name="T46" fmla="*/ 2147483647 w 215"/>
                <a:gd name="T47" fmla="*/ 2147483647 h 325"/>
                <a:gd name="T48" fmla="*/ 2147483647 w 215"/>
                <a:gd name="T49" fmla="*/ 2147483647 h 325"/>
                <a:gd name="T50" fmla="*/ 2147483647 w 215"/>
                <a:gd name="T51" fmla="*/ 2147483647 h 325"/>
                <a:gd name="T52" fmla="*/ 2147483647 w 215"/>
                <a:gd name="T53" fmla="*/ 2147483647 h 325"/>
                <a:gd name="T54" fmla="*/ 2147483647 w 215"/>
                <a:gd name="T55" fmla="*/ 2147483647 h 325"/>
                <a:gd name="T56" fmla="*/ 2147483647 w 215"/>
                <a:gd name="T57" fmla="*/ 2147483647 h 325"/>
                <a:gd name="T58" fmla="*/ 2147483647 w 215"/>
                <a:gd name="T59" fmla="*/ 2147483647 h 325"/>
                <a:gd name="T60" fmla="*/ 0 w 215"/>
                <a:gd name="T61" fmla="*/ 2147483647 h 325"/>
                <a:gd name="T62" fmla="*/ 2147483647 w 215"/>
                <a:gd name="T63" fmla="*/ 2147483647 h 325"/>
                <a:gd name="T64" fmla="*/ 2147483647 w 215"/>
                <a:gd name="T65" fmla="*/ 2147483647 h 325"/>
                <a:gd name="T66" fmla="*/ 2147483647 w 215"/>
                <a:gd name="T67" fmla="*/ 2147483647 h 325"/>
                <a:gd name="T68" fmla="*/ 2147483647 w 215"/>
                <a:gd name="T69" fmla="*/ 2147483647 h 325"/>
                <a:gd name="T70" fmla="*/ 2147483647 w 215"/>
                <a:gd name="T71" fmla="*/ 2147483647 h 325"/>
                <a:gd name="T72" fmla="*/ 2147483647 w 215"/>
                <a:gd name="T73" fmla="*/ 2147483647 h 325"/>
                <a:gd name="T74" fmla="*/ 2147483647 w 215"/>
                <a:gd name="T75" fmla="*/ 2147483647 h 325"/>
                <a:gd name="T76" fmla="*/ 2147483647 w 215"/>
                <a:gd name="T77" fmla="*/ 2147483647 h 325"/>
                <a:gd name="T78" fmla="*/ 2147483647 w 215"/>
                <a:gd name="T79" fmla="*/ 2147483647 h 325"/>
                <a:gd name="T80" fmla="*/ 2147483647 w 215"/>
                <a:gd name="T81" fmla="*/ 2147483647 h 325"/>
                <a:gd name="T82" fmla="*/ 2147483647 w 215"/>
                <a:gd name="T83" fmla="*/ 2147483647 h 325"/>
                <a:gd name="T84" fmla="*/ 2147483647 w 215"/>
                <a:gd name="T85" fmla="*/ 2147483647 h 325"/>
                <a:gd name="T86" fmla="*/ 2147483647 w 215"/>
                <a:gd name="T87" fmla="*/ 2147483647 h 325"/>
                <a:gd name="T88" fmla="*/ 2147483647 w 215"/>
                <a:gd name="T89" fmla="*/ 2147483647 h 325"/>
                <a:gd name="T90" fmla="*/ 2147483647 w 215"/>
                <a:gd name="T91" fmla="*/ 2147483647 h 325"/>
                <a:gd name="T92" fmla="*/ 2147483647 w 215"/>
                <a:gd name="T93" fmla="*/ 2147483647 h 325"/>
                <a:gd name="T94" fmla="*/ 2147483647 w 215"/>
                <a:gd name="T95" fmla="*/ 2147483647 h 325"/>
                <a:gd name="T96" fmla="*/ 2147483647 w 215"/>
                <a:gd name="T97" fmla="*/ 2147483647 h 325"/>
                <a:gd name="T98" fmla="*/ 2147483647 w 215"/>
                <a:gd name="T99" fmla="*/ 2147483647 h 325"/>
                <a:gd name="T100" fmla="*/ 2147483647 w 215"/>
                <a:gd name="T101" fmla="*/ 2147483647 h 325"/>
                <a:gd name="T102" fmla="*/ 2147483647 w 215"/>
                <a:gd name="T103" fmla="*/ 2147483647 h 325"/>
                <a:gd name="T104" fmla="*/ 2147483647 w 215"/>
                <a:gd name="T105" fmla="*/ 2147483647 h 325"/>
                <a:gd name="T106" fmla="*/ 2147483647 w 215"/>
                <a:gd name="T107" fmla="*/ 2147483647 h 325"/>
                <a:gd name="T108" fmla="*/ 2147483647 w 215"/>
                <a:gd name="T109" fmla="*/ 2147483647 h 325"/>
                <a:gd name="T110" fmla="*/ 2147483647 w 215"/>
                <a:gd name="T111" fmla="*/ 2147483647 h 325"/>
                <a:gd name="T112" fmla="*/ 2147483647 w 215"/>
                <a:gd name="T113" fmla="*/ 2147483647 h 325"/>
                <a:gd name="T114" fmla="*/ 2147483647 w 215"/>
                <a:gd name="T115" fmla="*/ 0 h 325"/>
                <a:gd name="T116" fmla="*/ 2147483647 w 215"/>
                <a:gd name="T117" fmla="*/ 2147483647 h 325"/>
                <a:gd name="T118" fmla="*/ 2147483647 w 215"/>
                <a:gd name="T119" fmla="*/ 2147483647 h 325"/>
                <a:gd name="T120" fmla="*/ 2147483647 w 215"/>
                <a:gd name="T121" fmla="*/ 2147483647 h 325"/>
                <a:gd name="T122" fmla="*/ 2147483647 w 215"/>
                <a:gd name="T123" fmla="*/ 2147483647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325"/>
                <a:gd name="T188" fmla="*/ 215 w 215"/>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325">
                  <a:moveTo>
                    <a:pt x="209" y="33"/>
                  </a:moveTo>
                  <a:lnTo>
                    <a:pt x="204" y="35"/>
                  </a:lnTo>
                  <a:lnTo>
                    <a:pt x="198" y="36"/>
                  </a:lnTo>
                  <a:lnTo>
                    <a:pt x="192" y="40"/>
                  </a:lnTo>
                  <a:lnTo>
                    <a:pt x="188" y="44"/>
                  </a:lnTo>
                  <a:lnTo>
                    <a:pt x="183" y="46"/>
                  </a:lnTo>
                  <a:lnTo>
                    <a:pt x="179" y="50"/>
                  </a:lnTo>
                  <a:lnTo>
                    <a:pt x="173" y="54"/>
                  </a:lnTo>
                  <a:lnTo>
                    <a:pt x="171" y="57"/>
                  </a:lnTo>
                  <a:lnTo>
                    <a:pt x="162" y="63"/>
                  </a:lnTo>
                  <a:lnTo>
                    <a:pt x="154" y="71"/>
                  </a:lnTo>
                  <a:lnTo>
                    <a:pt x="147" y="78"/>
                  </a:lnTo>
                  <a:lnTo>
                    <a:pt x="141" y="86"/>
                  </a:lnTo>
                  <a:lnTo>
                    <a:pt x="133" y="94"/>
                  </a:lnTo>
                  <a:lnTo>
                    <a:pt x="128" y="101"/>
                  </a:lnTo>
                  <a:lnTo>
                    <a:pt x="122" y="109"/>
                  </a:lnTo>
                  <a:lnTo>
                    <a:pt x="118" y="116"/>
                  </a:lnTo>
                  <a:lnTo>
                    <a:pt x="110" y="124"/>
                  </a:lnTo>
                  <a:lnTo>
                    <a:pt x="107" y="133"/>
                  </a:lnTo>
                  <a:lnTo>
                    <a:pt x="103" y="141"/>
                  </a:lnTo>
                  <a:lnTo>
                    <a:pt x="99" y="151"/>
                  </a:lnTo>
                  <a:lnTo>
                    <a:pt x="93" y="158"/>
                  </a:lnTo>
                  <a:lnTo>
                    <a:pt x="90" y="168"/>
                  </a:lnTo>
                  <a:lnTo>
                    <a:pt x="88" y="171"/>
                  </a:lnTo>
                  <a:lnTo>
                    <a:pt x="86" y="175"/>
                  </a:lnTo>
                  <a:lnTo>
                    <a:pt x="84" y="181"/>
                  </a:lnTo>
                  <a:lnTo>
                    <a:pt x="82" y="187"/>
                  </a:lnTo>
                  <a:lnTo>
                    <a:pt x="80" y="190"/>
                  </a:lnTo>
                  <a:lnTo>
                    <a:pt x="80" y="196"/>
                  </a:lnTo>
                  <a:lnTo>
                    <a:pt x="76" y="200"/>
                  </a:lnTo>
                  <a:lnTo>
                    <a:pt x="76" y="206"/>
                  </a:lnTo>
                  <a:lnTo>
                    <a:pt x="74" y="209"/>
                  </a:lnTo>
                  <a:lnTo>
                    <a:pt x="72" y="215"/>
                  </a:lnTo>
                  <a:lnTo>
                    <a:pt x="71" y="221"/>
                  </a:lnTo>
                  <a:lnTo>
                    <a:pt x="71" y="225"/>
                  </a:lnTo>
                  <a:lnTo>
                    <a:pt x="67" y="230"/>
                  </a:lnTo>
                  <a:lnTo>
                    <a:pt x="67" y="236"/>
                  </a:lnTo>
                  <a:lnTo>
                    <a:pt x="65" y="240"/>
                  </a:lnTo>
                  <a:lnTo>
                    <a:pt x="63" y="246"/>
                  </a:lnTo>
                  <a:lnTo>
                    <a:pt x="61" y="251"/>
                  </a:lnTo>
                  <a:lnTo>
                    <a:pt x="59" y="255"/>
                  </a:lnTo>
                  <a:lnTo>
                    <a:pt x="57" y="261"/>
                  </a:lnTo>
                  <a:lnTo>
                    <a:pt x="57" y="266"/>
                  </a:lnTo>
                  <a:lnTo>
                    <a:pt x="55" y="272"/>
                  </a:lnTo>
                  <a:lnTo>
                    <a:pt x="53" y="276"/>
                  </a:lnTo>
                  <a:lnTo>
                    <a:pt x="52" y="284"/>
                  </a:lnTo>
                  <a:lnTo>
                    <a:pt x="52" y="289"/>
                  </a:lnTo>
                  <a:lnTo>
                    <a:pt x="48" y="293"/>
                  </a:lnTo>
                  <a:lnTo>
                    <a:pt x="48" y="299"/>
                  </a:lnTo>
                  <a:lnTo>
                    <a:pt x="46" y="306"/>
                  </a:lnTo>
                  <a:lnTo>
                    <a:pt x="46" y="312"/>
                  </a:lnTo>
                  <a:lnTo>
                    <a:pt x="42" y="316"/>
                  </a:lnTo>
                  <a:lnTo>
                    <a:pt x="40" y="320"/>
                  </a:lnTo>
                  <a:lnTo>
                    <a:pt x="36" y="322"/>
                  </a:lnTo>
                  <a:lnTo>
                    <a:pt x="34" y="323"/>
                  </a:lnTo>
                  <a:lnTo>
                    <a:pt x="25" y="325"/>
                  </a:lnTo>
                  <a:lnTo>
                    <a:pt x="17" y="325"/>
                  </a:lnTo>
                  <a:lnTo>
                    <a:pt x="10" y="322"/>
                  </a:lnTo>
                  <a:lnTo>
                    <a:pt x="4" y="316"/>
                  </a:lnTo>
                  <a:lnTo>
                    <a:pt x="2" y="312"/>
                  </a:lnTo>
                  <a:lnTo>
                    <a:pt x="0" y="308"/>
                  </a:lnTo>
                  <a:lnTo>
                    <a:pt x="0" y="303"/>
                  </a:lnTo>
                  <a:lnTo>
                    <a:pt x="2" y="299"/>
                  </a:lnTo>
                  <a:lnTo>
                    <a:pt x="2" y="291"/>
                  </a:lnTo>
                  <a:lnTo>
                    <a:pt x="4" y="285"/>
                  </a:lnTo>
                  <a:lnTo>
                    <a:pt x="6" y="280"/>
                  </a:lnTo>
                  <a:lnTo>
                    <a:pt x="10" y="274"/>
                  </a:lnTo>
                  <a:lnTo>
                    <a:pt x="10" y="266"/>
                  </a:lnTo>
                  <a:lnTo>
                    <a:pt x="12" y="261"/>
                  </a:lnTo>
                  <a:lnTo>
                    <a:pt x="13" y="255"/>
                  </a:lnTo>
                  <a:lnTo>
                    <a:pt x="15" y="251"/>
                  </a:lnTo>
                  <a:lnTo>
                    <a:pt x="17" y="246"/>
                  </a:lnTo>
                  <a:lnTo>
                    <a:pt x="19" y="238"/>
                  </a:lnTo>
                  <a:lnTo>
                    <a:pt x="21" y="232"/>
                  </a:lnTo>
                  <a:lnTo>
                    <a:pt x="23" y="228"/>
                  </a:lnTo>
                  <a:lnTo>
                    <a:pt x="25" y="221"/>
                  </a:lnTo>
                  <a:lnTo>
                    <a:pt x="27" y="217"/>
                  </a:lnTo>
                  <a:lnTo>
                    <a:pt x="29" y="211"/>
                  </a:lnTo>
                  <a:lnTo>
                    <a:pt x="31" y="206"/>
                  </a:lnTo>
                  <a:lnTo>
                    <a:pt x="32" y="200"/>
                  </a:lnTo>
                  <a:lnTo>
                    <a:pt x="34" y="196"/>
                  </a:lnTo>
                  <a:lnTo>
                    <a:pt x="36" y="190"/>
                  </a:lnTo>
                  <a:lnTo>
                    <a:pt x="38" y="185"/>
                  </a:lnTo>
                  <a:lnTo>
                    <a:pt x="40" y="181"/>
                  </a:lnTo>
                  <a:lnTo>
                    <a:pt x="42" y="175"/>
                  </a:lnTo>
                  <a:lnTo>
                    <a:pt x="44" y="170"/>
                  </a:lnTo>
                  <a:lnTo>
                    <a:pt x="48" y="166"/>
                  </a:lnTo>
                  <a:lnTo>
                    <a:pt x="48" y="160"/>
                  </a:lnTo>
                  <a:lnTo>
                    <a:pt x="52" y="156"/>
                  </a:lnTo>
                  <a:lnTo>
                    <a:pt x="53" y="151"/>
                  </a:lnTo>
                  <a:lnTo>
                    <a:pt x="55" y="147"/>
                  </a:lnTo>
                  <a:lnTo>
                    <a:pt x="61" y="137"/>
                  </a:lnTo>
                  <a:lnTo>
                    <a:pt x="67" y="128"/>
                  </a:lnTo>
                  <a:lnTo>
                    <a:pt x="69" y="124"/>
                  </a:lnTo>
                  <a:lnTo>
                    <a:pt x="72" y="118"/>
                  </a:lnTo>
                  <a:lnTo>
                    <a:pt x="74" y="114"/>
                  </a:lnTo>
                  <a:lnTo>
                    <a:pt x="76" y="111"/>
                  </a:lnTo>
                  <a:lnTo>
                    <a:pt x="82" y="101"/>
                  </a:lnTo>
                  <a:lnTo>
                    <a:pt x="88" y="94"/>
                  </a:lnTo>
                  <a:lnTo>
                    <a:pt x="95" y="84"/>
                  </a:lnTo>
                  <a:lnTo>
                    <a:pt x="101" y="76"/>
                  </a:lnTo>
                  <a:lnTo>
                    <a:pt x="109" y="69"/>
                  </a:lnTo>
                  <a:lnTo>
                    <a:pt x="116" y="61"/>
                  </a:lnTo>
                  <a:lnTo>
                    <a:pt x="124" y="52"/>
                  </a:lnTo>
                  <a:lnTo>
                    <a:pt x="131" y="44"/>
                  </a:lnTo>
                  <a:lnTo>
                    <a:pt x="139" y="36"/>
                  </a:lnTo>
                  <a:lnTo>
                    <a:pt x="148" y="31"/>
                  </a:lnTo>
                  <a:lnTo>
                    <a:pt x="152" y="25"/>
                  </a:lnTo>
                  <a:lnTo>
                    <a:pt x="158" y="23"/>
                  </a:lnTo>
                  <a:lnTo>
                    <a:pt x="164" y="19"/>
                  </a:lnTo>
                  <a:lnTo>
                    <a:pt x="167" y="17"/>
                  </a:lnTo>
                  <a:lnTo>
                    <a:pt x="173" y="14"/>
                  </a:lnTo>
                  <a:lnTo>
                    <a:pt x="179" y="10"/>
                  </a:lnTo>
                  <a:lnTo>
                    <a:pt x="185" y="6"/>
                  </a:lnTo>
                  <a:lnTo>
                    <a:pt x="190" y="4"/>
                  </a:lnTo>
                  <a:lnTo>
                    <a:pt x="196" y="0"/>
                  </a:lnTo>
                  <a:lnTo>
                    <a:pt x="204" y="0"/>
                  </a:lnTo>
                  <a:lnTo>
                    <a:pt x="207" y="2"/>
                  </a:lnTo>
                  <a:lnTo>
                    <a:pt x="213" y="10"/>
                  </a:lnTo>
                  <a:lnTo>
                    <a:pt x="215" y="14"/>
                  </a:lnTo>
                  <a:lnTo>
                    <a:pt x="215" y="19"/>
                  </a:lnTo>
                  <a:lnTo>
                    <a:pt x="213" y="25"/>
                  </a:lnTo>
                  <a:lnTo>
                    <a:pt x="209"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79" name="Freeform 73"/>
            <p:cNvSpPr>
              <a:spLocks/>
            </p:cNvSpPr>
            <p:nvPr/>
          </p:nvSpPr>
          <p:spPr bwMode="auto">
            <a:xfrm>
              <a:off x="7192963" y="2794000"/>
              <a:ext cx="396875" cy="549275"/>
            </a:xfrm>
            <a:custGeom>
              <a:avLst/>
              <a:gdLst>
                <a:gd name="T0" fmla="*/ 2147483647 w 500"/>
                <a:gd name="T1" fmla="*/ 2147483647 h 691"/>
                <a:gd name="T2" fmla="*/ 2147483647 w 500"/>
                <a:gd name="T3" fmla="*/ 2147483647 h 691"/>
                <a:gd name="T4" fmla="*/ 2147483647 w 500"/>
                <a:gd name="T5" fmla="*/ 2147483647 h 691"/>
                <a:gd name="T6" fmla="*/ 2147483647 w 500"/>
                <a:gd name="T7" fmla="*/ 2147483647 h 691"/>
                <a:gd name="T8" fmla="*/ 2147483647 w 500"/>
                <a:gd name="T9" fmla="*/ 2147483647 h 691"/>
                <a:gd name="T10" fmla="*/ 2147483647 w 500"/>
                <a:gd name="T11" fmla="*/ 2147483647 h 691"/>
                <a:gd name="T12" fmla="*/ 2147483647 w 500"/>
                <a:gd name="T13" fmla="*/ 2147483647 h 691"/>
                <a:gd name="T14" fmla="*/ 2147483647 w 500"/>
                <a:gd name="T15" fmla="*/ 2147483647 h 691"/>
                <a:gd name="T16" fmla="*/ 2147483647 w 500"/>
                <a:gd name="T17" fmla="*/ 2147483647 h 691"/>
                <a:gd name="T18" fmla="*/ 2147483647 w 500"/>
                <a:gd name="T19" fmla="*/ 2147483647 h 691"/>
                <a:gd name="T20" fmla="*/ 2147483647 w 500"/>
                <a:gd name="T21" fmla="*/ 2147483647 h 691"/>
                <a:gd name="T22" fmla="*/ 2147483647 w 500"/>
                <a:gd name="T23" fmla="*/ 2147483647 h 691"/>
                <a:gd name="T24" fmla="*/ 2147483647 w 500"/>
                <a:gd name="T25" fmla="*/ 2147483647 h 691"/>
                <a:gd name="T26" fmla="*/ 2147483647 w 500"/>
                <a:gd name="T27" fmla="*/ 2147483647 h 691"/>
                <a:gd name="T28" fmla="*/ 2147483647 w 500"/>
                <a:gd name="T29" fmla="*/ 2147483647 h 691"/>
                <a:gd name="T30" fmla="*/ 2147483647 w 500"/>
                <a:gd name="T31" fmla="*/ 2147483647 h 691"/>
                <a:gd name="T32" fmla="*/ 2147483647 w 500"/>
                <a:gd name="T33" fmla="*/ 2147483647 h 691"/>
                <a:gd name="T34" fmla="*/ 2147483647 w 500"/>
                <a:gd name="T35" fmla="*/ 2147483647 h 691"/>
                <a:gd name="T36" fmla="*/ 2147483647 w 500"/>
                <a:gd name="T37" fmla="*/ 2147483647 h 691"/>
                <a:gd name="T38" fmla="*/ 2147483647 w 500"/>
                <a:gd name="T39" fmla="*/ 2147483647 h 691"/>
                <a:gd name="T40" fmla="*/ 2147483647 w 500"/>
                <a:gd name="T41" fmla="*/ 2147483647 h 691"/>
                <a:gd name="T42" fmla="*/ 2147483647 w 500"/>
                <a:gd name="T43" fmla="*/ 2147483647 h 691"/>
                <a:gd name="T44" fmla="*/ 2147483647 w 500"/>
                <a:gd name="T45" fmla="*/ 2147483647 h 691"/>
                <a:gd name="T46" fmla="*/ 2147483647 w 500"/>
                <a:gd name="T47" fmla="*/ 2147483647 h 691"/>
                <a:gd name="T48" fmla="*/ 2147483647 w 500"/>
                <a:gd name="T49" fmla="*/ 2147483647 h 691"/>
                <a:gd name="T50" fmla="*/ 2147483647 w 500"/>
                <a:gd name="T51" fmla="*/ 2147483647 h 691"/>
                <a:gd name="T52" fmla="*/ 2147483647 w 500"/>
                <a:gd name="T53" fmla="*/ 2147483647 h 691"/>
                <a:gd name="T54" fmla="*/ 2147483647 w 500"/>
                <a:gd name="T55" fmla="*/ 2147483647 h 691"/>
                <a:gd name="T56" fmla="*/ 2147483647 w 500"/>
                <a:gd name="T57" fmla="*/ 2147483647 h 691"/>
                <a:gd name="T58" fmla="*/ 0 w 500"/>
                <a:gd name="T59" fmla="*/ 2147483647 h 691"/>
                <a:gd name="T60" fmla="*/ 2147483647 w 500"/>
                <a:gd name="T61" fmla="*/ 2147483647 h 691"/>
                <a:gd name="T62" fmla="*/ 2147483647 w 500"/>
                <a:gd name="T63" fmla="*/ 2147483647 h 691"/>
                <a:gd name="T64" fmla="*/ 2147483647 w 500"/>
                <a:gd name="T65" fmla="*/ 2147483647 h 691"/>
                <a:gd name="T66" fmla="*/ 2147483647 w 500"/>
                <a:gd name="T67" fmla="*/ 2147483647 h 691"/>
                <a:gd name="T68" fmla="*/ 2147483647 w 500"/>
                <a:gd name="T69" fmla="*/ 2147483647 h 691"/>
                <a:gd name="T70" fmla="*/ 2147483647 w 500"/>
                <a:gd name="T71" fmla="*/ 2147483647 h 691"/>
                <a:gd name="T72" fmla="*/ 2147483647 w 500"/>
                <a:gd name="T73" fmla="*/ 2147483647 h 691"/>
                <a:gd name="T74" fmla="*/ 2147483647 w 500"/>
                <a:gd name="T75" fmla="*/ 2147483647 h 691"/>
                <a:gd name="T76" fmla="*/ 2147483647 w 500"/>
                <a:gd name="T77" fmla="*/ 2147483647 h 691"/>
                <a:gd name="T78" fmla="*/ 2147483647 w 500"/>
                <a:gd name="T79" fmla="*/ 2147483647 h 691"/>
                <a:gd name="T80" fmla="*/ 2147483647 w 500"/>
                <a:gd name="T81" fmla="*/ 2147483647 h 691"/>
                <a:gd name="T82" fmla="*/ 2147483647 w 500"/>
                <a:gd name="T83" fmla="*/ 2147483647 h 691"/>
                <a:gd name="T84" fmla="*/ 2147483647 w 500"/>
                <a:gd name="T85" fmla="*/ 2147483647 h 691"/>
                <a:gd name="T86" fmla="*/ 2147483647 w 500"/>
                <a:gd name="T87" fmla="*/ 2147483647 h 691"/>
                <a:gd name="T88" fmla="*/ 2147483647 w 500"/>
                <a:gd name="T89" fmla="*/ 2147483647 h 691"/>
                <a:gd name="T90" fmla="*/ 2147483647 w 500"/>
                <a:gd name="T91" fmla="*/ 2147483647 h 691"/>
                <a:gd name="T92" fmla="*/ 2147483647 w 500"/>
                <a:gd name="T93" fmla="*/ 2147483647 h 691"/>
                <a:gd name="T94" fmla="*/ 2147483647 w 500"/>
                <a:gd name="T95" fmla="*/ 2147483647 h 691"/>
                <a:gd name="T96" fmla="*/ 2147483647 w 500"/>
                <a:gd name="T97" fmla="*/ 2147483647 h 691"/>
                <a:gd name="T98" fmla="*/ 2147483647 w 500"/>
                <a:gd name="T99" fmla="*/ 2147483647 h 691"/>
                <a:gd name="T100" fmla="*/ 2147483647 w 500"/>
                <a:gd name="T101" fmla="*/ 2147483647 h 691"/>
                <a:gd name="T102" fmla="*/ 2147483647 w 500"/>
                <a:gd name="T103" fmla="*/ 2147483647 h 691"/>
                <a:gd name="T104" fmla="*/ 2147483647 w 500"/>
                <a:gd name="T105" fmla="*/ 2147483647 h 691"/>
                <a:gd name="T106" fmla="*/ 2147483647 w 500"/>
                <a:gd name="T107" fmla="*/ 2147483647 h 691"/>
                <a:gd name="T108" fmla="*/ 2147483647 w 500"/>
                <a:gd name="T109" fmla="*/ 2147483647 h 691"/>
                <a:gd name="T110" fmla="*/ 2147483647 w 500"/>
                <a:gd name="T111" fmla="*/ 2147483647 h 691"/>
                <a:gd name="T112" fmla="*/ 2147483647 w 500"/>
                <a:gd name="T113" fmla="*/ 2147483647 h 691"/>
                <a:gd name="T114" fmla="*/ 2147483647 w 500"/>
                <a:gd name="T115" fmla="*/ 2147483647 h 691"/>
                <a:gd name="T116" fmla="*/ 2147483647 w 500"/>
                <a:gd name="T117" fmla="*/ 0 h 691"/>
                <a:gd name="T118" fmla="*/ 2147483647 w 500"/>
                <a:gd name="T119" fmla="*/ 2147483647 h 691"/>
                <a:gd name="T120" fmla="*/ 2147483647 w 500"/>
                <a:gd name="T121" fmla="*/ 2147483647 h 6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00"/>
                <a:gd name="T184" fmla="*/ 0 h 691"/>
                <a:gd name="T185" fmla="*/ 500 w 500"/>
                <a:gd name="T186" fmla="*/ 691 h 69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00" h="691">
                  <a:moveTo>
                    <a:pt x="492" y="32"/>
                  </a:moveTo>
                  <a:lnTo>
                    <a:pt x="485" y="34"/>
                  </a:lnTo>
                  <a:lnTo>
                    <a:pt x="477" y="40"/>
                  </a:lnTo>
                  <a:lnTo>
                    <a:pt x="469" y="43"/>
                  </a:lnTo>
                  <a:lnTo>
                    <a:pt x="464" y="47"/>
                  </a:lnTo>
                  <a:lnTo>
                    <a:pt x="456" y="51"/>
                  </a:lnTo>
                  <a:lnTo>
                    <a:pt x="450" y="55"/>
                  </a:lnTo>
                  <a:lnTo>
                    <a:pt x="443" y="59"/>
                  </a:lnTo>
                  <a:lnTo>
                    <a:pt x="439" y="64"/>
                  </a:lnTo>
                  <a:lnTo>
                    <a:pt x="431" y="66"/>
                  </a:lnTo>
                  <a:lnTo>
                    <a:pt x="426" y="72"/>
                  </a:lnTo>
                  <a:lnTo>
                    <a:pt x="420" y="76"/>
                  </a:lnTo>
                  <a:lnTo>
                    <a:pt x="414" y="79"/>
                  </a:lnTo>
                  <a:lnTo>
                    <a:pt x="410" y="83"/>
                  </a:lnTo>
                  <a:lnTo>
                    <a:pt x="405" y="89"/>
                  </a:lnTo>
                  <a:lnTo>
                    <a:pt x="399" y="93"/>
                  </a:lnTo>
                  <a:lnTo>
                    <a:pt x="395" y="98"/>
                  </a:lnTo>
                  <a:lnTo>
                    <a:pt x="388" y="102"/>
                  </a:lnTo>
                  <a:lnTo>
                    <a:pt x="384" y="106"/>
                  </a:lnTo>
                  <a:lnTo>
                    <a:pt x="378" y="110"/>
                  </a:lnTo>
                  <a:lnTo>
                    <a:pt x="372" y="116"/>
                  </a:lnTo>
                  <a:lnTo>
                    <a:pt x="367" y="119"/>
                  </a:lnTo>
                  <a:lnTo>
                    <a:pt x="363" y="123"/>
                  </a:lnTo>
                  <a:lnTo>
                    <a:pt x="357" y="129"/>
                  </a:lnTo>
                  <a:lnTo>
                    <a:pt x="351" y="135"/>
                  </a:lnTo>
                  <a:lnTo>
                    <a:pt x="346" y="138"/>
                  </a:lnTo>
                  <a:lnTo>
                    <a:pt x="340" y="144"/>
                  </a:lnTo>
                  <a:lnTo>
                    <a:pt x="334" y="148"/>
                  </a:lnTo>
                  <a:lnTo>
                    <a:pt x="331" y="154"/>
                  </a:lnTo>
                  <a:lnTo>
                    <a:pt x="325" y="159"/>
                  </a:lnTo>
                  <a:lnTo>
                    <a:pt x="317" y="163"/>
                  </a:lnTo>
                  <a:lnTo>
                    <a:pt x="312" y="169"/>
                  </a:lnTo>
                  <a:lnTo>
                    <a:pt x="306" y="176"/>
                  </a:lnTo>
                  <a:lnTo>
                    <a:pt x="300" y="180"/>
                  </a:lnTo>
                  <a:lnTo>
                    <a:pt x="294" y="186"/>
                  </a:lnTo>
                  <a:lnTo>
                    <a:pt x="287" y="192"/>
                  </a:lnTo>
                  <a:lnTo>
                    <a:pt x="281" y="197"/>
                  </a:lnTo>
                  <a:lnTo>
                    <a:pt x="275" y="201"/>
                  </a:lnTo>
                  <a:lnTo>
                    <a:pt x="270" y="207"/>
                  </a:lnTo>
                  <a:lnTo>
                    <a:pt x="262" y="212"/>
                  </a:lnTo>
                  <a:lnTo>
                    <a:pt x="258" y="218"/>
                  </a:lnTo>
                  <a:lnTo>
                    <a:pt x="253" y="224"/>
                  </a:lnTo>
                  <a:lnTo>
                    <a:pt x="247" y="230"/>
                  </a:lnTo>
                  <a:lnTo>
                    <a:pt x="241" y="233"/>
                  </a:lnTo>
                  <a:lnTo>
                    <a:pt x="237" y="239"/>
                  </a:lnTo>
                  <a:lnTo>
                    <a:pt x="232" y="245"/>
                  </a:lnTo>
                  <a:lnTo>
                    <a:pt x="226" y="250"/>
                  </a:lnTo>
                  <a:lnTo>
                    <a:pt x="222" y="256"/>
                  </a:lnTo>
                  <a:lnTo>
                    <a:pt x="218" y="262"/>
                  </a:lnTo>
                  <a:lnTo>
                    <a:pt x="213" y="268"/>
                  </a:lnTo>
                  <a:lnTo>
                    <a:pt x="209" y="271"/>
                  </a:lnTo>
                  <a:lnTo>
                    <a:pt x="203" y="277"/>
                  </a:lnTo>
                  <a:lnTo>
                    <a:pt x="199" y="285"/>
                  </a:lnTo>
                  <a:lnTo>
                    <a:pt x="194" y="289"/>
                  </a:lnTo>
                  <a:lnTo>
                    <a:pt x="192" y="294"/>
                  </a:lnTo>
                  <a:lnTo>
                    <a:pt x="186" y="300"/>
                  </a:lnTo>
                  <a:lnTo>
                    <a:pt x="184" y="306"/>
                  </a:lnTo>
                  <a:lnTo>
                    <a:pt x="178" y="311"/>
                  </a:lnTo>
                  <a:lnTo>
                    <a:pt x="175" y="317"/>
                  </a:lnTo>
                  <a:lnTo>
                    <a:pt x="171" y="323"/>
                  </a:lnTo>
                  <a:lnTo>
                    <a:pt x="167" y="328"/>
                  </a:lnTo>
                  <a:lnTo>
                    <a:pt x="163" y="334"/>
                  </a:lnTo>
                  <a:lnTo>
                    <a:pt x="161" y="340"/>
                  </a:lnTo>
                  <a:lnTo>
                    <a:pt x="158" y="346"/>
                  </a:lnTo>
                  <a:lnTo>
                    <a:pt x="154" y="353"/>
                  </a:lnTo>
                  <a:lnTo>
                    <a:pt x="150" y="357"/>
                  </a:lnTo>
                  <a:lnTo>
                    <a:pt x="146" y="365"/>
                  </a:lnTo>
                  <a:lnTo>
                    <a:pt x="144" y="370"/>
                  </a:lnTo>
                  <a:lnTo>
                    <a:pt x="140" y="376"/>
                  </a:lnTo>
                  <a:lnTo>
                    <a:pt x="139" y="382"/>
                  </a:lnTo>
                  <a:lnTo>
                    <a:pt x="135" y="389"/>
                  </a:lnTo>
                  <a:lnTo>
                    <a:pt x="131" y="395"/>
                  </a:lnTo>
                  <a:lnTo>
                    <a:pt x="129" y="401"/>
                  </a:lnTo>
                  <a:lnTo>
                    <a:pt x="125" y="406"/>
                  </a:lnTo>
                  <a:lnTo>
                    <a:pt x="123" y="412"/>
                  </a:lnTo>
                  <a:lnTo>
                    <a:pt x="121" y="420"/>
                  </a:lnTo>
                  <a:lnTo>
                    <a:pt x="118" y="425"/>
                  </a:lnTo>
                  <a:lnTo>
                    <a:pt x="116" y="431"/>
                  </a:lnTo>
                  <a:lnTo>
                    <a:pt x="114" y="439"/>
                  </a:lnTo>
                  <a:lnTo>
                    <a:pt x="110" y="444"/>
                  </a:lnTo>
                  <a:lnTo>
                    <a:pt x="108" y="452"/>
                  </a:lnTo>
                  <a:lnTo>
                    <a:pt x="106" y="460"/>
                  </a:lnTo>
                  <a:lnTo>
                    <a:pt x="104" y="465"/>
                  </a:lnTo>
                  <a:lnTo>
                    <a:pt x="100" y="473"/>
                  </a:lnTo>
                  <a:lnTo>
                    <a:pt x="99" y="480"/>
                  </a:lnTo>
                  <a:lnTo>
                    <a:pt x="97" y="486"/>
                  </a:lnTo>
                  <a:lnTo>
                    <a:pt x="95" y="494"/>
                  </a:lnTo>
                  <a:lnTo>
                    <a:pt x="93" y="501"/>
                  </a:lnTo>
                  <a:lnTo>
                    <a:pt x="91" y="509"/>
                  </a:lnTo>
                  <a:lnTo>
                    <a:pt x="89" y="517"/>
                  </a:lnTo>
                  <a:lnTo>
                    <a:pt x="85" y="524"/>
                  </a:lnTo>
                  <a:lnTo>
                    <a:pt x="83" y="532"/>
                  </a:lnTo>
                  <a:lnTo>
                    <a:pt x="83" y="539"/>
                  </a:lnTo>
                  <a:lnTo>
                    <a:pt x="80" y="547"/>
                  </a:lnTo>
                  <a:lnTo>
                    <a:pt x="78" y="555"/>
                  </a:lnTo>
                  <a:lnTo>
                    <a:pt x="78" y="562"/>
                  </a:lnTo>
                  <a:lnTo>
                    <a:pt x="76" y="572"/>
                  </a:lnTo>
                  <a:lnTo>
                    <a:pt x="74" y="577"/>
                  </a:lnTo>
                  <a:lnTo>
                    <a:pt x="72" y="585"/>
                  </a:lnTo>
                  <a:lnTo>
                    <a:pt x="70" y="593"/>
                  </a:lnTo>
                  <a:lnTo>
                    <a:pt x="68" y="600"/>
                  </a:lnTo>
                  <a:lnTo>
                    <a:pt x="66" y="606"/>
                  </a:lnTo>
                  <a:lnTo>
                    <a:pt x="64" y="613"/>
                  </a:lnTo>
                  <a:lnTo>
                    <a:pt x="62" y="619"/>
                  </a:lnTo>
                  <a:lnTo>
                    <a:pt x="61" y="627"/>
                  </a:lnTo>
                  <a:lnTo>
                    <a:pt x="59" y="632"/>
                  </a:lnTo>
                  <a:lnTo>
                    <a:pt x="57" y="638"/>
                  </a:lnTo>
                  <a:lnTo>
                    <a:pt x="55" y="644"/>
                  </a:lnTo>
                  <a:lnTo>
                    <a:pt x="53" y="651"/>
                  </a:lnTo>
                  <a:lnTo>
                    <a:pt x="51" y="657"/>
                  </a:lnTo>
                  <a:lnTo>
                    <a:pt x="47" y="663"/>
                  </a:lnTo>
                  <a:lnTo>
                    <a:pt x="45" y="670"/>
                  </a:lnTo>
                  <a:lnTo>
                    <a:pt x="43" y="678"/>
                  </a:lnTo>
                  <a:lnTo>
                    <a:pt x="38" y="686"/>
                  </a:lnTo>
                  <a:lnTo>
                    <a:pt x="30" y="691"/>
                  </a:lnTo>
                  <a:lnTo>
                    <a:pt x="23" y="691"/>
                  </a:lnTo>
                  <a:lnTo>
                    <a:pt x="15" y="691"/>
                  </a:lnTo>
                  <a:lnTo>
                    <a:pt x="7" y="686"/>
                  </a:lnTo>
                  <a:lnTo>
                    <a:pt x="2" y="680"/>
                  </a:lnTo>
                  <a:lnTo>
                    <a:pt x="0" y="676"/>
                  </a:lnTo>
                  <a:lnTo>
                    <a:pt x="0" y="672"/>
                  </a:lnTo>
                  <a:lnTo>
                    <a:pt x="0" y="667"/>
                  </a:lnTo>
                  <a:lnTo>
                    <a:pt x="2" y="663"/>
                  </a:lnTo>
                  <a:lnTo>
                    <a:pt x="4" y="655"/>
                  </a:lnTo>
                  <a:lnTo>
                    <a:pt x="5" y="650"/>
                  </a:lnTo>
                  <a:lnTo>
                    <a:pt x="7" y="642"/>
                  </a:lnTo>
                  <a:lnTo>
                    <a:pt x="9" y="636"/>
                  </a:lnTo>
                  <a:lnTo>
                    <a:pt x="11" y="631"/>
                  </a:lnTo>
                  <a:lnTo>
                    <a:pt x="15" y="625"/>
                  </a:lnTo>
                  <a:lnTo>
                    <a:pt x="15" y="619"/>
                  </a:lnTo>
                  <a:lnTo>
                    <a:pt x="19" y="613"/>
                  </a:lnTo>
                  <a:lnTo>
                    <a:pt x="19" y="608"/>
                  </a:lnTo>
                  <a:lnTo>
                    <a:pt x="23" y="600"/>
                  </a:lnTo>
                  <a:lnTo>
                    <a:pt x="23" y="594"/>
                  </a:lnTo>
                  <a:lnTo>
                    <a:pt x="24" y="589"/>
                  </a:lnTo>
                  <a:lnTo>
                    <a:pt x="26" y="583"/>
                  </a:lnTo>
                  <a:lnTo>
                    <a:pt x="28" y="575"/>
                  </a:lnTo>
                  <a:lnTo>
                    <a:pt x="30" y="568"/>
                  </a:lnTo>
                  <a:lnTo>
                    <a:pt x="32" y="562"/>
                  </a:lnTo>
                  <a:lnTo>
                    <a:pt x="34" y="553"/>
                  </a:lnTo>
                  <a:lnTo>
                    <a:pt x="36" y="545"/>
                  </a:lnTo>
                  <a:lnTo>
                    <a:pt x="38" y="536"/>
                  </a:lnTo>
                  <a:lnTo>
                    <a:pt x="40" y="528"/>
                  </a:lnTo>
                  <a:lnTo>
                    <a:pt x="42" y="520"/>
                  </a:lnTo>
                  <a:lnTo>
                    <a:pt x="43" y="511"/>
                  </a:lnTo>
                  <a:lnTo>
                    <a:pt x="45" y="503"/>
                  </a:lnTo>
                  <a:lnTo>
                    <a:pt x="47" y="496"/>
                  </a:lnTo>
                  <a:lnTo>
                    <a:pt x="49" y="488"/>
                  </a:lnTo>
                  <a:lnTo>
                    <a:pt x="51" y="480"/>
                  </a:lnTo>
                  <a:lnTo>
                    <a:pt x="53" y="473"/>
                  </a:lnTo>
                  <a:lnTo>
                    <a:pt x="57" y="465"/>
                  </a:lnTo>
                  <a:lnTo>
                    <a:pt x="59" y="458"/>
                  </a:lnTo>
                  <a:lnTo>
                    <a:pt x="61" y="450"/>
                  </a:lnTo>
                  <a:lnTo>
                    <a:pt x="64" y="442"/>
                  </a:lnTo>
                  <a:lnTo>
                    <a:pt x="66" y="437"/>
                  </a:lnTo>
                  <a:lnTo>
                    <a:pt x="70" y="429"/>
                  </a:lnTo>
                  <a:lnTo>
                    <a:pt x="72" y="422"/>
                  </a:lnTo>
                  <a:lnTo>
                    <a:pt x="74" y="414"/>
                  </a:lnTo>
                  <a:lnTo>
                    <a:pt x="78" y="408"/>
                  </a:lnTo>
                  <a:lnTo>
                    <a:pt x="80" y="401"/>
                  </a:lnTo>
                  <a:lnTo>
                    <a:pt x="83" y="395"/>
                  </a:lnTo>
                  <a:lnTo>
                    <a:pt x="85" y="387"/>
                  </a:lnTo>
                  <a:lnTo>
                    <a:pt x="89" y="382"/>
                  </a:lnTo>
                  <a:lnTo>
                    <a:pt x="93" y="374"/>
                  </a:lnTo>
                  <a:lnTo>
                    <a:pt x="95" y="368"/>
                  </a:lnTo>
                  <a:lnTo>
                    <a:pt x="99" y="361"/>
                  </a:lnTo>
                  <a:lnTo>
                    <a:pt x="102" y="355"/>
                  </a:lnTo>
                  <a:lnTo>
                    <a:pt x="104" y="349"/>
                  </a:lnTo>
                  <a:lnTo>
                    <a:pt x="108" y="344"/>
                  </a:lnTo>
                  <a:lnTo>
                    <a:pt x="112" y="336"/>
                  </a:lnTo>
                  <a:lnTo>
                    <a:pt x="116" y="332"/>
                  </a:lnTo>
                  <a:lnTo>
                    <a:pt x="120" y="325"/>
                  </a:lnTo>
                  <a:lnTo>
                    <a:pt x="123" y="319"/>
                  </a:lnTo>
                  <a:lnTo>
                    <a:pt x="127" y="311"/>
                  </a:lnTo>
                  <a:lnTo>
                    <a:pt x="131" y="306"/>
                  </a:lnTo>
                  <a:lnTo>
                    <a:pt x="135" y="300"/>
                  </a:lnTo>
                  <a:lnTo>
                    <a:pt x="139" y="294"/>
                  </a:lnTo>
                  <a:lnTo>
                    <a:pt x="142" y="287"/>
                  </a:lnTo>
                  <a:lnTo>
                    <a:pt x="148" y="283"/>
                  </a:lnTo>
                  <a:lnTo>
                    <a:pt x="152" y="277"/>
                  </a:lnTo>
                  <a:lnTo>
                    <a:pt x="156" y="269"/>
                  </a:lnTo>
                  <a:lnTo>
                    <a:pt x="161" y="264"/>
                  </a:lnTo>
                  <a:lnTo>
                    <a:pt x="165" y="260"/>
                  </a:lnTo>
                  <a:lnTo>
                    <a:pt x="169" y="254"/>
                  </a:lnTo>
                  <a:lnTo>
                    <a:pt x="175" y="247"/>
                  </a:lnTo>
                  <a:lnTo>
                    <a:pt x="180" y="241"/>
                  </a:lnTo>
                  <a:lnTo>
                    <a:pt x="184" y="237"/>
                  </a:lnTo>
                  <a:lnTo>
                    <a:pt x="190" y="230"/>
                  </a:lnTo>
                  <a:lnTo>
                    <a:pt x="196" y="224"/>
                  </a:lnTo>
                  <a:lnTo>
                    <a:pt x="201" y="218"/>
                  </a:lnTo>
                  <a:lnTo>
                    <a:pt x="205" y="212"/>
                  </a:lnTo>
                  <a:lnTo>
                    <a:pt x="211" y="207"/>
                  </a:lnTo>
                  <a:lnTo>
                    <a:pt x="216" y="201"/>
                  </a:lnTo>
                  <a:lnTo>
                    <a:pt x="222" y="195"/>
                  </a:lnTo>
                  <a:lnTo>
                    <a:pt x="228" y="190"/>
                  </a:lnTo>
                  <a:lnTo>
                    <a:pt x="234" y="184"/>
                  </a:lnTo>
                  <a:lnTo>
                    <a:pt x="239" y="178"/>
                  </a:lnTo>
                  <a:lnTo>
                    <a:pt x="247" y="173"/>
                  </a:lnTo>
                  <a:lnTo>
                    <a:pt x="253" y="167"/>
                  </a:lnTo>
                  <a:lnTo>
                    <a:pt x="258" y="161"/>
                  </a:lnTo>
                  <a:lnTo>
                    <a:pt x="266" y="155"/>
                  </a:lnTo>
                  <a:lnTo>
                    <a:pt x="272" y="150"/>
                  </a:lnTo>
                  <a:lnTo>
                    <a:pt x="279" y="144"/>
                  </a:lnTo>
                  <a:lnTo>
                    <a:pt x="287" y="138"/>
                  </a:lnTo>
                  <a:lnTo>
                    <a:pt x="293" y="133"/>
                  </a:lnTo>
                  <a:lnTo>
                    <a:pt x="298" y="127"/>
                  </a:lnTo>
                  <a:lnTo>
                    <a:pt x="304" y="121"/>
                  </a:lnTo>
                  <a:lnTo>
                    <a:pt x="310" y="117"/>
                  </a:lnTo>
                  <a:lnTo>
                    <a:pt x="317" y="112"/>
                  </a:lnTo>
                  <a:lnTo>
                    <a:pt x="323" y="106"/>
                  </a:lnTo>
                  <a:lnTo>
                    <a:pt x="329" y="102"/>
                  </a:lnTo>
                  <a:lnTo>
                    <a:pt x="332" y="98"/>
                  </a:lnTo>
                  <a:lnTo>
                    <a:pt x="340" y="93"/>
                  </a:lnTo>
                  <a:lnTo>
                    <a:pt x="344" y="89"/>
                  </a:lnTo>
                  <a:lnTo>
                    <a:pt x="350" y="83"/>
                  </a:lnTo>
                  <a:lnTo>
                    <a:pt x="355" y="79"/>
                  </a:lnTo>
                  <a:lnTo>
                    <a:pt x="361" y="76"/>
                  </a:lnTo>
                  <a:lnTo>
                    <a:pt x="367" y="72"/>
                  </a:lnTo>
                  <a:lnTo>
                    <a:pt x="372" y="68"/>
                  </a:lnTo>
                  <a:lnTo>
                    <a:pt x="378" y="62"/>
                  </a:lnTo>
                  <a:lnTo>
                    <a:pt x="384" y="59"/>
                  </a:lnTo>
                  <a:lnTo>
                    <a:pt x="389" y="55"/>
                  </a:lnTo>
                  <a:lnTo>
                    <a:pt x="395" y="51"/>
                  </a:lnTo>
                  <a:lnTo>
                    <a:pt x="401" y="47"/>
                  </a:lnTo>
                  <a:lnTo>
                    <a:pt x="407" y="43"/>
                  </a:lnTo>
                  <a:lnTo>
                    <a:pt x="412" y="38"/>
                  </a:lnTo>
                  <a:lnTo>
                    <a:pt x="420" y="34"/>
                  </a:lnTo>
                  <a:lnTo>
                    <a:pt x="426" y="30"/>
                  </a:lnTo>
                  <a:lnTo>
                    <a:pt x="433" y="26"/>
                  </a:lnTo>
                  <a:lnTo>
                    <a:pt x="439" y="22"/>
                  </a:lnTo>
                  <a:lnTo>
                    <a:pt x="447" y="19"/>
                  </a:lnTo>
                  <a:lnTo>
                    <a:pt x="452" y="15"/>
                  </a:lnTo>
                  <a:lnTo>
                    <a:pt x="460" y="11"/>
                  </a:lnTo>
                  <a:lnTo>
                    <a:pt x="467" y="5"/>
                  </a:lnTo>
                  <a:lnTo>
                    <a:pt x="477" y="3"/>
                  </a:lnTo>
                  <a:lnTo>
                    <a:pt x="483" y="0"/>
                  </a:lnTo>
                  <a:lnTo>
                    <a:pt x="488" y="0"/>
                  </a:lnTo>
                  <a:lnTo>
                    <a:pt x="494" y="3"/>
                  </a:lnTo>
                  <a:lnTo>
                    <a:pt x="498" y="7"/>
                  </a:lnTo>
                  <a:lnTo>
                    <a:pt x="500" y="13"/>
                  </a:lnTo>
                  <a:lnTo>
                    <a:pt x="500" y="21"/>
                  </a:lnTo>
                  <a:lnTo>
                    <a:pt x="498" y="26"/>
                  </a:lnTo>
                  <a:lnTo>
                    <a:pt x="49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0" name="Freeform 74"/>
            <p:cNvSpPr>
              <a:spLocks/>
            </p:cNvSpPr>
            <p:nvPr/>
          </p:nvSpPr>
          <p:spPr bwMode="auto">
            <a:xfrm>
              <a:off x="7061201" y="2624138"/>
              <a:ext cx="476250" cy="719138"/>
            </a:xfrm>
            <a:custGeom>
              <a:avLst/>
              <a:gdLst>
                <a:gd name="T0" fmla="*/ 2147483647 w 601"/>
                <a:gd name="T1" fmla="*/ 2147483647 h 906"/>
                <a:gd name="T2" fmla="*/ 2147483647 w 601"/>
                <a:gd name="T3" fmla="*/ 2147483647 h 906"/>
                <a:gd name="T4" fmla="*/ 2147483647 w 601"/>
                <a:gd name="T5" fmla="*/ 2147483647 h 906"/>
                <a:gd name="T6" fmla="*/ 2147483647 w 601"/>
                <a:gd name="T7" fmla="*/ 2147483647 h 906"/>
                <a:gd name="T8" fmla="*/ 2147483647 w 601"/>
                <a:gd name="T9" fmla="*/ 2147483647 h 906"/>
                <a:gd name="T10" fmla="*/ 2147483647 w 601"/>
                <a:gd name="T11" fmla="*/ 2147483647 h 906"/>
                <a:gd name="T12" fmla="*/ 2147483647 w 601"/>
                <a:gd name="T13" fmla="*/ 2147483647 h 906"/>
                <a:gd name="T14" fmla="*/ 2147483647 w 601"/>
                <a:gd name="T15" fmla="*/ 2147483647 h 906"/>
                <a:gd name="T16" fmla="*/ 2147483647 w 601"/>
                <a:gd name="T17" fmla="*/ 2147483647 h 906"/>
                <a:gd name="T18" fmla="*/ 2147483647 w 601"/>
                <a:gd name="T19" fmla="*/ 2147483647 h 906"/>
                <a:gd name="T20" fmla="*/ 2147483647 w 601"/>
                <a:gd name="T21" fmla="*/ 2147483647 h 906"/>
                <a:gd name="T22" fmla="*/ 2147483647 w 601"/>
                <a:gd name="T23" fmla="*/ 2147483647 h 906"/>
                <a:gd name="T24" fmla="*/ 2147483647 w 601"/>
                <a:gd name="T25" fmla="*/ 2147483647 h 906"/>
                <a:gd name="T26" fmla="*/ 2147483647 w 601"/>
                <a:gd name="T27" fmla="*/ 2147483647 h 906"/>
                <a:gd name="T28" fmla="*/ 2147483647 w 601"/>
                <a:gd name="T29" fmla="*/ 2147483647 h 906"/>
                <a:gd name="T30" fmla="*/ 2147483647 w 601"/>
                <a:gd name="T31" fmla="*/ 2147483647 h 906"/>
                <a:gd name="T32" fmla="*/ 2147483647 w 601"/>
                <a:gd name="T33" fmla="*/ 2147483647 h 906"/>
                <a:gd name="T34" fmla="*/ 2147483647 w 601"/>
                <a:gd name="T35" fmla="*/ 2147483647 h 906"/>
                <a:gd name="T36" fmla="*/ 2147483647 w 601"/>
                <a:gd name="T37" fmla="*/ 2147483647 h 906"/>
                <a:gd name="T38" fmla="*/ 2147483647 w 601"/>
                <a:gd name="T39" fmla="*/ 2147483647 h 906"/>
                <a:gd name="T40" fmla="*/ 2147483647 w 601"/>
                <a:gd name="T41" fmla="*/ 2147483647 h 906"/>
                <a:gd name="T42" fmla="*/ 2147483647 w 601"/>
                <a:gd name="T43" fmla="*/ 2147483647 h 906"/>
                <a:gd name="T44" fmla="*/ 2147483647 w 601"/>
                <a:gd name="T45" fmla="*/ 2147483647 h 906"/>
                <a:gd name="T46" fmla="*/ 2147483647 w 601"/>
                <a:gd name="T47" fmla="*/ 2147483647 h 906"/>
                <a:gd name="T48" fmla="*/ 2147483647 w 601"/>
                <a:gd name="T49" fmla="*/ 2147483647 h 906"/>
                <a:gd name="T50" fmla="*/ 2147483647 w 601"/>
                <a:gd name="T51" fmla="*/ 2147483647 h 906"/>
                <a:gd name="T52" fmla="*/ 2147483647 w 601"/>
                <a:gd name="T53" fmla="*/ 2147483647 h 906"/>
                <a:gd name="T54" fmla="*/ 2147483647 w 601"/>
                <a:gd name="T55" fmla="*/ 2147483647 h 906"/>
                <a:gd name="T56" fmla="*/ 2147483647 w 601"/>
                <a:gd name="T57" fmla="*/ 2147483647 h 906"/>
                <a:gd name="T58" fmla="*/ 2147483647 w 601"/>
                <a:gd name="T59" fmla="*/ 2147483647 h 906"/>
                <a:gd name="T60" fmla="*/ 2147483647 w 601"/>
                <a:gd name="T61" fmla="*/ 2147483647 h 906"/>
                <a:gd name="T62" fmla="*/ 2147483647 w 601"/>
                <a:gd name="T63" fmla="*/ 2147483647 h 906"/>
                <a:gd name="T64" fmla="*/ 2147483647 w 601"/>
                <a:gd name="T65" fmla="*/ 2147483647 h 906"/>
                <a:gd name="T66" fmla="*/ 2147483647 w 601"/>
                <a:gd name="T67" fmla="*/ 2147483647 h 906"/>
                <a:gd name="T68" fmla="*/ 2147483647 w 601"/>
                <a:gd name="T69" fmla="*/ 2147483647 h 906"/>
                <a:gd name="T70" fmla="*/ 2147483647 w 601"/>
                <a:gd name="T71" fmla="*/ 2147483647 h 906"/>
                <a:gd name="T72" fmla="*/ 2147483647 w 601"/>
                <a:gd name="T73" fmla="*/ 2147483647 h 906"/>
                <a:gd name="T74" fmla="*/ 2147483647 w 601"/>
                <a:gd name="T75" fmla="*/ 2147483647 h 906"/>
                <a:gd name="T76" fmla="*/ 2147483647 w 601"/>
                <a:gd name="T77" fmla="*/ 2147483647 h 906"/>
                <a:gd name="T78" fmla="*/ 2147483647 w 601"/>
                <a:gd name="T79" fmla="*/ 2147483647 h 906"/>
                <a:gd name="T80" fmla="*/ 2147483647 w 601"/>
                <a:gd name="T81" fmla="*/ 2147483647 h 906"/>
                <a:gd name="T82" fmla="*/ 2147483647 w 601"/>
                <a:gd name="T83" fmla="*/ 2147483647 h 906"/>
                <a:gd name="T84" fmla="*/ 2147483647 w 601"/>
                <a:gd name="T85" fmla="*/ 2147483647 h 906"/>
                <a:gd name="T86" fmla="*/ 2147483647 w 601"/>
                <a:gd name="T87" fmla="*/ 2147483647 h 906"/>
                <a:gd name="T88" fmla="*/ 2147483647 w 601"/>
                <a:gd name="T89" fmla="*/ 2147483647 h 906"/>
                <a:gd name="T90" fmla="*/ 2147483647 w 601"/>
                <a:gd name="T91" fmla="*/ 2147483647 h 906"/>
                <a:gd name="T92" fmla="*/ 2147483647 w 601"/>
                <a:gd name="T93" fmla="*/ 2147483647 h 906"/>
                <a:gd name="T94" fmla="*/ 2147483647 w 601"/>
                <a:gd name="T95" fmla="*/ 2147483647 h 906"/>
                <a:gd name="T96" fmla="*/ 2147483647 w 601"/>
                <a:gd name="T97" fmla="*/ 2147483647 h 906"/>
                <a:gd name="T98" fmla="*/ 2147483647 w 601"/>
                <a:gd name="T99" fmla="*/ 2147483647 h 906"/>
                <a:gd name="T100" fmla="*/ 2147483647 w 601"/>
                <a:gd name="T101" fmla="*/ 2147483647 h 906"/>
                <a:gd name="T102" fmla="*/ 2147483647 w 601"/>
                <a:gd name="T103" fmla="*/ 2147483647 h 906"/>
                <a:gd name="T104" fmla="*/ 2147483647 w 601"/>
                <a:gd name="T105" fmla="*/ 2147483647 h 906"/>
                <a:gd name="T106" fmla="*/ 2147483647 w 601"/>
                <a:gd name="T107" fmla="*/ 2147483647 h 906"/>
                <a:gd name="T108" fmla="*/ 2147483647 w 601"/>
                <a:gd name="T109" fmla="*/ 2147483647 h 906"/>
                <a:gd name="T110" fmla="*/ 2147483647 w 601"/>
                <a:gd name="T111" fmla="*/ 2147483647 h 906"/>
                <a:gd name="T112" fmla="*/ 2147483647 w 601"/>
                <a:gd name="T113" fmla="*/ 2147483647 h 906"/>
                <a:gd name="T114" fmla="*/ 2147483647 w 601"/>
                <a:gd name="T115" fmla="*/ 2147483647 h 90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1"/>
                <a:gd name="T175" fmla="*/ 0 h 906"/>
                <a:gd name="T176" fmla="*/ 601 w 601"/>
                <a:gd name="T177" fmla="*/ 906 h 90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1" h="906">
                  <a:moveTo>
                    <a:pt x="588" y="44"/>
                  </a:moveTo>
                  <a:lnTo>
                    <a:pt x="578" y="47"/>
                  </a:lnTo>
                  <a:lnTo>
                    <a:pt x="569" y="51"/>
                  </a:lnTo>
                  <a:lnTo>
                    <a:pt x="559" y="55"/>
                  </a:lnTo>
                  <a:lnTo>
                    <a:pt x="550" y="59"/>
                  </a:lnTo>
                  <a:lnTo>
                    <a:pt x="540" y="63"/>
                  </a:lnTo>
                  <a:lnTo>
                    <a:pt x="533" y="66"/>
                  </a:lnTo>
                  <a:lnTo>
                    <a:pt x="523" y="70"/>
                  </a:lnTo>
                  <a:lnTo>
                    <a:pt x="516" y="76"/>
                  </a:lnTo>
                  <a:lnTo>
                    <a:pt x="508" y="80"/>
                  </a:lnTo>
                  <a:lnTo>
                    <a:pt x="499" y="84"/>
                  </a:lnTo>
                  <a:lnTo>
                    <a:pt x="491" y="87"/>
                  </a:lnTo>
                  <a:lnTo>
                    <a:pt x="483" y="93"/>
                  </a:lnTo>
                  <a:lnTo>
                    <a:pt x="476" y="97"/>
                  </a:lnTo>
                  <a:lnTo>
                    <a:pt x="468" y="103"/>
                  </a:lnTo>
                  <a:lnTo>
                    <a:pt x="461" y="106"/>
                  </a:lnTo>
                  <a:lnTo>
                    <a:pt x="455" y="112"/>
                  </a:lnTo>
                  <a:lnTo>
                    <a:pt x="445" y="116"/>
                  </a:lnTo>
                  <a:lnTo>
                    <a:pt x="438" y="122"/>
                  </a:lnTo>
                  <a:lnTo>
                    <a:pt x="432" y="125"/>
                  </a:lnTo>
                  <a:lnTo>
                    <a:pt x="424" y="131"/>
                  </a:lnTo>
                  <a:lnTo>
                    <a:pt x="419" y="135"/>
                  </a:lnTo>
                  <a:lnTo>
                    <a:pt x="413" y="141"/>
                  </a:lnTo>
                  <a:lnTo>
                    <a:pt x="405" y="146"/>
                  </a:lnTo>
                  <a:lnTo>
                    <a:pt x="400" y="152"/>
                  </a:lnTo>
                  <a:lnTo>
                    <a:pt x="392" y="156"/>
                  </a:lnTo>
                  <a:lnTo>
                    <a:pt x="386" y="161"/>
                  </a:lnTo>
                  <a:lnTo>
                    <a:pt x="381" y="167"/>
                  </a:lnTo>
                  <a:lnTo>
                    <a:pt x="375" y="173"/>
                  </a:lnTo>
                  <a:lnTo>
                    <a:pt x="369" y="179"/>
                  </a:lnTo>
                  <a:lnTo>
                    <a:pt x="364" y="184"/>
                  </a:lnTo>
                  <a:lnTo>
                    <a:pt x="358" y="190"/>
                  </a:lnTo>
                  <a:lnTo>
                    <a:pt x="352" y="196"/>
                  </a:lnTo>
                  <a:lnTo>
                    <a:pt x="346" y="201"/>
                  </a:lnTo>
                  <a:lnTo>
                    <a:pt x="341" y="207"/>
                  </a:lnTo>
                  <a:lnTo>
                    <a:pt x="335" y="213"/>
                  </a:lnTo>
                  <a:lnTo>
                    <a:pt x="329" y="220"/>
                  </a:lnTo>
                  <a:lnTo>
                    <a:pt x="324" y="226"/>
                  </a:lnTo>
                  <a:lnTo>
                    <a:pt x="318" y="234"/>
                  </a:lnTo>
                  <a:lnTo>
                    <a:pt x="314" y="239"/>
                  </a:lnTo>
                  <a:lnTo>
                    <a:pt x="308" y="245"/>
                  </a:lnTo>
                  <a:lnTo>
                    <a:pt x="303" y="251"/>
                  </a:lnTo>
                  <a:lnTo>
                    <a:pt x="299" y="258"/>
                  </a:lnTo>
                  <a:lnTo>
                    <a:pt x="293" y="266"/>
                  </a:lnTo>
                  <a:lnTo>
                    <a:pt x="288" y="274"/>
                  </a:lnTo>
                  <a:lnTo>
                    <a:pt x="284" y="279"/>
                  </a:lnTo>
                  <a:lnTo>
                    <a:pt x="278" y="287"/>
                  </a:lnTo>
                  <a:lnTo>
                    <a:pt x="272" y="294"/>
                  </a:lnTo>
                  <a:lnTo>
                    <a:pt x="268" y="302"/>
                  </a:lnTo>
                  <a:lnTo>
                    <a:pt x="263" y="308"/>
                  </a:lnTo>
                  <a:lnTo>
                    <a:pt x="259" y="315"/>
                  </a:lnTo>
                  <a:lnTo>
                    <a:pt x="253" y="323"/>
                  </a:lnTo>
                  <a:lnTo>
                    <a:pt x="248" y="331"/>
                  </a:lnTo>
                  <a:lnTo>
                    <a:pt x="244" y="338"/>
                  </a:lnTo>
                  <a:lnTo>
                    <a:pt x="238" y="348"/>
                  </a:lnTo>
                  <a:lnTo>
                    <a:pt x="232" y="355"/>
                  </a:lnTo>
                  <a:lnTo>
                    <a:pt x="229" y="365"/>
                  </a:lnTo>
                  <a:lnTo>
                    <a:pt x="223" y="372"/>
                  </a:lnTo>
                  <a:lnTo>
                    <a:pt x="219" y="380"/>
                  </a:lnTo>
                  <a:lnTo>
                    <a:pt x="213" y="389"/>
                  </a:lnTo>
                  <a:lnTo>
                    <a:pt x="210" y="399"/>
                  </a:lnTo>
                  <a:lnTo>
                    <a:pt x="204" y="407"/>
                  </a:lnTo>
                  <a:lnTo>
                    <a:pt x="198" y="416"/>
                  </a:lnTo>
                  <a:lnTo>
                    <a:pt x="194" y="424"/>
                  </a:lnTo>
                  <a:lnTo>
                    <a:pt x="191" y="435"/>
                  </a:lnTo>
                  <a:lnTo>
                    <a:pt x="185" y="441"/>
                  </a:lnTo>
                  <a:lnTo>
                    <a:pt x="183" y="446"/>
                  </a:lnTo>
                  <a:lnTo>
                    <a:pt x="179" y="452"/>
                  </a:lnTo>
                  <a:lnTo>
                    <a:pt x="175" y="458"/>
                  </a:lnTo>
                  <a:lnTo>
                    <a:pt x="173" y="464"/>
                  </a:lnTo>
                  <a:lnTo>
                    <a:pt x="170" y="469"/>
                  </a:lnTo>
                  <a:lnTo>
                    <a:pt x="168" y="475"/>
                  </a:lnTo>
                  <a:lnTo>
                    <a:pt x="166" y="481"/>
                  </a:lnTo>
                  <a:lnTo>
                    <a:pt x="162" y="486"/>
                  </a:lnTo>
                  <a:lnTo>
                    <a:pt x="160" y="492"/>
                  </a:lnTo>
                  <a:lnTo>
                    <a:pt x="158" y="498"/>
                  </a:lnTo>
                  <a:lnTo>
                    <a:pt x="156" y="504"/>
                  </a:lnTo>
                  <a:lnTo>
                    <a:pt x="154" y="509"/>
                  </a:lnTo>
                  <a:lnTo>
                    <a:pt x="153" y="515"/>
                  </a:lnTo>
                  <a:lnTo>
                    <a:pt x="151" y="519"/>
                  </a:lnTo>
                  <a:lnTo>
                    <a:pt x="149" y="524"/>
                  </a:lnTo>
                  <a:lnTo>
                    <a:pt x="147" y="530"/>
                  </a:lnTo>
                  <a:lnTo>
                    <a:pt x="145" y="536"/>
                  </a:lnTo>
                  <a:lnTo>
                    <a:pt x="143" y="542"/>
                  </a:lnTo>
                  <a:lnTo>
                    <a:pt x="141" y="547"/>
                  </a:lnTo>
                  <a:lnTo>
                    <a:pt x="139" y="551"/>
                  </a:lnTo>
                  <a:lnTo>
                    <a:pt x="137" y="557"/>
                  </a:lnTo>
                  <a:lnTo>
                    <a:pt x="135" y="564"/>
                  </a:lnTo>
                  <a:lnTo>
                    <a:pt x="135" y="570"/>
                  </a:lnTo>
                  <a:lnTo>
                    <a:pt x="134" y="576"/>
                  </a:lnTo>
                  <a:lnTo>
                    <a:pt x="132" y="581"/>
                  </a:lnTo>
                  <a:lnTo>
                    <a:pt x="128" y="587"/>
                  </a:lnTo>
                  <a:lnTo>
                    <a:pt x="128" y="595"/>
                  </a:lnTo>
                  <a:lnTo>
                    <a:pt x="124" y="600"/>
                  </a:lnTo>
                  <a:lnTo>
                    <a:pt x="122" y="608"/>
                  </a:lnTo>
                  <a:lnTo>
                    <a:pt x="120" y="616"/>
                  </a:lnTo>
                  <a:lnTo>
                    <a:pt x="120" y="623"/>
                  </a:lnTo>
                  <a:lnTo>
                    <a:pt x="114" y="631"/>
                  </a:lnTo>
                  <a:lnTo>
                    <a:pt x="113" y="640"/>
                  </a:lnTo>
                  <a:lnTo>
                    <a:pt x="111" y="644"/>
                  </a:lnTo>
                  <a:lnTo>
                    <a:pt x="109" y="650"/>
                  </a:lnTo>
                  <a:lnTo>
                    <a:pt x="107" y="654"/>
                  </a:lnTo>
                  <a:lnTo>
                    <a:pt x="105" y="659"/>
                  </a:lnTo>
                  <a:lnTo>
                    <a:pt x="103" y="667"/>
                  </a:lnTo>
                  <a:lnTo>
                    <a:pt x="99" y="676"/>
                  </a:lnTo>
                  <a:lnTo>
                    <a:pt x="97" y="684"/>
                  </a:lnTo>
                  <a:lnTo>
                    <a:pt x="95" y="694"/>
                  </a:lnTo>
                  <a:lnTo>
                    <a:pt x="92" y="701"/>
                  </a:lnTo>
                  <a:lnTo>
                    <a:pt x="90" y="709"/>
                  </a:lnTo>
                  <a:lnTo>
                    <a:pt x="88" y="716"/>
                  </a:lnTo>
                  <a:lnTo>
                    <a:pt x="84" y="724"/>
                  </a:lnTo>
                  <a:lnTo>
                    <a:pt x="82" y="732"/>
                  </a:lnTo>
                  <a:lnTo>
                    <a:pt x="80" y="739"/>
                  </a:lnTo>
                  <a:lnTo>
                    <a:pt x="78" y="747"/>
                  </a:lnTo>
                  <a:lnTo>
                    <a:pt x="76" y="756"/>
                  </a:lnTo>
                  <a:lnTo>
                    <a:pt x="75" y="764"/>
                  </a:lnTo>
                  <a:lnTo>
                    <a:pt x="71" y="771"/>
                  </a:lnTo>
                  <a:lnTo>
                    <a:pt x="69" y="779"/>
                  </a:lnTo>
                  <a:lnTo>
                    <a:pt x="67" y="787"/>
                  </a:lnTo>
                  <a:lnTo>
                    <a:pt x="65" y="794"/>
                  </a:lnTo>
                  <a:lnTo>
                    <a:pt x="63" y="802"/>
                  </a:lnTo>
                  <a:lnTo>
                    <a:pt x="61" y="811"/>
                  </a:lnTo>
                  <a:lnTo>
                    <a:pt x="59" y="819"/>
                  </a:lnTo>
                  <a:lnTo>
                    <a:pt x="57" y="827"/>
                  </a:lnTo>
                  <a:lnTo>
                    <a:pt x="56" y="836"/>
                  </a:lnTo>
                  <a:lnTo>
                    <a:pt x="54" y="844"/>
                  </a:lnTo>
                  <a:lnTo>
                    <a:pt x="52" y="853"/>
                  </a:lnTo>
                  <a:lnTo>
                    <a:pt x="50" y="861"/>
                  </a:lnTo>
                  <a:lnTo>
                    <a:pt x="48" y="870"/>
                  </a:lnTo>
                  <a:lnTo>
                    <a:pt x="46" y="876"/>
                  </a:lnTo>
                  <a:lnTo>
                    <a:pt x="46" y="882"/>
                  </a:lnTo>
                  <a:lnTo>
                    <a:pt x="44" y="885"/>
                  </a:lnTo>
                  <a:lnTo>
                    <a:pt x="44" y="891"/>
                  </a:lnTo>
                  <a:lnTo>
                    <a:pt x="42" y="895"/>
                  </a:lnTo>
                  <a:lnTo>
                    <a:pt x="38" y="899"/>
                  </a:lnTo>
                  <a:lnTo>
                    <a:pt x="35" y="901"/>
                  </a:lnTo>
                  <a:lnTo>
                    <a:pt x="33" y="904"/>
                  </a:lnTo>
                  <a:lnTo>
                    <a:pt x="25" y="906"/>
                  </a:lnTo>
                  <a:lnTo>
                    <a:pt x="18" y="906"/>
                  </a:lnTo>
                  <a:lnTo>
                    <a:pt x="8" y="903"/>
                  </a:lnTo>
                  <a:lnTo>
                    <a:pt x="4" y="897"/>
                  </a:lnTo>
                  <a:lnTo>
                    <a:pt x="0" y="893"/>
                  </a:lnTo>
                  <a:lnTo>
                    <a:pt x="0" y="889"/>
                  </a:lnTo>
                  <a:lnTo>
                    <a:pt x="0" y="885"/>
                  </a:lnTo>
                  <a:lnTo>
                    <a:pt x="2" y="882"/>
                  </a:lnTo>
                  <a:lnTo>
                    <a:pt x="2" y="876"/>
                  </a:lnTo>
                  <a:lnTo>
                    <a:pt x="4" y="870"/>
                  </a:lnTo>
                  <a:lnTo>
                    <a:pt x="4" y="866"/>
                  </a:lnTo>
                  <a:lnTo>
                    <a:pt x="6" y="861"/>
                  </a:lnTo>
                  <a:lnTo>
                    <a:pt x="6" y="855"/>
                  </a:lnTo>
                  <a:lnTo>
                    <a:pt x="8" y="851"/>
                  </a:lnTo>
                  <a:lnTo>
                    <a:pt x="8" y="847"/>
                  </a:lnTo>
                  <a:lnTo>
                    <a:pt x="10" y="842"/>
                  </a:lnTo>
                  <a:lnTo>
                    <a:pt x="12" y="832"/>
                  </a:lnTo>
                  <a:lnTo>
                    <a:pt x="14" y="825"/>
                  </a:lnTo>
                  <a:lnTo>
                    <a:pt x="18" y="815"/>
                  </a:lnTo>
                  <a:lnTo>
                    <a:pt x="19" y="808"/>
                  </a:lnTo>
                  <a:lnTo>
                    <a:pt x="21" y="798"/>
                  </a:lnTo>
                  <a:lnTo>
                    <a:pt x="23" y="790"/>
                  </a:lnTo>
                  <a:lnTo>
                    <a:pt x="25" y="783"/>
                  </a:lnTo>
                  <a:lnTo>
                    <a:pt x="27" y="775"/>
                  </a:lnTo>
                  <a:lnTo>
                    <a:pt x="29" y="768"/>
                  </a:lnTo>
                  <a:lnTo>
                    <a:pt x="31" y="760"/>
                  </a:lnTo>
                  <a:lnTo>
                    <a:pt x="33" y="752"/>
                  </a:lnTo>
                  <a:lnTo>
                    <a:pt x="35" y="745"/>
                  </a:lnTo>
                  <a:lnTo>
                    <a:pt x="37" y="735"/>
                  </a:lnTo>
                  <a:lnTo>
                    <a:pt x="38" y="728"/>
                  </a:lnTo>
                  <a:lnTo>
                    <a:pt x="40" y="720"/>
                  </a:lnTo>
                  <a:lnTo>
                    <a:pt x="44" y="713"/>
                  </a:lnTo>
                  <a:lnTo>
                    <a:pt x="44" y="703"/>
                  </a:lnTo>
                  <a:lnTo>
                    <a:pt x="46" y="695"/>
                  </a:lnTo>
                  <a:lnTo>
                    <a:pt x="50" y="686"/>
                  </a:lnTo>
                  <a:lnTo>
                    <a:pt x="52" y="678"/>
                  </a:lnTo>
                  <a:lnTo>
                    <a:pt x="54" y="669"/>
                  </a:lnTo>
                  <a:lnTo>
                    <a:pt x="56" y="661"/>
                  </a:lnTo>
                  <a:lnTo>
                    <a:pt x="57" y="652"/>
                  </a:lnTo>
                  <a:lnTo>
                    <a:pt x="59" y="644"/>
                  </a:lnTo>
                  <a:lnTo>
                    <a:pt x="61" y="638"/>
                  </a:lnTo>
                  <a:lnTo>
                    <a:pt x="63" y="635"/>
                  </a:lnTo>
                  <a:lnTo>
                    <a:pt x="63" y="629"/>
                  </a:lnTo>
                  <a:lnTo>
                    <a:pt x="65" y="625"/>
                  </a:lnTo>
                  <a:lnTo>
                    <a:pt x="65" y="619"/>
                  </a:lnTo>
                  <a:lnTo>
                    <a:pt x="67" y="616"/>
                  </a:lnTo>
                  <a:lnTo>
                    <a:pt x="69" y="612"/>
                  </a:lnTo>
                  <a:lnTo>
                    <a:pt x="71" y="606"/>
                  </a:lnTo>
                  <a:lnTo>
                    <a:pt x="71" y="602"/>
                  </a:lnTo>
                  <a:lnTo>
                    <a:pt x="73" y="597"/>
                  </a:lnTo>
                  <a:lnTo>
                    <a:pt x="73" y="591"/>
                  </a:lnTo>
                  <a:lnTo>
                    <a:pt x="75" y="587"/>
                  </a:lnTo>
                  <a:lnTo>
                    <a:pt x="75" y="580"/>
                  </a:lnTo>
                  <a:lnTo>
                    <a:pt x="76" y="574"/>
                  </a:lnTo>
                  <a:lnTo>
                    <a:pt x="78" y="568"/>
                  </a:lnTo>
                  <a:lnTo>
                    <a:pt x="80" y="564"/>
                  </a:lnTo>
                  <a:lnTo>
                    <a:pt x="82" y="557"/>
                  </a:lnTo>
                  <a:lnTo>
                    <a:pt x="84" y="551"/>
                  </a:lnTo>
                  <a:lnTo>
                    <a:pt x="86" y="545"/>
                  </a:lnTo>
                  <a:lnTo>
                    <a:pt x="88" y="540"/>
                  </a:lnTo>
                  <a:lnTo>
                    <a:pt x="90" y="532"/>
                  </a:lnTo>
                  <a:lnTo>
                    <a:pt x="92" y="526"/>
                  </a:lnTo>
                  <a:lnTo>
                    <a:pt x="94" y="521"/>
                  </a:lnTo>
                  <a:lnTo>
                    <a:pt x="97" y="515"/>
                  </a:lnTo>
                  <a:lnTo>
                    <a:pt x="97" y="509"/>
                  </a:lnTo>
                  <a:lnTo>
                    <a:pt x="101" y="502"/>
                  </a:lnTo>
                  <a:lnTo>
                    <a:pt x="103" y="494"/>
                  </a:lnTo>
                  <a:lnTo>
                    <a:pt x="105" y="488"/>
                  </a:lnTo>
                  <a:lnTo>
                    <a:pt x="109" y="483"/>
                  </a:lnTo>
                  <a:lnTo>
                    <a:pt x="111" y="477"/>
                  </a:lnTo>
                  <a:lnTo>
                    <a:pt x="113" y="469"/>
                  </a:lnTo>
                  <a:lnTo>
                    <a:pt x="116" y="464"/>
                  </a:lnTo>
                  <a:lnTo>
                    <a:pt x="120" y="456"/>
                  </a:lnTo>
                  <a:lnTo>
                    <a:pt x="122" y="450"/>
                  </a:lnTo>
                  <a:lnTo>
                    <a:pt x="126" y="443"/>
                  </a:lnTo>
                  <a:lnTo>
                    <a:pt x="128" y="437"/>
                  </a:lnTo>
                  <a:lnTo>
                    <a:pt x="132" y="431"/>
                  </a:lnTo>
                  <a:lnTo>
                    <a:pt x="135" y="424"/>
                  </a:lnTo>
                  <a:lnTo>
                    <a:pt x="137" y="418"/>
                  </a:lnTo>
                  <a:lnTo>
                    <a:pt x="143" y="412"/>
                  </a:lnTo>
                  <a:lnTo>
                    <a:pt x="147" y="401"/>
                  </a:lnTo>
                  <a:lnTo>
                    <a:pt x="153" y="391"/>
                  </a:lnTo>
                  <a:lnTo>
                    <a:pt x="158" y="382"/>
                  </a:lnTo>
                  <a:lnTo>
                    <a:pt x="164" y="374"/>
                  </a:lnTo>
                  <a:lnTo>
                    <a:pt x="168" y="363"/>
                  </a:lnTo>
                  <a:lnTo>
                    <a:pt x="173" y="355"/>
                  </a:lnTo>
                  <a:lnTo>
                    <a:pt x="179" y="346"/>
                  </a:lnTo>
                  <a:lnTo>
                    <a:pt x="185" y="338"/>
                  </a:lnTo>
                  <a:lnTo>
                    <a:pt x="191" y="329"/>
                  </a:lnTo>
                  <a:lnTo>
                    <a:pt x="194" y="321"/>
                  </a:lnTo>
                  <a:lnTo>
                    <a:pt x="200" y="312"/>
                  </a:lnTo>
                  <a:lnTo>
                    <a:pt x="206" y="304"/>
                  </a:lnTo>
                  <a:lnTo>
                    <a:pt x="211" y="296"/>
                  </a:lnTo>
                  <a:lnTo>
                    <a:pt x="217" y="289"/>
                  </a:lnTo>
                  <a:lnTo>
                    <a:pt x="221" y="281"/>
                  </a:lnTo>
                  <a:lnTo>
                    <a:pt x="229" y="274"/>
                  </a:lnTo>
                  <a:lnTo>
                    <a:pt x="232" y="266"/>
                  </a:lnTo>
                  <a:lnTo>
                    <a:pt x="238" y="258"/>
                  </a:lnTo>
                  <a:lnTo>
                    <a:pt x="244" y="249"/>
                  </a:lnTo>
                  <a:lnTo>
                    <a:pt x="249" y="243"/>
                  </a:lnTo>
                  <a:lnTo>
                    <a:pt x="253" y="236"/>
                  </a:lnTo>
                  <a:lnTo>
                    <a:pt x="261" y="228"/>
                  </a:lnTo>
                  <a:lnTo>
                    <a:pt x="267" y="220"/>
                  </a:lnTo>
                  <a:lnTo>
                    <a:pt x="272" y="215"/>
                  </a:lnTo>
                  <a:lnTo>
                    <a:pt x="276" y="207"/>
                  </a:lnTo>
                  <a:lnTo>
                    <a:pt x="284" y="201"/>
                  </a:lnTo>
                  <a:lnTo>
                    <a:pt x="289" y="194"/>
                  </a:lnTo>
                  <a:lnTo>
                    <a:pt x="295" y="188"/>
                  </a:lnTo>
                  <a:lnTo>
                    <a:pt x="301" y="180"/>
                  </a:lnTo>
                  <a:lnTo>
                    <a:pt x="307" y="175"/>
                  </a:lnTo>
                  <a:lnTo>
                    <a:pt x="314" y="167"/>
                  </a:lnTo>
                  <a:lnTo>
                    <a:pt x="320" y="163"/>
                  </a:lnTo>
                  <a:lnTo>
                    <a:pt x="326" y="156"/>
                  </a:lnTo>
                  <a:lnTo>
                    <a:pt x="331" y="150"/>
                  </a:lnTo>
                  <a:lnTo>
                    <a:pt x="337" y="142"/>
                  </a:lnTo>
                  <a:lnTo>
                    <a:pt x="345" y="139"/>
                  </a:lnTo>
                  <a:lnTo>
                    <a:pt x="350" y="133"/>
                  </a:lnTo>
                  <a:lnTo>
                    <a:pt x="358" y="125"/>
                  </a:lnTo>
                  <a:lnTo>
                    <a:pt x="364" y="122"/>
                  </a:lnTo>
                  <a:lnTo>
                    <a:pt x="371" y="116"/>
                  </a:lnTo>
                  <a:lnTo>
                    <a:pt x="377" y="110"/>
                  </a:lnTo>
                  <a:lnTo>
                    <a:pt x="384" y="104"/>
                  </a:lnTo>
                  <a:lnTo>
                    <a:pt x="392" y="99"/>
                  </a:lnTo>
                  <a:lnTo>
                    <a:pt x="400" y="95"/>
                  </a:lnTo>
                  <a:lnTo>
                    <a:pt x="407" y="89"/>
                  </a:lnTo>
                  <a:lnTo>
                    <a:pt x="415" y="84"/>
                  </a:lnTo>
                  <a:lnTo>
                    <a:pt x="422" y="78"/>
                  </a:lnTo>
                  <a:lnTo>
                    <a:pt x="430" y="74"/>
                  </a:lnTo>
                  <a:lnTo>
                    <a:pt x="438" y="70"/>
                  </a:lnTo>
                  <a:lnTo>
                    <a:pt x="445" y="65"/>
                  </a:lnTo>
                  <a:lnTo>
                    <a:pt x="453" y="59"/>
                  </a:lnTo>
                  <a:lnTo>
                    <a:pt x="462" y="55"/>
                  </a:lnTo>
                  <a:lnTo>
                    <a:pt x="470" y="49"/>
                  </a:lnTo>
                  <a:lnTo>
                    <a:pt x="478" y="46"/>
                  </a:lnTo>
                  <a:lnTo>
                    <a:pt x="487" y="40"/>
                  </a:lnTo>
                  <a:lnTo>
                    <a:pt x="497" y="36"/>
                  </a:lnTo>
                  <a:lnTo>
                    <a:pt x="504" y="32"/>
                  </a:lnTo>
                  <a:lnTo>
                    <a:pt x="514" y="27"/>
                  </a:lnTo>
                  <a:lnTo>
                    <a:pt x="523" y="23"/>
                  </a:lnTo>
                  <a:lnTo>
                    <a:pt x="533" y="19"/>
                  </a:lnTo>
                  <a:lnTo>
                    <a:pt x="542" y="15"/>
                  </a:lnTo>
                  <a:lnTo>
                    <a:pt x="552" y="11"/>
                  </a:lnTo>
                  <a:lnTo>
                    <a:pt x="563" y="8"/>
                  </a:lnTo>
                  <a:lnTo>
                    <a:pt x="573" y="4"/>
                  </a:lnTo>
                  <a:lnTo>
                    <a:pt x="576" y="0"/>
                  </a:lnTo>
                  <a:lnTo>
                    <a:pt x="582" y="0"/>
                  </a:lnTo>
                  <a:lnTo>
                    <a:pt x="586" y="0"/>
                  </a:lnTo>
                  <a:lnTo>
                    <a:pt x="590" y="4"/>
                  </a:lnTo>
                  <a:lnTo>
                    <a:pt x="596" y="8"/>
                  </a:lnTo>
                  <a:lnTo>
                    <a:pt x="601" y="15"/>
                  </a:lnTo>
                  <a:lnTo>
                    <a:pt x="601" y="23"/>
                  </a:lnTo>
                  <a:lnTo>
                    <a:pt x="601" y="32"/>
                  </a:lnTo>
                  <a:lnTo>
                    <a:pt x="599" y="34"/>
                  </a:lnTo>
                  <a:lnTo>
                    <a:pt x="596" y="38"/>
                  </a:lnTo>
                  <a:lnTo>
                    <a:pt x="594" y="40"/>
                  </a:lnTo>
                  <a:lnTo>
                    <a:pt x="588"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sp>
          <p:nvSpPr>
            <p:cNvPr id="36881" name="Freeform 75"/>
            <p:cNvSpPr>
              <a:spLocks/>
            </p:cNvSpPr>
            <p:nvPr/>
          </p:nvSpPr>
          <p:spPr bwMode="auto">
            <a:xfrm>
              <a:off x="6915151" y="2457450"/>
              <a:ext cx="593725" cy="911225"/>
            </a:xfrm>
            <a:custGeom>
              <a:avLst/>
              <a:gdLst>
                <a:gd name="T0" fmla="*/ 2147483647 w 747"/>
                <a:gd name="T1" fmla="*/ 2147483647 h 1148"/>
                <a:gd name="T2" fmla="*/ 2147483647 w 747"/>
                <a:gd name="T3" fmla="*/ 2147483647 h 1148"/>
                <a:gd name="T4" fmla="*/ 2147483647 w 747"/>
                <a:gd name="T5" fmla="*/ 2147483647 h 1148"/>
                <a:gd name="T6" fmla="*/ 2147483647 w 747"/>
                <a:gd name="T7" fmla="*/ 2147483647 h 1148"/>
                <a:gd name="T8" fmla="*/ 2147483647 w 747"/>
                <a:gd name="T9" fmla="*/ 2147483647 h 1148"/>
                <a:gd name="T10" fmla="*/ 2147483647 w 747"/>
                <a:gd name="T11" fmla="*/ 2147483647 h 1148"/>
                <a:gd name="T12" fmla="*/ 2147483647 w 747"/>
                <a:gd name="T13" fmla="*/ 2147483647 h 1148"/>
                <a:gd name="T14" fmla="*/ 2147483647 w 747"/>
                <a:gd name="T15" fmla="*/ 2147483647 h 1148"/>
                <a:gd name="T16" fmla="*/ 2147483647 w 747"/>
                <a:gd name="T17" fmla="*/ 2147483647 h 1148"/>
                <a:gd name="T18" fmla="*/ 2147483647 w 747"/>
                <a:gd name="T19" fmla="*/ 2147483647 h 1148"/>
                <a:gd name="T20" fmla="*/ 2147483647 w 747"/>
                <a:gd name="T21" fmla="*/ 2147483647 h 1148"/>
                <a:gd name="T22" fmla="*/ 2147483647 w 747"/>
                <a:gd name="T23" fmla="*/ 2147483647 h 1148"/>
                <a:gd name="T24" fmla="*/ 2147483647 w 747"/>
                <a:gd name="T25" fmla="*/ 2147483647 h 1148"/>
                <a:gd name="T26" fmla="*/ 2147483647 w 747"/>
                <a:gd name="T27" fmla="*/ 2147483647 h 1148"/>
                <a:gd name="T28" fmla="*/ 2147483647 w 747"/>
                <a:gd name="T29" fmla="*/ 2147483647 h 1148"/>
                <a:gd name="T30" fmla="*/ 2147483647 w 747"/>
                <a:gd name="T31" fmla="*/ 2147483647 h 1148"/>
                <a:gd name="T32" fmla="*/ 2147483647 w 747"/>
                <a:gd name="T33" fmla="*/ 2147483647 h 1148"/>
                <a:gd name="T34" fmla="*/ 2147483647 w 747"/>
                <a:gd name="T35" fmla="*/ 2147483647 h 1148"/>
                <a:gd name="T36" fmla="*/ 2147483647 w 747"/>
                <a:gd name="T37" fmla="*/ 2147483647 h 1148"/>
                <a:gd name="T38" fmla="*/ 2147483647 w 747"/>
                <a:gd name="T39" fmla="*/ 2147483647 h 1148"/>
                <a:gd name="T40" fmla="*/ 2147483647 w 747"/>
                <a:gd name="T41" fmla="*/ 2147483647 h 1148"/>
                <a:gd name="T42" fmla="*/ 2147483647 w 747"/>
                <a:gd name="T43" fmla="*/ 2147483647 h 1148"/>
                <a:gd name="T44" fmla="*/ 2147483647 w 747"/>
                <a:gd name="T45" fmla="*/ 2147483647 h 1148"/>
                <a:gd name="T46" fmla="*/ 2147483647 w 747"/>
                <a:gd name="T47" fmla="*/ 2147483647 h 1148"/>
                <a:gd name="T48" fmla="*/ 2147483647 w 747"/>
                <a:gd name="T49" fmla="*/ 2147483647 h 1148"/>
                <a:gd name="T50" fmla="*/ 2147483647 w 747"/>
                <a:gd name="T51" fmla="*/ 2147483647 h 1148"/>
                <a:gd name="T52" fmla="*/ 2147483647 w 747"/>
                <a:gd name="T53" fmla="*/ 2147483647 h 1148"/>
                <a:gd name="T54" fmla="*/ 2147483647 w 747"/>
                <a:gd name="T55" fmla="*/ 2147483647 h 1148"/>
                <a:gd name="T56" fmla="*/ 0 w 747"/>
                <a:gd name="T57" fmla="*/ 2147483647 h 1148"/>
                <a:gd name="T58" fmla="*/ 2147483647 w 747"/>
                <a:gd name="T59" fmla="*/ 2147483647 h 1148"/>
                <a:gd name="T60" fmla="*/ 2147483647 w 747"/>
                <a:gd name="T61" fmla="*/ 2147483647 h 1148"/>
                <a:gd name="T62" fmla="*/ 2147483647 w 747"/>
                <a:gd name="T63" fmla="*/ 2147483647 h 1148"/>
                <a:gd name="T64" fmla="*/ 2147483647 w 747"/>
                <a:gd name="T65" fmla="*/ 2147483647 h 1148"/>
                <a:gd name="T66" fmla="*/ 2147483647 w 747"/>
                <a:gd name="T67" fmla="*/ 2147483647 h 1148"/>
                <a:gd name="T68" fmla="*/ 2147483647 w 747"/>
                <a:gd name="T69" fmla="*/ 2147483647 h 1148"/>
                <a:gd name="T70" fmla="*/ 2147483647 w 747"/>
                <a:gd name="T71" fmla="*/ 2147483647 h 1148"/>
                <a:gd name="T72" fmla="*/ 2147483647 w 747"/>
                <a:gd name="T73" fmla="*/ 2147483647 h 1148"/>
                <a:gd name="T74" fmla="*/ 2147483647 w 747"/>
                <a:gd name="T75" fmla="*/ 2147483647 h 1148"/>
                <a:gd name="T76" fmla="*/ 2147483647 w 747"/>
                <a:gd name="T77" fmla="*/ 2147483647 h 1148"/>
                <a:gd name="T78" fmla="*/ 2147483647 w 747"/>
                <a:gd name="T79" fmla="*/ 2147483647 h 1148"/>
                <a:gd name="T80" fmla="*/ 2147483647 w 747"/>
                <a:gd name="T81" fmla="*/ 2147483647 h 1148"/>
                <a:gd name="T82" fmla="*/ 2147483647 w 747"/>
                <a:gd name="T83" fmla="*/ 2147483647 h 1148"/>
                <a:gd name="T84" fmla="*/ 2147483647 w 747"/>
                <a:gd name="T85" fmla="*/ 2147483647 h 1148"/>
                <a:gd name="T86" fmla="*/ 2147483647 w 747"/>
                <a:gd name="T87" fmla="*/ 2147483647 h 1148"/>
                <a:gd name="T88" fmla="*/ 2147483647 w 747"/>
                <a:gd name="T89" fmla="*/ 2147483647 h 1148"/>
                <a:gd name="T90" fmla="*/ 2147483647 w 747"/>
                <a:gd name="T91" fmla="*/ 2147483647 h 1148"/>
                <a:gd name="T92" fmla="*/ 2147483647 w 747"/>
                <a:gd name="T93" fmla="*/ 2147483647 h 1148"/>
                <a:gd name="T94" fmla="*/ 2147483647 w 747"/>
                <a:gd name="T95" fmla="*/ 2147483647 h 1148"/>
                <a:gd name="T96" fmla="*/ 2147483647 w 747"/>
                <a:gd name="T97" fmla="*/ 2147483647 h 1148"/>
                <a:gd name="T98" fmla="*/ 2147483647 w 747"/>
                <a:gd name="T99" fmla="*/ 2147483647 h 1148"/>
                <a:gd name="T100" fmla="*/ 2147483647 w 747"/>
                <a:gd name="T101" fmla="*/ 2147483647 h 1148"/>
                <a:gd name="T102" fmla="*/ 2147483647 w 747"/>
                <a:gd name="T103" fmla="*/ 2147483647 h 1148"/>
                <a:gd name="T104" fmla="*/ 2147483647 w 747"/>
                <a:gd name="T105" fmla="*/ 2147483647 h 1148"/>
                <a:gd name="T106" fmla="*/ 2147483647 w 747"/>
                <a:gd name="T107" fmla="*/ 2147483647 h 1148"/>
                <a:gd name="T108" fmla="*/ 2147483647 w 747"/>
                <a:gd name="T109" fmla="*/ 0 h 1148"/>
                <a:gd name="T110" fmla="*/ 2147483647 w 747"/>
                <a:gd name="T111" fmla="*/ 2147483647 h 114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47"/>
                <a:gd name="T169" fmla="*/ 0 h 1148"/>
                <a:gd name="T170" fmla="*/ 747 w 747"/>
                <a:gd name="T171" fmla="*/ 1148 h 114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47" h="1148">
                  <a:moveTo>
                    <a:pt x="739" y="32"/>
                  </a:moveTo>
                  <a:lnTo>
                    <a:pt x="726" y="40"/>
                  </a:lnTo>
                  <a:lnTo>
                    <a:pt x="713" y="45"/>
                  </a:lnTo>
                  <a:lnTo>
                    <a:pt x="701" y="53"/>
                  </a:lnTo>
                  <a:lnTo>
                    <a:pt x="690" y="61"/>
                  </a:lnTo>
                  <a:lnTo>
                    <a:pt x="679" y="68"/>
                  </a:lnTo>
                  <a:lnTo>
                    <a:pt x="667" y="76"/>
                  </a:lnTo>
                  <a:lnTo>
                    <a:pt x="658" y="82"/>
                  </a:lnTo>
                  <a:lnTo>
                    <a:pt x="646" y="89"/>
                  </a:lnTo>
                  <a:lnTo>
                    <a:pt x="637" y="97"/>
                  </a:lnTo>
                  <a:lnTo>
                    <a:pt x="625" y="104"/>
                  </a:lnTo>
                  <a:lnTo>
                    <a:pt x="614" y="110"/>
                  </a:lnTo>
                  <a:lnTo>
                    <a:pt x="606" y="118"/>
                  </a:lnTo>
                  <a:lnTo>
                    <a:pt x="595" y="125"/>
                  </a:lnTo>
                  <a:lnTo>
                    <a:pt x="585" y="133"/>
                  </a:lnTo>
                  <a:lnTo>
                    <a:pt x="576" y="140"/>
                  </a:lnTo>
                  <a:lnTo>
                    <a:pt x="566" y="148"/>
                  </a:lnTo>
                  <a:lnTo>
                    <a:pt x="557" y="156"/>
                  </a:lnTo>
                  <a:lnTo>
                    <a:pt x="547" y="163"/>
                  </a:lnTo>
                  <a:lnTo>
                    <a:pt x="538" y="171"/>
                  </a:lnTo>
                  <a:lnTo>
                    <a:pt x="528" y="178"/>
                  </a:lnTo>
                  <a:lnTo>
                    <a:pt x="519" y="186"/>
                  </a:lnTo>
                  <a:lnTo>
                    <a:pt x="511" y="194"/>
                  </a:lnTo>
                  <a:lnTo>
                    <a:pt x="502" y="201"/>
                  </a:lnTo>
                  <a:lnTo>
                    <a:pt x="494" y="209"/>
                  </a:lnTo>
                  <a:lnTo>
                    <a:pt x="485" y="217"/>
                  </a:lnTo>
                  <a:lnTo>
                    <a:pt x="477" y="224"/>
                  </a:lnTo>
                  <a:lnTo>
                    <a:pt x="468" y="232"/>
                  </a:lnTo>
                  <a:lnTo>
                    <a:pt x="460" y="241"/>
                  </a:lnTo>
                  <a:lnTo>
                    <a:pt x="452" y="249"/>
                  </a:lnTo>
                  <a:lnTo>
                    <a:pt x="445" y="256"/>
                  </a:lnTo>
                  <a:lnTo>
                    <a:pt x="437" y="266"/>
                  </a:lnTo>
                  <a:lnTo>
                    <a:pt x="430" y="275"/>
                  </a:lnTo>
                  <a:lnTo>
                    <a:pt x="422" y="283"/>
                  </a:lnTo>
                  <a:lnTo>
                    <a:pt x="414" y="291"/>
                  </a:lnTo>
                  <a:lnTo>
                    <a:pt x="407" y="300"/>
                  </a:lnTo>
                  <a:lnTo>
                    <a:pt x="399" y="308"/>
                  </a:lnTo>
                  <a:lnTo>
                    <a:pt x="392" y="317"/>
                  </a:lnTo>
                  <a:lnTo>
                    <a:pt x="384" y="325"/>
                  </a:lnTo>
                  <a:lnTo>
                    <a:pt x="376" y="334"/>
                  </a:lnTo>
                  <a:lnTo>
                    <a:pt x="371" y="344"/>
                  </a:lnTo>
                  <a:lnTo>
                    <a:pt x="363" y="351"/>
                  </a:lnTo>
                  <a:lnTo>
                    <a:pt x="355" y="361"/>
                  </a:lnTo>
                  <a:lnTo>
                    <a:pt x="350" y="370"/>
                  </a:lnTo>
                  <a:lnTo>
                    <a:pt x="342" y="382"/>
                  </a:lnTo>
                  <a:lnTo>
                    <a:pt x="335" y="389"/>
                  </a:lnTo>
                  <a:lnTo>
                    <a:pt x="327" y="399"/>
                  </a:lnTo>
                  <a:lnTo>
                    <a:pt x="321" y="410"/>
                  </a:lnTo>
                  <a:lnTo>
                    <a:pt x="316" y="420"/>
                  </a:lnTo>
                  <a:lnTo>
                    <a:pt x="308" y="429"/>
                  </a:lnTo>
                  <a:lnTo>
                    <a:pt x="300" y="439"/>
                  </a:lnTo>
                  <a:lnTo>
                    <a:pt x="295" y="450"/>
                  </a:lnTo>
                  <a:lnTo>
                    <a:pt x="287" y="460"/>
                  </a:lnTo>
                  <a:lnTo>
                    <a:pt x="279" y="471"/>
                  </a:lnTo>
                  <a:lnTo>
                    <a:pt x="274" y="481"/>
                  </a:lnTo>
                  <a:lnTo>
                    <a:pt x="266" y="492"/>
                  </a:lnTo>
                  <a:lnTo>
                    <a:pt x="260" y="503"/>
                  </a:lnTo>
                  <a:lnTo>
                    <a:pt x="253" y="515"/>
                  </a:lnTo>
                  <a:lnTo>
                    <a:pt x="247" y="526"/>
                  </a:lnTo>
                  <a:lnTo>
                    <a:pt x="241" y="538"/>
                  </a:lnTo>
                  <a:lnTo>
                    <a:pt x="234" y="549"/>
                  </a:lnTo>
                  <a:lnTo>
                    <a:pt x="226" y="560"/>
                  </a:lnTo>
                  <a:lnTo>
                    <a:pt x="220" y="572"/>
                  </a:lnTo>
                  <a:lnTo>
                    <a:pt x="215" y="585"/>
                  </a:lnTo>
                  <a:lnTo>
                    <a:pt x="209" y="598"/>
                  </a:lnTo>
                  <a:lnTo>
                    <a:pt x="203" y="606"/>
                  </a:lnTo>
                  <a:lnTo>
                    <a:pt x="198" y="614"/>
                  </a:lnTo>
                  <a:lnTo>
                    <a:pt x="194" y="623"/>
                  </a:lnTo>
                  <a:lnTo>
                    <a:pt x="190" y="631"/>
                  </a:lnTo>
                  <a:lnTo>
                    <a:pt x="184" y="638"/>
                  </a:lnTo>
                  <a:lnTo>
                    <a:pt x="181" y="648"/>
                  </a:lnTo>
                  <a:lnTo>
                    <a:pt x="177" y="655"/>
                  </a:lnTo>
                  <a:lnTo>
                    <a:pt x="173" y="663"/>
                  </a:lnTo>
                  <a:lnTo>
                    <a:pt x="169" y="671"/>
                  </a:lnTo>
                  <a:lnTo>
                    <a:pt x="165" y="680"/>
                  </a:lnTo>
                  <a:lnTo>
                    <a:pt x="162" y="688"/>
                  </a:lnTo>
                  <a:lnTo>
                    <a:pt x="158" y="695"/>
                  </a:lnTo>
                  <a:lnTo>
                    <a:pt x="154" y="703"/>
                  </a:lnTo>
                  <a:lnTo>
                    <a:pt x="152" y="711"/>
                  </a:lnTo>
                  <a:lnTo>
                    <a:pt x="148" y="718"/>
                  </a:lnTo>
                  <a:lnTo>
                    <a:pt x="146" y="728"/>
                  </a:lnTo>
                  <a:lnTo>
                    <a:pt x="143" y="735"/>
                  </a:lnTo>
                  <a:lnTo>
                    <a:pt x="139" y="743"/>
                  </a:lnTo>
                  <a:lnTo>
                    <a:pt x="135" y="751"/>
                  </a:lnTo>
                  <a:lnTo>
                    <a:pt x="133" y="758"/>
                  </a:lnTo>
                  <a:lnTo>
                    <a:pt x="131" y="766"/>
                  </a:lnTo>
                  <a:lnTo>
                    <a:pt x="127" y="773"/>
                  </a:lnTo>
                  <a:lnTo>
                    <a:pt x="125" y="781"/>
                  </a:lnTo>
                  <a:lnTo>
                    <a:pt x="123" y="789"/>
                  </a:lnTo>
                  <a:lnTo>
                    <a:pt x="120" y="796"/>
                  </a:lnTo>
                  <a:lnTo>
                    <a:pt x="118" y="804"/>
                  </a:lnTo>
                  <a:lnTo>
                    <a:pt x="116" y="811"/>
                  </a:lnTo>
                  <a:lnTo>
                    <a:pt x="114" y="819"/>
                  </a:lnTo>
                  <a:lnTo>
                    <a:pt x="110" y="827"/>
                  </a:lnTo>
                  <a:lnTo>
                    <a:pt x="110" y="834"/>
                  </a:lnTo>
                  <a:lnTo>
                    <a:pt x="108" y="842"/>
                  </a:lnTo>
                  <a:lnTo>
                    <a:pt x="106" y="851"/>
                  </a:lnTo>
                  <a:lnTo>
                    <a:pt x="103" y="859"/>
                  </a:lnTo>
                  <a:lnTo>
                    <a:pt x="101" y="866"/>
                  </a:lnTo>
                  <a:lnTo>
                    <a:pt x="99" y="874"/>
                  </a:lnTo>
                  <a:lnTo>
                    <a:pt x="97" y="882"/>
                  </a:lnTo>
                  <a:lnTo>
                    <a:pt x="95" y="889"/>
                  </a:lnTo>
                  <a:lnTo>
                    <a:pt x="93" y="897"/>
                  </a:lnTo>
                  <a:lnTo>
                    <a:pt x="91" y="904"/>
                  </a:lnTo>
                  <a:lnTo>
                    <a:pt x="91" y="912"/>
                  </a:lnTo>
                  <a:lnTo>
                    <a:pt x="87" y="920"/>
                  </a:lnTo>
                  <a:lnTo>
                    <a:pt x="87" y="927"/>
                  </a:lnTo>
                  <a:lnTo>
                    <a:pt x="85" y="935"/>
                  </a:lnTo>
                  <a:lnTo>
                    <a:pt x="85" y="944"/>
                  </a:lnTo>
                  <a:lnTo>
                    <a:pt x="84" y="952"/>
                  </a:lnTo>
                  <a:lnTo>
                    <a:pt x="82" y="960"/>
                  </a:lnTo>
                  <a:lnTo>
                    <a:pt x="80" y="969"/>
                  </a:lnTo>
                  <a:lnTo>
                    <a:pt x="80" y="977"/>
                  </a:lnTo>
                  <a:lnTo>
                    <a:pt x="78" y="986"/>
                  </a:lnTo>
                  <a:lnTo>
                    <a:pt x="76" y="994"/>
                  </a:lnTo>
                  <a:lnTo>
                    <a:pt x="74" y="1001"/>
                  </a:lnTo>
                  <a:lnTo>
                    <a:pt x="74" y="1011"/>
                  </a:lnTo>
                  <a:lnTo>
                    <a:pt x="72" y="1018"/>
                  </a:lnTo>
                  <a:lnTo>
                    <a:pt x="70" y="1028"/>
                  </a:lnTo>
                  <a:lnTo>
                    <a:pt x="70" y="1037"/>
                  </a:lnTo>
                  <a:lnTo>
                    <a:pt x="68" y="1047"/>
                  </a:lnTo>
                  <a:lnTo>
                    <a:pt x="66" y="1056"/>
                  </a:lnTo>
                  <a:lnTo>
                    <a:pt x="66" y="1064"/>
                  </a:lnTo>
                  <a:lnTo>
                    <a:pt x="65" y="1074"/>
                  </a:lnTo>
                  <a:lnTo>
                    <a:pt x="63" y="1083"/>
                  </a:lnTo>
                  <a:lnTo>
                    <a:pt x="61" y="1093"/>
                  </a:lnTo>
                  <a:lnTo>
                    <a:pt x="61" y="1102"/>
                  </a:lnTo>
                  <a:lnTo>
                    <a:pt x="59" y="1113"/>
                  </a:lnTo>
                  <a:lnTo>
                    <a:pt x="59" y="1123"/>
                  </a:lnTo>
                  <a:lnTo>
                    <a:pt x="55" y="1129"/>
                  </a:lnTo>
                  <a:lnTo>
                    <a:pt x="53" y="1134"/>
                  </a:lnTo>
                  <a:lnTo>
                    <a:pt x="49" y="1138"/>
                  </a:lnTo>
                  <a:lnTo>
                    <a:pt x="46" y="1142"/>
                  </a:lnTo>
                  <a:lnTo>
                    <a:pt x="40" y="1144"/>
                  </a:lnTo>
                  <a:lnTo>
                    <a:pt x="36" y="1146"/>
                  </a:lnTo>
                  <a:lnTo>
                    <a:pt x="30" y="1146"/>
                  </a:lnTo>
                  <a:lnTo>
                    <a:pt x="25" y="1148"/>
                  </a:lnTo>
                  <a:lnTo>
                    <a:pt x="19" y="1144"/>
                  </a:lnTo>
                  <a:lnTo>
                    <a:pt x="15" y="1142"/>
                  </a:lnTo>
                  <a:lnTo>
                    <a:pt x="9" y="1140"/>
                  </a:lnTo>
                  <a:lnTo>
                    <a:pt x="8" y="1136"/>
                  </a:lnTo>
                  <a:lnTo>
                    <a:pt x="2" y="1132"/>
                  </a:lnTo>
                  <a:lnTo>
                    <a:pt x="0" y="1127"/>
                  </a:lnTo>
                  <a:lnTo>
                    <a:pt x="0" y="1121"/>
                  </a:lnTo>
                  <a:lnTo>
                    <a:pt x="0" y="1115"/>
                  </a:lnTo>
                  <a:lnTo>
                    <a:pt x="2" y="1104"/>
                  </a:lnTo>
                  <a:lnTo>
                    <a:pt x="4" y="1094"/>
                  </a:lnTo>
                  <a:lnTo>
                    <a:pt x="4" y="1083"/>
                  </a:lnTo>
                  <a:lnTo>
                    <a:pt x="6" y="1074"/>
                  </a:lnTo>
                  <a:lnTo>
                    <a:pt x="8" y="1062"/>
                  </a:lnTo>
                  <a:lnTo>
                    <a:pt x="9" y="1055"/>
                  </a:lnTo>
                  <a:lnTo>
                    <a:pt x="9" y="1045"/>
                  </a:lnTo>
                  <a:lnTo>
                    <a:pt x="11" y="1036"/>
                  </a:lnTo>
                  <a:lnTo>
                    <a:pt x="11" y="1024"/>
                  </a:lnTo>
                  <a:lnTo>
                    <a:pt x="13" y="1015"/>
                  </a:lnTo>
                  <a:lnTo>
                    <a:pt x="15" y="1005"/>
                  </a:lnTo>
                  <a:lnTo>
                    <a:pt x="17" y="996"/>
                  </a:lnTo>
                  <a:lnTo>
                    <a:pt x="19" y="986"/>
                  </a:lnTo>
                  <a:lnTo>
                    <a:pt x="21" y="979"/>
                  </a:lnTo>
                  <a:lnTo>
                    <a:pt x="23" y="969"/>
                  </a:lnTo>
                  <a:lnTo>
                    <a:pt x="25" y="961"/>
                  </a:lnTo>
                  <a:lnTo>
                    <a:pt x="25" y="950"/>
                  </a:lnTo>
                  <a:lnTo>
                    <a:pt x="27" y="942"/>
                  </a:lnTo>
                  <a:lnTo>
                    <a:pt x="28" y="933"/>
                  </a:lnTo>
                  <a:lnTo>
                    <a:pt x="30" y="923"/>
                  </a:lnTo>
                  <a:lnTo>
                    <a:pt x="32" y="914"/>
                  </a:lnTo>
                  <a:lnTo>
                    <a:pt x="34" y="906"/>
                  </a:lnTo>
                  <a:lnTo>
                    <a:pt x="36" y="899"/>
                  </a:lnTo>
                  <a:lnTo>
                    <a:pt x="40" y="891"/>
                  </a:lnTo>
                  <a:lnTo>
                    <a:pt x="40" y="882"/>
                  </a:lnTo>
                  <a:lnTo>
                    <a:pt x="44" y="872"/>
                  </a:lnTo>
                  <a:lnTo>
                    <a:pt x="46" y="865"/>
                  </a:lnTo>
                  <a:lnTo>
                    <a:pt x="47" y="855"/>
                  </a:lnTo>
                  <a:lnTo>
                    <a:pt x="49" y="847"/>
                  </a:lnTo>
                  <a:lnTo>
                    <a:pt x="53" y="838"/>
                  </a:lnTo>
                  <a:lnTo>
                    <a:pt x="55" y="830"/>
                  </a:lnTo>
                  <a:lnTo>
                    <a:pt x="57" y="823"/>
                  </a:lnTo>
                  <a:lnTo>
                    <a:pt x="59" y="813"/>
                  </a:lnTo>
                  <a:lnTo>
                    <a:pt x="61" y="804"/>
                  </a:lnTo>
                  <a:lnTo>
                    <a:pt x="65" y="796"/>
                  </a:lnTo>
                  <a:lnTo>
                    <a:pt x="66" y="789"/>
                  </a:lnTo>
                  <a:lnTo>
                    <a:pt x="70" y="781"/>
                  </a:lnTo>
                  <a:lnTo>
                    <a:pt x="72" y="771"/>
                  </a:lnTo>
                  <a:lnTo>
                    <a:pt x="76" y="764"/>
                  </a:lnTo>
                  <a:lnTo>
                    <a:pt x="78" y="756"/>
                  </a:lnTo>
                  <a:lnTo>
                    <a:pt x="82" y="747"/>
                  </a:lnTo>
                  <a:lnTo>
                    <a:pt x="84" y="739"/>
                  </a:lnTo>
                  <a:lnTo>
                    <a:pt x="87" y="730"/>
                  </a:lnTo>
                  <a:lnTo>
                    <a:pt x="91" y="722"/>
                  </a:lnTo>
                  <a:lnTo>
                    <a:pt x="93" y="714"/>
                  </a:lnTo>
                  <a:lnTo>
                    <a:pt x="97" y="705"/>
                  </a:lnTo>
                  <a:lnTo>
                    <a:pt x="101" y="697"/>
                  </a:lnTo>
                  <a:lnTo>
                    <a:pt x="104" y="690"/>
                  </a:lnTo>
                  <a:lnTo>
                    <a:pt x="108" y="680"/>
                  </a:lnTo>
                  <a:lnTo>
                    <a:pt x="112" y="673"/>
                  </a:lnTo>
                  <a:lnTo>
                    <a:pt x="116" y="663"/>
                  </a:lnTo>
                  <a:lnTo>
                    <a:pt x="120" y="655"/>
                  </a:lnTo>
                  <a:lnTo>
                    <a:pt x="123" y="646"/>
                  </a:lnTo>
                  <a:lnTo>
                    <a:pt x="127" y="638"/>
                  </a:lnTo>
                  <a:lnTo>
                    <a:pt x="131" y="629"/>
                  </a:lnTo>
                  <a:lnTo>
                    <a:pt x="135" y="621"/>
                  </a:lnTo>
                  <a:lnTo>
                    <a:pt x="139" y="612"/>
                  </a:lnTo>
                  <a:lnTo>
                    <a:pt x="143" y="604"/>
                  </a:lnTo>
                  <a:lnTo>
                    <a:pt x="148" y="595"/>
                  </a:lnTo>
                  <a:lnTo>
                    <a:pt x="152" y="587"/>
                  </a:lnTo>
                  <a:lnTo>
                    <a:pt x="158" y="578"/>
                  </a:lnTo>
                  <a:lnTo>
                    <a:pt x="163" y="568"/>
                  </a:lnTo>
                  <a:lnTo>
                    <a:pt x="167" y="560"/>
                  </a:lnTo>
                  <a:lnTo>
                    <a:pt x="173" y="553"/>
                  </a:lnTo>
                  <a:lnTo>
                    <a:pt x="179" y="540"/>
                  </a:lnTo>
                  <a:lnTo>
                    <a:pt x="186" y="526"/>
                  </a:lnTo>
                  <a:lnTo>
                    <a:pt x="192" y="515"/>
                  </a:lnTo>
                  <a:lnTo>
                    <a:pt x="200" y="503"/>
                  </a:lnTo>
                  <a:lnTo>
                    <a:pt x="205" y="490"/>
                  </a:lnTo>
                  <a:lnTo>
                    <a:pt x="213" y="479"/>
                  </a:lnTo>
                  <a:lnTo>
                    <a:pt x="219" y="467"/>
                  </a:lnTo>
                  <a:lnTo>
                    <a:pt x="226" y="458"/>
                  </a:lnTo>
                  <a:lnTo>
                    <a:pt x="234" y="445"/>
                  </a:lnTo>
                  <a:lnTo>
                    <a:pt x="239" y="435"/>
                  </a:lnTo>
                  <a:lnTo>
                    <a:pt x="247" y="424"/>
                  </a:lnTo>
                  <a:lnTo>
                    <a:pt x="255" y="414"/>
                  </a:lnTo>
                  <a:lnTo>
                    <a:pt x="260" y="405"/>
                  </a:lnTo>
                  <a:lnTo>
                    <a:pt x="268" y="393"/>
                  </a:lnTo>
                  <a:lnTo>
                    <a:pt x="274" y="384"/>
                  </a:lnTo>
                  <a:lnTo>
                    <a:pt x="281" y="374"/>
                  </a:lnTo>
                  <a:lnTo>
                    <a:pt x="289" y="365"/>
                  </a:lnTo>
                  <a:lnTo>
                    <a:pt x="295" y="355"/>
                  </a:lnTo>
                  <a:lnTo>
                    <a:pt x="302" y="346"/>
                  </a:lnTo>
                  <a:lnTo>
                    <a:pt x="310" y="336"/>
                  </a:lnTo>
                  <a:lnTo>
                    <a:pt x="317" y="327"/>
                  </a:lnTo>
                  <a:lnTo>
                    <a:pt x="325" y="317"/>
                  </a:lnTo>
                  <a:lnTo>
                    <a:pt x="333" y="310"/>
                  </a:lnTo>
                  <a:lnTo>
                    <a:pt x="340" y="302"/>
                  </a:lnTo>
                  <a:lnTo>
                    <a:pt x="348" y="293"/>
                  </a:lnTo>
                  <a:lnTo>
                    <a:pt x="355" y="283"/>
                  </a:lnTo>
                  <a:lnTo>
                    <a:pt x="363" y="275"/>
                  </a:lnTo>
                  <a:lnTo>
                    <a:pt x="371" y="268"/>
                  </a:lnTo>
                  <a:lnTo>
                    <a:pt x="378" y="258"/>
                  </a:lnTo>
                  <a:lnTo>
                    <a:pt x="386" y="251"/>
                  </a:lnTo>
                  <a:lnTo>
                    <a:pt x="393" y="243"/>
                  </a:lnTo>
                  <a:lnTo>
                    <a:pt x="403" y="236"/>
                  </a:lnTo>
                  <a:lnTo>
                    <a:pt x="411" y="228"/>
                  </a:lnTo>
                  <a:lnTo>
                    <a:pt x="418" y="220"/>
                  </a:lnTo>
                  <a:lnTo>
                    <a:pt x="426" y="213"/>
                  </a:lnTo>
                  <a:lnTo>
                    <a:pt x="433" y="205"/>
                  </a:lnTo>
                  <a:lnTo>
                    <a:pt x="443" y="197"/>
                  </a:lnTo>
                  <a:lnTo>
                    <a:pt x="450" y="190"/>
                  </a:lnTo>
                  <a:lnTo>
                    <a:pt x="460" y="182"/>
                  </a:lnTo>
                  <a:lnTo>
                    <a:pt x="470" y="175"/>
                  </a:lnTo>
                  <a:lnTo>
                    <a:pt x="477" y="167"/>
                  </a:lnTo>
                  <a:lnTo>
                    <a:pt x="487" y="159"/>
                  </a:lnTo>
                  <a:lnTo>
                    <a:pt x="496" y="154"/>
                  </a:lnTo>
                  <a:lnTo>
                    <a:pt x="506" y="146"/>
                  </a:lnTo>
                  <a:lnTo>
                    <a:pt x="513" y="139"/>
                  </a:lnTo>
                  <a:lnTo>
                    <a:pt x="525" y="131"/>
                  </a:lnTo>
                  <a:lnTo>
                    <a:pt x="534" y="125"/>
                  </a:lnTo>
                  <a:lnTo>
                    <a:pt x="544" y="118"/>
                  </a:lnTo>
                  <a:lnTo>
                    <a:pt x="553" y="110"/>
                  </a:lnTo>
                  <a:lnTo>
                    <a:pt x="565" y="102"/>
                  </a:lnTo>
                  <a:lnTo>
                    <a:pt x="574" y="97"/>
                  </a:lnTo>
                  <a:lnTo>
                    <a:pt x="585" y="89"/>
                  </a:lnTo>
                  <a:lnTo>
                    <a:pt x="595" y="82"/>
                  </a:lnTo>
                  <a:lnTo>
                    <a:pt x="606" y="74"/>
                  </a:lnTo>
                  <a:lnTo>
                    <a:pt x="616" y="68"/>
                  </a:lnTo>
                  <a:lnTo>
                    <a:pt x="627" y="61"/>
                  </a:lnTo>
                  <a:lnTo>
                    <a:pt x="639" y="53"/>
                  </a:lnTo>
                  <a:lnTo>
                    <a:pt x="650" y="45"/>
                  </a:lnTo>
                  <a:lnTo>
                    <a:pt x="662" y="38"/>
                  </a:lnTo>
                  <a:lnTo>
                    <a:pt x="675" y="32"/>
                  </a:lnTo>
                  <a:lnTo>
                    <a:pt x="684" y="25"/>
                  </a:lnTo>
                  <a:lnTo>
                    <a:pt x="698" y="17"/>
                  </a:lnTo>
                  <a:lnTo>
                    <a:pt x="711" y="9"/>
                  </a:lnTo>
                  <a:lnTo>
                    <a:pt x="722" y="4"/>
                  </a:lnTo>
                  <a:lnTo>
                    <a:pt x="730" y="0"/>
                  </a:lnTo>
                  <a:lnTo>
                    <a:pt x="736" y="0"/>
                  </a:lnTo>
                  <a:lnTo>
                    <a:pt x="739" y="4"/>
                  </a:lnTo>
                  <a:lnTo>
                    <a:pt x="745" y="9"/>
                  </a:lnTo>
                  <a:lnTo>
                    <a:pt x="747" y="13"/>
                  </a:lnTo>
                  <a:lnTo>
                    <a:pt x="747" y="21"/>
                  </a:lnTo>
                  <a:lnTo>
                    <a:pt x="745" y="26"/>
                  </a:lnTo>
                  <a:lnTo>
                    <a:pt x="739"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he-IL"/>
            </a:p>
          </p:txBody>
        </p:sp>
      </p:grpSp>
      <p:pic>
        <p:nvPicPr>
          <p:cNvPr id="58"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15485" y="4327807"/>
            <a:ext cx="4017491" cy="212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 Box 20"/>
          <p:cNvSpPr txBox="1">
            <a:spLocks noChangeArrowheads="1"/>
          </p:cNvSpPr>
          <p:nvPr/>
        </p:nvSpPr>
        <p:spPr bwMode="auto">
          <a:xfrm>
            <a:off x="222250" y="4760347"/>
            <a:ext cx="26356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
              </a:buBlip>
            </a:pPr>
            <a:r>
              <a:rPr lang="en-US" sz="2000" dirty="0">
                <a:solidFill>
                  <a:srgbClr val="000000"/>
                </a:solidFill>
                <a:cs typeface="Tahoma" pitchFamily="34" charset="0"/>
              </a:rPr>
              <a:t> </a:t>
            </a:r>
            <a:r>
              <a:rPr lang="en-US" sz="2000" b="1" dirty="0" smtClean="0">
                <a:solidFill>
                  <a:srgbClr val="FF0000"/>
                </a:solidFill>
                <a:cs typeface="Tahoma" pitchFamily="34" charset="0"/>
              </a:rPr>
              <a:t>Subspace methods:</a:t>
            </a:r>
            <a:endParaRPr lang="en-US" sz="2000" dirty="0">
              <a:solidFill>
                <a:srgbClr val="000000"/>
              </a:solidFill>
              <a:cs typeface="Tahoma" pitchFamily="34" charset="0"/>
            </a:endParaRPr>
          </a:p>
        </p:txBody>
      </p:sp>
    </p:spTree>
    <p:extLst>
      <p:ext uri="{BB962C8B-B14F-4D97-AF65-F5344CB8AC3E}">
        <p14:creationId xmlns:p14="http://schemas.microsoft.com/office/powerpoint/2010/main" val="181587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8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8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8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87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87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P spid="4" grpId="0"/>
      <p:bldP spid="59"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p:cNvSpPr>
            <a:spLocks noGrp="1"/>
          </p:cNvSpPr>
          <p:nvPr>
            <p:ph type="title"/>
          </p:nvPr>
        </p:nvSpPr>
        <p:spPr/>
        <p:txBody>
          <a:bodyPr/>
          <a:lstStyle/>
          <a:p>
            <a:r>
              <a:rPr lang="en-US" smtClean="0"/>
              <a:t>Mixing with Periodic Functions</a:t>
            </a:r>
            <a:endParaRPr lang="he-IL" smtClean="0"/>
          </a:p>
        </p:txBody>
      </p:sp>
      <p:sp>
        <p:nvSpPr>
          <p:cNvPr id="6148" name="Slide Number Placeholder 3"/>
          <p:cNvSpPr>
            <a:spLocks noGrp="1"/>
          </p:cNvSpPr>
          <p:nvPr>
            <p:ph type="sldNum" sz="quarter" idx="4294967295"/>
          </p:nvPr>
        </p:nvSpPr>
        <p:spPr bwMode="auto">
          <a:xfrm>
            <a:off x="6553200" y="6245225"/>
            <a:ext cx="2133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fld id="{F1B9289E-C866-40C0-B18F-A5A947B2A09B}" type="slidenum">
              <a:rPr lang="he-IL"/>
              <a:pPr algn="r" rtl="1" eaLnBrk="1" hangingPunct="1"/>
              <a:t>150</a:t>
            </a:fld>
            <a:endParaRPr lang="en-US"/>
          </a:p>
        </p:txBody>
      </p:sp>
      <p:sp>
        <p:nvSpPr>
          <p:cNvPr id="6149" name="Rectangle 796"/>
          <p:cNvSpPr>
            <a:spLocks noChangeArrowheads="1"/>
          </p:cNvSpPr>
          <p:nvPr/>
        </p:nvSpPr>
        <p:spPr bwMode="auto">
          <a:xfrm>
            <a:off x="431800" y="1338263"/>
            <a:ext cx="8153400" cy="5124450"/>
          </a:xfrm>
          <a:prstGeom prst="rect">
            <a:avLst/>
          </a:prstGeom>
          <a:solidFill>
            <a:srgbClr val="FFFFFF"/>
          </a:solidFill>
          <a:ln w="38100" algn="ctr">
            <a:solidFill>
              <a:schemeClr val="tx1"/>
            </a:solidFill>
            <a:round/>
            <a:headEnd/>
            <a:tailEnd/>
          </a:ln>
        </p:spPr>
        <p:txBody>
          <a:bodyPr wrap="none" lIns="21600" tIns="316338" rIns="21600" bIns="316338" anchor="ctr"/>
          <a:lstStyle/>
          <a:p>
            <a:pPr algn="r" rtl="1"/>
            <a:endParaRPr lang="he-IL"/>
          </a:p>
        </p:txBody>
      </p:sp>
      <p:pic>
        <p:nvPicPr>
          <p:cNvPr id="6150" name="Picture 2" descr="Z:\sips2010\mixingsch.jpg"/>
          <p:cNvPicPr>
            <a:picLocks noChangeAspect="1" noChangeArrowheads="1"/>
          </p:cNvPicPr>
          <p:nvPr/>
        </p:nvPicPr>
        <p:blipFill>
          <a:blip r:embed="rId4" cstate="print">
            <a:clrChange>
              <a:clrFrom>
                <a:srgbClr val="FFFFE7"/>
              </a:clrFrom>
              <a:clrTo>
                <a:srgbClr val="FFFFE7">
                  <a:alpha val="0"/>
                </a:srgbClr>
              </a:clrTo>
            </a:clrChange>
            <a:extLst>
              <a:ext uri="{28A0092B-C50C-407E-A947-70E740481C1C}">
                <a14:useLocalDpi xmlns:a14="http://schemas.microsoft.com/office/drawing/2010/main" val="0"/>
              </a:ext>
            </a:extLst>
          </a:blip>
          <a:srcRect l="35864" r="29114" b="33885"/>
          <a:stretch>
            <a:fillRect/>
          </a:stretch>
        </p:blipFill>
        <p:spPr bwMode="auto">
          <a:xfrm>
            <a:off x="1216025" y="1644650"/>
            <a:ext cx="38004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 descr="Z:\sips2010\mixingsch.jpg"/>
          <p:cNvPicPr>
            <a:picLocks noChangeAspect="1" noChangeArrowheads="1"/>
          </p:cNvPicPr>
          <p:nvPr/>
        </p:nvPicPr>
        <p:blipFill>
          <a:blip r:embed="rId5" cstate="print">
            <a:clrChange>
              <a:clrFrom>
                <a:srgbClr val="FFFCF7"/>
              </a:clrFrom>
              <a:clrTo>
                <a:srgbClr val="FFFCF7">
                  <a:alpha val="0"/>
                </a:srgbClr>
              </a:clrTo>
            </a:clrChange>
            <a:extLst>
              <a:ext uri="{28A0092B-C50C-407E-A947-70E740481C1C}">
                <a14:useLocalDpi xmlns:a14="http://schemas.microsoft.com/office/drawing/2010/main" val="0"/>
              </a:ext>
            </a:extLst>
          </a:blip>
          <a:srcRect l="70886" b="10027"/>
          <a:stretch>
            <a:fillRect/>
          </a:stretch>
        </p:blipFill>
        <p:spPr bwMode="auto">
          <a:xfrm>
            <a:off x="5006975" y="1655763"/>
            <a:ext cx="315912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Z:\sips2010\mixingsch.jpg"/>
          <p:cNvPicPr>
            <a:picLocks noChangeAspect="1" noChangeArrowheads="1"/>
          </p:cNvPicPr>
          <p:nvPr/>
        </p:nvPicPr>
        <p:blipFill>
          <a:blip r:embed="rId5" cstate="print">
            <a:clrChange>
              <a:clrFrom>
                <a:srgbClr val="FFFDF8"/>
              </a:clrFrom>
              <a:clrTo>
                <a:srgbClr val="FFFDF8">
                  <a:alpha val="0"/>
                </a:srgbClr>
              </a:clrTo>
            </a:clrChange>
            <a:extLst>
              <a:ext uri="{28A0092B-C50C-407E-A947-70E740481C1C}">
                <a14:useLocalDpi xmlns:a14="http://schemas.microsoft.com/office/drawing/2010/main" val="0"/>
              </a:ext>
            </a:extLst>
          </a:blip>
          <a:srcRect t="58565" r="66177"/>
          <a:stretch>
            <a:fillRect/>
          </a:stretch>
        </p:blipFill>
        <p:spPr bwMode="auto">
          <a:xfrm>
            <a:off x="1374775" y="4291013"/>
            <a:ext cx="36703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98"/>
          <p:cNvGraphicFramePr>
            <a:graphicFrameLocks noChangeAspect="1"/>
          </p:cNvGraphicFramePr>
          <p:nvPr/>
        </p:nvGraphicFramePr>
        <p:xfrm>
          <a:off x="5283200" y="1597025"/>
          <a:ext cx="2763838" cy="1984375"/>
        </p:xfrm>
        <a:graphic>
          <a:graphicData uri="http://schemas.openxmlformats.org/presentationml/2006/ole">
            <mc:AlternateContent xmlns:mc="http://schemas.openxmlformats.org/markup-compatibility/2006">
              <mc:Choice xmlns:v="urn:schemas-microsoft-com:vml" Requires="v">
                <p:oleObj spid="_x0000_s6255" name="Acrobat Document" r:id="rId6" imgW="5958000" imgH="4007520" progId="AcroExch.Document.7">
                  <p:embed/>
                </p:oleObj>
              </mc:Choice>
              <mc:Fallback>
                <p:oleObj name="Acrobat Document" r:id="rId6" imgW="5958000" imgH="4007520" progId="AcroExch.Document.7">
                  <p:embed/>
                  <p:pic>
                    <p:nvPicPr>
                      <p:cNvPr id="0" name="Picture 8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1597025"/>
                        <a:ext cx="2763838"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8"/>
          <p:cNvSpPr/>
          <p:nvPr/>
        </p:nvSpPr>
        <p:spPr bwMode="auto">
          <a:xfrm>
            <a:off x="5184775" y="1535113"/>
            <a:ext cx="2873375" cy="2001837"/>
          </a:xfrm>
          <a:prstGeom prst="rect">
            <a:avLst/>
          </a:prstGeom>
          <a:noFill/>
          <a:ln w="38100">
            <a:headEnd type="none" w="med" len="med"/>
            <a:tailEnd type="none" w="med" len="med"/>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none" lIns="21600" tIns="316338" rIns="21600" bIns="316338" rtlCol="1" anchor="ctr"/>
          <a:lstStyle/>
          <a:p>
            <a:pPr algn="r" rtl="1">
              <a:defRPr/>
            </a:pPr>
            <a:endParaRPr lang="he-IL">
              <a:solidFill>
                <a:schemeClr val="tx1"/>
              </a:solidFill>
            </a:endParaRPr>
          </a:p>
        </p:txBody>
      </p:sp>
      <p:sp>
        <p:nvSpPr>
          <p:cNvPr id="6154" name="TextBox 803"/>
          <p:cNvSpPr txBox="1">
            <a:spLocks noChangeArrowheads="1"/>
          </p:cNvSpPr>
          <p:nvPr/>
        </p:nvSpPr>
        <p:spPr bwMode="auto">
          <a:xfrm>
            <a:off x="5186363" y="5408613"/>
            <a:ext cx="18986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eaLnBrk="1" hangingPunct="1"/>
            <a:r>
              <a:rPr lang="en-US" sz="1600"/>
              <a:t>support</a:t>
            </a:r>
            <a:r>
              <a:rPr lang="en-US"/>
              <a:t> wideband LO</a:t>
            </a:r>
            <a:endParaRPr lang="he-IL"/>
          </a:p>
        </p:txBody>
      </p:sp>
      <p:sp>
        <p:nvSpPr>
          <p:cNvPr id="6155" name="TextBox 804"/>
          <p:cNvSpPr txBox="1">
            <a:spLocks noChangeArrowheads="1"/>
          </p:cNvSpPr>
          <p:nvPr/>
        </p:nvSpPr>
        <p:spPr bwMode="auto">
          <a:xfrm>
            <a:off x="582613" y="4924425"/>
            <a:ext cx="16621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600"/>
              <a:t>Cannot equalize</a:t>
            </a:r>
          </a:p>
          <a:p>
            <a:pPr eaLnBrk="1" hangingPunct="1"/>
            <a:r>
              <a:rPr lang="en-US" sz="1600"/>
              <a:t>entire path</a:t>
            </a:r>
            <a:endParaRPr lang="he-IL" sz="1600"/>
          </a:p>
        </p:txBody>
      </p:sp>
      <p:sp>
        <p:nvSpPr>
          <p:cNvPr id="6156" name="TextBox 805"/>
          <p:cNvSpPr txBox="1">
            <a:spLocks noChangeArrowheads="1"/>
          </p:cNvSpPr>
          <p:nvPr/>
        </p:nvSpPr>
        <p:spPr bwMode="auto">
          <a:xfrm>
            <a:off x="1381125" y="1417638"/>
            <a:ext cx="3048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eaLnBrk="1" hangingPunct="1"/>
            <a:r>
              <a:rPr lang="en-US" sz="1600"/>
              <a:t>Fine biasing due to sinusoids power split </a:t>
            </a:r>
            <a:endParaRPr lang="he-IL" sz="1600"/>
          </a:p>
        </p:txBody>
      </p:sp>
      <p:pic>
        <p:nvPicPr>
          <p:cNvPr id="6157" name="Picture 806" descr="addin_tmp.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57238" y="5576888"/>
            <a:ext cx="1093787"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Box 807"/>
          <p:cNvSpPr txBox="1">
            <a:spLocks noChangeArrowheads="1"/>
          </p:cNvSpPr>
          <p:nvPr/>
        </p:nvSpPr>
        <p:spPr bwMode="auto">
          <a:xfrm>
            <a:off x="1987550" y="5924550"/>
            <a:ext cx="5168900" cy="522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400" b="1">
                <a:solidFill>
                  <a:srgbClr val="FFFFFF"/>
                </a:solidFill>
              </a:rPr>
              <a:t>Datasheet specifications are for single LO mixing</a:t>
            </a:r>
            <a:br>
              <a:rPr lang="en-US" sz="1400" b="1">
                <a:solidFill>
                  <a:srgbClr val="FFFFFF"/>
                </a:solidFill>
              </a:rPr>
            </a:br>
            <a:r>
              <a:rPr lang="en-US" sz="1400" b="1">
                <a:solidFill>
                  <a:srgbClr val="FFFFFF"/>
                </a:solidFill>
              </a:rPr>
              <a:t>(conversion loss, IP3, required power) !</a:t>
            </a:r>
            <a:endParaRPr lang="he-IL" sz="1400" b="1">
              <a:solidFill>
                <a:srgbClr val="FFFFFF"/>
              </a:solidFill>
            </a:endParaRPr>
          </a:p>
        </p:txBody>
      </p:sp>
      <p:sp>
        <p:nvSpPr>
          <p:cNvPr id="6159" name="Text Box 5"/>
          <p:cNvSpPr txBox="1">
            <a:spLocks noChangeArrowheads="1"/>
          </p:cNvSpPr>
          <p:nvPr/>
        </p:nvSpPr>
        <p:spPr bwMode="auto">
          <a:xfrm>
            <a:off x="7214312" y="6066897"/>
            <a:ext cx="137088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et al</a:t>
            </a:r>
            <a:r>
              <a:rPr lang="en-US" sz="1200" b="1" dirty="0" smtClean="0">
                <a:solidFill>
                  <a:srgbClr val="CC0099"/>
                </a:solidFill>
              </a:rPr>
              <a:t>., ’10</a:t>
            </a:r>
            <a:endParaRPr lang="en-US" sz="1200" b="1" dirty="0">
              <a:solidFill>
                <a:srgbClr val="CC0099"/>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p:txBody>
          <a:bodyPr/>
          <a:lstStyle/>
          <a:p>
            <a:r>
              <a:rPr lang="en-US" sz="3600" smtClean="0"/>
              <a:t>Highly-Transient Periodic Waveforms</a:t>
            </a:r>
          </a:p>
        </p:txBody>
      </p:sp>
      <p:pic>
        <p:nvPicPr>
          <p:cNvPr id="156675" name="Picture 4" descr="mboard_crop"/>
          <p:cNvPicPr>
            <a:picLocks noChangeAspect="1" noChangeArrowheads="1"/>
          </p:cNvPicPr>
          <p:nvPr/>
        </p:nvPicPr>
        <p:blipFill>
          <a:blip r:embed="rId3" cstate="print">
            <a:extLst>
              <a:ext uri="{28A0092B-C50C-407E-A947-70E740481C1C}">
                <a14:useLocalDpi xmlns:a14="http://schemas.microsoft.com/office/drawing/2010/main" val="0"/>
              </a:ext>
            </a:extLst>
          </a:blip>
          <a:srcRect l="57889" r="16748" b="84274"/>
          <a:stretch>
            <a:fillRect/>
          </a:stretch>
        </p:blipFill>
        <p:spPr bwMode="auto">
          <a:xfrm>
            <a:off x="6646863" y="1319213"/>
            <a:ext cx="21844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6" descr="dirac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1238" y="1419225"/>
            <a:ext cx="3700462"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Rectangle 3"/>
          <p:cNvSpPr>
            <a:spLocks noChangeArrowheads="1"/>
          </p:cNvSpPr>
          <p:nvPr/>
        </p:nvSpPr>
        <p:spPr bwMode="auto">
          <a:xfrm>
            <a:off x="271463" y="5170488"/>
            <a:ext cx="6691312" cy="168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Blip>
                <a:blip r:embed="rId5"/>
              </a:buBlip>
            </a:pPr>
            <a:r>
              <a:rPr lang="en-US" sz="2000">
                <a:sym typeface="Wingdings" pitchFamily="2" charset="2"/>
              </a:rPr>
              <a:t>We selected the sign pattern which gives about the same harmonic levels</a:t>
            </a:r>
          </a:p>
          <a:p>
            <a:pPr marL="342900" indent="-342900">
              <a:lnSpc>
                <a:spcPct val="80000"/>
              </a:lnSpc>
              <a:spcBef>
                <a:spcPct val="20000"/>
              </a:spcBef>
              <a:buFontTx/>
              <a:buBlip>
                <a:blip r:embed="rId5"/>
              </a:buBlip>
            </a:pPr>
            <a:r>
              <a:rPr lang="en-US" sz="2000">
                <a:sym typeface="Wingdings" pitchFamily="2" charset="2"/>
              </a:rPr>
              <a:t>Tap locations: 5</a:t>
            </a:r>
            <a:r>
              <a:rPr lang="en-US" sz="2000" baseline="30000">
                <a:sym typeface="Wingdings" pitchFamily="2" charset="2"/>
              </a:rPr>
              <a:t>th</a:t>
            </a:r>
            <a:r>
              <a:rPr lang="en-US" sz="2000">
                <a:sym typeface="Wingdings" pitchFamily="2" charset="2"/>
              </a:rPr>
              <a:t> bit in every consecutive 24 bits (layout considerations only)</a:t>
            </a:r>
          </a:p>
        </p:txBody>
      </p:sp>
      <p:sp>
        <p:nvSpPr>
          <p:cNvPr id="156678" name="Rectangle 824"/>
          <p:cNvSpPr>
            <a:spLocks noChangeArrowheads="1"/>
          </p:cNvSpPr>
          <p:nvPr/>
        </p:nvSpPr>
        <p:spPr bwMode="auto">
          <a:xfrm>
            <a:off x="4940300" y="2503488"/>
            <a:ext cx="3968750" cy="2439987"/>
          </a:xfrm>
          <a:prstGeom prst="rect">
            <a:avLst/>
          </a:prstGeom>
          <a:solidFill>
            <a:srgbClr val="FFFFFF"/>
          </a:solidFill>
          <a:ln w="38100" algn="ctr">
            <a:solidFill>
              <a:schemeClr val="tx1"/>
            </a:solidFill>
            <a:round/>
            <a:headEnd/>
            <a:tailEnd/>
          </a:ln>
        </p:spPr>
        <p:txBody>
          <a:bodyPr wrap="none" lIns="21600" tIns="316338" rIns="21600" bIns="316338" anchor="ctr"/>
          <a:lstStyle/>
          <a:p>
            <a:pPr algn="r" rtl="1"/>
            <a:endParaRPr lang="he-IL"/>
          </a:p>
        </p:txBody>
      </p:sp>
      <p:pic>
        <p:nvPicPr>
          <p:cNvPr id="156679" name="Picture 828" descr="clock.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8250" y="2603500"/>
            <a:ext cx="35814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7796213" y="6216650"/>
            <a:ext cx="137088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et al., </a:t>
            </a:r>
            <a:r>
              <a:rPr lang="en-US" sz="1200" b="1" dirty="0" smtClean="0">
                <a:solidFill>
                  <a:srgbClr val="CC0099"/>
                </a:solidFill>
              </a:rPr>
              <a:t>‘10</a:t>
            </a:r>
            <a:endParaRPr lang="en-US" sz="1200" b="1" dirty="0">
              <a:solidFill>
                <a:srgbClr val="CC0099"/>
              </a:solidFill>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smtClean="0"/>
              <a:t>Sub-Nyquist Demonstration</a:t>
            </a:r>
            <a:endParaRPr lang="he-IL" smtClean="0"/>
          </a:p>
        </p:txBody>
      </p:sp>
      <p:sp>
        <p:nvSpPr>
          <p:cNvPr id="157699" name="Text Box 2462"/>
          <p:cNvSpPr txBox="1">
            <a:spLocks noChangeArrowheads="1"/>
          </p:cNvSpPr>
          <p:nvPr/>
        </p:nvSpPr>
        <p:spPr bwMode="auto">
          <a:xfrm>
            <a:off x="2551113" y="5724525"/>
            <a:ext cx="119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FM @ 631.2 MHz</a:t>
            </a:r>
          </a:p>
        </p:txBody>
      </p:sp>
      <p:sp>
        <p:nvSpPr>
          <p:cNvPr id="157700" name="Text Box 2463"/>
          <p:cNvSpPr txBox="1">
            <a:spLocks noChangeArrowheads="1"/>
          </p:cNvSpPr>
          <p:nvPr/>
        </p:nvSpPr>
        <p:spPr bwMode="auto">
          <a:xfrm>
            <a:off x="5413375" y="5729288"/>
            <a:ext cx="12287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AM @ 807.8 MHz</a:t>
            </a:r>
          </a:p>
        </p:txBody>
      </p:sp>
      <p:pic>
        <p:nvPicPr>
          <p:cNvPr id="157701" name="Picture 29" descr="aa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2938" y="4092575"/>
            <a:ext cx="2551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7702" name="Straight Arrow Connector 33"/>
          <p:cNvCxnSpPr>
            <a:cxnSpLocks noChangeShapeType="1"/>
          </p:cNvCxnSpPr>
          <p:nvPr/>
        </p:nvCxnSpPr>
        <p:spPr bwMode="auto">
          <a:xfrm rot="5400000">
            <a:off x="4098131" y="4837907"/>
            <a:ext cx="390525" cy="1588"/>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57703" name="Text Box 2450"/>
          <p:cNvSpPr txBox="1">
            <a:spLocks noChangeArrowheads="1"/>
          </p:cNvSpPr>
          <p:nvPr/>
        </p:nvSpPr>
        <p:spPr bwMode="auto">
          <a:xfrm rot="-5400000">
            <a:off x="4152106" y="4421982"/>
            <a:ext cx="6254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1.5 MHz</a:t>
            </a:r>
          </a:p>
        </p:txBody>
      </p:sp>
      <p:cxnSp>
        <p:nvCxnSpPr>
          <p:cNvPr id="157704" name="Straight Arrow Connector 33"/>
          <p:cNvCxnSpPr>
            <a:cxnSpLocks noChangeShapeType="1"/>
          </p:cNvCxnSpPr>
          <p:nvPr/>
        </p:nvCxnSpPr>
        <p:spPr bwMode="auto">
          <a:xfrm rot="10800000" flipV="1">
            <a:off x="3348038" y="4243388"/>
            <a:ext cx="387350" cy="3810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7705" name="Text Box 2450"/>
          <p:cNvSpPr txBox="1">
            <a:spLocks noChangeArrowheads="1"/>
          </p:cNvSpPr>
          <p:nvPr/>
        </p:nvSpPr>
        <p:spPr bwMode="auto">
          <a:xfrm>
            <a:off x="3652838" y="3732213"/>
            <a:ext cx="5270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10 kHz</a:t>
            </a:r>
          </a:p>
        </p:txBody>
      </p:sp>
      <p:pic>
        <p:nvPicPr>
          <p:cNvPr id="157706" name="Picture 45" descr="AMrecons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838" y="4092575"/>
            <a:ext cx="2551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7707" name="Straight Arrow Connector 33"/>
          <p:cNvCxnSpPr>
            <a:cxnSpLocks noChangeShapeType="1"/>
          </p:cNvCxnSpPr>
          <p:nvPr/>
        </p:nvCxnSpPr>
        <p:spPr bwMode="auto">
          <a:xfrm rot="10800000" flipV="1">
            <a:off x="5954713" y="4243388"/>
            <a:ext cx="387350" cy="3810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7708" name="Text Box 2450"/>
          <p:cNvSpPr txBox="1">
            <a:spLocks noChangeArrowheads="1"/>
          </p:cNvSpPr>
          <p:nvPr/>
        </p:nvSpPr>
        <p:spPr bwMode="auto">
          <a:xfrm>
            <a:off x="6257925" y="3751263"/>
            <a:ext cx="603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100 kHz</a:t>
            </a:r>
          </a:p>
        </p:txBody>
      </p:sp>
      <p:sp>
        <p:nvSpPr>
          <p:cNvPr id="157709" name="Text Box 2452"/>
          <p:cNvSpPr txBox="1">
            <a:spLocks noChangeArrowheads="1"/>
          </p:cNvSpPr>
          <p:nvPr/>
        </p:nvSpPr>
        <p:spPr bwMode="auto">
          <a:xfrm>
            <a:off x="6769100" y="2989263"/>
            <a:ext cx="248761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200"/>
              <a:t>Overlayed sub-Nyquist </a:t>
            </a:r>
          </a:p>
          <a:p>
            <a:pPr algn="ctr" rtl="1" eaLnBrk="1" hangingPunct="1"/>
            <a:r>
              <a:rPr lang="en-US" sz="1200"/>
              <a:t>aliasing around 6.171 MHz</a:t>
            </a:r>
          </a:p>
        </p:txBody>
      </p:sp>
      <p:pic>
        <p:nvPicPr>
          <p:cNvPr id="157710" name="Picture 32" descr="Y:\Xampling\calibration\Jul_8_2010\photos\IMG_3864.jpg"/>
          <p:cNvPicPr>
            <a:picLocks noChangeAspect="1" noChangeArrowheads="1"/>
          </p:cNvPicPr>
          <p:nvPr/>
        </p:nvPicPr>
        <p:blipFill>
          <a:blip r:embed="rId4" cstate="print">
            <a:extLst>
              <a:ext uri="{28A0092B-C50C-407E-A947-70E740481C1C}">
                <a14:useLocalDpi xmlns:a14="http://schemas.microsoft.com/office/drawing/2010/main" val="0"/>
              </a:ext>
            </a:extLst>
          </a:blip>
          <a:srcRect l="22383" t="6042" r="23866" b="28751"/>
          <a:stretch>
            <a:fillRect/>
          </a:stretch>
        </p:blipFill>
        <p:spPr bwMode="auto">
          <a:xfrm>
            <a:off x="7091363" y="1916113"/>
            <a:ext cx="17399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711" name="Group 34"/>
          <p:cNvGrpSpPr>
            <a:grpSpLocks/>
          </p:cNvGrpSpPr>
          <p:nvPr/>
        </p:nvGrpSpPr>
        <p:grpSpPr bwMode="auto">
          <a:xfrm>
            <a:off x="217488" y="1909763"/>
            <a:ext cx="4192587" cy="1887537"/>
            <a:chOff x="23080663" y="4375150"/>
            <a:chExt cx="14227175" cy="6404586"/>
          </a:xfrm>
        </p:grpSpPr>
        <p:sp>
          <p:nvSpPr>
            <p:cNvPr id="157720" name="Text Box 2446"/>
            <p:cNvSpPr txBox="1">
              <a:spLocks noChangeArrowheads="1"/>
            </p:cNvSpPr>
            <p:nvPr/>
          </p:nvSpPr>
          <p:spPr bwMode="auto">
            <a:xfrm>
              <a:off x="27147839" y="5980116"/>
              <a:ext cx="757240" cy="36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800" b="1">
                  <a:solidFill>
                    <a:srgbClr val="FF0000"/>
                  </a:solidFill>
                </a:rPr>
                <a:t>+</a:t>
              </a:r>
            </a:p>
          </p:txBody>
        </p:sp>
        <p:sp>
          <p:nvSpPr>
            <p:cNvPr id="157721" name="Text Box 2447"/>
            <p:cNvSpPr txBox="1">
              <a:spLocks noChangeArrowheads="1"/>
            </p:cNvSpPr>
            <p:nvPr/>
          </p:nvSpPr>
          <p:spPr bwMode="auto">
            <a:xfrm>
              <a:off x="32199260" y="5980116"/>
              <a:ext cx="757240" cy="36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800" b="1">
                  <a:solidFill>
                    <a:srgbClr val="FF0000"/>
                  </a:solidFill>
                </a:rPr>
                <a:t>+</a:t>
              </a:r>
            </a:p>
          </p:txBody>
        </p:sp>
        <p:sp>
          <p:nvSpPr>
            <p:cNvPr id="157722" name="Text Box 2449"/>
            <p:cNvSpPr txBox="1">
              <a:spLocks noChangeArrowheads="1"/>
            </p:cNvSpPr>
            <p:nvPr/>
          </p:nvSpPr>
          <p:spPr bwMode="auto">
            <a:xfrm>
              <a:off x="24586349" y="9310690"/>
              <a:ext cx="2128101"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FM @ 631.2 MHz</a:t>
              </a:r>
            </a:p>
          </p:txBody>
        </p:sp>
        <p:sp>
          <p:nvSpPr>
            <p:cNvPr id="157723" name="Text Box 2450"/>
            <p:cNvSpPr txBox="1">
              <a:spLocks noChangeArrowheads="1"/>
            </p:cNvSpPr>
            <p:nvPr/>
          </p:nvSpPr>
          <p:spPr bwMode="auto">
            <a:xfrm>
              <a:off x="29649477" y="9310690"/>
              <a:ext cx="2191012"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AM @ 807.8 MHz</a:t>
              </a:r>
            </a:p>
          </p:txBody>
        </p:sp>
        <p:sp>
          <p:nvSpPr>
            <p:cNvPr id="157724" name="Text Box 2451"/>
            <p:cNvSpPr txBox="1">
              <a:spLocks noChangeArrowheads="1"/>
            </p:cNvSpPr>
            <p:nvPr/>
          </p:nvSpPr>
          <p:spPr bwMode="auto">
            <a:xfrm>
              <a:off x="34624355" y="9310690"/>
              <a:ext cx="2231046"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Sine @ 981.9 MHz</a:t>
              </a:r>
            </a:p>
          </p:txBody>
        </p:sp>
        <p:pic>
          <p:nvPicPr>
            <p:cNvPr id="157725" name="Picture 2" descr="Y:\Xampling\calibration\Jul_8_2010\photos\generators_exp8\IMG_3918.jpg"/>
            <p:cNvPicPr>
              <a:picLocks noChangeAspect="1" noChangeArrowheads="1"/>
            </p:cNvPicPr>
            <p:nvPr/>
          </p:nvPicPr>
          <p:blipFill>
            <a:blip r:embed="rId5" cstate="print">
              <a:extLst>
                <a:ext uri="{28A0092B-C50C-407E-A947-70E740481C1C}">
                  <a14:useLocalDpi xmlns:a14="http://schemas.microsoft.com/office/drawing/2010/main" val="0"/>
                </a:ext>
              </a:extLst>
            </a:blip>
            <a:srcRect l="19296" t="6563" r="28436" b="29062"/>
            <a:stretch>
              <a:fillRect/>
            </a:stretch>
          </p:blipFill>
          <p:spPr bwMode="auto">
            <a:xfrm>
              <a:off x="23080663" y="5486400"/>
              <a:ext cx="41640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6" name="Picture 4" descr="Y:\Xampling\calibration\Jul_8_2010\photos\generators_exp8\IMG_3955.jpg"/>
            <p:cNvPicPr>
              <a:picLocks noChangeAspect="1" noChangeArrowheads="1"/>
            </p:cNvPicPr>
            <p:nvPr/>
          </p:nvPicPr>
          <p:blipFill>
            <a:blip r:embed="rId6" cstate="print">
              <a:extLst>
                <a:ext uri="{28A0092B-C50C-407E-A947-70E740481C1C}">
                  <a14:useLocalDpi xmlns:a14="http://schemas.microsoft.com/office/drawing/2010/main" val="0"/>
                </a:ext>
              </a:extLst>
            </a:blip>
            <a:srcRect l="16251" t="3125" r="29141" b="32500"/>
            <a:stretch>
              <a:fillRect/>
            </a:stretch>
          </p:blipFill>
          <p:spPr bwMode="auto">
            <a:xfrm>
              <a:off x="28160663" y="5651500"/>
              <a:ext cx="4165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7" name="Picture 9" descr="Y:\Xampling\calibration\Jul_8_2010\photos\generators_exp8\IMG_3967.jpg"/>
            <p:cNvPicPr>
              <a:picLocks noChangeAspect="1" noChangeArrowheads="1"/>
            </p:cNvPicPr>
            <p:nvPr/>
          </p:nvPicPr>
          <p:blipFill>
            <a:blip r:embed="rId7" cstate="print">
              <a:extLst>
                <a:ext uri="{28A0092B-C50C-407E-A947-70E740481C1C}">
                  <a14:useLocalDpi xmlns:a14="http://schemas.microsoft.com/office/drawing/2010/main" val="0"/>
                </a:ext>
              </a:extLst>
            </a:blip>
            <a:srcRect l="25626" t="6876" r="20000" b="26563"/>
            <a:stretch>
              <a:fillRect/>
            </a:stretch>
          </p:blipFill>
          <p:spPr bwMode="auto">
            <a:xfrm>
              <a:off x="33142238" y="5510213"/>
              <a:ext cx="416560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8" name="Picture 3" descr="Y:\Xampling\calibration\Jul_8_2010\photos\generators_exp8\IMG_3953.jpg"/>
            <p:cNvPicPr>
              <a:picLocks noChangeAspect="1" noChangeArrowheads="1"/>
            </p:cNvPicPr>
            <p:nvPr/>
          </p:nvPicPr>
          <p:blipFill>
            <a:blip r:embed="rId8" cstate="print">
              <a:extLst>
                <a:ext uri="{28A0092B-C50C-407E-A947-70E740481C1C}">
                  <a14:useLocalDpi xmlns:a14="http://schemas.microsoft.com/office/drawing/2010/main" val="0"/>
                </a:ext>
              </a:extLst>
            </a:blip>
            <a:srcRect l="8170" t="55000" r="12189" b="12619"/>
            <a:stretch>
              <a:fillRect/>
            </a:stretch>
          </p:blipFill>
          <p:spPr bwMode="auto">
            <a:xfrm>
              <a:off x="23080663" y="4432300"/>
              <a:ext cx="41640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9" name="Picture 5" descr="Y:\Xampling\calibration\Jul_8_2010\photos\generators_exp8\IMG_3927.jpg"/>
            <p:cNvPicPr>
              <a:picLocks noChangeAspect="1" noChangeArrowheads="1"/>
            </p:cNvPicPr>
            <p:nvPr/>
          </p:nvPicPr>
          <p:blipFill>
            <a:blip r:embed="rId9" cstate="print">
              <a:extLst>
                <a:ext uri="{28A0092B-C50C-407E-A947-70E740481C1C}">
                  <a14:useLocalDpi xmlns:a14="http://schemas.microsoft.com/office/drawing/2010/main" val="0"/>
                </a:ext>
              </a:extLst>
            </a:blip>
            <a:srcRect t="42500" b="16310"/>
            <a:stretch>
              <a:fillRect/>
            </a:stretch>
          </p:blipFill>
          <p:spPr bwMode="auto">
            <a:xfrm>
              <a:off x="28160663" y="4416425"/>
              <a:ext cx="41656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30" name="Picture 7" descr="Y:\Xampling\calibration\Jul_8_2010\photos\generators_exp8\IMG_3961.jpg"/>
            <p:cNvPicPr>
              <a:picLocks noChangeAspect="1" noChangeArrowheads="1"/>
            </p:cNvPicPr>
            <p:nvPr/>
          </p:nvPicPr>
          <p:blipFill>
            <a:blip r:embed="rId10" cstate="print">
              <a:extLst>
                <a:ext uri="{28A0092B-C50C-407E-A947-70E740481C1C}">
                  <a14:useLocalDpi xmlns:a14="http://schemas.microsoft.com/office/drawing/2010/main" val="0"/>
                </a:ext>
              </a:extLst>
            </a:blip>
            <a:srcRect l="8281" t="40625" r="10860" b="25000"/>
            <a:stretch>
              <a:fillRect/>
            </a:stretch>
          </p:blipFill>
          <p:spPr bwMode="auto">
            <a:xfrm>
              <a:off x="33142238" y="4375150"/>
              <a:ext cx="41656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7712" name="Straight Arrow Connector 29"/>
          <p:cNvCxnSpPr>
            <a:cxnSpLocks noChangeShapeType="1"/>
          </p:cNvCxnSpPr>
          <p:nvPr/>
        </p:nvCxnSpPr>
        <p:spPr bwMode="auto">
          <a:xfrm>
            <a:off x="6740525" y="2854325"/>
            <a:ext cx="26670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57713" name="Picture 2232" descr="mboard_crop"/>
          <p:cNvPicPr>
            <a:picLocks noChangeAspect="1" noChangeArrowheads="1"/>
          </p:cNvPicPr>
          <p:nvPr/>
        </p:nvPicPr>
        <p:blipFill>
          <a:blip r:embed="rId11" cstate="print">
            <a:clrChange>
              <a:clrFrom>
                <a:srgbClr val="ECECEC"/>
              </a:clrFrom>
              <a:clrTo>
                <a:srgbClr val="ECECEC">
                  <a:alpha val="0"/>
                </a:srgbClr>
              </a:clrTo>
            </a:clrChange>
            <a:lum bright="6000"/>
            <a:extLst>
              <a:ext uri="{28A0092B-C50C-407E-A947-70E740481C1C}">
                <a14:useLocalDpi xmlns:a14="http://schemas.microsoft.com/office/drawing/2010/main" val="0"/>
              </a:ext>
            </a:extLst>
          </a:blip>
          <a:srcRect/>
          <a:stretch>
            <a:fillRect/>
          </a:stretch>
        </p:blipFill>
        <p:spPr bwMode="auto">
          <a:xfrm>
            <a:off x="4845050" y="2268538"/>
            <a:ext cx="176053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7714" name="Straight Arrow Connector 29"/>
          <p:cNvCxnSpPr>
            <a:cxnSpLocks noChangeShapeType="1"/>
          </p:cNvCxnSpPr>
          <p:nvPr/>
        </p:nvCxnSpPr>
        <p:spPr bwMode="auto">
          <a:xfrm>
            <a:off x="4506913" y="2854325"/>
            <a:ext cx="265112"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57715" name="Text Box 2452"/>
          <p:cNvSpPr txBox="1">
            <a:spLocks noChangeArrowheads="1"/>
          </p:cNvSpPr>
          <p:nvPr/>
        </p:nvSpPr>
        <p:spPr bwMode="auto">
          <a:xfrm>
            <a:off x="5419725" y="3284538"/>
            <a:ext cx="6111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r>
              <a:rPr lang="en-US" sz="1200"/>
              <a:t>MWC prototype</a:t>
            </a:r>
          </a:p>
        </p:txBody>
      </p:sp>
      <p:sp>
        <p:nvSpPr>
          <p:cNvPr id="157716" name="Text Box 4"/>
          <p:cNvSpPr txBox="1">
            <a:spLocks noChangeArrowheads="1"/>
          </p:cNvSpPr>
          <p:nvPr/>
        </p:nvSpPr>
        <p:spPr bwMode="auto">
          <a:xfrm>
            <a:off x="196850" y="1282700"/>
            <a:ext cx="8718550" cy="406400"/>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a:solidFill>
                  <a:schemeClr val="bg1"/>
                </a:solidFill>
              </a:rPr>
              <a:t>Carrier frequencies are chosen to create overlayed aliasing at baseband</a:t>
            </a:r>
          </a:p>
        </p:txBody>
      </p:sp>
      <p:cxnSp>
        <p:nvCxnSpPr>
          <p:cNvPr id="157717" name="Straight Arrow Connector 29"/>
          <p:cNvCxnSpPr>
            <a:cxnSpLocks noChangeShapeType="1"/>
          </p:cNvCxnSpPr>
          <p:nvPr/>
        </p:nvCxnSpPr>
        <p:spPr bwMode="auto">
          <a:xfrm>
            <a:off x="273050" y="5118100"/>
            <a:ext cx="1254125"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57718" name="Text Box 2450"/>
          <p:cNvSpPr txBox="1">
            <a:spLocks noChangeArrowheads="1"/>
          </p:cNvSpPr>
          <p:nvPr/>
        </p:nvSpPr>
        <p:spPr bwMode="auto">
          <a:xfrm>
            <a:off x="254000" y="4316413"/>
            <a:ext cx="11064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r>
              <a:rPr lang="en-US" sz="1200"/>
              <a:t>Reconstruction</a:t>
            </a:r>
          </a:p>
          <a:p>
            <a:pPr algn="ctr" eaLnBrk="1" hangingPunct="1"/>
            <a:r>
              <a:rPr lang="en-US" sz="1200"/>
              <a:t>(CTF)</a:t>
            </a:r>
          </a:p>
        </p:txBody>
      </p:sp>
      <p:sp>
        <p:nvSpPr>
          <p:cNvPr id="157719" name="Text Box 5"/>
          <p:cNvSpPr txBox="1">
            <a:spLocks noChangeArrowheads="1"/>
          </p:cNvSpPr>
          <p:nvPr/>
        </p:nvSpPr>
        <p:spPr bwMode="auto">
          <a:xfrm>
            <a:off x="7796213" y="6216650"/>
            <a:ext cx="137088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et al., </a:t>
            </a:r>
            <a:r>
              <a:rPr lang="en-US" sz="1200" b="1" dirty="0" smtClean="0">
                <a:solidFill>
                  <a:srgbClr val="CC0099"/>
                </a:solidFill>
              </a:rPr>
              <a:t>‘10</a:t>
            </a:r>
            <a:endParaRPr lang="en-US" sz="1200" b="1" dirty="0">
              <a:solidFill>
                <a:srgbClr val="CC0099"/>
              </a:solidFill>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p:txBody>
          <a:bodyPr/>
          <a:lstStyle/>
          <a:p>
            <a:r>
              <a:rPr lang="en-US" smtClean="0"/>
              <a:t>Application: Cognitive Radio</a:t>
            </a:r>
          </a:p>
        </p:txBody>
      </p:sp>
      <p:sp>
        <p:nvSpPr>
          <p:cNvPr id="158723" name="Line 11"/>
          <p:cNvSpPr>
            <a:spLocks noChangeShapeType="1"/>
          </p:cNvSpPr>
          <p:nvPr/>
        </p:nvSpPr>
        <p:spPr bwMode="auto">
          <a:xfrm>
            <a:off x="2409825" y="1828800"/>
            <a:ext cx="4003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24" name="Line 12"/>
          <p:cNvSpPr>
            <a:spLocks noChangeShapeType="1"/>
          </p:cNvSpPr>
          <p:nvPr/>
        </p:nvSpPr>
        <p:spPr bwMode="auto">
          <a:xfrm>
            <a:off x="4414838" y="18288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8725" name="Picture 37" descr="addin_tmp"/>
          <p:cNvPicPr>
            <a:picLocks noChangeAspect="1" noChangeArrowheads="1"/>
          </p:cNvPicPr>
          <p:nvPr>
            <p:custDataLst>
              <p:tags r:id="rId1"/>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373563" y="2071688"/>
            <a:ext cx="79375"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214" descr="addin_tmp"/>
          <p:cNvPicPr>
            <a:picLocks noChangeAspect="1" noChangeArrowheads="1"/>
          </p:cNvPicPr>
          <p:nvPr>
            <p:custDataLst>
              <p:tags r:id="rId2"/>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8462963" y="1730375"/>
            <a:ext cx="1143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7" name="Line 13"/>
          <p:cNvSpPr>
            <a:spLocks noChangeShapeType="1"/>
          </p:cNvSpPr>
          <p:nvPr/>
        </p:nvSpPr>
        <p:spPr bwMode="auto">
          <a:xfrm>
            <a:off x="8085138" y="18288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28" name="Rectangle 15"/>
          <p:cNvSpPr>
            <a:spLocks noChangeArrowheads="1"/>
          </p:cNvSpPr>
          <p:nvPr/>
        </p:nvSpPr>
        <p:spPr bwMode="auto">
          <a:xfrm>
            <a:off x="5395913" y="1311275"/>
            <a:ext cx="163512"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58729" name="AutoShape 16"/>
          <p:cNvSpPr>
            <a:spLocks noChangeArrowheads="1"/>
          </p:cNvSpPr>
          <p:nvPr/>
        </p:nvSpPr>
        <p:spPr bwMode="auto">
          <a:xfrm>
            <a:off x="7696200" y="1331913"/>
            <a:ext cx="200025" cy="496887"/>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58730" name="AutoShape 17"/>
          <p:cNvSpPr>
            <a:spLocks noChangeArrowheads="1"/>
          </p:cNvSpPr>
          <p:nvPr/>
        </p:nvSpPr>
        <p:spPr bwMode="auto">
          <a:xfrm rot="10800000">
            <a:off x="6764338" y="1352550"/>
            <a:ext cx="334962"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58731" name="Group 15"/>
          <p:cNvGrpSpPr>
            <a:grpSpLocks/>
          </p:cNvGrpSpPr>
          <p:nvPr/>
        </p:nvGrpSpPr>
        <p:grpSpPr bwMode="auto">
          <a:xfrm>
            <a:off x="6189663" y="1631950"/>
            <a:ext cx="660400" cy="387350"/>
            <a:chOff x="1361" y="1451"/>
            <a:chExt cx="416" cy="244"/>
          </a:xfrm>
        </p:grpSpPr>
        <p:sp>
          <p:nvSpPr>
            <p:cNvPr id="158811" name="Text Box 16"/>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58812" name="Text Box 17"/>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58732" name="Line 13"/>
          <p:cNvSpPr>
            <a:spLocks noChangeShapeType="1"/>
          </p:cNvSpPr>
          <p:nvPr/>
        </p:nvSpPr>
        <p:spPr bwMode="auto">
          <a:xfrm>
            <a:off x="750888" y="18288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33" name="Rectangle 15"/>
          <p:cNvSpPr>
            <a:spLocks noChangeArrowheads="1"/>
          </p:cNvSpPr>
          <p:nvPr/>
        </p:nvSpPr>
        <p:spPr bwMode="auto">
          <a:xfrm flipH="1">
            <a:off x="3270250" y="1311275"/>
            <a:ext cx="163513"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58734" name="AutoShape 16"/>
          <p:cNvSpPr>
            <a:spLocks noChangeArrowheads="1"/>
          </p:cNvSpPr>
          <p:nvPr/>
        </p:nvSpPr>
        <p:spPr bwMode="auto">
          <a:xfrm flipH="1">
            <a:off x="933450" y="1331913"/>
            <a:ext cx="200025" cy="496887"/>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58735" name="AutoShape 17"/>
          <p:cNvSpPr>
            <a:spLocks noChangeArrowheads="1"/>
          </p:cNvSpPr>
          <p:nvPr/>
        </p:nvSpPr>
        <p:spPr bwMode="auto">
          <a:xfrm rot="10800000" flipH="1">
            <a:off x="1730375" y="1352550"/>
            <a:ext cx="334963"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58736" name="Group 24"/>
          <p:cNvGrpSpPr>
            <a:grpSpLocks/>
          </p:cNvGrpSpPr>
          <p:nvPr/>
        </p:nvGrpSpPr>
        <p:grpSpPr bwMode="auto">
          <a:xfrm flipH="1">
            <a:off x="1979613" y="1631950"/>
            <a:ext cx="660400" cy="387350"/>
            <a:chOff x="1361" y="1451"/>
            <a:chExt cx="416" cy="244"/>
          </a:xfrm>
        </p:grpSpPr>
        <p:sp>
          <p:nvSpPr>
            <p:cNvPr id="158809" name="Text Box 25"/>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58810" name="Text Box 26"/>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58737" name="Line 11"/>
          <p:cNvSpPr>
            <a:spLocks noChangeShapeType="1"/>
          </p:cNvSpPr>
          <p:nvPr/>
        </p:nvSpPr>
        <p:spPr bwMode="auto">
          <a:xfrm>
            <a:off x="563563" y="1828800"/>
            <a:ext cx="1698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38" name="Line 11"/>
          <p:cNvSpPr>
            <a:spLocks noChangeShapeType="1"/>
          </p:cNvSpPr>
          <p:nvPr/>
        </p:nvSpPr>
        <p:spPr bwMode="auto">
          <a:xfrm>
            <a:off x="6567488" y="1828800"/>
            <a:ext cx="1825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8739" name="Picture 96" descr="addin_tmp"/>
          <p:cNvPicPr>
            <a:picLocks noChangeAspect="1" noChangeArrowheads="1"/>
          </p:cNvPicPr>
          <p:nvPr>
            <p:custDataLst>
              <p:tags r:id="rId3"/>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7808913" y="2027238"/>
            <a:ext cx="5064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40" name="Picture 24" descr="addin_tmp"/>
          <p:cNvPicPr>
            <a:picLocks noChangeAspect="1" noChangeArrowheads="1"/>
          </p:cNvPicPr>
          <p:nvPr>
            <p:custDataLst>
              <p:tags r:id="rId4"/>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369888" y="2027238"/>
            <a:ext cx="6953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1" name="Line 13"/>
          <p:cNvSpPr>
            <a:spLocks noChangeShapeType="1"/>
          </p:cNvSpPr>
          <p:nvPr/>
        </p:nvSpPr>
        <p:spPr bwMode="auto">
          <a:xfrm>
            <a:off x="6770688" y="18288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8742" name="Picture 26" descr="addin_tmp"/>
          <p:cNvPicPr>
            <a:picLocks noChangeAspect="1" noChangeArrowheads="1"/>
          </p:cNvPicPr>
          <p:nvPr>
            <p:custDataLst>
              <p:tags r:id="rId5"/>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6665913" y="2046288"/>
            <a:ext cx="18732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3" name="Line 13"/>
          <p:cNvSpPr>
            <a:spLocks noChangeShapeType="1"/>
          </p:cNvSpPr>
          <p:nvPr/>
        </p:nvSpPr>
        <p:spPr bwMode="auto">
          <a:xfrm>
            <a:off x="7104063" y="182880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58744" name="Picture 28" descr="addin_tmp"/>
          <p:cNvPicPr>
            <a:picLocks noChangeAspect="1" noChangeArrowheads="1"/>
          </p:cNvPicPr>
          <p:nvPr>
            <p:custDataLst>
              <p:tags r:id="rId6"/>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7065963" y="1998663"/>
            <a:ext cx="160337"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45" name="Text Box 33"/>
          <p:cNvSpPr txBox="1">
            <a:spLocks noChangeArrowheads="1"/>
          </p:cNvSpPr>
          <p:nvPr/>
        </p:nvSpPr>
        <p:spPr bwMode="auto">
          <a:xfrm>
            <a:off x="5594350" y="1289050"/>
            <a:ext cx="763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400"/>
              <a:t>hole</a:t>
            </a:r>
          </a:p>
        </p:txBody>
      </p:sp>
      <p:sp>
        <p:nvSpPr>
          <p:cNvPr id="158746" name="Text Box 34"/>
          <p:cNvSpPr txBox="1">
            <a:spLocks noChangeArrowheads="1"/>
          </p:cNvSpPr>
          <p:nvPr/>
        </p:nvSpPr>
        <p:spPr bwMode="auto">
          <a:xfrm>
            <a:off x="7051675" y="1289050"/>
            <a:ext cx="763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400"/>
              <a:t>hole</a:t>
            </a:r>
          </a:p>
        </p:txBody>
      </p:sp>
      <p:sp>
        <p:nvSpPr>
          <p:cNvPr id="158747" name="Rectangle 3"/>
          <p:cNvSpPr>
            <a:spLocks noChangeArrowheads="1"/>
          </p:cNvSpPr>
          <p:nvPr/>
        </p:nvSpPr>
        <p:spPr bwMode="auto">
          <a:xfrm>
            <a:off x="782638" y="3109913"/>
            <a:ext cx="2578100" cy="1627187"/>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158748" name="Line 43"/>
          <p:cNvSpPr>
            <a:spLocks noChangeShapeType="1"/>
          </p:cNvSpPr>
          <p:nvPr/>
        </p:nvSpPr>
        <p:spPr bwMode="auto">
          <a:xfrm>
            <a:off x="379413" y="3989388"/>
            <a:ext cx="5572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8749" name="Picture 145" descr="addin_tmp"/>
          <p:cNvPicPr>
            <a:picLocks noChangeAspect="1" noChangeArrowheads="1"/>
          </p:cNvPicPr>
          <p:nvPr>
            <p:custDataLst>
              <p:tags r:id="rId7"/>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03225" y="3790950"/>
            <a:ext cx="3286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50" name="Line 45"/>
          <p:cNvSpPr>
            <a:spLocks noChangeShapeType="1"/>
          </p:cNvSpPr>
          <p:nvPr/>
        </p:nvSpPr>
        <p:spPr bwMode="auto">
          <a:xfrm flipV="1">
            <a:off x="958850" y="3714750"/>
            <a:ext cx="0" cy="6080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51" name="Line 46"/>
          <p:cNvSpPr>
            <a:spLocks noChangeShapeType="1"/>
          </p:cNvSpPr>
          <p:nvPr/>
        </p:nvSpPr>
        <p:spPr bwMode="auto">
          <a:xfrm>
            <a:off x="949325" y="3721100"/>
            <a:ext cx="2508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158752" name="Group 47"/>
          <p:cNvGrpSpPr>
            <a:grpSpLocks/>
          </p:cNvGrpSpPr>
          <p:nvPr/>
        </p:nvGrpSpPr>
        <p:grpSpPr bwMode="auto">
          <a:xfrm>
            <a:off x="1200150" y="3638550"/>
            <a:ext cx="165100" cy="165100"/>
            <a:chOff x="4680" y="1460"/>
            <a:chExt cx="184" cy="184"/>
          </a:xfrm>
        </p:grpSpPr>
        <p:sp>
          <p:nvSpPr>
            <p:cNvPr id="158806" name="Oval 48"/>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8807" name="Line 49"/>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808" name="Line 50"/>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58753" name="Line 51"/>
          <p:cNvSpPr>
            <a:spLocks noChangeShapeType="1"/>
          </p:cNvSpPr>
          <p:nvPr/>
        </p:nvSpPr>
        <p:spPr bwMode="auto">
          <a:xfrm>
            <a:off x="1373188" y="3721100"/>
            <a:ext cx="18415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54" name="Rectangle 52"/>
          <p:cNvSpPr>
            <a:spLocks noChangeArrowheads="1"/>
          </p:cNvSpPr>
          <p:nvPr/>
        </p:nvSpPr>
        <p:spPr bwMode="auto">
          <a:xfrm>
            <a:off x="1555750" y="3606800"/>
            <a:ext cx="469900" cy="222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158755" name="Picture 95" descr="addin_tmp"/>
          <p:cNvPicPr>
            <a:picLocks noChangeAspect="1" noChangeArrowheads="1"/>
          </p:cNvPicPr>
          <p:nvPr>
            <p:custDataLst>
              <p:tags r:id="rId8"/>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1624013" y="3635375"/>
            <a:ext cx="3333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56" name="Line 104"/>
          <p:cNvSpPr>
            <a:spLocks noChangeShapeType="1"/>
          </p:cNvSpPr>
          <p:nvPr/>
        </p:nvSpPr>
        <p:spPr bwMode="auto">
          <a:xfrm>
            <a:off x="949325" y="4327525"/>
            <a:ext cx="250825"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158757" name="Group 105"/>
          <p:cNvGrpSpPr>
            <a:grpSpLocks/>
          </p:cNvGrpSpPr>
          <p:nvPr/>
        </p:nvGrpSpPr>
        <p:grpSpPr bwMode="auto">
          <a:xfrm>
            <a:off x="1200150" y="4246563"/>
            <a:ext cx="165100" cy="165100"/>
            <a:chOff x="4680" y="1460"/>
            <a:chExt cx="184" cy="184"/>
          </a:xfrm>
        </p:grpSpPr>
        <p:sp>
          <p:nvSpPr>
            <p:cNvPr id="158803" name="Oval 106"/>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8804" name="Line 107"/>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805" name="Line 108"/>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58758" name="Line 109"/>
          <p:cNvSpPr>
            <a:spLocks noChangeShapeType="1"/>
          </p:cNvSpPr>
          <p:nvPr/>
        </p:nvSpPr>
        <p:spPr bwMode="auto">
          <a:xfrm>
            <a:off x="1373188" y="4327525"/>
            <a:ext cx="18415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59" name="Rectangle 110"/>
          <p:cNvSpPr>
            <a:spLocks noChangeArrowheads="1"/>
          </p:cNvSpPr>
          <p:nvPr/>
        </p:nvSpPr>
        <p:spPr bwMode="auto">
          <a:xfrm>
            <a:off x="1555750" y="4213225"/>
            <a:ext cx="469900" cy="222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158760" name="Picture 111" descr="addin_tmp"/>
          <p:cNvPicPr>
            <a:picLocks noChangeAspect="1" noChangeArrowheads="1"/>
          </p:cNvPicPr>
          <p:nvPr>
            <p:custDataLst>
              <p:tags r:id="rId9"/>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1624013" y="4241800"/>
            <a:ext cx="3333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61" name="Oval 145"/>
          <p:cNvSpPr>
            <a:spLocks noChangeArrowheads="1"/>
          </p:cNvSpPr>
          <p:nvPr/>
        </p:nvSpPr>
        <p:spPr bwMode="auto">
          <a:xfrm>
            <a:off x="1771650" y="3916363"/>
            <a:ext cx="42863" cy="42862"/>
          </a:xfrm>
          <a:prstGeom prst="ellipse">
            <a:avLst/>
          </a:prstGeom>
          <a:solidFill>
            <a:schemeClr val="tx1"/>
          </a:solidFill>
          <a:ln w="9525">
            <a:solidFill>
              <a:schemeClr val="tx1"/>
            </a:solidFill>
            <a:round/>
            <a:headEnd/>
            <a:tailEnd/>
          </a:ln>
        </p:spPr>
        <p:txBody>
          <a:bodyPr wrap="none" anchor="ctr"/>
          <a:lstStyle/>
          <a:p>
            <a:endParaRPr lang="ru-RU"/>
          </a:p>
        </p:txBody>
      </p:sp>
      <p:sp>
        <p:nvSpPr>
          <p:cNvPr id="158762" name="Oval 146"/>
          <p:cNvSpPr>
            <a:spLocks noChangeArrowheads="1"/>
          </p:cNvSpPr>
          <p:nvPr/>
        </p:nvSpPr>
        <p:spPr bwMode="auto">
          <a:xfrm>
            <a:off x="1771650" y="3990975"/>
            <a:ext cx="42863" cy="42863"/>
          </a:xfrm>
          <a:prstGeom prst="ellipse">
            <a:avLst/>
          </a:prstGeom>
          <a:solidFill>
            <a:schemeClr val="tx1"/>
          </a:solidFill>
          <a:ln w="9525">
            <a:solidFill>
              <a:schemeClr val="tx1"/>
            </a:solidFill>
            <a:round/>
            <a:headEnd/>
            <a:tailEnd/>
          </a:ln>
        </p:spPr>
        <p:txBody>
          <a:bodyPr wrap="none" anchor="ctr"/>
          <a:lstStyle/>
          <a:p>
            <a:endParaRPr lang="ru-RU"/>
          </a:p>
        </p:txBody>
      </p:sp>
      <p:sp>
        <p:nvSpPr>
          <p:cNvPr id="158763" name="Oval 147"/>
          <p:cNvSpPr>
            <a:spLocks noChangeArrowheads="1"/>
          </p:cNvSpPr>
          <p:nvPr/>
        </p:nvSpPr>
        <p:spPr bwMode="auto">
          <a:xfrm>
            <a:off x="1771650" y="4064000"/>
            <a:ext cx="42863" cy="42863"/>
          </a:xfrm>
          <a:prstGeom prst="ellipse">
            <a:avLst/>
          </a:prstGeom>
          <a:solidFill>
            <a:schemeClr val="tx1"/>
          </a:solidFill>
          <a:ln w="9525">
            <a:solidFill>
              <a:schemeClr val="tx1"/>
            </a:solidFill>
            <a:round/>
            <a:headEnd/>
            <a:tailEnd/>
          </a:ln>
        </p:spPr>
        <p:txBody>
          <a:bodyPr wrap="none" anchor="ctr"/>
          <a:lstStyle/>
          <a:p>
            <a:endParaRPr lang="ru-RU"/>
          </a:p>
        </p:txBody>
      </p:sp>
      <p:sp>
        <p:nvSpPr>
          <p:cNvPr id="158764" name="Line 151"/>
          <p:cNvSpPr>
            <a:spLocks noChangeShapeType="1"/>
          </p:cNvSpPr>
          <p:nvPr/>
        </p:nvSpPr>
        <p:spPr bwMode="auto">
          <a:xfrm>
            <a:off x="2032000" y="3721100"/>
            <a:ext cx="736600" cy="15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65" name="Line 156"/>
          <p:cNvSpPr>
            <a:spLocks noChangeShapeType="1"/>
          </p:cNvSpPr>
          <p:nvPr/>
        </p:nvSpPr>
        <p:spPr bwMode="auto">
          <a:xfrm>
            <a:off x="2032000" y="4327525"/>
            <a:ext cx="736600" cy="31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66" name="AutoShape 16"/>
          <p:cNvSpPr>
            <a:spLocks noChangeArrowheads="1"/>
          </p:cNvSpPr>
          <p:nvPr/>
        </p:nvSpPr>
        <p:spPr bwMode="auto">
          <a:xfrm>
            <a:off x="2328863" y="3429000"/>
            <a:ext cx="79375" cy="288925"/>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pic>
        <p:nvPicPr>
          <p:cNvPr id="158767" name="Picture 192"/>
          <p:cNvPicPr>
            <a:picLocks noChangeAspect="1" noChangeArrowheads="1"/>
          </p:cNvPicPr>
          <p:nvPr/>
        </p:nvPicPr>
        <p:blipFill>
          <a:blip r:embed="rId28" cstate="print">
            <a:extLst>
              <a:ext uri="{28A0092B-C50C-407E-A947-70E740481C1C}">
                <a14:useLocalDpi xmlns:a14="http://schemas.microsoft.com/office/drawing/2010/main" val="0"/>
              </a:ext>
            </a:extLst>
          </a:blip>
          <a:srcRect l="53751"/>
          <a:stretch>
            <a:fillRect/>
          </a:stretch>
        </p:blipFill>
        <p:spPr bwMode="auto">
          <a:xfrm>
            <a:off x="2174875" y="3587750"/>
            <a:ext cx="1444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68" name="Rectangle 15"/>
          <p:cNvSpPr>
            <a:spLocks noChangeArrowheads="1"/>
          </p:cNvSpPr>
          <p:nvPr/>
        </p:nvSpPr>
        <p:spPr bwMode="auto">
          <a:xfrm>
            <a:off x="2443163" y="3492500"/>
            <a:ext cx="133350" cy="222250"/>
          </a:xfrm>
          <a:prstGeom prst="rect">
            <a:avLst/>
          </a:prstGeom>
          <a:solidFill>
            <a:srgbClr val="FF0000"/>
          </a:solidFill>
          <a:ln w="19050">
            <a:solidFill>
              <a:schemeClr val="tx1"/>
            </a:solidFill>
            <a:miter lim="800000"/>
            <a:headEnd/>
            <a:tailEnd/>
          </a:ln>
        </p:spPr>
        <p:txBody>
          <a:bodyPr wrap="none" anchor="ctr"/>
          <a:lstStyle/>
          <a:p>
            <a:endParaRPr lang="ru-RU"/>
          </a:p>
        </p:txBody>
      </p:sp>
      <p:pic>
        <p:nvPicPr>
          <p:cNvPr id="158769" name="Picture 194"/>
          <p:cNvPicPr>
            <a:picLocks noChangeAspect="1" noChangeArrowheads="1"/>
          </p:cNvPicPr>
          <p:nvPr/>
        </p:nvPicPr>
        <p:blipFill>
          <a:blip r:embed="rId29" cstate="print">
            <a:extLst>
              <a:ext uri="{28A0092B-C50C-407E-A947-70E740481C1C}">
                <a14:useLocalDpi xmlns:a14="http://schemas.microsoft.com/office/drawing/2010/main" val="0"/>
              </a:ext>
            </a:extLst>
          </a:blip>
          <a:srcRect r="53751"/>
          <a:stretch>
            <a:fillRect/>
          </a:stretch>
        </p:blipFill>
        <p:spPr bwMode="auto">
          <a:xfrm>
            <a:off x="2362200" y="3578225"/>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70" name="Line 86"/>
          <p:cNvSpPr>
            <a:spLocks noChangeShapeType="1"/>
          </p:cNvSpPr>
          <p:nvPr/>
        </p:nvSpPr>
        <p:spPr bwMode="auto">
          <a:xfrm flipV="1">
            <a:off x="2954338" y="3625850"/>
            <a:ext cx="98425" cy="984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71" name="Line 87"/>
          <p:cNvSpPr>
            <a:spLocks noChangeShapeType="1"/>
          </p:cNvSpPr>
          <p:nvPr/>
        </p:nvSpPr>
        <p:spPr bwMode="auto">
          <a:xfrm flipH="1">
            <a:off x="2773363" y="3722688"/>
            <a:ext cx="179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72" name="Freeform 88"/>
          <p:cNvSpPr>
            <a:spLocks/>
          </p:cNvSpPr>
          <p:nvPr/>
        </p:nvSpPr>
        <p:spPr bwMode="auto">
          <a:xfrm>
            <a:off x="2887663" y="3630613"/>
            <a:ext cx="157162" cy="123825"/>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58773" name="AutoShape 89"/>
          <p:cNvSpPr>
            <a:spLocks noChangeArrowheads="1"/>
          </p:cNvSpPr>
          <p:nvPr/>
        </p:nvSpPr>
        <p:spPr bwMode="auto">
          <a:xfrm rot="10800000">
            <a:off x="2763838" y="3584575"/>
            <a:ext cx="434975" cy="269875"/>
          </a:xfrm>
          <a:prstGeom prst="homePlate">
            <a:avLst>
              <a:gd name="adj" fmla="val 40294"/>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latin typeface="Arial" pitchFamily="34" charset="0"/>
            </a:endParaRPr>
          </a:p>
        </p:txBody>
      </p:sp>
      <p:sp>
        <p:nvSpPr>
          <p:cNvPr id="158774" name="Line 95"/>
          <p:cNvSpPr>
            <a:spLocks noChangeShapeType="1"/>
          </p:cNvSpPr>
          <p:nvPr/>
        </p:nvSpPr>
        <p:spPr bwMode="auto">
          <a:xfrm flipV="1">
            <a:off x="2954338" y="4232275"/>
            <a:ext cx="98425" cy="984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75" name="Line 96"/>
          <p:cNvSpPr>
            <a:spLocks noChangeShapeType="1"/>
          </p:cNvSpPr>
          <p:nvPr/>
        </p:nvSpPr>
        <p:spPr bwMode="auto">
          <a:xfrm flipH="1">
            <a:off x="2773363" y="4329113"/>
            <a:ext cx="1793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8776" name="Freeform 97"/>
          <p:cNvSpPr>
            <a:spLocks/>
          </p:cNvSpPr>
          <p:nvPr/>
        </p:nvSpPr>
        <p:spPr bwMode="auto">
          <a:xfrm>
            <a:off x="2887663" y="4235450"/>
            <a:ext cx="157162" cy="125413"/>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58777" name="AutoShape 98"/>
          <p:cNvSpPr>
            <a:spLocks noChangeArrowheads="1"/>
          </p:cNvSpPr>
          <p:nvPr/>
        </p:nvSpPr>
        <p:spPr bwMode="auto">
          <a:xfrm rot="10800000">
            <a:off x="2763838" y="4191000"/>
            <a:ext cx="434975" cy="269875"/>
          </a:xfrm>
          <a:prstGeom prst="homePlate">
            <a:avLst>
              <a:gd name="adj" fmla="val 40294"/>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latin typeface="Arial" pitchFamily="34" charset="0"/>
            </a:endParaRPr>
          </a:p>
        </p:txBody>
      </p:sp>
      <p:sp>
        <p:nvSpPr>
          <p:cNvPr id="158778" name="Line 116"/>
          <p:cNvSpPr>
            <a:spLocks noChangeShapeType="1"/>
          </p:cNvSpPr>
          <p:nvPr/>
        </p:nvSpPr>
        <p:spPr bwMode="auto">
          <a:xfrm>
            <a:off x="3086100" y="3717925"/>
            <a:ext cx="8159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58779" name="Line 118"/>
          <p:cNvSpPr>
            <a:spLocks noChangeShapeType="1"/>
          </p:cNvSpPr>
          <p:nvPr/>
        </p:nvSpPr>
        <p:spPr bwMode="auto">
          <a:xfrm>
            <a:off x="3086100" y="4324350"/>
            <a:ext cx="8159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58780" name="Picture 124" descr="addin_tmp"/>
          <p:cNvPicPr>
            <a:picLocks noChangeAspect="1" noChangeArrowheads="1"/>
          </p:cNvPicPr>
          <p:nvPr>
            <p:custDataLst>
              <p:tags r:id="rId10"/>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1068388" y="3417888"/>
            <a:ext cx="379412" cy="18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1" name="Picture 100" descr="addin_tmp"/>
          <p:cNvPicPr>
            <a:picLocks noChangeAspect="1" noChangeArrowheads="1"/>
          </p:cNvPicPr>
          <p:nvPr>
            <p:custDataLst>
              <p:tags r:id="rId1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071563" y="4027488"/>
            <a:ext cx="436562"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82" name="AutoShape 16"/>
          <p:cNvSpPr>
            <a:spLocks noChangeArrowheads="1"/>
          </p:cNvSpPr>
          <p:nvPr/>
        </p:nvSpPr>
        <p:spPr bwMode="auto">
          <a:xfrm>
            <a:off x="2328863" y="4230688"/>
            <a:ext cx="79375" cy="96837"/>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pic>
        <p:nvPicPr>
          <p:cNvPr id="158783" name="Picture 192"/>
          <p:cNvPicPr>
            <a:picLocks noChangeAspect="1" noChangeArrowheads="1"/>
          </p:cNvPicPr>
          <p:nvPr/>
        </p:nvPicPr>
        <p:blipFill>
          <a:blip r:embed="rId28" cstate="print">
            <a:extLst>
              <a:ext uri="{28A0092B-C50C-407E-A947-70E740481C1C}">
                <a14:useLocalDpi xmlns:a14="http://schemas.microsoft.com/office/drawing/2010/main" val="0"/>
              </a:ext>
            </a:extLst>
          </a:blip>
          <a:srcRect l="53751"/>
          <a:stretch>
            <a:fillRect/>
          </a:stretch>
        </p:blipFill>
        <p:spPr bwMode="auto">
          <a:xfrm>
            <a:off x="2174875" y="4198938"/>
            <a:ext cx="1444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84" name="Rectangle 15"/>
          <p:cNvSpPr>
            <a:spLocks noChangeArrowheads="1"/>
          </p:cNvSpPr>
          <p:nvPr/>
        </p:nvSpPr>
        <p:spPr bwMode="auto">
          <a:xfrm>
            <a:off x="2443163" y="4103688"/>
            <a:ext cx="133350" cy="222250"/>
          </a:xfrm>
          <a:prstGeom prst="rect">
            <a:avLst/>
          </a:prstGeom>
          <a:solidFill>
            <a:srgbClr val="FF0000"/>
          </a:solidFill>
          <a:ln w="19050">
            <a:solidFill>
              <a:schemeClr val="tx1"/>
            </a:solidFill>
            <a:miter lim="800000"/>
            <a:headEnd/>
            <a:tailEnd/>
          </a:ln>
        </p:spPr>
        <p:txBody>
          <a:bodyPr wrap="none" anchor="ctr"/>
          <a:lstStyle/>
          <a:p>
            <a:endParaRPr lang="ru-RU"/>
          </a:p>
        </p:txBody>
      </p:sp>
      <p:pic>
        <p:nvPicPr>
          <p:cNvPr id="158785" name="Picture 194"/>
          <p:cNvPicPr>
            <a:picLocks noChangeAspect="1" noChangeArrowheads="1"/>
          </p:cNvPicPr>
          <p:nvPr/>
        </p:nvPicPr>
        <p:blipFill>
          <a:blip r:embed="rId29" cstate="print">
            <a:extLst>
              <a:ext uri="{28A0092B-C50C-407E-A947-70E740481C1C}">
                <a14:useLocalDpi xmlns:a14="http://schemas.microsoft.com/office/drawing/2010/main" val="0"/>
              </a:ext>
            </a:extLst>
          </a:blip>
          <a:srcRect r="53751"/>
          <a:stretch>
            <a:fillRect/>
          </a:stretch>
        </p:blipFill>
        <p:spPr bwMode="auto">
          <a:xfrm>
            <a:off x="2362200" y="4189413"/>
            <a:ext cx="144463"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6" name="Picture 105" descr="addin_tmp"/>
          <p:cNvPicPr>
            <a:picLocks noChangeAspect="1" noChangeArrowheads="1"/>
          </p:cNvPicPr>
          <p:nvPr>
            <p:custDataLst>
              <p:tags r:id="rId12"/>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3438525" y="3478213"/>
            <a:ext cx="323850"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87" name="Picture 106" descr="addin_tmp"/>
          <p:cNvPicPr>
            <a:picLocks noChangeAspect="1" noChangeArrowheads="1"/>
          </p:cNvPicPr>
          <p:nvPr>
            <p:custDataLst>
              <p:tags r:id="rId13"/>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3422650" y="4116388"/>
            <a:ext cx="3762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88" name="Text Box 242"/>
          <p:cNvSpPr txBox="1">
            <a:spLocks noChangeArrowheads="1"/>
          </p:cNvSpPr>
          <p:nvPr/>
        </p:nvSpPr>
        <p:spPr bwMode="auto">
          <a:xfrm>
            <a:off x="1038225" y="3078163"/>
            <a:ext cx="2211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600"/>
              <a:t>Sub-Nyquist sampling</a:t>
            </a:r>
          </a:p>
        </p:txBody>
      </p:sp>
      <p:sp>
        <p:nvSpPr>
          <p:cNvPr id="158789" name="Text Box 108"/>
          <p:cNvSpPr txBox="1">
            <a:spLocks noChangeArrowheads="1"/>
          </p:cNvSpPr>
          <p:nvPr/>
        </p:nvSpPr>
        <p:spPr bwMode="auto">
          <a:xfrm>
            <a:off x="2782888" y="2506663"/>
            <a:ext cx="379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Xampling for Spectrum Sensing</a:t>
            </a:r>
          </a:p>
        </p:txBody>
      </p:sp>
      <p:sp>
        <p:nvSpPr>
          <p:cNvPr id="158790" name="Rectangle 3"/>
          <p:cNvSpPr>
            <a:spLocks noChangeArrowheads="1"/>
          </p:cNvSpPr>
          <p:nvPr/>
        </p:nvSpPr>
        <p:spPr bwMode="auto">
          <a:xfrm>
            <a:off x="3903663" y="3109913"/>
            <a:ext cx="3957637" cy="1627187"/>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158791" name="Rectangle 110"/>
          <p:cNvSpPr>
            <a:spLocks noChangeArrowheads="1"/>
          </p:cNvSpPr>
          <p:nvPr/>
        </p:nvSpPr>
        <p:spPr bwMode="auto">
          <a:xfrm>
            <a:off x="4122738" y="3441700"/>
            <a:ext cx="1612900" cy="1001713"/>
          </a:xfrm>
          <a:prstGeom prst="rect">
            <a:avLst/>
          </a:prstGeom>
          <a:solidFill>
            <a:schemeClr val="bg1"/>
          </a:solidFill>
          <a:ln w="9525">
            <a:solidFill>
              <a:schemeClr val="tx1"/>
            </a:solidFill>
            <a:miter lim="800000"/>
            <a:headEnd/>
            <a:tailEnd/>
          </a:ln>
        </p:spPr>
        <p:txBody>
          <a:bodyPr wrap="none" anchor="ctr"/>
          <a:lstStyle/>
          <a:p>
            <a:endParaRPr lang="he-IL"/>
          </a:p>
        </p:txBody>
      </p:sp>
      <p:sp>
        <p:nvSpPr>
          <p:cNvPr id="158792" name="Text Box 242"/>
          <p:cNvSpPr txBox="1">
            <a:spLocks noChangeArrowheads="1"/>
          </p:cNvSpPr>
          <p:nvPr/>
        </p:nvSpPr>
        <p:spPr bwMode="auto">
          <a:xfrm>
            <a:off x="4156075" y="3643313"/>
            <a:ext cx="15557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600"/>
              <a:t>Detect active</a:t>
            </a:r>
          </a:p>
          <a:p>
            <a:pPr algn="ctr" eaLnBrk="1" hangingPunct="1"/>
            <a:r>
              <a:rPr lang="en-US" sz="1600"/>
              <a:t>spectrum slices</a:t>
            </a:r>
          </a:p>
        </p:txBody>
      </p:sp>
      <p:sp>
        <p:nvSpPr>
          <p:cNvPr id="158793" name="Rectangle 112"/>
          <p:cNvSpPr>
            <a:spLocks noChangeArrowheads="1"/>
          </p:cNvSpPr>
          <p:nvPr/>
        </p:nvSpPr>
        <p:spPr bwMode="auto">
          <a:xfrm>
            <a:off x="6024563" y="3441700"/>
            <a:ext cx="1612900" cy="1001713"/>
          </a:xfrm>
          <a:prstGeom prst="rect">
            <a:avLst/>
          </a:prstGeom>
          <a:solidFill>
            <a:schemeClr val="bg1"/>
          </a:solidFill>
          <a:ln w="9525">
            <a:solidFill>
              <a:schemeClr val="tx1"/>
            </a:solidFill>
            <a:miter lim="800000"/>
            <a:headEnd/>
            <a:tailEnd/>
          </a:ln>
        </p:spPr>
        <p:txBody>
          <a:bodyPr wrap="none" anchor="ctr"/>
          <a:lstStyle/>
          <a:p>
            <a:endParaRPr lang="he-IL"/>
          </a:p>
        </p:txBody>
      </p:sp>
      <p:sp>
        <p:nvSpPr>
          <p:cNvPr id="158794" name="Text Box 242"/>
          <p:cNvSpPr txBox="1">
            <a:spLocks noChangeArrowheads="1"/>
          </p:cNvSpPr>
          <p:nvPr/>
        </p:nvSpPr>
        <p:spPr bwMode="auto">
          <a:xfrm>
            <a:off x="6175375" y="3643313"/>
            <a:ext cx="13335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600"/>
              <a:t>Fine support</a:t>
            </a:r>
          </a:p>
          <a:p>
            <a:pPr algn="ctr" eaLnBrk="1" hangingPunct="1"/>
            <a:r>
              <a:rPr lang="en-US" sz="1600"/>
              <a:t>detection</a:t>
            </a:r>
          </a:p>
        </p:txBody>
      </p:sp>
      <p:pic>
        <p:nvPicPr>
          <p:cNvPr id="158795" name="Picture 118" descr="addin_tmp"/>
          <p:cNvPicPr>
            <a:picLocks noChangeAspect="1" noChangeArrowheads="1"/>
          </p:cNvPicPr>
          <p:nvPr>
            <p:custDataLst>
              <p:tags r:id="rId14"/>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8107363" y="3692525"/>
            <a:ext cx="60801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96" name="Line 118"/>
          <p:cNvSpPr>
            <a:spLocks noChangeShapeType="1"/>
          </p:cNvSpPr>
          <p:nvPr/>
        </p:nvSpPr>
        <p:spPr bwMode="auto">
          <a:xfrm>
            <a:off x="7658100" y="3976688"/>
            <a:ext cx="8159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58797" name="Line 118"/>
          <p:cNvSpPr>
            <a:spLocks noChangeShapeType="1"/>
          </p:cNvSpPr>
          <p:nvPr/>
        </p:nvSpPr>
        <p:spPr bwMode="auto">
          <a:xfrm>
            <a:off x="5741988" y="3946525"/>
            <a:ext cx="27781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58841" name="Text Box 20"/>
          <p:cNvSpPr txBox="1">
            <a:spLocks noChangeArrowheads="1"/>
          </p:cNvSpPr>
          <p:nvPr/>
        </p:nvSpPr>
        <p:spPr bwMode="auto">
          <a:xfrm>
            <a:off x="260350" y="4957763"/>
            <a:ext cx="19113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5"/>
              </a:buBlip>
            </a:pPr>
            <a:r>
              <a:rPr lang="en-US" sz="2000">
                <a:cs typeface="Tahoma" pitchFamily="34" charset="0"/>
                <a:sym typeface="Wingdings" pitchFamily="2" charset="2"/>
              </a:rPr>
              <a:t>  For example:</a:t>
            </a:r>
            <a:endParaRPr lang="en-US" sz="2000">
              <a:cs typeface="Tahoma" pitchFamily="34" charset="0"/>
            </a:endParaRPr>
          </a:p>
          <a:p>
            <a:pPr eaLnBrk="1" hangingPunct="1">
              <a:buSzPct val="75000"/>
              <a:buFontTx/>
              <a:buBlip>
                <a:blip r:embed="rId35"/>
              </a:buBlip>
            </a:pPr>
            <a:endParaRPr lang="en-US" sz="2000">
              <a:cs typeface="Tahoma" pitchFamily="34" charset="0"/>
            </a:endParaRPr>
          </a:p>
        </p:txBody>
      </p:sp>
      <p:pic>
        <p:nvPicPr>
          <p:cNvPr id="158842" name="Picture 4" descr="mboard_crop_cmps"/>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92100" y="5408613"/>
            <a:ext cx="1550988"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844" name="Picture 124" descr="addin_tmp"/>
          <p:cNvPicPr>
            <a:picLocks noChangeAspect="1" noChangeArrowheads="1"/>
          </p:cNvPicPr>
          <p:nvPr>
            <p:custDataLst>
              <p:tags r:id="rId15"/>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2055813" y="5373688"/>
            <a:ext cx="55562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850" name="Picture 130" descr="addin_tmp"/>
          <p:cNvPicPr>
            <a:picLocks noChangeAspect="1" noChangeArrowheads="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2070100" y="5764213"/>
            <a:ext cx="3890963"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31" descr="addin_tmp"/>
          <p:cNvPicPr>
            <a:picLocks noChangeAspect="1" noChangeArrowheads="1"/>
          </p:cNvPicPr>
          <p:nvPr>
            <p:custDataLst>
              <p:tags r:id="rId17"/>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2068513" y="6126163"/>
            <a:ext cx="48688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 name="Rectangle 21"/>
          <p:cNvSpPr>
            <a:spLocks noChangeArrowheads="1"/>
          </p:cNvSpPr>
          <p:nvPr/>
        </p:nvSpPr>
        <p:spPr bwMode="auto">
          <a:xfrm>
            <a:off x="7427312" y="6256676"/>
            <a:ext cx="1716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Mishali</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’11</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8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8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88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8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41" grpId="0"/>
      <p:bldP spid="96"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p:txBody>
          <a:bodyPr/>
          <a:lstStyle/>
          <a:p>
            <a:r>
              <a:rPr lang="en-US" smtClean="0"/>
              <a:t>Simulations</a:t>
            </a:r>
          </a:p>
        </p:txBody>
      </p:sp>
      <p:pic>
        <p:nvPicPr>
          <p:cNvPr id="15974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50" y="3541713"/>
            <a:ext cx="35306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8"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4563" y="3541713"/>
            <a:ext cx="35877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20"/>
          <p:cNvSpPr txBox="1">
            <a:spLocks noChangeArrowheads="1"/>
          </p:cNvSpPr>
          <p:nvPr/>
        </p:nvSpPr>
        <p:spPr bwMode="auto">
          <a:xfrm>
            <a:off x="390525" y="1490663"/>
            <a:ext cx="79978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6"/>
              </a:buBlip>
            </a:pPr>
            <a:r>
              <a:rPr lang="en-US" sz="2000" dirty="0">
                <a:cs typeface="Tahoma" pitchFamily="34" charset="0"/>
              </a:rPr>
              <a:t> 3 QPSK transmissions, Symbol rate = 30 MHz, </a:t>
            </a:r>
          </a:p>
          <a:p>
            <a:pPr eaLnBrk="1" hangingPunct="1">
              <a:buSzPct val="75000"/>
              <a:buFontTx/>
              <a:buBlip>
                <a:blip r:embed="rId6"/>
              </a:buBlip>
            </a:pPr>
            <a:endParaRPr lang="en-US" sz="2000" dirty="0">
              <a:cs typeface="Tahoma" pitchFamily="34" charset="0"/>
            </a:endParaRPr>
          </a:p>
          <a:p>
            <a:pPr eaLnBrk="1" hangingPunct="1">
              <a:buSzPct val="75000"/>
              <a:buFontTx/>
              <a:buBlip>
                <a:blip r:embed="rId6"/>
              </a:buBlip>
            </a:pPr>
            <a:r>
              <a:rPr lang="en-US" sz="2000" dirty="0">
                <a:cs typeface="Tahoma" pitchFamily="34" charset="0"/>
              </a:rPr>
              <a:t> Quality measure, CFO = Carrier frequency offset</a:t>
            </a:r>
          </a:p>
          <a:p>
            <a:pPr eaLnBrk="1" hangingPunct="1">
              <a:buSzPct val="75000"/>
              <a:buFontTx/>
              <a:buBlip>
                <a:blip r:embed="rId6"/>
              </a:buBlip>
            </a:pPr>
            <a:endParaRPr lang="en-US" sz="2000" dirty="0">
              <a:cs typeface="Tahoma" pitchFamily="34" charset="0"/>
            </a:endParaRPr>
          </a:p>
          <a:p>
            <a:pPr eaLnBrk="1" hangingPunct="1">
              <a:buSzPct val="75000"/>
              <a:buFontTx/>
              <a:buBlip>
                <a:blip r:embed="rId6"/>
              </a:buBlip>
            </a:pPr>
            <a:r>
              <a:rPr lang="en-US" sz="2000" dirty="0">
                <a:cs typeface="Tahoma" pitchFamily="34" charset="0"/>
              </a:rPr>
              <a:t> Satisfies </a:t>
            </a:r>
            <a:r>
              <a:rPr lang="en-US" dirty="0"/>
              <a:t>IEEE 802.11 </a:t>
            </a:r>
            <a:r>
              <a:rPr lang="en-US" sz="2000" dirty="0">
                <a:cs typeface="Tahoma" pitchFamily="34" charset="0"/>
              </a:rPr>
              <a:t>40ppm specifications of standard transmissions </a:t>
            </a:r>
            <a:br>
              <a:rPr lang="en-US" sz="2000" dirty="0">
                <a:cs typeface="Tahoma" pitchFamily="34" charset="0"/>
              </a:rPr>
            </a:br>
            <a:r>
              <a:rPr lang="en-US" sz="2000" dirty="0">
                <a:cs typeface="Tahoma" pitchFamily="34" charset="0"/>
              </a:rPr>
              <a:t>   around 3.75 GHz</a:t>
            </a:r>
          </a:p>
        </p:txBody>
      </p:sp>
      <p:pic>
        <p:nvPicPr>
          <p:cNvPr id="159750" name="Picture 9" descr="addin_tmp"/>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008688" y="1579563"/>
            <a:ext cx="15636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1"/>
          <p:cNvSpPr>
            <a:spLocks noChangeArrowheads="1"/>
          </p:cNvSpPr>
          <p:nvPr/>
        </p:nvSpPr>
        <p:spPr bwMode="auto">
          <a:xfrm>
            <a:off x="7427312" y="6256676"/>
            <a:ext cx="1716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Mishali</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’11</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28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p:bldP spid="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1"/>
          <p:cNvSpPr>
            <a:spLocks noGrp="1"/>
          </p:cNvSpPr>
          <p:nvPr>
            <p:ph type="title"/>
          </p:nvPr>
        </p:nvSpPr>
        <p:spPr/>
        <p:txBody>
          <a:bodyPr/>
          <a:lstStyle/>
          <a:p>
            <a:r>
              <a:rPr lang="en-US" smtClean="0"/>
              <a:t>Experiments</a:t>
            </a:r>
            <a:endParaRPr lang="he-IL" smtClean="0"/>
          </a:p>
        </p:txBody>
      </p:sp>
      <p:pic>
        <p:nvPicPr>
          <p:cNvPr id="16077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9643" t="15923" r="14761" b="14137"/>
          <a:stretch>
            <a:fillRect/>
          </a:stretch>
        </p:blipFill>
        <p:spPr bwMode="auto">
          <a:xfrm>
            <a:off x="1916113" y="1393825"/>
            <a:ext cx="5500687"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1"/>
          <p:cNvSpPr>
            <a:spLocks noChangeArrowheads="1"/>
          </p:cNvSpPr>
          <p:nvPr/>
        </p:nvSpPr>
        <p:spPr bwMode="auto">
          <a:xfrm>
            <a:off x="7427312" y="6256676"/>
            <a:ext cx="17166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Mishali</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’11</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idx="4294967295"/>
          </p:nvPr>
        </p:nvSpPr>
        <p:spPr/>
        <p:txBody>
          <a:bodyPr/>
          <a:lstStyle/>
          <a:p>
            <a:r>
              <a:rPr lang="en-US" smtClean="0"/>
              <a:t>Take-Home Message</a:t>
            </a:r>
          </a:p>
        </p:txBody>
      </p:sp>
      <p:sp>
        <p:nvSpPr>
          <p:cNvPr id="232451" name="Text Box 3"/>
          <p:cNvSpPr txBox="1">
            <a:spLocks noChangeArrowheads="1"/>
          </p:cNvSpPr>
          <p:nvPr/>
        </p:nvSpPr>
        <p:spPr bwMode="auto">
          <a:xfrm>
            <a:off x="1058863" y="1690688"/>
            <a:ext cx="6583362" cy="5191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800" b="1">
                <a:solidFill>
                  <a:schemeClr val="bg1"/>
                </a:solidFill>
              </a:rPr>
              <a:t>Compressed sensing uses finite models</a:t>
            </a:r>
          </a:p>
        </p:txBody>
      </p:sp>
      <p:sp>
        <p:nvSpPr>
          <p:cNvPr id="232452" name="Text Box 4"/>
          <p:cNvSpPr txBox="1">
            <a:spLocks noChangeArrowheads="1"/>
          </p:cNvSpPr>
          <p:nvPr/>
        </p:nvSpPr>
        <p:spPr bwMode="auto">
          <a:xfrm>
            <a:off x="1581150" y="3092450"/>
            <a:ext cx="5854700" cy="51911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800" b="1">
                <a:solidFill>
                  <a:schemeClr val="bg1"/>
                </a:solidFill>
              </a:rPr>
              <a:t>Xampling works for analog signals</a:t>
            </a:r>
          </a:p>
        </p:txBody>
      </p:sp>
      <p:sp>
        <p:nvSpPr>
          <p:cNvPr id="232453" name="Text Box 5"/>
          <p:cNvSpPr txBox="1">
            <a:spLocks noChangeArrowheads="1"/>
          </p:cNvSpPr>
          <p:nvPr/>
        </p:nvSpPr>
        <p:spPr bwMode="auto">
          <a:xfrm>
            <a:off x="419100" y="4191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t>Compression</a:t>
            </a:r>
          </a:p>
        </p:txBody>
      </p:sp>
      <p:sp>
        <p:nvSpPr>
          <p:cNvPr id="232454" name="Text Box 6"/>
          <p:cNvSpPr txBox="1">
            <a:spLocks noChangeArrowheads="1"/>
          </p:cNvSpPr>
          <p:nvPr/>
        </p:nvSpPr>
        <p:spPr bwMode="auto">
          <a:xfrm>
            <a:off x="2651125" y="4191000"/>
            <a:ext cx="12588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t>Sampling</a:t>
            </a:r>
          </a:p>
        </p:txBody>
      </p:sp>
      <p:sp>
        <p:nvSpPr>
          <p:cNvPr id="232455" name="Line 7"/>
          <p:cNvSpPr>
            <a:spLocks noChangeShapeType="1"/>
          </p:cNvSpPr>
          <p:nvPr/>
        </p:nvSpPr>
        <p:spPr bwMode="auto">
          <a:xfrm>
            <a:off x="2451100" y="4384675"/>
            <a:ext cx="203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32456" name="Line 8"/>
          <p:cNvSpPr>
            <a:spLocks noChangeShapeType="1"/>
          </p:cNvSpPr>
          <p:nvPr/>
        </p:nvSpPr>
        <p:spPr bwMode="auto">
          <a:xfrm flipV="1">
            <a:off x="1803400" y="3648075"/>
            <a:ext cx="0" cy="584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232457" name="Line 9"/>
          <p:cNvSpPr>
            <a:spLocks noChangeShapeType="1"/>
          </p:cNvSpPr>
          <p:nvPr/>
        </p:nvSpPr>
        <p:spPr bwMode="auto">
          <a:xfrm flipV="1">
            <a:off x="2451100" y="3660775"/>
            <a:ext cx="0" cy="7366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2" name="Group 10"/>
          <p:cNvGrpSpPr>
            <a:grpSpLocks/>
          </p:cNvGrpSpPr>
          <p:nvPr/>
        </p:nvGrpSpPr>
        <p:grpSpPr bwMode="auto">
          <a:xfrm>
            <a:off x="8226425" y="1373188"/>
            <a:ext cx="111125" cy="1331912"/>
            <a:chOff x="3375" y="994"/>
            <a:chExt cx="70" cy="839"/>
          </a:xfrm>
        </p:grpSpPr>
        <p:sp>
          <p:nvSpPr>
            <p:cNvPr id="161810" name="Rectangle 11"/>
            <p:cNvSpPr>
              <a:spLocks noChangeArrowheads="1"/>
            </p:cNvSpPr>
            <p:nvPr/>
          </p:nvSpPr>
          <p:spPr bwMode="auto">
            <a:xfrm>
              <a:off x="3375" y="1274"/>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1811" name="Rectangle 12"/>
            <p:cNvSpPr>
              <a:spLocks noChangeArrowheads="1"/>
            </p:cNvSpPr>
            <p:nvPr/>
          </p:nvSpPr>
          <p:spPr bwMode="auto">
            <a:xfrm>
              <a:off x="3375" y="1344"/>
              <a:ext cx="70" cy="70"/>
            </a:xfrm>
            <a:prstGeom prst="rect">
              <a:avLst/>
            </a:prstGeom>
            <a:solidFill>
              <a:srgbClr val="FF0000"/>
            </a:solidFill>
            <a:ln w="9525">
              <a:solidFill>
                <a:schemeClr val="tx1"/>
              </a:solidFill>
              <a:miter lim="800000"/>
              <a:headEnd/>
              <a:tailEnd/>
            </a:ln>
          </p:spPr>
          <p:txBody>
            <a:bodyPr wrap="none" anchor="ctr"/>
            <a:lstStyle/>
            <a:p>
              <a:pPr algn="ctr"/>
              <a:endParaRPr lang="ru-RU">
                <a:latin typeface="Arial" pitchFamily="34" charset="0"/>
              </a:endParaRPr>
            </a:p>
          </p:txBody>
        </p:sp>
        <p:sp>
          <p:nvSpPr>
            <p:cNvPr id="161812" name="Rectangle 13"/>
            <p:cNvSpPr>
              <a:spLocks noChangeArrowheads="1"/>
            </p:cNvSpPr>
            <p:nvPr/>
          </p:nvSpPr>
          <p:spPr bwMode="auto">
            <a:xfrm>
              <a:off x="3375" y="1414"/>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1813" name="Rectangle 14"/>
            <p:cNvSpPr>
              <a:spLocks noChangeArrowheads="1"/>
            </p:cNvSpPr>
            <p:nvPr/>
          </p:nvSpPr>
          <p:spPr bwMode="auto">
            <a:xfrm>
              <a:off x="3375" y="1484"/>
              <a:ext cx="70" cy="70"/>
            </a:xfrm>
            <a:prstGeom prst="rect">
              <a:avLst/>
            </a:prstGeom>
            <a:solidFill>
              <a:srgbClr val="FF0000"/>
            </a:solidFill>
            <a:ln w="9525">
              <a:solidFill>
                <a:schemeClr val="tx1"/>
              </a:solidFill>
              <a:miter lim="800000"/>
              <a:headEnd/>
              <a:tailEnd/>
            </a:ln>
          </p:spPr>
          <p:txBody>
            <a:bodyPr wrap="none" anchor="ctr"/>
            <a:lstStyle/>
            <a:p>
              <a:pPr algn="ctr"/>
              <a:endParaRPr lang="ru-RU">
                <a:latin typeface="Arial" pitchFamily="34" charset="0"/>
              </a:endParaRPr>
            </a:p>
          </p:txBody>
        </p:sp>
        <p:sp>
          <p:nvSpPr>
            <p:cNvPr id="161814" name="Rectangle 15"/>
            <p:cNvSpPr>
              <a:spLocks noChangeArrowheads="1"/>
            </p:cNvSpPr>
            <p:nvPr/>
          </p:nvSpPr>
          <p:spPr bwMode="auto">
            <a:xfrm>
              <a:off x="3375" y="1553"/>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1815" name="Rectangle 16"/>
            <p:cNvSpPr>
              <a:spLocks noChangeArrowheads="1"/>
            </p:cNvSpPr>
            <p:nvPr/>
          </p:nvSpPr>
          <p:spPr bwMode="auto">
            <a:xfrm>
              <a:off x="3375" y="1623"/>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latin typeface="Arial" pitchFamily="34" charset="0"/>
              </a:endParaRPr>
            </a:p>
          </p:txBody>
        </p:sp>
        <p:sp>
          <p:nvSpPr>
            <p:cNvPr id="161816" name="Rectangle 17"/>
            <p:cNvSpPr>
              <a:spLocks noChangeArrowheads="1"/>
            </p:cNvSpPr>
            <p:nvPr/>
          </p:nvSpPr>
          <p:spPr bwMode="auto">
            <a:xfrm>
              <a:off x="3375" y="1693"/>
              <a:ext cx="70" cy="70"/>
            </a:xfrm>
            <a:prstGeom prst="rect">
              <a:avLst/>
            </a:prstGeom>
            <a:solidFill>
              <a:srgbClr val="FF0000"/>
            </a:solidFill>
            <a:ln w="9525">
              <a:solidFill>
                <a:schemeClr val="tx1"/>
              </a:solidFill>
              <a:miter lim="800000"/>
              <a:headEnd/>
              <a:tailEnd/>
            </a:ln>
          </p:spPr>
          <p:txBody>
            <a:bodyPr wrap="none" anchor="ctr"/>
            <a:lstStyle/>
            <a:p>
              <a:endParaRPr lang="ru-RU"/>
            </a:p>
          </p:txBody>
        </p:sp>
        <p:sp>
          <p:nvSpPr>
            <p:cNvPr id="161817" name="Rectangle 18"/>
            <p:cNvSpPr>
              <a:spLocks noChangeArrowheads="1"/>
            </p:cNvSpPr>
            <p:nvPr/>
          </p:nvSpPr>
          <p:spPr bwMode="auto">
            <a:xfrm>
              <a:off x="3375" y="1763"/>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latin typeface="Arial" pitchFamily="34" charset="0"/>
              </a:endParaRPr>
            </a:p>
          </p:txBody>
        </p:sp>
        <p:sp>
          <p:nvSpPr>
            <p:cNvPr id="161818" name="Rectangle 19"/>
            <p:cNvSpPr>
              <a:spLocks noChangeArrowheads="1"/>
            </p:cNvSpPr>
            <p:nvPr/>
          </p:nvSpPr>
          <p:spPr bwMode="auto">
            <a:xfrm>
              <a:off x="3375" y="994"/>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61819" name="Rectangle 20"/>
            <p:cNvSpPr>
              <a:spLocks noChangeArrowheads="1"/>
            </p:cNvSpPr>
            <p:nvPr/>
          </p:nvSpPr>
          <p:spPr bwMode="auto">
            <a:xfrm>
              <a:off x="3375" y="1064"/>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latin typeface="Arial" pitchFamily="34" charset="0"/>
              </a:endParaRPr>
            </a:p>
          </p:txBody>
        </p:sp>
        <p:sp>
          <p:nvSpPr>
            <p:cNvPr id="161820" name="Rectangle 21"/>
            <p:cNvSpPr>
              <a:spLocks noChangeArrowheads="1"/>
            </p:cNvSpPr>
            <p:nvPr/>
          </p:nvSpPr>
          <p:spPr bwMode="auto">
            <a:xfrm>
              <a:off x="3375" y="1134"/>
              <a:ext cx="70" cy="70"/>
            </a:xfrm>
            <a:prstGeom prst="rect">
              <a:avLst/>
            </a:prstGeom>
            <a:solidFill>
              <a:srgbClr val="FF0000"/>
            </a:solidFill>
            <a:ln w="9525">
              <a:solidFill>
                <a:schemeClr val="tx1"/>
              </a:solidFill>
              <a:miter lim="800000"/>
              <a:headEnd/>
              <a:tailEnd/>
            </a:ln>
          </p:spPr>
          <p:txBody>
            <a:bodyPr wrap="none" anchor="ctr"/>
            <a:lstStyle/>
            <a:p>
              <a:endParaRPr lang="ru-RU"/>
            </a:p>
          </p:txBody>
        </p:sp>
        <p:sp>
          <p:nvSpPr>
            <p:cNvPr id="161821" name="Rectangle 22"/>
            <p:cNvSpPr>
              <a:spLocks noChangeArrowheads="1"/>
            </p:cNvSpPr>
            <p:nvPr/>
          </p:nvSpPr>
          <p:spPr bwMode="auto">
            <a:xfrm>
              <a:off x="3375" y="1204"/>
              <a:ext cx="70" cy="7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latin typeface="Arial" pitchFamily="34" charset="0"/>
              </a:endParaRPr>
            </a:p>
          </p:txBody>
        </p:sp>
      </p:grpSp>
      <p:grpSp>
        <p:nvGrpSpPr>
          <p:cNvPr id="3" name="Group 23"/>
          <p:cNvGrpSpPr>
            <a:grpSpLocks/>
          </p:cNvGrpSpPr>
          <p:nvPr/>
        </p:nvGrpSpPr>
        <p:grpSpPr bwMode="auto">
          <a:xfrm>
            <a:off x="5278438" y="3949700"/>
            <a:ext cx="2941637" cy="992188"/>
            <a:chOff x="3325" y="3078"/>
            <a:chExt cx="1853" cy="625"/>
          </a:xfrm>
        </p:grpSpPr>
        <p:pic>
          <p:nvPicPr>
            <p:cNvPr id="161806" name="Picture 24" descr="addin_tmp"/>
            <p:cNvPicPr>
              <a:picLocks noChangeAspect="1" noChangeArrowheads="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5141" y="3627"/>
              <a:ext cx="3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807" name="Line 11"/>
            <p:cNvSpPr>
              <a:spLocks noChangeShapeType="1"/>
            </p:cNvSpPr>
            <p:nvPr/>
          </p:nvSpPr>
          <p:spPr bwMode="auto">
            <a:xfrm>
              <a:off x="3325" y="3674"/>
              <a:ext cx="174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61808" name="Freeform 26"/>
            <p:cNvSpPr>
              <a:spLocks/>
            </p:cNvSpPr>
            <p:nvPr/>
          </p:nvSpPr>
          <p:spPr bwMode="auto">
            <a:xfrm>
              <a:off x="3344" y="3078"/>
              <a:ext cx="1714" cy="431"/>
            </a:xfrm>
            <a:custGeom>
              <a:avLst/>
              <a:gdLst>
                <a:gd name="T0" fmla="*/ 15 w 1714"/>
                <a:gd name="T1" fmla="*/ 326 h 431"/>
                <a:gd name="T2" fmla="*/ 39 w 1714"/>
                <a:gd name="T3" fmla="*/ 312 h 431"/>
                <a:gd name="T4" fmla="*/ 250 w 1714"/>
                <a:gd name="T5" fmla="*/ 163 h 431"/>
                <a:gd name="T6" fmla="*/ 601 w 1714"/>
                <a:gd name="T7" fmla="*/ 307 h 431"/>
                <a:gd name="T8" fmla="*/ 889 w 1714"/>
                <a:gd name="T9" fmla="*/ 427 h 431"/>
                <a:gd name="T10" fmla="*/ 1133 w 1714"/>
                <a:gd name="T11" fmla="*/ 283 h 431"/>
                <a:gd name="T12" fmla="*/ 1282 w 1714"/>
                <a:gd name="T13" fmla="*/ 14 h 431"/>
                <a:gd name="T14" fmla="*/ 1469 w 1714"/>
                <a:gd name="T15" fmla="*/ 365 h 431"/>
                <a:gd name="T16" fmla="*/ 1647 w 1714"/>
                <a:gd name="T17" fmla="*/ 341 h 431"/>
                <a:gd name="T18" fmla="*/ 1714 w 1714"/>
                <a:gd name="T19" fmla="*/ 408 h 4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14"/>
                <a:gd name="T31" fmla="*/ 0 h 431"/>
                <a:gd name="T32" fmla="*/ 1714 w 1714"/>
                <a:gd name="T33" fmla="*/ 431 h 4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14" h="431">
                  <a:moveTo>
                    <a:pt x="15" y="326"/>
                  </a:moveTo>
                  <a:cubicBezTo>
                    <a:pt x="7" y="332"/>
                    <a:pt x="0" y="339"/>
                    <a:pt x="39" y="312"/>
                  </a:cubicBezTo>
                  <a:cubicBezTo>
                    <a:pt x="78" y="285"/>
                    <a:pt x="156" y="164"/>
                    <a:pt x="250" y="163"/>
                  </a:cubicBezTo>
                  <a:cubicBezTo>
                    <a:pt x="344" y="162"/>
                    <a:pt x="495" y="263"/>
                    <a:pt x="601" y="307"/>
                  </a:cubicBezTo>
                  <a:cubicBezTo>
                    <a:pt x="707" y="351"/>
                    <a:pt x="800" y="431"/>
                    <a:pt x="889" y="427"/>
                  </a:cubicBezTo>
                  <a:cubicBezTo>
                    <a:pt x="978" y="423"/>
                    <a:pt x="1068" y="352"/>
                    <a:pt x="1133" y="283"/>
                  </a:cubicBezTo>
                  <a:cubicBezTo>
                    <a:pt x="1198" y="214"/>
                    <a:pt x="1226" y="0"/>
                    <a:pt x="1282" y="14"/>
                  </a:cubicBezTo>
                  <a:cubicBezTo>
                    <a:pt x="1338" y="28"/>
                    <a:pt x="1408" y="310"/>
                    <a:pt x="1469" y="365"/>
                  </a:cubicBezTo>
                  <a:cubicBezTo>
                    <a:pt x="1530" y="420"/>
                    <a:pt x="1606" y="334"/>
                    <a:pt x="1647" y="341"/>
                  </a:cubicBezTo>
                  <a:cubicBezTo>
                    <a:pt x="1688" y="348"/>
                    <a:pt x="1701" y="378"/>
                    <a:pt x="1714" y="40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61809" name="Picture 27" descr="addin_tmp"/>
            <p:cNvPicPr>
              <a:picLocks noChangeAspect="1" noChangeArrowheads="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925" y="3153"/>
              <a:ext cx="316"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Text Box 25"/>
          <p:cNvSpPr txBox="1">
            <a:spLocks noChangeArrowheads="1"/>
          </p:cNvSpPr>
          <p:nvPr/>
        </p:nvSpPr>
        <p:spPr bwMode="auto">
          <a:xfrm>
            <a:off x="603250" y="5192713"/>
            <a:ext cx="7745413" cy="39687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solidFill>
                  <a:schemeClr val="bg1"/>
                </a:solidFill>
              </a:rPr>
              <a:t>Must combine ideas from Sampling theory and algorithms from CS</a:t>
            </a:r>
          </a:p>
        </p:txBody>
      </p:sp>
      <p:sp>
        <p:nvSpPr>
          <p:cNvPr id="30" name="Rectangle 4"/>
          <p:cNvSpPr txBox="1">
            <a:spLocks noChangeArrowheads="1"/>
          </p:cNvSpPr>
          <p:nvPr/>
        </p:nvSpPr>
        <p:spPr bwMode="auto">
          <a:xfrm>
            <a:off x="292100" y="5661025"/>
            <a:ext cx="8229600" cy="1196975"/>
          </a:xfrm>
          <a:prstGeom prst="rect">
            <a:avLst/>
          </a:prstGeom>
          <a:noFill/>
          <a:ln w="9525">
            <a:noFill/>
            <a:miter lim="800000"/>
            <a:headEnd/>
            <a:tailEnd/>
          </a:ln>
        </p:spPr>
        <p:txBody>
          <a:bodyPr/>
          <a:lstStyle/>
          <a:p>
            <a:pPr marL="342900" lvl="1" indent="-342900" eaLnBrk="0" hangingPunct="0">
              <a:spcBef>
                <a:spcPct val="20000"/>
              </a:spcBef>
              <a:buSzPct val="75000"/>
              <a:buFontTx/>
              <a:buBlip>
                <a:blip r:embed="rId7"/>
              </a:buBlip>
              <a:defRPr/>
            </a:pPr>
            <a:r>
              <a:rPr lang="en-US" sz="2000" kern="0" dirty="0" err="1">
                <a:latin typeface="+mn-lt"/>
                <a:cs typeface="+mn-cs"/>
              </a:rPr>
              <a:t>CS+Sampling</a:t>
            </a:r>
            <a:r>
              <a:rPr lang="en-US" sz="2000" kern="0" dirty="0">
                <a:latin typeface="+mn-lt"/>
                <a:cs typeface="+mn-cs"/>
              </a:rPr>
              <a:t> = </a:t>
            </a:r>
            <a:r>
              <a:rPr lang="en-US" sz="2000" kern="0" dirty="0" err="1">
                <a:latin typeface="+mn-lt"/>
                <a:cs typeface="+mn-cs"/>
              </a:rPr>
              <a:t>Xampling</a:t>
            </a:r>
            <a:endParaRPr lang="en-US" sz="2000" kern="0" dirty="0">
              <a:latin typeface="+mn-lt"/>
              <a:cs typeface="+mn-cs"/>
            </a:endParaRPr>
          </a:p>
          <a:p>
            <a:pPr marL="342900" indent="-342900" eaLnBrk="0" hangingPunct="0">
              <a:spcBef>
                <a:spcPct val="20000"/>
              </a:spcBef>
              <a:buSzPct val="75000"/>
              <a:buFontTx/>
              <a:buBlip>
                <a:blip r:embed="rId7"/>
              </a:buBlip>
              <a:defRPr/>
            </a:pPr>
            <a:r>
              <a:rPr lang="en-US" sz="2000" kern="0" dirty="0">
                <a:latin typeface="+mn-lt"/>
                <a:cs typeface="+mn-cs"/>
              </a:rPr>
              <a:t>X prefix for compression, e.g. </a:t>
            </a:r>
            <a:r>
              <a:rPr lang="en-US" sz="2000" kern="0" dirty="0" err="1">
                <a:latin typeface="+mn-lt"/>
                <a:cs typeface="+mn-cs"/>
              </a:rPr>
              <a:t>DivX</a:t>
            </a:r>
            <a:endParaRPr lang="en-US" sz="2000" kern="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32451"/>
                                        </p:tgtEl>
                                        <p:attrNameLst>
                                          <p:attrName>style.visibility</p:attrName>
                                        </p:attrNameLst>
                                      </p:cBhvr>
                                      <p:to>
                                        <p:strVal val="visible"/>
                                      </p:to>
                                    </p:set>
                                    <p:animEffect transition="in" filter="wipe(left)">
                                      <p:cBhvr>
                                        <p:cTn id="7" dur="250"/>
                                        <p:tgtEl>
                                          <p:spTgt spid="232451"/>
                                        </p:tgtEl>
                                      </p:cBhvr>
                                    </p:animEffect>
                                  </p:childTnLst>
                                </p:cTn>
                              </p:par>
                            </p:childTnLst>
                          </p:cTn>
                        </p:par>
                        <p:par>
                          <p:cTn id="8" fill="hold" nodeType="afterGroup">
                            <p:stCondLst>
                              <p:cond delay="25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20"/>
                                        <p:tgtEl>
                                          <p:spTgt spid="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32452"/>
                                        </p:tgtEl>
                                        <p:attrNameLst>
                                          <p:attrName>style.visibility</p:attrName>
                                        </p:attrNameLst>
                                      </p:cBhvr>
                                      <p:to>
                                        <p:strVal val="visible"/>
                                      </p:to>
                                    </p:set>
                                    <p:animEffect transition="in" filter="wipe(up)">
                                      <p:cBhvr>
                                        <p:cTn id="14" dur="500"/>
                                        <p:tgtEl>
                                          <p:spTgt spid="232452"/>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232453"/>
                                        </p:tgtEl>
                                        <p:attrNameLst>
                                          <p:attrName>style.visibility</p:attrName>
                                        </p:attrNameLst>
                                      </p:cBhvr>
                                      <p:to>
                                        <p:strVal val="visible"/>
                                      </p:to>
                                    </p:set>
                                    <p:animEffect transition="in" filter="wipe(up)">
                                      <p:cBhvr>
                                        <p:cTn id="17" dur="500"/>
                                        <p:tgtEl>
                                          <p:spTgt spid="23245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32454"/>
                                        </p:tgtEl>
                                        <p:attrNameLst>
                                          <p:attrName>style.visibility</p:attrName>
                                        </p:attrNameLst>
                                      </p:cBhvr>
                                      <p:to>
                                        <p:strVal val="visible"/>
                                      </p:to>
                                    </p:set>
                                    <p:animEffect transition="in" filter="wipe(up)">
                                      <p:cBhvr>
                                        <p:cTn id="20" dur="500"/>
                                        <p:tgtEl>
                                          <p:spTgt spid="23245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2455"/>
                                        </p:tgtEl>
                                        <p:attrNameLst>
                                          <p:attrName>style.visibility</p:attrName>
                                        </p:attrNameLst>
                                      </p:cBhvr>
                                      <p:to>
                                        <p:strVal val="visible"/>
                                      </p:to>
                                    </p:set>
                                    <p:animEffect transition="in" filter="wipe(up)">
                                      <p:cBhvr>
                                        <p:cTn id="23" dur="500"/>
                                        <p:tgtEl>
                                          <p:spTgt spid="23245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232456"/>
                                        </p:tgtEl>
                                        <p:attrNameLst>
                                          <p:attrName>style.visibility</p:attrName>
                                        </p:attrNameLst>
                                      </p:cBhvr>
                                      <p:to>
                                        <p:strVal val="visible"/>
                                      </p:to>
                                    </p:set>
                                    <p:animEffect transition="in" filter="wipe(up)">
                                      <p:cBhvr>
                                        <p:cTn id="26" dur="500"/>
                                        <p:tgtEl>
                                          <p:spTgt spid="23245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2457"/>
                                        </p:tgtEl>
                                        <p:attrNameLst>
                                          <p:attrName>style.visibility</p:attrName>
                                        </p:attrNameLst>
                                      </p:cBhvr>
                                      <p:to>
                                        <p:strVal val="visible"/>
                                      </p:to>
                                    </p:set>
                                    <p:animEffect transition="in" filter="wipe(up)">
                                      <p:cBhvr>
                                        <p:cTn id="29" dur="500"/>
                                        <p:tgtEl>
                                          <p:spTgt spid="232457"/>
                                        </p:tgtEl>
                                      </p:cBhvr>
                                    </p:animEffect>
                                  </p:childTnLst>
                                </p:cTn>
                              </p:par>
                              <p:par>
                                <p:cTn id="30" presetID="22" presetClass="entr" presetSubtype="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par>
                                <p:cTn id="36" presetID="2" presetClass="entr" presetSubtype="4"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nimBg="1"/>
      <p:bldP spid="232452" grpId="0" animBg="1"/>
      <p:bldP spid="232453" grpId="0"/>
      <p:bldP spid="232454" grpId="0"/>
      <p:bldP spid="232455" grpId="0" animBg="1"/>
      <p:bldP spid="232456" grpId="0" animBg="1"/>
      <p:bldP spid="232457" grpId="0" animBg="1"/>
      <p:bldP spid="29" grpId="0" animBg="1"/>
      <p:bldP spid="30"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Next Big Challenge</a:t>
            </a:r>
            <a:endParaRPr lang="he-IL" dirty="0"/>
          </a:p>
        </p:txBody>
      </p:sp>
      <p:sp>
        <p:nvSpPr>
          <p:cNvPr id="4" name="Text Box 20"/>
          <p:cNvSpPr txBox="1">
            <a:spLocks noChangeArrowheads="1"/>
          </p:cNvSpPr>
          <p:nvPr/>
        </p:nvSpPr>
        <p:spPr bwMode="auto">
          <a:xfrm>
            <a:off x="390525" y="1490663"/>
            <a:ext cx="83102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
              </a:buBlip>
            </a:pPr>
            <a:r>
              <a:rPr lang="en-US" sz="2000" dirty="0" smtClean="0">
                <a:cs typeface="Tahoma" pitchFamily="34" charset="0"/>
              </a:rPr>
              <a:t> Develop cost-effective CS </a:t>
            </a:r>
            <a:r>
              <a:rPr lang="en-US" sz="2000" b="1" dirty="0" smtClean="0">
                <a:solidFill>
                  <a:srgbClr val="FF0000"/>
                </a:solidFill>
                <a:cs typeface="Tahoma" pitchFamily="34" charset="0"/>
              </a:rPr>
              <a:t>hardware</a:t>
            </a:r>
            <a:r>
              <a:rPr lang="en-US" sz="2000" b="1" dirty="0" smtClean="0">
                <a:cs typeface="Tahoma" pitchFamily="34" charset="0"/>
              </a:rPr>
              <a:t> </a:t>
            </a:r>
            <a:r>
              <a:rPr lang="en-US" sz="2000" dirty="0" smtClean="0">
                <a:cs typeface="Tahoma" pitchFamily="34" charset="0"/>
              </a:rPr>
              <a:t>solutions</a:t>
            </a:r>
          </a:p>
          <a:p>
            <a:pPr eaLnBrk="1" hangingPunct="1">
              <a:buSzPct val="75000"/>
              <a:buFontTx/>
              <a:buBlip>
                <a:blip r:embed="rId2"/>
              </a:buBlip>
            </a:pPr>
            <a:endParaRPr lang="en-US" sz="2000" dirty="0">
              <a:cs typeface="Tahoma" pitchFamily="34" charset="0"/>
            </a:endParaRPr>
          </a:p>
          <a:p>
            <a:pPr eaLnBrk="1" hangingPunct="1">
              <a:buSzPct val="75000"/>
              <a:buFontTx/>
              <a:buBlip>
                <a:blip r:embed="rId2"/>
              </a:buBlip>
            </a:pPr>
            <a:r>
              <a:rPr lang="en-US" sz="2000" dirty="0" smtClean="0">
                <a:cs typeface="Tahoma" pitchFamily="34" charset="0"/>
              </a:rPr>
              <a:t> Address wideband noise and dynamic range</a:t>
            </a:r>
          </a:p>
          <a:p>
            <a:pPr eaLnBrk="1" hangingPunct="1">
              <a:buSzPct val="75000"/>
              <a:buFontTx/>
              <a:buBlip>
                <a:blip r:embed="rId2"/>
              </a:buBlip>
            </a:pPr>
            <a:endParaRPr lang="en-US" sz="2000" dirty="0">
              <a:cs typeface="Tahoma" pitchFamily="34" charset="0"/>
            </a:endParaRPr>
          </a:p>
          <a:p>
            <a:pPr eaLnBrk="1" hangingPunct="1">
              <a:buSzPct val="75000"/>
              <a:buFontTx/>
              <a:buBlip>
                <a:blip r:embed="rId2"/>
              </a:buBlip>
            </a:pPr>
            <a:r>
              <a:rPr lang="en-US" sz="2000" dirty="0" smtClean="0">
                <a:cs typeface="Tahoma" pitchFamily="34" charset="0"/>
              </a:rPr>
              <a:t> Integrate into existing hardware solutions</a:t>
            </a:r>
          </a:p>
          <a:p>
            <a:pPr eaLnBrk="1" hangingPunct="1">
              <a:buSzPct val="75000"/>
              <a:buFontTx/>
              <a:buBlip>
                <a:blip r:embed="rId2"/>
              </a:buBlip>
            </a:pPr>
            <a:endParaRPr lang="en-US" sz="2000" dirty="0">
              <a:cs typeface="Tahoma" pitchFamily="34" charset="0"/>
            </a:endParaRPr>
          </a:p>
          <a:p>
            <a:pPr eaLnBrk="1" hangingPunct="1">
              <a:buSzPct val="75000"/>
              <a:buFontTx/>
              <a:buBlip>
                <a:blip r:embed="rId2"/>
              </a:buBlip>
            </a:pPr>
            <a:r>
              <a:rPr lang="en-US" sz="2000" dirty="0" smtClean="0">
                <a:cs typeface="Tahoma" pitchFamily="34" charset="0"/>
              </a:rPr>
              <a:t> Innovate at the circuit level: wideband input and large dynamic range</a:t>
            </a:r>
          </a:p>
          <a:p>
            <a:pPr eaLnBrk="1" hangingPunct="1">
              <a:buSzPct val="75000"/>
              <a:buFontTx/>
              <a:buBlip>
                <a:blip r:embed="rId2"/>
              </a:buBlip>
            </a:pPr>
            <a:endParaRPr lang="en-US" sz="2000" dirty="0">
              <a:cs typeface="Tahoma" pitchFamily="34" charset="0"/>
            </a:endParaRPr>
          </a:p>
          <a:p>
            <a:pPr eaLnBrk="1" hangingPunct="1">
              <a:buSzPct val="75000"/>
              <a:buFontTx/>
              <a:buBlip>
                <a:blip r:embed="rId2"/>
              </a:buBlip>
            </a:pPr>
            <a:r>
              <a:rPr lang="en-US" sz="2000" dirty="0" smtClean="0">
                <a:cs typeface="Tahoma" pitchFamily="34" charset="0"/>
              </a:rPr>
              <a:t> Design provable hardware</a:t>
            </a:r>
          </a:p>
          <a:p>
            <a:pPr lvl="1" eaLnBrk="1" hangingPunct="1">
              <a:buSzPct val="75000"/>
              <a:buFontTx/>
              <a:buBlip>
                <a:blip r:embed="rId2"/>
              </a:buBlip>
            </a:pPr>
            <a:r>
              <a:rPr lang="en-US" sz="2000" dirty="0" smtClean="0">
                <a:cs typeface="Tahoma" pitchFamily="34" charset="0"/>
              </a:rPr>
              <a:t>at lab</a:t>
            </a:r>
            <a:endParaRPr lang="en-US" sz="2000" dirty="0">
              <a:cs typeface="Tahoma" pitchFamily="34" charset="0"/>
            </a:endParaRPr>
          </a:p>
          <a:p>
            <a:pPr lvl="1" eaLnBrk="1" hangingPunct="1">
              <a:buSzPct val="75000"/>
              <a:buFontTx/>
              <a:buBlip>
                <a:blip r:embed="rId2"/>
              </a:buBlip>
            </a:pPr>
            <a:r>
              <a:rPr lang="en-US" sz="2000" dirty="0" smtClean="0">
                <a:cs typeface="Tahoma" pitchFamily="34" charset="0"/>
              </a:rPr>
              <a:t>on-board</a:t>
            </a:r>
          </a:p>
          <a:p>
            <a:pPr lvl="1" eaLnBrk="1" hangingPunct="1">
              <a:buSzPct val="75000"/>
              <a:buFontTx/>
              <a:buBlip>
                <a:blip r:embed="rId2"/>
              </a:buBlip>
            </a:pPr>
            <a:r>
              <a:rPr lang="en-US" sz="2000" dirty="0" smtClean="0">
                <a:cs typeface="Tahoma" pitchFamily="34" charset="0"/>
              </a:rPr>
              <a:t>on-chip</a:t>
            </a:r>
          </a:p>
          <a:p>
            <a:pPr eaLnBrk="1" hangingPunct="1">
              <a:buSzPct val="75000"/>
              <a:buFontTx/>
              <a:buBlip>
                <a:blip r:embed="rId2"/>
              </a:buBlip>
            </a:pPr>
            <a:endParaRPr lang="en-US" sz="2000" dirty="0" smtClean="0">
              <a:cs typeface="Tahoma" pitchFamily="34" charset="0"/>
            </a:endParaRPr>
          </a:p>
          <a:p>
            <a:pPr eaLnBrk="1" hangingPunct="1">
              <a:buSzPct val="75000"/>
              <a:buFontTx/>
              <a:buBlip>
                <a:blip r:embed="rId2"/>
              </a:buBlip>
            </a:pPr>
            <a:r>
              <a:rPr lang="en-US" sz="2000" dirty="0">
                <a:cs typeface="Tahoma" pitchFamily="34" charset="0"/>
              </a:rPr>
              <a:t> </a:t>
            </a:r>
            <a:r>
              <a:rPr lang="en-US" sz="2000" dirty="0" smtClean="0">
                <a:cs typeface="Tahoma" pitchFamily="34" charset="0"/>
              </a:rPr>
              <a:t>Become a mature technology !</a:t>
            </a:r>
          </a:p>
        </p:txBody>
      </p:sp>
    </p:spTree>
    <p:extLst>
      <p:ext uri="{BB962C8B-B14F-4D97-AF65-F5344CB8AC3E}">
        <p14:creationId xmlns:p14="http://schemas.microsoft.com/office/powerpoint/2010/main" val="64412050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AutoShape 2"/>
          <p:cNvSpPr>
            <a:spLocks noChangeArrowheads="1"/>
          </p:cNvSpPr>
          <p:nvPr/>
        </p:nvSpPr>
        <p:spPr bwMode="auto">
          <a:xfrm>
            <a:off x="1349375" y="2290763"/>
            <a:ext cx="6445250" cy="2278062"/>
          </a:xfrm>
          <a:prstGeom prst="roundRect">
            <a:avLst>
              <a:gd name="adj" fmla="val 16667"/>
            </a:avLst>
          </a:prstGeom>
          <a:solidFill>
            <a:schemeClr val="accent2"/>
          </a:solidFill>
          <a:ln w="9525" algn="ctr">
            <a:solidFill>
              <a:schemeClr val="tx1"/>
            </a:solidFill>
            <a:round/>
            <a:headEnd/>
            <a:tailEnd/>
          </a:ln>
        </p:spPr>
        <p:txBody>
          <a:bodyPr wrap="none" anchor="ctr"/>
          <a:lstStyle/>
          <a:p>
            <a:endParaRPr lang="he-IL"/>
          </a:p>
        </p:txBody>
      </p:sp>
      <p:sp>
        <p:nvSpPr>
          <p:cNvPr id="162819" name="Text Box 3"/>
          <p:cNvSpPr txBox="1">
            <a:spLocks noChangeArrowheads="1"/>
          </p:cNvSpPr>
          <p:nvPr/>
        </p:nvSpPr>
        <p:spPr bwMode="auto">
          <a:xfrm>
            <a:off x="1420813" y="2668588"/>
            <a:ext cx="63023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4000" b="1">
                <a:solidFill>
                  <a:srgbClr val="FFFF66"/>
                </a:solidFill>
              </a:rPr>
              <a:t>Conclusions</a:t>
            </a:r>
          </a:p>
          <a:p>
            <a:pPr algn="ctr" eaLnBrk="1" hangingPunct="1">
              <a:lnSpc>
                <a:spcPct val="120000"/>
              </a:lnSpc>
            </a:pPr>
            <a:r>
              <a:rPr lang="en-US" sz="4000" b="1">
                <a:solidFill>
                  <a:srgbClr val="FFFF66"/>
                </a:solidFill>
              </a:rPr>
              <a:t>Q &amp; A</a:t>
            </a:r>
          </a:p>
        </p:txBody>
      </p:sp>
      <p:sp>
        <p:nvSpPr>
          <p:cNvPr id="7" name="Rectangle 3"/>
          <p:cNvSpPr txBox="1">
            <a:spLocks noChangeArrowheads="1"/>
          </p:cNvSpPr>
          <p:nvPr/>
        </p:nvSpPr>
        <p:spPr bwMode="auto">
          <a:xfrm>
            <a:off x="7653338" y="6018213"/>
            <a:ext cx="1423987" cy="4238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FontTx/>
              <a:buNone/>
              <a:defRPr/>
            </a:pPr>
            <a:r>
              <a:rPr lang="en-US" sz="2000" dirty="0" smtClean="0">
                <a:solidFill>
                  <a:schemeClr val="bg1">
                    <a:lumMod val="50000"/>
                  </a:schemeClr>
                </a:solidFill>
                <a:sym typeface="Wingdings" pitchFamily="2" charset="2"/>
              </a:rPr>
              <a:t></a:t>
            </a:r>
            <a:r>
              <a:rPr lang="en-US" sz="2000" dirty="0" smtClean="0">
                <a:solidFill>
                  <a:schemeClr val="bg1">
                    <a:lumMod val="50000"/>
                  </a:schemeClr>
                </a:solidFill>
              </a:rPr>
              <a:t> Outline</a:t>
            </a:r>
          </a:p>
        </p:txBody>
      </p:sp>
      <p:sp>
        <p:nvSpPr>
          <p:cNvPr id="8" name="Rectangle 7">
            <a:hlinkClick r:id="rId2" action="ppaction://hlinksldjump"/>
          </p:cNvPr>
          <p:cNvSpPr/>
          <p:nvPr/>
        </p:nvSpPr>
        <p:spPr>
          <a:xfrm>
            <a:off x="7564438" y="5940425"/>
            <a:ext cx="1512887"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Content Placeholder 2"/>
          <p:cNvSpPr>
            <a:spLocks noGrp="1"/>
          </p:cNvSpPr>
          <p:nvPr>
            <p:ph sz="quarter" idx="4294967295"/>
          </p:nvPr>
        </p:nvSpPr>
        <p:spPr>
          <a:xfrm>
            <a:off x="457200" y="1693863"/>
            <a:ext cx="8229600" cy="2003425"/>
          </a:xfrm>
        </p:spPr>
        <p:txBody>
          <a:bodyPr/>
          <a:lstStyle/>
          <a:p>
            <a:pPr marL="273050" indent="-273050" eaLnBrk="1" hangingPunct="1">
              <a:buFontTx/>
              <a:buBlip>
                <a:blip r:embed="rId3"/>
              </a:buBlip>
            </a:pPr>
            <a:r>
              <a:rPr lang="en-US" sz="2000" dirty="0" smtClean="0"/>
              <a:t>Union of subspaces: broad and flexible model</a:t>
            </a:r>
          </a:p>
          <a:p>
            <a:pPr marL="273050" indent="-273050" eaLnBrk="1" hangingPunct="1">
              <a:buFontTx/>
              <a:buBlip>
                <a:blip r:embed="rId3"/>
              </a:buBlip>
            </a:pPr>
            <a:r>
              <a:rPr lang="en-US" sz="2000" dirty="0" smtClean="0"/>
              <a:t>Can lead to simple and efficient algorithms</a:t>
            </a:r>
          </a:p>
          <a:p>
            <a:pPr marL="273050" indent="-273050" eaLnBrk="1" hangingPunct="1">
              <a:buFontTx/>
              <a:buBlip>
                <a:blip r:embed="rId3"/>
              </a:buBlip>
            </a:pPr>
            <a:r>
              <a:rPr lang="en-US" sz="2000" dirty="0" smtClean="0"/>
              <a:t>Includes analog signal models</a:t>
            </a:r>
          </a:p>
          <a:p>
            <a:pPr marL="273050" indent="-273050" eaLnBrk="1" hangingPunct="1">
              <a:buFontTx/>
              <a:buBlip>
                <a:blip r:embed="rId3"/>
              </a:buBlip>
            </a:pPr>
            <a:r>
              <a:rPr lang="en-US" sz="2000" dirty="0" smtClean="0"/>
              <a:t>Sub-</a:t>
            </a:r>
            <a:r>
              <a:rPr lang="en-US" sz="2000" dirty="0" err="1" smtClean="0"/>
              <a:t>Nyquist</a:t>
            </a:r>
            <a:r>
              <a:rPr lang="en-US" sz="2000" dirty="0" smtClean="0"/>
              <a:t> sampler in hardware</a:t>
            </a:r>
          </a:p>
          <a:p>
            <a:pPr marL="273050" indent="-273050" eaLnBrk="1" hangingPunct="1">
              <a:buBlip>
                <a:blip r:embed="rId3"/>
              </a:buBlip>
            </a:pPr>
            <a:r>
              <a:rPr lang="en-US" sz="2000" dirty="0" smtClean="0"/>
              <a:t>Compressed sensing of many classes of analog signals</a:t>
            </a:r>
          </a:p>
          <a:p>
            <a:pPr marL="273050" indent="-273050" eaLnBrk="1" hangingPunct="1">
              <a:buFontTx/>
              <a:buBlip>
                <a:blip r:embed="rId3"/>
              </a:buBlip>
            </a:pPr>
            <a:r>
              <a:rPr lang="en-US" sz="2000" dirty="0" smtClean="0"/>
              <a:t>Many research opportunities: extensions, robustness, hardware, mathematical …</a:t>
            </a:r>
            <a:endParaRPr lang="en-US" sz="3000" dirty="0" smtClean="0"/>
          </a:p>
          <a:p>
            <a:pPr marL="273050" indent="-273050"/>
            <a:endParaRPr lang="en-US" sz="3000" dirty="0" smtClean="0"/>
          </a:p>
        </p:txBody>
      </p:sp>
      <p:sp>
        <p:nvSpPr>
          <p:cNvPr id="5" name="Rectangle 4"/>
          <p:cNvSpPr/>
          <p:nvPr/>
        </p:nvSpPr>
        <p:spPr>
          <a:xfrm>
            <a:off x="1462087" y="4513262"/>
            <a:ext cx="6022975" cy="930275"/>
          </a:xfrm>
          <a:prstGeom prst="rect">
            <a:avLst/>
          </a:prstGeom>
          <a:solidFill>
            <a:srgbClr val="FF0000"/>
          </a:solidFill>
          <a:ln>
            <a:solidFill>
              <a:schemeClr val="tx1"/>
            </a:solidFill>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sz="2400" b="1" dirty="0">
                <a:solidFill>
                  <a:schemeClr val="bg1"/>
                </a:solidFill>
              </a:rPr>
              <a:t>Compressed sensing can be extended practically to the infinite analog domain!</a:t>
            </a:r>
          </a:p>
        </p:txBody>
      </p:sp>
      <p:sp>
        <p:nvSpPr>
          <p:cNvPr id="163844" name="Rectangle 2"/>
          <p:cNvSpPr>
            <a:spLocks noChangeArrowheads="1"/>
          </p:cNvSpPr>
          <p:nvPr/>
        </p:nvSpPr>
        <p:spPr bwMode="auto">
          <a:xfrm>
            <a:off x="457200" y="227013"/>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a:solidFill>
                  <a:schemeClr val="bg1"/>
                </a:solidFill>
              </a:rPr>
              <a:t>Conclusions</a:t>
            </a:r>
            <a:endParaRPr lang="en-US" sz="44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0" y="120650"/>
            <a:ext cx="9144000" cy="922338"/>
          </a:xfrm>
        </p:spPr>
        <p:txBody>
          <a:bodyPr/>
          <a:lstStyle/>
          <a:p>
            <a:r>
              <a:rPr lang="en-US" sz="3800" dirty="0" smtClean="0"/>
              <a:t>Resolution (2): </a:t>
            </a:r>
            <a:r>
              <a:rPr lang="en-US" sz="3800" dirty="0" err="1" smtClean="0"/>
              <a:t>Subwavelength</a:t>
            </a:r>
            <a:r>
              <a:rPr lang="en-US" sz="3800" dirty="0" smtClean="0"/>
              <a:t> Imaging</a:t>
            </a:r>
          </a:p>
        </p:txBody>
      </p:sp>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7513" y="3773488"/>
            <a:ext cx="202565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C:\Users\Yoav\Documents\Technion\Sparse Representations\HW3\camerama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3765550"/>
            <a:ext cx="210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50825" y="3367088"/>
            <a:ext cx="2027238"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r>
              <a:rPr lang="en-US"/>
              <a:t>Input</a:t>
            </a:r>
          </a:p>
        </p:txBody>
      </p:sp>
      <p:sp>
        <p:nvSpPr>
          <p:cNvPr id="7" name="TextBox 6"/>
          <p:cNvSpPr txBox="1">
            <a:spLocks noChangeArrowheads="1"/>
          </p:cNvSpPr>
          <p:nvPr/>
        </p:nvSpPr>
        <p:spPr bwMode="auto">
          <a:xfrm>
            <a:off x="6759575" y="3390900"/>
            <a:ext cx="2027238"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r>
              <a:rPr lang="en-US"/>
              <a:t>Output</a:t>
            </a:r>
          </a:p>
        </p:txBody>
      </p:sp>
      <p:sp>
        <p:nvSpPr>
          <p:cNvPr id="8" name="Right Arrow 7"/>
          <p:cNvSpPr>
            <a:spLocks noChangeArrowheads="1"/>
          </p:cNvSpPr>
          <p:nvPr/>
        </p:nvSpPr>
        <p:spPr bwMode="auto">
          <a:xfrm>
            <a:off x="2481263" y="4797425"/>
            <a:ext cx="420687" cy="247650"/>
          </a:xfrm>
          <a:prstGeom prst="rightArrow">
            <a:avLst>
              <a:gd name="adj1" fmla="val 50000"/>
              <a:gd name="adj2" fmla="val 49963"/>
            </a:avLst>
          </a:prstGeom>
          <a:solidFill>
            <a:schemeClr val="accent1"/>
          </a:solidFill>
          <a:ln w="9525" algn="ctr">
            <a:solidFill>
              <a:schemeClr val="tx1"/>
            </a:solidFill>
            <a:round/>
            <a:headEnd/>
            <a:tailEnd/>
          </a:ln>
        </p:spPr>
        <p:txBody>
          <a:bodyPr/>
          <a:lstStyle/>
          <a:p>
            <a:pPr eaLnBrk="0" hangingPunct="0"/>
            <a:endParaRPr lang="ru-RU"/>
          </a:p>
        </p:txBody>
      </p:sp>
      <p:sp>
        <p:nvSpPr>
          <p:cNvPr id="9" name="Right Arrow 8"/>
          <p:cNvSpPr>
            <a:spLocks noChangeArrowheads="1"/>
          </p:cNvSpPr>
          <p:nvPr/>
        </p:nvSpPr>
        <p:spPr bwMode="auto">
          <a:xfrm>
            <a:off x="6156325" y="4797425"/>
            <a:ext cx="431800" cy="288925"/>
          </a:xfrm>
          <a:prstGeom prst="rightArrow">
            <a:avLst>
              <a:gd name="adj1" fmla="val 50000"/>
              <a:gd name="adj2" fmla="val 49934"/>
            </a:avLst>
          </a:prstGeom>
          <a:solidFill>
            <a:schemeClr val="accent1"/>
          </a:solidFill>
          <a:ln w="9525" algn="ctr">
            <a:solidFill>
              <a:schemeClr val="tx1"/>
            </a:solidFill>
            <a:round/>
            <a:headEnd/>
            <a:tailEnd/>
          </a:ln>
        </p:spPr>
        <p:txBody>
          <a:bodyPr/>
          <a:lstStyle/>
          <a:p>
            <a:pPr eaLnBrk="0" hangingPunct="0"/>
            <a:endParaRPr lang="ru-RU"/>
          </a:p>
        </p:txBody>
      </p:sp>
      <p:pic>
        <p:nvPicPr>
          <p:cNvPr id="13322" name="Picture 4" descr="C:\Users\Yoav\AppData\Local\Microsoft\Windows\Temporary Internet Files\Content.IE5\9EWFU709\MC90001679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575" y="3644900"/>
            <a:ext cx="2760663"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setu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800" y="3916363"/>
            <a:ext cx="680561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origin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213100"/>
            <a:ext cx="207645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cu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86588" y="3175000"/>
            <a:ext cx="2157412"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9" name="Rectangle 5"/>
          <p:cNvSpPr txBox="1">
            <a:spLocks noChangeArrowheads="1"/>
          </p:cNvSpPr>
          <p:nvPr/>
        </p:nvSpPr>
        <p:spPr bwMode="auto">
          <a:xfrm>
            <a:off x="222250" y="1271528"/>
            <a:ext cx="8482013"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800100" indent="-34290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pPr>
            <a:r>
              <a:rPr lang="en-US" sz="2400" dirty="0" smtClean="0">
                <a:solidFill>
                  <a:srgbClr val="000000"/>
                </a:solidFill>
              </a:rPr>
              <a:t>    </a:t>
            </a:r>
            <a:r>
              <a:rPr lang="en-US" sz="2000" dirty="0">
                <a:solidFill>
                  <a:srgbClr val="000000"/>
                </a:solidFill>
              </a:rPr>
              <a:t>Diffraction limit:  Even a perfect optical imaging system has a resolution limit determined by the wavelength </a:t>
            </a:r>
            <a:r>
              <a:rPr lang="el-GR" sz="2000" dirty="0">
                <a:solidFill>
                  <a:srgbClr val="000000"/>
                </a:solidFill>
              </a:rPr>
              <a:t>λ</a:t>
            </a:r>
            <a:endParaRPr lang="en-US" sz="2000" dirty="0">
              <a:solidFill>
                <a:srgbClr val="000000"/>
              </a:solidFill>
            </a:endParaRPr>
          </a:p>
          <a:p>
            <a:pPr lvl="1">
              <a:spcBef>
                <a:spcPct val="20000"/>
              </a:spcBef>
              <a:buSzPct val="75000"/>
              <a:buFontTx/>
              <a:buBlip>
                <a:blip r:embed="rId9"/>
              </a:buBlip>
            </a:pPr>
            <a:r>
              <a:rPr lang="en-US" sz="2000" dirty="0">
                <a:solidFill>
                  <a:srgbClr val="000000"/>
                </a:solidFill>
              </a:rPr>
              <a:t>The smallest observable detail is larger than ~ </a:t>
            </a:r>
            <a:r>
              <a:rPr lang="el-GR" sz="2000" dirty="0">
                <a:solidFill>
                  <a:srgbClr val="000000"/>
                </a:solidFill>
              </a:rPr>
              <a:t>λ</a:t>
            </a:r>
            <a:r>
              <a:rPr lang="en-US" sz="2000" dirty="0">
                <a:solidFill>
                  <a:srgbClr val="000000"/>
                </a:solidFill>
              </a:rPr>
              <a:t>/2</a:t>
            </a:r>
          </a:p>
          <a:p>
            <a:pPr lvl="1">
              <a:spcBef>
                <a:spcPct val="20000"/>
              </a:spcBef>
              <a:buSzPct val="75000"/>
              <a:buFontTx/>
              <a:buBlip>
                <a:blip r:embed="rId9"/>
              </a:buBlip>
            </a:pPr>
            <a:r>
              <a:rPr lang="en-US" sz="2000" dirty="0">
                <a:solidFill>
                  <a:srgbClr val="000000"/>
                </a:solidFill>
              </a:rPr>
              <a:t>This results in image smearing </a:t>
            </a:r>
          </a:p>
        </p:txBody>
      </p:sp>
      <p:sp>
        <p:nvSpPr>
          <p:cNvPr id="14" name="Text Box 20"/>
          <p:cNvSpPr txBox="1">
            <a:spLocks noChangeArrowheads="1"/>
          </p:cNvSpPr>
          <p:nvPr/>
        </p:nvSpPr>
        <p:spPr bwMode="auto">
          <a:xfrm>
            <a:off x="506005" y="2812990"/>
            <a:ext cx="26356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9"/>
              </a:buBlip>
            </a:pPr>
            <a:r>
              <a:rPr lang="en-US" sz="2000" dirty="0">
                <a:solidFill>
                  <a:srgbClr val="000000"/>
                </a:solidFill>
                <a:cs typeface="Tahoma" pitchFamily="34" charset="0"/>
              </a:rPr>
              <a:t> </a:t>
            </a:r>
            <a:r>
              <a:rPr lang="en-US" sz="2000" b="1" dirty="0" smtClean="0">
                <a:solidFill>
                  <a:srgbClr val="FF0000"/>
                </a:solidFill>
                <a:cs typeface="Tahoma" pitchFamily="34" charset="0"/>
              </a:rPr>
              <a:t>Subspace methods:</a:t>
            </a:r>
            <a:endParaRPr lang="en-US" sz="2000" dirty="0">
              <a:solidFill>
                <a:srgbClr val="000000"/>
              </a:solidFill>
              <a:cs typeface="Tahoma" pitchFamily="34" charset="0"/>
            </a:endParaRPr>
          </a:p>
        </p:txBody>
      </p:sp>
    </p:spTree>
    <p:extLst>
      <p:ext uri="{BB962C8B-B14F-4D97-AF65-F5344CB8AC3E}">
        <p14:creationId xmlns:p14="http://schemas.microsoft.com/office/powerpoint/2010/main" val="27096226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nodeType="clickEffect">
                                  <p:stCondLst>
                                    <p:cond delay="0"/>
                                  </p:stCondLst>
                                  <p:childTnLst>
                                    <p:anim calcmode="lin" valueType="num">
                                      <p:cBhvr additive="base">
                                        <p:cTn id="20" dur="500"/>
                                        <p:tgtEl>
                                          <p:spTgt spid="4"/>
                                        </p:tgtEl>
                                        <p:attrNameLst>
                                          <p:attrName>ppt_x</p:attrName>
                                        </p:attrNameLst>
                                      </p:cBhvr>
                                      <p:tavLst>
                                        <p:tav tm="0">
                                          <p:val>
                                            <p:strVal val="ppt_x"/>
                                          </p:val>
                                        </p:tav>
                                        <p:tav tm="100000">
                                          <p:val>
                                            <p:strVal val="ppt_x"/>
                                          </p:val>
                                        </p:tav>
                                      </p:tavLst>
                                    </p:anim>
                                    <p:anim calcmode="lin" valueType="num">
                                      <p:cBhvr additive="base">
                                        <p:cTn id="21" dur="500"/>
                                        <p:tgtEl>
                                          <p:spTgt spid="4"/>
                                        </p:tgtEl>
                                        <p:attrNameLst>
                                          <p:attrName>ppt_y</p:attrName>
                                        </p:attrNameLst>
                                      </p:cBhvr>
                                      <p:tavLst>
                                        <p:tav tm="0">
                                          <p:val>
                                            <p:strVal val="ppt_y"/>
                                          </p:val>
                                        </p:tav>
                                        <p:tav tm="100000">
                                          <p:val>
                                            <p:strVal val="1+ppt_h/2"/>
                                          </p:val>
                                        </p:tav>
                                      </p:tavLst>
                                    </p:anim>
                                    <p:set>
                                      <p:cBhvr>
                                        <p:cTn id="22" dur="1" fill="hold">
                                          <p:stCondLst>
                                            <p:cond delay="499"/>
                                          </p:stCondLst>
                                        </p:cTn>
                                        <p:tgtEl>
                                          <p:spTgt spid="4"/>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3317"/>
                                        </p:tgtEl>
                                        <p:attrNameLst>
                                          <p:attrName>ppt_x</p:attrName>
                                        </p:attrNameLst>
                                      </p:cBhvr>
                                      <p:tavLst>
                                        <p:tav tm="0">
                                          <p:val>
                                            <p:strVal val="ppt_x"/>
                                          </p:val>
                                        </p:tav>
                                        <p:tav tm="100000">
                                          <p:val>
                                            <p:strVal val="ppt_x"/>
                                          </p:val>
                                        </p:tav>
                                      </p:tavLst>
                                    </p:anim>
                                    <p:anim calcmode="lin" valueType="num">
                                      <p:cBhvr additive="base">
                                        <p:cTn id="25" dur="500"/>
                                        <p:tgtEl>
                                          <p:spTgt spid="13317"/>
                                        </p:tgtEl>
                                        <p:attrNameLst>
                                          <p:attrName>ppt_y</p:attrName>
                                        </p:attrNameLst>
                                      </p:cBhvr>
                                      <p:tavLst>
                                        <p:tav tm="0">
                                          <p:val>
                                            <p:strVal val="ppt_y"/>
                                          </p:val>
                                        </p:tav>
                                        <p:tav tm="100000">
                                          <p:val>
                                            <p:strVal val="1+ppt_h/2"/>
                                          </p:val>
                                        </p:tav>
                                      </p:tavLst>
                                    </p:anim>
                                    <p:set>
                                      <p:cBhvr>
                                        <p:cTn id="26" dur="1" fill="hold">
                                          <p:stCondLst>
                                            <p:cond delay="499"/>
                                          </p:stCondLst>
                                        </p:cTn>
                                        <p:tgtEl>
                                          <p:spTgt spid="13317"/>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6"/>
                                        </p:tgtEl>
                                        <p:attrNameLst>
                                          <p:attrName>ppt_x</p:attrName>
                                        </p:attrNameLst>
                                      </p:cBhvr>
                                      <p:tavLst>
                                        <p:tav tm="0">
                                          <p:val>
                                            <p:strVal val="ppt_x"/>
                                          </p:val>
                                        </p:tav>
                                        <p:tav tm="100000">
                                          <p:val>
                                            <p:strVal val="ppt_x"/>
                                          </p:val>
                                        </p:tav>
                                      </p:tavLst>
                                    </p:anim>
                                    <p:anim calcmode="lin" valueType="num">
                                      <p:cBhvr additive="base">
                                        <p:cTn id="29" dur="500"/>
                                        <p:tgtEl>
                                          <p:spTgt spid="6"/>
                                        </p:tgtEl>
                                        <p:attrNameLst>
                                          <p:attrName>ppt_y</p:attrName>
                                        </p:attrNameLst>
                                      </p:cBhvr>
                                      <p:tavLst>
                                        <p:tav tm="0">
                                          <p:val>
                                            <p:strVal val="ppt_y"/>
                                          </p:val>
                                        </p:tav>
                                        <p:tav tm="100000">
                                          <p:val>
                                            <p:strVal val="1+ppt_h/2"/>
                                          </p:val>
                                        </p:tav>
                                      </p:tavLst>
                                    </p:anim>
                                    <p:set>
                                      <p:cBhvr>
                                        <p:cTn id="30" dur="1" fill="hold">
                                          <p:stCondLst>
                                            <p:cond delay="499"/>
                                          </p:stCondLst>
                                        </p:cTn>
                                        <p:tgtEl>
                                          <p:spTgt spid="6"/>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7"/>
                                        </p:tgtEl>
                                        <p:attrNameLst>
                                          <p:attrName>ppt_x</p:attrName>
                                        </p:attrNameLst>
                                      </p:cBhvr>
                                      <p:tavLst>
                                        <p:tav tm="0">
                                          <p:val>
                                            <p:strVal val="ppt_x"/>
                                          </p:val>
                                        </p:tav>
                                        <p:tav tm="100000">
                                          <p:val>
                                            <p:strVal val="ppt_x"/>
                                          </p:val>
                                        </p:tav>
                                      </p:tavLst>
                                    </p:anim>
                                    <p:anim calcmode="lin" valueType="num">
                                      <p:cBhvr additive="base">
                                        <p:cTn id="33" dur="500"/>
                                        <p:tgtEl>
                                          <p:spTgt spid="7"/>
                                        </p:tgtEl>
                                        <p:attrNameLst>
                                          <p:attrName>ppt_y</p:attrName>
                                        </p:attrNameLst>
                                      </p:cBhvr>
                                      <p:tavLst>
                                        <p:tav tm="0">
                                          <p:val>
                                            <p:strVal val="ppt_y"/>
                                          </p:val>
                                        </p:tav>
                                        <p:tav tm="100000">
                                          <p:val>
                                            <p:strVal val="1+ppt_h/2"/>
                                          </p:val>
                                        </p:tav>
                                      </p:tavLst>
                                    </p:anim>
                                    <p:set>
                                      <p:cBhvr>
                                        <p:cTn id="34" dur="1" fill="hold">
                                          <p:stCondLst>
                                            <p:cond delay="499"/>
                                          </p:stCondLst>
                                        </p:cTn>
                                        <p:tgtEl>
                                          <p:spTgt spid="7"/>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8"/>
                                        </p:tgtEl>
                                        <p:attrNameLst>
                                          <p:attrName>ppt_x</p:attrName>
                                        </p:attrNameLst>
                                      </p:cBhvr>
                                      <p:tavLst>
                                        <p:tav tm="0">
                                          <p:val>
                                            <p:strVal val="ppt_x"/>
                                          </p:val>
                                        </p:tav>
                                        <p:tav tm="100000">
                                          <p:val>
                                            <p:strVal val="ppt_x"/>
                                          </p:val>
                                        </p:tav>
                                      </p:tavLst>
                                    </p:anim>
                                    <p:anim calcmode="lin" valueType="num">
                                      <p:cBhvr additive="base">
                                        <p:cTn id="37" dur="500"/>
                                        <p:tgtEl>
                                          <p:spTgt spid="8"/>
                                        </p:tgtEl>
                                        <p:attrNameLst>
                                          <p:attrName>ppt_y</p:attrName>
                                        </p:attrNameLst>
                                      </p:cBhvr>
                                      <p:tavLst>
                                        <p:tav tm="0">
                                          <p:val>
                                            <p:strVal val="ppt_y"/>
                                          </p:val>
                                        </p:tav>
                                        <p:tav tm="100000">
                                          <p:val>
                                            <p:strVal val="1+ppt_h/2"/>
                                          </p:val>
                                        </p:tav>
                                      </p:tavLst>
                                    </p:anim>
                                    <p:set>
                                      <p:cBhvr>
                                        <p:cTn id="38" dur="1" fill="hold">
                                          <p:stCondLst>
                                            <p:cond delay="499"/>
                                          </p:stCondLst>
                                        </p:cTn>
                                        <p:tgtEl>
                                          <p:spTgt spid="8"/>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9"/>
                                        </p:tgtEl>
                                        <p:attrNameLst>
                                          <p:attrName>ppt_x</p:attrName>
                                        </p:attrNameLst>
                                      </p:cBhvr>
                                      <p:tavLst>
                                        <p:tav tm="0">
                                          <p:val>
                                            <p:strVal val="ppt_x"/>
                                          </p:val>
                                        </p:tav>
                                        <p:tav tm="100000">
                                          <p:val>
                                            <p:strVal val="ppt_x"/>
                                          </p:val>
                                        </p:tav>
                                      </p:tavLst>
                                    </p:anim>
                                    <p:anim calcmode="lin" valueType="num">
                                      <p:cBhvr additive="base">
                                        <p:cTn id="41" dur="500"/>
                                        <p:tgtEl>
                                          <p:spTgt spid="9"/>
                                        </p:tgtEl>
                                        <p:attrNameLst>
                                          <p:attrName>ppt_y</p:attrName>
                                        </p:attrNameLst>
                                      </p:cBhvr>
                                      <p:tavLst>
                                        <p:tav tm="0">
                                          <p:val>
                                            <p:strVal val="ppt_y"/>
                                          </p:val>
                                        </p:tav>
                                        <p:tav tm="100000">
                                          <p:val>
                                            <p:strVal val="1+ppt_h/2"/>
                                          </p:val>
                                        </p:tav>
                                      </p:tavLst>
                                    </p:anim>
                                    <p:set>
                                      <p:cBhvr>
                                        <p:cTn id="42" dur="1" fill="hold">
                                          <p:stCondLst>
                                            <p:cond delay="499"/>
                                          </p:stCondLst>
                                        </p:cTn>
                                        <p:tgtEl>
                                          <p:spTgt spid="9"/>
                                        </p:tgtEl>
                                        <p:attrNameLst>
                                          <p:attrName>style.visibility</p:attrName>
                                        </p:attrNameLst>
                                      </p:cBhvr>
                                      <p:to>
                                        <p:strVal val="hidden"/>
                                      </p:to>
                                    </p:set>
                                  </p:childTnLst>
                                </p:cTn>
                              </p:par>
                              <p:par>
                                <p:cTn id="43" presetID="2" presetClass="exit" presetSubtype="4" fill="hold" nodeType="withEffect">
                                  <p:stCondLst>
                                    <p:cond delay="0"/>
                                  </p:stCondLst>
                                  <p:childTnLst>
                                    <p:anim calcmode="lin" valueType="num">
                                      <p:cBhvr additive="base">
                                        <p:cTn id="44" dur="500"/>
                                        <p:tgtEl>
                                          <p:spTgt spid="13322"/>
                                        </p:tgtEl>
                                        <p:attrNameLst>
                                          <p:attrName>ppt_x</p:attrName>
                                        </p:attrNameLst>
                                      </p:cBhvr>
                                      <p:tavLst>
                                        <p:tav tm="0">
                                          <p:val>
                                            <p:strVal val="ppt_x"/>
                                          </p:val>
                                        </p:tav>
                                        <p:tav tm="100000">
                                          <p:val>
                                            <p:strVal val="ppt_x"/>
                                          </p:val>
                                        </p:tav>
                                      </p:tavLst>
                                    </p:anim>
                                    <p:anim calcmode="lin" valueType="num">
                                      <p:cBhvr additive="base">
                                        <p:cTn id="45" dur="500"/>
                                        <p:tgtEl>
                                          <p:spTgt spid="13322"/>
                                        </p:tgtEl>
                                        <p:attrNameLst>
                                          <p:attrName>ppt_y</p:attrName>
                                        </p:attrNameLst>
                                      </p:cBhvr>
                                      <p:tavLst>
                                        <p:tav tm="0">
                                          <p:val>
                                            <p:strVal val="ppt_y"/>
                                          </p:val>
                                        </p:tav>
                                        <p:tav tm="100000">
                                          <p:val>
                                            <p:strVal val="1+ppt_h/2"/>
                                          </p:val>
                                        </p:tav>
                                      </p:tavLst>
                                    </p:anim>
                                    <p:set>
                                      <p:cBhvr>
                                        <p:cTn id="46" dur="1" fill="hold">
                                          <p:stCondLst>
                                            <p:cond delay="499"/>
                                          </p:stCondLst>
                                        </p:cTn>
                                        <p:tgtEl>
                                          <p:spTgt spid="13322"/>
                                        </p:tgtEl>
                                        <p:attrNameLst>
                                          <p:attrName>style.visibility</p:attrName>
                                        </p:attrNameLst>
                                      </p:cBhvr>
                                      <p:to>
                                        <p:strVal val="hidden"/>
                                      </p:to>
                                    </p:set>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par>
                          <p:cTn id="60" fill="hold">
                            <p:stCondLst>
                              <p:cond delay="500"/>
                            </p:stCondLst>
                            <p:childTnLst>
                              <p:par>
                                <p:cTn id="61" presetID="2" presetClass="entr" presetSubtype="4"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Content Placeholder 2"/>
          <p:cNvSpPr>
            <a:spLocks noGrp="1"/>
          </p:cNvSpPr>
          <p:nvPr>
            <p:ph sz="quarter" idx="4294967295"/>
          </p:nvPr>
        </p:nvSpPr>
        <p:spPr>
          <a:xfrm>
            <a:off x="457200" y="1477963"/>
            <a:ext cx="8229600" cy="2003425"/>
          </a:xfrm>
        </p:spPr>
        <p:txBody>
          <a:bodyPr/>
          <a:lstStyle/>
          <a:p>
            <a:pPr marL="273050" indent="-273050" eaLnBrk="1" hangingPunct="1">
              <a:buFontTx/>
              <a:buBlip>
                <a:blip r:embed="rId3"/>
              </a:buBlip>
            </a:pPr>
            <a:r>
              <a:rPr lang="en-US" sz="2000" dirty="0" smtClean="0"/>
              <a:t>Burst of innovative publications</a:t>
            </a:r>
          </a:p>
          <a:p>
            <a:pPr marL="273050" indent="-273050" eaLnBrk="1" hangingPunct="1">
              <a:buFontTx/>
              <a:buBlip>
                <a:blip r:embed="rId3"/>
              </a:buBlip>
            </a:pPr>
            <a:r>
              <a:rPr lang="en-US" sz="2000" dirty="0" smtClean="0"/>
              <a:t>Theory is still developing, yet the basic principles are understood</a:t>
            </a:r>
          </a:p>
          <a:p>
            <a:pPr marL="273050" indent="-273050" eaLnBrk="1" hangingPunct="1">
              <a:buFontTx/>
              <a:buBlip>
                <a:blip r:embed="rId3"/>
              </a:buBlip>
            </a:pPr>
            <a:endParaRPr lang="en-US" sz="2000" dirty="0"/>
          </a:p>
          <a:p>
            <a:pPr marL="273050" indent="-273050" eaLnBrk="1" hangingPunct="1">
              <a:buFontTx/>
              <a:buBlip>
                <a:blip r:embed="rId3"/>
              </a:buBlip>
            </a:pPr>
            <a:r>
              <a:rPr lang="en-US" sz="2000" dirty="0" smtClean="0"/>
              <a:t>Next frontier: Hardware implementations</a:t>
            </a:r>
          </a:p>
          <a:p>
            <a:pPr marL="273050" indent="-273050" eaLnBrk="1" hangingPunct="1">
              <a:buFontTx/>
              <a:buBlip>
                <a:blip r:embed="rId3"/>
              </a:buBlip>
            </a:pPr>
            <a:r>
              <a:rPr lang="en-US" sz="2000" dirty="0" smtClean="0"/>
              <a:t>Become a mature technology !</a:t>
            </a:r>
          </a:p>
        </p:txBody>
      </p:sp>
      <p:sp>
        <p:nvSpPr>
          <p:cNvPr id="164867" name="Rectangle 2"/>
          <p:cNvSpPr>
            <a:spLocks noChangeArrowheads="1"/>
          </p:cNvSpPr>
          <p:nvPr/>
        </p:nvSpPr>
        <p:spPr bwMode="auto">
          <a:xfrm>
            <a:off x="457200" y="227013"/>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dirty="0" smtClean="0">
                <a:solidFill>
                  <a:schemeClr val="bg1"/>
                </a:solidFill>
              </a:rPr>
              <a:t>Opinion</a:t>
            </a:r>
            <a:endParaRPr lang="en-US" sz="4400" b="1" dirty="0">
              <a:solidFill>
                <a:schemeClr val="bg1"/>
              </a:solidFill>
            </a:endParaRPr>
          </a:p>
        </p:txBody>
      </p:sp>
      <p:sp>
        <p:nvSpPr>
          <p:cNvPr id="7" name="Content Placeholder 2"/>
          <p:cNvSpPr txBox="1">
            <a:spLocks/>
          </p:cNvSpPr>
          <p:nvPr/>
        </p:nvSpPr>
        <p:spPr bwMode="auto">
          <a:xfrm>
            <a:off x="457200" y="4529932"/>
            <a:ext cx="8229600" cy="9064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eaLnBrk="1" hangingPunct="1">
              <a:buFontTx/>
              <a:buNone/>
              <a:defRPr/>
            </a:pPr>
            <a:r>
              <a:rPr lang="en-US" sz="1600" dirty="0" smtClean="0"/>
              <a:t>More details in:</a:t>
            </a:r>
          </a:p>
          <a:p>
            <a:pPr marL="273050" indent="-273050" eaLnBrk="1" hangingPunct="1">
              <a:buFontTx/>
              <a:buBlip>
                <a:blip r:embed="rId3"/>
              </a:buBlip>
              <a:defRPr/>
            </a:pPr>
            <a:r>
              <a:rPr lang="en-US" sz="1400" dirty="0" smtClean="0"/>
              <a:t>M. </a:t>
            </a:r>
            <a:r>
              <a:rPr lang="en-US" sz="1400" dirty="0" err="1" smtClean="0"/>
              <a:t>Mishali</a:t>
            </a:r>
            <a:r>
              <a:rPr lang="en-US" sz="1400" dirty="0" smtClean="0"/>
              <a:t> and Y. C. </a:t>
            </a:r>
            <a:r>
              <a:rPr lang="en-US" sz="1400" dirty="0" err="1" smtClean="0"/>
              <a:t>Eldar</a:t>
            </a:r>
            <a:r>
              <a:rPr lang="en-US" sz="1400" dirty="0" smtClean="0"/>
              <a:t>, “Sub-</a:t>
            </a:r>
            <a:r>
              <a:rPr lang="en-US" sz="1400" dirty="0" err="1" smtClean="0"/>
              <a:t>Nyquist</a:t>
            </a:r>
            <a:r>
              <a:rPr lang="en-US" sz="1400" dirty="0" smtClean="0"/>
              <a:t> Sampling: Bridging Theory and Practice,’’ </a:t>
            </a:r>
            <a:r>
              <a:rPr lang="en-US" sz="1400" i="1" dirty="0" smtClean="0"/>
              <a:t>Sig. Proc. Mag.</a:t>
            </a:r>
            <a:endParaRPr lang="en-US" sz="1400" dirty="0" smtClean="0"/>
          </a:p>
          <a:p>
            <a:pPr marL="273050" indent="-273050" eaLnBrk="1" hangingPunct="1">
              <a:buFontTx/>
              <a:buBlip>
                <a:blip r:embed="rId3"/>
              </a:buBlip>
              <a:defRPr/>
            </a:pPr>
            <a:r>
              <a:rPr lang="en-US" sz="1400" dirty="0" smtClean="0"/>
              <a:t>M</a:t>
            </a:r>
            <a:r>
              <a:rPr lang="en-US" sz="1400" dirty="0"/>
              <a:t>. Duarte  </a:t>
            </a:r>
            <a:r>
              <a:rPr lang="en-US" sz="1400" dirty="0" smtClean="0"/>
              <a:t>and </a:t>
            </a:r>
            <a:r>
              <a:rPr lang="en-US" sz="1400" dirty="0"/>
              <a:t>Y. C. </a:t>
            </a:r>
            <a:r>
              <a:rPr lang="en-US" sz="1400" dirty="0" err="1"/>
              <a:t>Eldar</a:t>
            </a:r>
            <a:r>
              <a:rPr lang="en-US" sz="1400" dirty="0"/>
              <a:t>, </a:t>
            </a:r>
            <a:r>
              <a:rPr lang="en-US" sz="1400" dirty="0" smtClean="0"/>
              <a:t>“</a:t>
            </a:r>
            <a:r>
              <a:rPr lang="en-US" sz="1400" dirty="0"/>
              <a:t>Structured Compressed Sensing: From Theory to Applications,” </a:t>
            </a:r>
            <a:r>
              <a:rPr lang="en-US" sz="1400" i="1" dirty="0" smtClean="0"/>
              <a:t>TSP</a:t>
            </a:r>
            <a:r>
              <a:rPr lang="en-US" sz="1400" dirty="0" smtClean="0"/>
              <a:t>.</a:t>
            </a:r>
          </a:p>
          <a:p>
            <a:pPr marL="273050" indent="-273050" eaLnBrk="1" hangingPunct="1">
              <a:buFontTx/>
              <a:buBlip>
                <a:blip r:embed="rId3"/>
              </a:buBlip>
              <a:defRPr/>
            </a:pPr>
            <a:r>
              <a:rPr lang="en-US" sz="1400" dirty="0" smtClean="0"/>
              <a:t>M. </a:t>
            </a:r>
            <a:r>
              <a:rPr lang="en-US" sz="1400" dirty="0" err="1" smtClean="0"/>
              <a:t>Mishali</a:t>
            </a:r>
            <a:r>
              <a:rPr lang="en-US" sz="1400" dirty="0" smtClean="0"/>
              <a:t> and Y. C. </a:t>
            </a:r>
            <a:r>
              <a:rPr lang="en-US" sz="1400" dirty="0" err="1" smtClean="0"/>
              <a:t>Eldar</a:t>
            </a:r>
            <a:r>
              <a:rPr lang="en-US" sz="1400" dirty="0" smtClean="0"/>
              <a:t>, “</a:t>
            </a:r>
            <a:r>
              <a:rPr lang="en-US" sz="1400" dirty="0" err="1" smtClean="0"/>
              <a:t>Xampling</a:t>
            </a:r>
            <a:r>
              <a:rPr lang="en-US" sz="1400" dirty="0" smtClean="0"/>
              <a:t>: Compressed Sensing of Analog Signals,’’ in book, </a:t>
            </a:r>
            <a:r>
              <a:rPr lang="en-US" sz="1400" i="1" dirty="0" smtClean="0"/>
              <a:t>Cambridge press.</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AutoShape 2"/>
          <p:cNvSpPr>
            <a:spLocks noChangeArrowheads="1"/>
          </p:cNvSpPr>
          <p:nvPr/>
        </p:nvSpPr>
        <p:spPr bwMode="auto">
          <a:xfrm>
            <a:off x="1349375" y="2290763"/>
            <a:ext cx="6445250" cy="2278062"/>
          </a:xfrm>
          <a:prstGeom prst="roundRect">
            <a:avLst>
              <a:gd name="adj" fmla="val 16667"/>
            </a:avLst>
          </a:prstGeom>
          <a:solidFill>
            <a:schemeClr val="accent2"/>
          </a:solidFill>
          <a:ln w="9525" algn="ctr">
            <a:solidFill>
              <a:schemeClr val="tx1"/>
            </a:solidFill>
            <a:round/>
            <a:headEnd/>
            <a:tailEnd/>
          </a:ln>
        </p:spPr>
        <p:txBody>
          <a:bodyPr wrap="none" anchor="ctr"/>
          <a:lstStyle/>
          <a:p>
            <a:endParaRPr lang="he-IL"/>
          </a:p>
        </p:txBody>
      </p:sp>
      <p:sp>
        <p:nvSpPr>
          <p:cNvPr id="167939" name="Text Box 3"/>
          <p:cNvSpPr txBox="1">
            <a:spLocks noChangeArrowheads="1"/>
          </p:cNvSpPr>
          <p:nvPr/>
        </p:nvSpPr>
        <p:spPr bwMode="auto">
          <a:xfrm>
            <a:off x="1420813" y="2668588"/>
            <a:ext cx="6302375"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4000" b="1">
                <a:solidFill>
                  <a:srgbClr val="FFFF66"/>
                </a:solidFill>
              </a:rPr>
              <a:t>References +</a:t>
            </a:r>
            <a:br>
              <a:rPr lang="en-US" sz="4000" b="1">
                <a:solidFill>
                  <a:srgbClr val="FFFF66"/>
                </a:solidFill>
              </a:rPr>
            </a:br>
            <a:r>
              <a:rPr lang="en-US" sz="4000" b="1">
                <a:solidFill>
                  <a:srgbClr val="FFFF66"/>
                </a:solidFill>
              </a:rPr>
              <a:t>Online Documentations</a:t>
            </a:r>
          </a:p>
        </p:txBody>
      </p:sp>
      <p:sp>
        <p:nvSpPr>
          <p:cNvPr id="7" name="Rectangle 3"/>
          <p:cNvSpPr txBox="1">
            <a:spLocks noChangeArrowheads="1"/>
          </p:cNvSpPr>
          <p:nvPr/>
        </p:nvSpPr>
        <p:spPr bwMode="auto">
          <a:xfrm>
            <a:off x="7653338" y="6018213"/>
            <a:ext cx="1423987" cy="4238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FontTx/>
              <a:buNone/>
              <a:defRPr/>
            </a:pPr>
            <a:r>
              <a:rPr lang="en-US" sz="2000" dirty="0" smtClean="0">
                <a:solidFill>
                  <a:schemeClr val="bg1">
                    <a:lumMod val="50000"/>
                  </a:schemeClr>
                </a:solidFill>
                <a:sym typeface="Wingdings" pitchFamily="2" charset="2"/>
              </a:rPr>
              <a:t></a:t>
            </a:r>
            <a:r>
              <a:rPr lang="en-US" sz="2000" dirty="0" smtClean="0">
                <a:solidFill>
                  <a:schemeClr val="bg1">
                    <a:lumMod val="50000"/>
                  </a:schemeClr>
                </a:solidFill>
              </a:rPr>
              <a:t> Outline</a:t>
            </a:r>
          </a:p>
        </p:txBody>
      </p:sp>
      <p:sp>
        <p:nvSpPr>
          <p:cNvPr id="8" name="Rectangle 7">
            <a:hlinkClick r:id="rId2" action="ppaction://hlinksldjump"/>
          </p:cNvPr>
          <p:cNvSpPr/>
          <p:nvPr/>
        </p:nvSpPr>
        <p:spPr>
          <a:xfrm>
            <a:off x="7564438" y="5940425"/>
            <a:ext cx="1512887"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p:txBody>
          <a:bodyPr/>
          <a:lstStyle/>
          <a:p>
            <a:r>
              <a:rPr lang="en-US" smtClean="0"/>
              <a:t>Online Demonstrations</a:t>
            </a:r>
          </a:p>
        </p:txBody>
      </p:sp>
      <p:sp>
        <p:nvSpPr>
          <p:cNvPr id="135172" name="Text Box 20"/>
          <p:cNvSpPr txBox="1">
            <a:spLocks noChangeArrowheads="1"/>
          </p:cNvSpPr>
          <p:nvPr/>
        </p:nvSpPr>
        <p:spPr bwMode="auto">
          <a:xfrm>
            <a:off x="411163" y="1246188"/>
            <a:ext cx="7797800" cy="3170237"/>
          </a:xfrm>
          <a:prstGeom prst="rect">
            <a:avLst/>
          </a:prstGeom>
          <a:noFill/>
          <a:ln w="9525">
            <a:noFill/>
            <a:miter lim="800000"/>
            <a:headEnd/>
            <a:tailEnd/>
          </a:ln>
        </p:spPr>
        <p:txBody>
          <a:bodyPr wrap="none">
            <a:spAutoFit/>
          </a:bodyPr>
          <a:lstStyle/>
          <a:p>
            <a:pPr>
              <a:buSzPct val="75000"/>
              <a:buFontTx/>
              <a:buBlip>
                <a:blip r:embed="rId3"/>
              </a:buBlip>
              <a:defRPr/>
            </a:pPr>
            <a:r>
              <a:rPr lang="en-US" sz="2000" dirty="0">
                <a:latin typeface="+mn-lt"/>
                <a:cs typeface="Tahoma" pitchFamily="34" charset="0"/>
              </a:rPr>
              <a:t>  GUI package of the MWC</a:t>
            </a:r>
          </a:p>
          <a:p>
            <a:pPr>
              <a:buSzPct val="75000"/>
              <a:buFontTx/>
              <a:buBlip>
                <a:blip r:embed="rId3"/>
              </a:buBlip>
              <a:defRPr/>
            </a:pPr>
            <a:endParaRPr lang="en-US" sz="2000" dirty="0">
              <a:latin typeface="+mn-lt"/>
              <a:cs typeface="Tahoma" pitchFamily="34" charset="0"/>
            </a:endParaRPr>
          </a:p>
          <a:p>
            <a:pPr>
              <a:buSzPct val="75000"/>
              <a:buFontTx/>
              <a:buBlip>
                <a:blip r:embed="rId3"/>
              </a:buBlip>
              <a:defRPr/>
            </a:pPr>
            <a:endParaRPr lang="en-US" sz="2000" dirty="0">
              <a:latin typeface="+mn-lt"/>
              <a:cs typeface="Tahoma" pitchFamily="34" charset="0"/>
            </a:endParaRPr>
          </a:p>
          <a:p>
            <a:pPr>
              <a:buSzPct val="75000"/>
              <a:buFontTx/>
              <a:buBlip>
                <a:blip r:embed="rId3"/>
              </a:buBlip>
              <a:defRPr/>
            </a:pPr>
            <a:endParaRPr lang="en-US" sz="2000" dirty="0">
              <a:latin typeface="+mn-lt"/>
              <a:cs typeface="Tahoma" pitchFamily="34" charset="0"/>
            </a:endParaRPr>
          </a:p>
          <a:p>
            <a:pPr>
              <a:buSzPct val="75000"/>
              <a:buFontTx/>
              <a:buBlip>
                <a:blip r:embed="rId3"/>
              </a:buBlip>
              <a:defRPr/>
            </a:pPr>
            <a:endParaRPr lang="en-US" sz="2000" dirty="0">
              <a:latin typeface="+mn-lt"/>
              <a:cs typeface="Tahoma" pitchFamily="34" charset="0"/>
            </a:endParaRPr>
          </a:p>
          <a:p>
            <a:pPr>
              <a:buSzPct val="75000"/>
              <a:buFontTx/>
              <a:buBlip>
                <a:blip r:embed="rId3"/>
              </a:buBlip>
              <a:defRPr/>
            </a:pPr>
            <a:endParaRPr lang="en-US" sz="2000" dirty="0">
              <a:latin typeface="+mn-lt"/>
              <a:cs typeface="Tahoma" pitchFamily="34" charset="0"/>
            </a:endParaRPr>
          </a:p>
          <a:p>
            <a:pPr>
              <a:buSzPct val="75000"/>
              <a:buFontTx/>
              <a:buBlip>
                <a:blip r:embed="rId3"/>
              </a:buBlip>
              <a:defRPr/>
            </a:pPr>
            <a:endParaRPr lang="en-US" sz="2000" dirty="0">
              <a:latin typeface="+mn-lt"/>
              <a:cs typeface="Tahoma" pitchFamily="34" charset="0"/>
            </a:endParaRPr>
          </a:p>
          <a:p>
            <a:pPr>
              <a:buSzPct val="75000"/>
              <a:buFontTx/>
              <a:buBlip>
                <a:blip r:embed="rId3"/>
              </a:buBlip>
              <a:defRPr/>
            </a:pPr>
            <a:endParaRPr lang="en-US" sz="2000" dirty="0">
              <a:latin typeface="+mn-lt"/>
              <a:cs typeface="Tahoma" pitchFamily="34" charset="0"/>
            </a:endParaRPr>
          </a:p>
          <a:p>
            <a:pPr>
              <a:buSzPct val="75000"/>
              <a:buFontTx/>
              <a:buBlip>
                <a:blip r:embed="rId3"/>
              </a:buBlip>
              <a:defRPr/>
            </a:pPr>
            <a:r>
              <a:rPr lang="en-US" sz="2000" dirty="0">
                <a:latin typeface="+mn-lt"/>
                <a:cs typeface="Tahoma" pitchFamily="34" charset="0"/>
              </a:rPr>
              <a:t>Video recording of sub-</a:t>
            </a:r>
            <a:r>
              <a:rPr lang="en-US" sz="2000" dirty="0" err="1">
                <a:latin typeface="+mn-lt"/>
                <a:cs typeface="Tahoma" pitchFamily="34" charset="0"/>
              </a:rPr>
              <a:t>Nyquist</a:t>
            </a:r>
            <a:r>
              <a:rPr lang="en-US" sz="2000" dirty="0">
                <a:latin typeface="+mn-lt"/>
                <a:cs typeface="Tahoma" pitchFamily="34" charset="0"/>
              </a:rPr>
              <a:t> sampling + carrier recovery in lab</a:t>
            </a:r>
          </a:p>
          <a:p>
            <a:pPr>
              <a:buSzPct val="75000"/>
              <a:buFontTx/>
              <a:buBlip>
                <a:blip r:embed="rId3"/>
              </a:buBlip>
              <a:defRPr/>
            </a:pPr>
            <a:endParaRPr lang="en-US" sz="2000" dirty="0">
              <a:latin typeface="+mn-lt"/>
              <a:cs typeface="Tahoma" pitchFamily="34" charset="0"/>
            </a:endParaRPr>
          </a:p>
        </p:txBody>
      </p:sp>
      <p:pic>
        <p:nvPicPr>
          <p:cNvPr id="168964" name="Picture 13" descr="mainscre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538" y="1304925"/>
            <a:ext cx="26765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5"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l="14519" t="50896" r="46303" b="9961"/>
          <a:stretch>
            <a:fillRect/>
          </a:stretch>
        </p:blipFill>
        <p:spPr bwMode="auto">
          <a:xfrm>
            <a:off x="328613" y="4225925"/>
            <a:ext cx="2592387"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6" name="Picture 16" descr="IMG_7292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8325" y="4365625"/>
            <a:ext cx="12938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15" descr="IMG_7300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5500" y="4194175"/>
            <a:ext cx="1971675"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14" descr="ICASSP 2010 - 2010 IEEE International Conference on Acoustics, Speech, and Signal Processing - March 14 - 19, 2010 - Dallas, Texas, US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4025" y="5784850"/>
            <a:ext cx="27146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9"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6625" y="1693863"/>
            <a:ext cx="3914775"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70" name="Picture 418" descr="SiPS2010_HeaderLef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77075" y="4078288"/>
            <a:ext cx="20701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71" name="Text Box 416"/>
          <p:cNvSpPr txBox="1">
            <a:spLocks noChangeArrowheads="1"/>
          </p:cNvSpPr>
          <p:nvPr/>
        </p:nvSpPr>
        <p:spPr bwMode="auto">
          <a:xfrm>
            <a:off x="7192963" y="4011613"/>
            <a:ext cx="1836737"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3200" b="1">
                <a:solidFill>
                  <a:schemeClr val="bg1"/>
                </a:solidFill>
              </a:rPr>
              <a:t>SiPS 2010</a:t>
            </a:r>
          </a:p>
          <a:p>
            <a:pPr algn="ctr" eaLnBrk="1" hangingPunct="1"/>
            <a:r>
              <a:rPr lang="en-US" sz="1100" b="1">
                <a:solidFill>
                  <a:schemeClr val="bg1"/>
                </a:solidFill>
              </a:rPr>
              <a:t>2010 IEEE Workshop on</a:t>
            </a:r>
          </a:p>
          <a:p>
            <a:pPr algn="ctr" eaLnBrk="1" hangingPunct="1"/>
            <a:r>
              <a:rPr lang="en-US" sz="1100" b="1">
                <a:solidFill>
                  <a:schemeClr val="bg1"/>
                </a:solidFill>
              </a:rPr>
              <a:t>Signal Processing Systems </a:t>
            </a:r>
          </a:p>
        </p:txBody>
      </p:sp>
      <p:pic>
        <p:nvPicPr>
          <p:cNvPr id="168972"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42188" y="5394325"/>
            <a:ext cx="153828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Xampling</a:t>
            </a:r>
            <a:r>
              <a:rPr lang="en-US" dirty="0" smtClean="0"/>
              <a:t> Website</a:t>
            </a:r>
            <a:endParaRPr lang="he-IL" dirty="0"/>
          </a:p>
        </p:txBody>
      </p:sp>
      <p:pic>
        <p:nvPicPr>
          <p:cNvPr id="3164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547" t="27247" r="11406" b="31444"/>
          <a:stretch/>
        </p:blipFill>
        <p:spPr bwMode="auto">
          <a:xfrm>
            <a:off x="2394856" y="1959429"/>
            <a:ext cx="6749143" cy="353765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5" name="Text Box 20"/>
          <p:cNvSpPr txBox="1">
            <a:spLocks noChangeArrowheads="1"/>
          </p:cNvSpPr>
          <p:nvPr/>
        </p:nvSpPr>
        <p:spPr bwMode="auto">
          <a:xfrm>
            <a:off x="947123" y="1275220"/>
            <a:ext cx="7053878" cy="400110"/>
          </a:xfrm>
          <a:prstGeom prst="rect">
            <a:avLst/>
          </a:prstGeom>
          <a:noFill/>
          <a:ln w="9525">
            <a:noFill/>
            <a:miter lim="800000"/>
            <a:headEnd/>
            <a:tailEnd/>
          </a:ln>
        </p:spPr>
        <p:txBody>
          <a:bodyPr wrap="square">
            <a:spAutoFit/>
          </a:bodyPr>
          <a:lstStyle/>
          <a:p>
            <a:pPr>
              <a:buSzPct val="75000"/>
              <a:defRPr/>
            </a:pPr>
            <a:r>
              <a:rPr lang="en-US" sz="2000" dirty="0" smtClean="0">
                <a:hlinkClick r:id="rId3"/>
              </a:rPr>
              <a:t>webee.technion.ac.il/people/</a:t>
            </a:r>
            <a:r>
              <a:rPr lang="en-US" sz="2000" dirty="0" err="1" smtClean="0">
                <a:hlinkClick r:id="rId3"/>
              </a:rPr>
              <a:t>YoninaEldar</a:t>
            </a:r>
            <a:r>
              <a:rPr lang="en-US" sz="2000" dirty="0" smtClean="0">
                <a:hlinkClick r:id="rId3"/>
              </a:rPr>
              <a:t>/xampling_top.html</a:t>
            </a:r>
            <a:endParaRPr lang="en-US" sz="2000" dirty="0">
              <a:latin typeface="+mn-lt"/>
              <a:cs typeface="Tahoma" pitchFamily="34" charset="0"/>
            </a:endParaRPr>
          </a:p>
        </p:txBody>
      </p:sp>
      <p:pic>
        <p:nvPicPr>
          <p:cNvPr id="31641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476" t="34077" r="12501" b="19494"/>
          <a:stretch/>
        </p:blipFill>
        <p:spPr bwMode="auto">
          <a:xfrm>
            <a:off x="411162" y="2975427"/>
            <a:ext cx="5138242" cy="30770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340179396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ChangeArrowheads="1"/>
          </p:cNvSpPr>
          <p:nvPr/>
        </p:nvSpPr>
        <p:spPr bwMode="auto">
          <a:xfrm>
            <a:off x="457200" y="227013"/>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a:solidFill>
                  <a:schemeClr val="bg1"/>
                </a:solidFill>
              </a:rPr>
              <a:t>Acknowledgements</a:t>
            </a:r>
            <a:endParaRPr lang="en-US" sz="4400" b="1">
              <a:solidFill>
                <a:schemeClr val="bg1"/>
              </a:solidFill>
            </a:endParaRPr>
          </a:p>
        </p:txBody>
      </p:sp>
      <p:sp>
        <p:nvSpPr>
          <p:cNvPr id="7" name="Text Box 26"/>
          <p:cNvSpPr txBox="1">
            <a:spLocks noChangeArrowheads="1"/>
          </p:cNvSpPr>
          <p:nvPr/>
        </p:nvSpPr>
        <p:spPr bwMode="auto">
          <a:xfrm>
            <a:off x="685800" y="5153642"/>
            <a:ext cx="7772400"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2400" b="1" dirty="0" smtClean="0"/>
              <a:t>Thank </a:t>
            </a:r>
            <a:r>
              <a:rPr lang="en-US" sz="2400" b="1" dirty="0"/>
              <a:t>you!</a:t>
            </a:r>
          </a:p>
          <a:p>
            <a:pPr algn="ctr" eaLnBrk="1" hangingPunct="1">
              <a:lnSpc>
                <a:spcPct val="120000"/>
              </a:lnSpc>
            </a:pPr>
            <a:r>
              <a:rPr lang="en-US" sz="2000" dirty="0" smtClean="0"/>
              <a:t>We’ll </a:t>
            </a:r>
            <a:r>
              <a:rPr lang="en-US" sz="2000" dirty="0"/>
              <a:t>be happy to hear your comments, ideas for future work </a:t>
            </a:r>
            <a:r>
              <a:rPr lang="en-US" sz="2000" dirty="0" smtClean="0"/>
              <a:t>etc</a:t>
            </a:r>
            <a:r>
              <a:rPr lang="en-US" sz="2200" dirty="0" smtClean="0"/>
              <a:t>            yonina@ee.technion.ac.il</a:t>
            </a:r>
            <a:endParaRPr lang="en-US" sz="2200" dirty="0"/>
          </a:p>
        </p:txBody>
      </p:sp>
      <p:grpSp>
        <p:nvGrpSpPr>
          <p:cNvPr id="169988" name="Group 13"/>
          <p:cNvGrpSpPr>
            <a:grpSpLocks/>
          </p:cNvGrpSpPr>
          <p:nvPr/>
        </p:nvGrpSpPr>
        <p:grpSpPr bwMode="auto">
          <a:xfrm>
            <a:off x="3220920" y="1372735"/>
            <a:ext cx="1458912" cy="1373188"/>
            <a:chOff x="1604691" y="3116481"/>
            <a:chExt cx="1458727" cy="1374670"/>
          </a:xfrm>
        </p:grpSpPr>
        <p:pic>
          <p:nvPicPr>
            <p:cNvPr id="17001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988" y="3116481"/>
              <a:ext cx="800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18" name="Text Box 18"/>
            <p:cNvSpPr txBox="1">
              <a:spLocks noChangeArrowheads="1"/>
            </p:cNvSpPr>
            <p:nvPr/>
          </p:nvSpPr>
          <p:spPr bwMode="auto">
            <a:xfrm>
              <a:off x="1604691" y="4183282"/>
              <a:ext cx="1458727" cy="307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400"/>
                <a:t>Kfir Gedalyahu </a:t>
              </a:r>
            </a:p>
          </p:txBody>
        </p:sp>
      </p:grpSp>
      <p:grpSp>
        <p:nvGrpSpPr>
          <p:cNvPr id="169989" name="Group 15"/>
          <p:cNvGrpSpPr>
            <a:grpSpLocks/>
          </p:cNvGrpSpPr>
          <p:nvPr/>
        </p:nvGrpSpPr>
        <p:grpSpPr bwMode="auto">
          <a:xfrm>
            <a:off x="4903640" y="1372735"/>
            <a:ext cx="1020763" cy="1374775"/>
            <a:chOff x="3683184" y="3116481"/>
            <a:chExt cx="1020050" cy="1374668"/>
          </a:xfrm>
        </p:grpSpPr>
        <p:pic>
          <p:nvPicPr>
            <p:cNvPr id="170015" name="Picture 9" descr="Z:\sharedwork\xampling_website\img\grad-stud-list-pic-ronen-tu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3097" y="3116481"/>
              <a:ext cx="800100"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16" name="Text Box 18"/>
            <p:cNvSpPr txBox="1">
              <a:spLocks noChangeArrowheads="1"/>
            </p:cNvSpPr>
            <p:nvPr/>
          </p:nvSpPr>
          <p:spPr bwMode="auto">
            <a:xfrm>
              <a:off x="3683184" y="4183281"/>
              <a:ext cx="1020050" cy="3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400" dirty="0"/>
                <a:t>Ronen </a:t>
              </a:r>
              <a:r>
                <a:rPr lang="en-US" sz="1400" dirty="0" err="1"/>
                <a:t>Tur</a:t>
              </a:r>
              <a:endParaRPr lang="en-US" sz="1400" dirty="0"/>
            </a:p>
          </p:txBody>
        </p:sp>
      </p:grpSp>
      <p:grpSp>
        <p:nvGrpSpPr>
          <p:cNvPr id="169992" name="Group 25"/>
          <p:cNvGrpSpPr>
            <a:grpSpLocks/>
          </p:cNvGrpSpPr>
          <p:nvPr/>
        </p:nvGrpSpPr>
        <p:grpSpPr bwMode="auto">
          <a:xfrm>
            <a:off x="1635037" y="1372735"/>
            <a:ext cx="1362075" cy="1374775"/>
            <a:chOff x="6049962" y="1497997"/>
            <a:chExt cx="1361270" cy="1374578"/>
          </a:xfrm>
        </p:grpSpPr>
        <p:sp>
          <p:nvSpPr>
            <p:cNvPr id="170009" name="Text Box 19"/>
            <p:cNvSpPr txBox="1">
              <a:spLocks noChangeArrowheads="1"/>
            </p:cNvSpPr>
            <p:nvPr/>
          </p:nvSpPr>
          <p:spPr bwMode="auto">
            <a:xfrm>
              <a:off x="6049962" y="2564798"/>
              <a:ext cx="13612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400"/>
                <a:t>Moshe Mishali</a:t>
              </a:r>
            </a:p>
          </p:txBody>
        </p:sp>
        <p:pic>
          <p:nvPicPr>
            <p:cNvPr id="170010" name="Picture 15" descr="Z:\sharedwork\xampling_website\img\grad-stud-list-pic-moshe-mishal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7149" y="1497997"/>
              <a:ext cx="800100" cy="106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9993" name="TextBox 18"/>
          <p:cNvSpPr txBox="1">
            <a:spLocks noChangeArrowheads="1"/>
          </p:cNvSpPr>
          <p:nvPr/>
        </p:nvSpPr>
        <p:spPr bwMode="auto">
          <a:xfrm>
            <a:off x="0" y="1228725"/>
            <a:ext cx="1433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b="1"/>
              <a:t>Students:</a:t>
            </a:r>
          </a:p>
        </p:txBody>
      </p:sp>
      <p:sp>
        <p:nvSpPr>
          <p:cNvPr id="169998" name="TextBox 23"/>
          <p:cNvSpPr txBox="1">
            <a:spLocks noChangeArrowheads="1"/>
          </p:cNvSpPr>
          <p:nvPr/>
        </p:nvSpPr>
        <p:spPr bwMode="auto">
          <a:xfrm>
            <a:off x="26988" y="2745923"/>
            <a:ext cx="167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b="1" dirty="0"/>
              <a:t>Collaborators:</a:t>
            </a:r>
          </a:p>
        </p:txBody>
      </p:sp>
      <p:grpSp>
        <p:nvGrpSpPr>
          <p:cNvPr id="2" name="Group 1"/>
          <p:cNvGrpSpPr/>
          <p:nvPr/>
        </p:nvGrpSpPr>
        <p:grpSpPr>
          <a:xfrm>
            <a:off x="6148211" y="1372735"/>
            <a:ext cx="1342162" cy="1374578"/>
            <a:chOff x="7164299" y="1657610"/>
            <a:chExt cx="1342162" cy="1374578"/>
          </a:xfrm>
        </p:grpSpPr>
        <p:pic>
          <p:nvPicPr>
            <p:cNvPr id="319490" name="Picture 2" descr="http://webee.technion.ac.il/people/YoninaEldar/img/grad-stud-list-pic-noam-wagn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5330" y="1657610"/>
              <a:ext cx="800100" cy="10668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18"/>
            <p:cNvSpPr txBox="1">
              <a:spLocks noChangeArrowheads="1"/>
            </p:cNvSpPr>
            <p:nvPr/>
          </p:nvSpPr>
          <p:spPr bwMode="auto">
            <a:xfrm>
              <a:off x="7164299" y="2724411"/>
              <a:ext cx="13421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400" dirty="0" smtClean="0"/>
                <a:t>Noam Wagner</a:t>
              </a:r>
              <a:endParaRPr lang="en-US" sz="1400" dirty="0"/>
            </a:p>
          </p:txBody>
        </p:sp>
      </p:grpSp>
      <p:sp>
        <p:nvSpPr>
          <p:cNvPr id="28" name="Content Placeholder 2"/>
          <p:cNvSpPr txBox="1">
            <a:spLocks/>
          </p:cNvSpPr>
          <p:nvPr/>
        </p:nvSpPr>
        <p:spPr bwMode="auto">
          <a:xfrm>
            <a:off x="270933" y="3050381"/>
            <a:ext cx="8523111"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73050" indent="-273050" eaLnBrk="1" hangingPunct="1">
              <a:buFontTx/>
              <a:buBlip>
                <a:blip r:embed="rId7"/>
              </a:buBlip>
            </a:pPr>
            <a:r>
              <a:rPr lang="en-US" sz="2000" dirty="0" smtClean="0"/>
              <a:t>General Electric Israel – </a:t>
            </a:r>
            <a:r>
              <a:rPr lang="en-US" sz="2000" dirty="0" err="1" smtClean="0"/>
              <a:t>Zvi</a:t>
            </a:r>
            <a:r>
              <a:rPr lang="en-US" sz="2000" dirty="0" smtClean="0"/>
              <a:t> Friedman</a:t>
            </a:r>
          </a:p>
          <a:p>
            <a:pPr marL="273050" indent="-273050" eaLnBrk="1" hangingPunct="1">
              <a:buFontTx/>
              <a:buBlip>
                <a:blip r:embed="rId7"/>
              </a:buBlip>
            </a:pPr>
            <a:r>
              <a:rPr lang="en-US" sz="2000" dirty="0" smtClean="0"/>
              <a:t>National Instruments Corp. – </a:t>
            </a:r>
            <a:r>
              <a:rPr lang="en-US" sz="2000" dirty="0" err="1" smtClean="0"/>
              <a:t>Ahsan</a:t>
            </a:r>
            <a:r>
              <a:rPr lang="en-US" sz="2000" dirty="0" smtClean="0"/>
              <a:t> Aziz, Sam Shearman, </a:t>
            </a:r>
            <a:r>
              <a:rPr lang="en-US" sz="2000" dirty="0" err="1" smtClean="0"/>
              <a:t>Eran</a:t>
            </a:r>
            <a:r>
              <a:rPr lang="en-US" sz="2000" dirty="0" smtClean="0"/>
              <a:t> </a:t>
            </a:r>
            <a:r>
              <a:rPr lang="en-US" sz="2000" dirty="0" err="1" smtClean="0"/>
              <a:t>Castiel</a:t>
            </a:r>
            <a:endParaRPr lang="en-US" sz="2000" dirty="0" smtClean="0"/>
          </a:p>
        </p:txBody>
      </p:sp>
      <p:sp>
        <p:nvSpPr>
          <p:cNvPr id="29" name="TextBox 23"/>
          <p:cNvSpPr txBox="1">
            <a:spLocks noChangeArrowheads="1"/>
          </p:cNvSpPr>
          <p:nvPr/>
        </p:nvSpPr>
        <p:spPr bwMode="auto">
          <a:xfrm>
            <a:off x="26988" y="3769871"/>
            <a:ext cx="1679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b="1" dirty="0" smtClean="0"/>
              <a:t>Sponsors:</a:t>
            </a:r>
            <a:endParaRPr lang="en-US" b="1" dirty="0"/>
          </a:p>
        </p:txBody>
      </p:sp>
      <p:sp>
        <p:nvSpPr>
          <p:cNvPr id="30" name="Content Placeholder 2"/>
          <p:cNvSpPr txBox="1">
            <a:spLocks/>
          </p:cNvSpPr>
          <p:nvPr/>
        </p:nvSpPr>
        <p:spPr bwMode="auto">
          <a:xfrm>
            <a:off x="270933" y="4139759"/>
            <a:ext cx="8523111"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73050" indent="-273050" eaLnBrk="1" hangingPunct="1">
              <a:buFontTx/>
              <a:buBlip>
                <a:blip r:embed="rId7"/>
              </a:buBlip>
            </a:pPr>
            <a:r>
              <a:rPr lang="en-US" sz="2000" dirty="0" err="1" smtClean="0"/>
              <a:t>Newcom</a:t>
            </a:r>
            <a:r>
              <a:rPr lang="en-US" sz="2000" dirty="0" smtClean="0"/>
              <a:t> Network of Excellence </a:t>
            </a:r>
          </a:p>
          <a:p>
            <a:pPr marL="273050" indent="-273050" eaLnBrk="1" hangingPunct="1">
              <a:buFontTx/>
              <a:buBlip>
                <a:blip r:embed="rId7"/>
              </a:buBlip>
            </a:pPr>
            <a:r>
              <a:rPr lang="en-US" sz="2000" dirty="0" smtClean="0"/>
              <a:t>Israel Science Foundation</a:t>
            </a:r>
          </a:p>
          <a:p>
            <a:pPr marL="273050" indent="-273050" eaLnBrk="1" hangingPunct="1">
              <a:buFontTx/>
              <a:buBlip>
                <a:blip r:embed="rId7"/>
              </a:buBlip>
            </a:pPr>
            <a:r>
              <a:rPr lang="en-US" sz="2000" dirty="0" err="1" smtClean="0"/>
              <a:t>Magneton</a:t>
            </a:r>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smtClean="0"/>
              <a:t>References</a:t>
            </a:r>
          </a:p>
        </p:txBody>
      </p:sp>
      <p:sp>
        <p:nvSpPr>
          <p:cNvPr id="155651" name="Rectangle 3"/>
          <p:cNvSpPr>
            <a:spLocks noGrp="1" noChangeArrowheads="1"/>
          </p:cNvSpPr>
          <p:nvPr>
            <p:ph type="body" idx="1"/>
          </p:nvPr>
        </p:nvSpPr>
        <p:spPr>
          <a:xfrm>
            <a:off x="95250" y="1657350"/>
            <a:ext cx="9048750" cy="3648075"/>
          </a:xfrm>
        </p:spPr>
        <p:txBody>
          <a:bodyPr/>
          <a:lstStyle/>
          <a:p>
            <a:pPr>
              <a:buSzPct val="60000"/>
              <a:buFontTx/>
              <a:buNone/>
              <a:defRPr/>
            </a:pPr>
            <a:r>
              <a:rPr lang="en-US" sz="1800" b="1" smtClean="0">
                <a:solidFill>
                  <a:srgbClr val="FF0000"/>
                </a:solidFill>
              </a:rPr>
              <a:t>Tutorials:</a:t>
            </a:r>
            <a:r>
              <a:rPr lang="en-US" sz="1800" smtClean="0"/>
              <a:t> </a:t>
            </a:r>
            <a:endParaRPr lang="en-US" sz="1800" dirty="0" smtClean="0"/>
          </a:p>
          <a:p>
            <a:pPr marL="273050" indent="-273050" eaLnBrk="1" hangingPunct="1">
              <a:buFontTx/>
              <a:buBlip>
                <a:blip r:embed="rId3"/>
              </a:buBlip>
              <a:defRPr/>
            </a:pPr>
            <a:r>
              <a:rPr lang="en-US" sz="1400" dirty="0"/>
              <a:t>M. </a:t>
            </a:r>
            <a:r>
              <a:rPr lang="en-US" sz="1400" dirty="0" err="1"/>
              <a:t>Mishali</a:t>
            </a:r>
            <a:r>
              <a:rPr lang="en-US" sz="1400" dirty="0"/>
              <a:t> and Y. C. </a:t>
            </a:r>
            <a:r>
              <a:rPr lang="en-US" sz="1400" dirty="0" err="1"/>
              <a:t>Eldar</a:t>
            </a:r>
            <a:r>
              <a:rPr lang="en-US" sz="1400" dirty="0"/>
              <a:t>, “Sub-</a:t>
            </a:r>
            <a:r>
              <a:rPr lang="en-US" sz="1400" dirty="0" err="1"/>
              <a:t>Nyquist</a:t>
            </a:r>
            <a:r>
              <a:rPr lang="en-US" sz="1400" dirty="0"/>
              <a:t> Sampling: Bridging Theory and Practice,’’ </a:t>
            </a:r>
            <a:r>
              <a:rPr lang="en-US" sz="1400" i="1" dirty="0" smtClean="0"/>
              <a:t>IEEE Sig</a:t>
            </a:r>
            <a:r>
              <a:rPr lang="en-US" sz="1400" i="1" dirty="0"/>
              <a:t>. Proc. Mag.</a:t>
            </a:r>
            <a:endParaRPr lang="en-US" sz="1400" dirty="0"/>
          </a:p>
          <a:p>
            <a:pPr marL="273050" indent="-273050" eaLnBrk="1" hangingPunct="1">
              <a:buFontTx/>
              <a:buBlip>
                <a:blip r:embed="rId3"/>
              </a:buBlip>
              <a:defRPr/>
            </a:pPr>
            <a:r>
              <a:rPr lang="en-US" sz="1400" dirty="0"/>
              <a:t>M. Duarte  and Y. C. </a:t>
            </a:r>
            <a:r>
              <a:rPr lang="en-US" sz="1400" dirty="0" err="1"/>
              <a:t>Eldar</a:t>
            </a:r>
            <a:r>
              <a:rPr lang="en-US" sz="1400" dirty="0"/>
              <a:t>, “Structured Compressed Sensing: From Theory to Applications,” </a:t>
            </a:r>
            <a:r>
              <a:rPr lang="en-US" sz="1400" i="1" dirty="0" smtClean="0"/>
              <a:t>TSP</a:t>
            </a:r>
            <a:endParaRPr lang="en-US" sz="1400" dirty="0"/>
          </a:p>
          <a:p>
            <a:pPr marL="273050" indent="-273050" eaLnBrk="1" hangingPunct="1">
              <a:buFontTx/>
              <a:buBlip>
                <a:blip r:embed="rId3"/>
              </a:buBlip>
              <a:defRPr/>
            </a:pPr>
            <a:r>
              <a:rPr lang="en-US" sz="1400" dirty="0"/>
              <a:t>M. </a:t>
            </a:r>
            <a:r>
              <a:rPr lang="en-US" sz="1400" dirty="0" err="1"/>
              <a:t>Mishali</a:t>
            </a:r>
            <a:r>
              <a:rPr lang="en-US" sz="1400" dirty="0"/>
              <a:t> and Y. C. </a:t>
            </a:r>
            <a:r>
              <a:rPr lang="en-US" sz="1400" dirty="0" err="1"/>
              <a:t>Eldar</a:t>
            </a:r>
            <a:r>
              <a:rPr lang="en-US" sz="1400" dirty="0"/>
              <a:t>, “</a:t>
            </a:r>
            <a:r>
              <a:rPr lang="en-US" sz="1400" dirty="0" err="1"/>
              <a:t>Xampling</a:t>
            </a:r>
            <a:r>
              <a:rPr lang="en-US" sz="1400" dirty="0"/>
              <a:t>: Compressed Sensing of Analog Signals,’’ in book, </a:t>
            </a:r>
            <a:r>
              <a:rPr lang="en-US" sz="1400" i="1" dirty="0"/>
              <a:t>Cambridge </a:t>
            </a:r>
            <a:r>
              <a:rPr lang="en-US" sz="1400" i="1" dirty="0" smtClean="0"/>
              <a:t>press</a:t>
            </a:r>
            <a:endParaRPr lang="en-US" sz="1400" dirty="0"/>
          </a:p>
          <a:p>
            <a:pPr marL="273050" indent="-273050" eaLnBrk="1" hangingPunct="1">
              <a:buFontTx/>
              <a:buBlip>
                <a:blip r:embed="rId3"/>
              </a:buBlip>
              <a:defRPr/>
            </a:pPr>
            <a:r>
              <a:rPr lang="en-US" sz="1400" dirty="0" smtClean="0"/>
              <a:t>Y. C. </a:t>
            </a:r>
            <a:r>
              <a:rPr lang="en-US" sz="1400" dirty="0" err="1" smtClean="0"/>
              <a:t>Eldar</a:t>
            </a:r>
            <a:r>
              <a:rPr lang="en-US" sz="1400" dirty="0" smtClean="0"/>
              <a:t> and G. </a:t>
            </a:r>
            <a:r>
              <a:rPr lang="en-US" sz="1400" dirty="0" err="1" smtClean="0"/>
              <a:t>Kutyniok</a:t>
            </a:r>
            <a:r>
              <a:rPr lang="en-US" sz="1400" dirty="0" smtClean="0"/>
              <a:t>, “Compressed Sensing: Theory and Applications,” </a:t>
            </a:r>
            <a:r>
              <a:rPr lang="en-US" sz="1400" i="1" dirty="0" smtClean="0"/>
              <a:t>Cambridge Press</a:t>
            </a:r>
            <a:endParaRPr lang="en-US" sz="2000" i="1" dirty="0" smtClean="0"/>
          </a:p>
          <a:p>
            <a:pPr>
              <a:lnSpc>
                <a:spcPct val="90000"/>
              </a:lnSpc>
              <a:buSzPct val="60000"/>
              <a:buFontTx/>
              <a:buNone/>
              <a:defRPr/>
            </a:pPr>
            <a:endParaRPr lang="en-US" sz="400" b="1" dirty="0" smtClean="0">
              <a:solidFill>
                <a:srgbClr val="FF0000"/>
              </a:solidFill>
            </a:endParaRPr>
          </a:p>
          <a:p>
            <a:pPr>
              <a:lnSpc>
                <a:spcPct val="90000"/>
              </a:lnSpc>
              <a:buSzPct val="60000"/>
              <a:buFontTx/>
              <a:buNone/>
              <a:defRPr/>
            </a:pPr>
            <a:endParaRPr lang="en-US" sz="400" b="1" dirty="0">
              <a:solidFill>
                <a:srgbClr val="FF0000"/>
              </a:solidFill>
            </a:endParaRPr>
          </a:p>
          <a:p>
            <a:pPr>
              <a:lnSpc>
                <a:spcPct val="90000"/>
              </a:lnSpc>
              <a:buSzPct val="60000"/>
              <a:buFontTx/>
              <a:buNone/>
              <a:defRPr/>
            </a:pPr>
            <a:endParaRPr lang="en-US" sz="400" b="1" dirty="0" smtClean="0">
              <a:solidFill>
                <a:srgbClr val="FF0000"/>
              </a:solidFill>
            </a:endParaRPr>
          </a:p>
          <a:p>
            <a:pPr>
              <a:lnSpc>
                <a:spcPct val="90000"/>
              </a:lnSpc>
              <a:buSzPct val="60000"/>
              <a:buFontTx/>
              <a:buNone/>
              <a:defRPr/>
            </a:pPr>
            <a:endParaRPr lang="en-US" sz="400" b="1" dirty="0">
              <a:solidFill>
                <a:srgbClr val="FF0000"/>
              </a:solidFill>
            </a:endParaRPr>
          </a:p>
          <a:p>
            <a:pPr>
              <a:lnSpc>
                <a:spcPct val="90000"/>
              </a:lnSpc>
              <a:buSzPct val="60000"/>
              <a:buFontTx/>
              <a:buNone/>
              <a:defRPr/>
            </a:pPr>
            <a:endParaRPr lang="en-US" sz="400" b="1" dirty="0" smtClean="0">
              <a:solidFill>
                <a:srgbClr val="FF0000"/>
              </a:solidFill>
            </a:endParaRPr>
          </a:p>
          <a:p>
            <a:pPr>
              <a:lnSpc>
                <a:spcPct val="90000"/>
              </a:lnSpc>
              <a:buSzPct val="60000"/>
              <a:buFontTx/>
              <a:buNone/>
              <a:defRPr/>
            </a:pPr>
            <a:endParaRPr lang="en-US" sz="400" b="1" dirty="0">
              <a:solidFill>
                <a:srgbClr val="FF0000"/>
              </a:solidFill>
            </a:endParaRPr>
          </a:p>
          <a:p>
            <a:pPr>
              <a:lnSpc>
                <a:spcPct val="90000"/>
              </a:lnSpc>
              <a:buSzPct val="60000"/>
              <a:buFontTx/>
              <a:buNone/>
              <a:defRPr/>
            </a:pPr>
            <a:endParaRPr lang="en-US" sz="400" b="1" dirty="0" smtClean="0">
              <a:solidFill>
                <a:srgbClr val="FF0000"/>
              </a:solidFill>
            </a:endParaRPr>
          </a:p>
          <a:p>
            <a:pPr>
              <a:lnSpc>
                <a:spcPct val="90000"/>
              </a:lnSpc>
              <a:buSzPct val="60000"/>
              <a:buFontTx/>
              <a:buNone/>
              <a:defRPr/>
            </a:pPr>
            <a:endParaRPr lang="en-US" sz="400" b="1" dirty="0">
              <a:solidFill>
                <a:srgbClr val="FF0000"/>
              </a:solidFill>
            </a:endParaRPr>
          </a:p>
          <a:p>
            <a:pPr>
              <a:lnSpc>
                <a:spcPct val="90000"/>
              </a:lnSpc>
              <a:buSzPct val="60000"/>
              <a:buFontTx/>
              <a:buNone/>
              <a:defRPr/>
            </a:pPr>
            <a:endParaRPr lang="en-US" sz="400" b="1" dirty="0" smtClean="0">
              <a:solidFill>
                <a:srgbClr val="FF0000"/>
              </a:solidFill>
            </a:endParaRPr>
          </a:p>
          <a:p>
            <a:pPr>
              <a:lnSpc>
                <a:spcPct val="90000"/>
              </a:lnSpc>
              <a:buSzPct val="60000"/>
              <a:buFontTx/>
              <a:buNone/>
              <a:defRPr/>
            </a:pPr>
            <a:endParaRPr lang="en-US" sz="400" b="1" dirty="0">
              <a:solidFill>
                <a:srgbClr val="FF0000"/>
              </a:solidFill>
            </a:endParaRPr>
          </a:p>
          <a:p>
            <a:pPr>
              <a:lnSpc>
                <a:spcPct val="90000"/>
              </a:lnSpc>
              <a:buSzPct val="60000"/>
              <a:buFontTx/>
              <a:buNone/>
              <a:defRPr/>
            </a:pPr>
            <a:endParaRPr lang="en-US" sz="400" b="1" dirty="0" smtClean="0">
              <a:solidFill>
                <a:srgbClr val="FF0000"/>
              </a:solidFill>
            </a:endParaRPr>
          </a:p>
          <a:p>
            <a:pPr>
              <a:lnSpc>
                <a:spcPct val="90000"/>
              </a:lnSpc>
              <a:buSzPct val="60000"/>
              <a:buFontTx/>
              <a:buNone/>
              <a:defRPr/>
            </a:pPr>
            <a:endParaRPr lang="en-US" sz="400" b="1" dirty="0">
              <a:solidFill>
                <a:srgbClr val="FF0000"/>
              </a:solidFill>
            </a:endParaRPr>
          </a:p>
          <a:p>
            <a:pPr>
              <a:lnSpc>
                <a:spcPct val="90000"/>
              </a:lnSpc>
              <a:buSzPct val="60000"/>
              <a:buFontTx/>
              <a:buNone/>
              <a:defRPr/>
            </a:pPr>
            <a:endParaRPr lang="en-US" sz="400" b="1" dirty="0" smtClean="0">
              <a:solidFill>
                <a:srgbClr val="FF0000"/>
              </a:solidFill>
            </a:endParaRPr>
          </a:p>
          <a:p>
            <a:pPr>
              <a:lnSpc>
                <a:spcPct val="90000"/>
              </a:lnSpc>
              <a:buSzPct val="60000"/>
              <a:buFontTx/>
              <a:buNone/>
              <a:defRPr/>
            </a:pPr>
            <a:endParaRPr lang="en-US" sz="400" b="1" dirty="0">
              <a:solidFill>
                <a:srgbClr val="FF0000"/>
              </a:solidFill>
            </a:endParaRPr>
          </a:p>
          <a:p>
            <a:pPr>
              <a:lnSpc>
                <a:spcPct val="90000"/>
              </a:lnSpc>
              <a:buSzPct val="60000"/>
              <a:buFontTx/>
              <a:buNone/>
              <a:defRPr/>
            </a:pPr>
            <a:r>
              <a:rPr lang="en-US" sz="1800" b="1" dirty="0" smtClean="0">
                <a:solidFill>
                  <a:srgbClr val="FF0000"/>
                </a:solidFill>
              </a:rPr>
              <a:t>Other </a:t>
            </a:r>
            <a:r>
              <a:rPr lang="en-US" sz="1800" b="1" dirty="0">
                <a:solidFill>
                  <a:srgbClr val="FF0000"/>
                </a:solidFill>
              </a:rPr>
              <a:t>T</a:t>
            </a:r>
            <a:r>
              <a:rPr lang="en-US" sz="1800" b="1" dirty="0" smtClean="0">
                <a:solidFill>
                  <a:srgbClr val="FF0000"/>
                </a:solidFill>
              </a:rPr>
              <a:t>utorials</a:t>
            </a:r>
            <a:r>
              <a:rPr lang="en-US" sz="1800" dirty="0" smtClean="0">
                <a:solidFill>
                  <a:srgbClr val="FF0000"/>
                </a:solidFill>
              </a:rPr>
              <a:t> </a:t>
            </a:r>
            <a:r>
              <a:rPr lang="en-US" sz="1800" b="1" dirty="0" smtClean="0">
                <a:solidFill>
                  <a:srgbClr val="FF0000"/>
                </a:solidFill>
              </a:rPr>
              <a:t>and Summaries:</a:t>
            </a:r>
          </a:p>
          <a:p>
            <a:pPr>
              <a:buSzPct val="100000"/>
              <a:buFontTx/>
              <a:buBlip>
                <a:blip r:embed="rId3"/>
              </a:buBlip>
              <a:defRPr/>
            </a:pPr>
            <a:r>
              <a:rPr lang="en-US" sz="1400" dirty="0" smtClean="0"/>
              <a:t>R. G. </a:t>
            </a:r>
            <a:r>
              <a:rPr lang="en-US" sz="1400" dirty="0" err="1" smtClean="0"/>
              <a:t>Baraniuk</a:t>
            </a:r>
            <a:r>
              <a:rPr lang="en-US" sz="1400" dirty="0" smtClean="0"/>
              <a:t>, “Compressive sensing,” </a:t>
            </a:r>
            <a:r>
              <a:rPr lang="en-US" sz="1400" i="1" dirty="0" smtClean="0"/>
              <a:t>IEEE Sig. Proc. Mag.</a:t>
            </a:r>
            <a:r>
              <a:rPr lang="en-US" sz="1400" dirty="0" smtClean="0"/>
              <a:t>, vol. 24, no. 4, pp. 118–120, 124, July 2007</a:t>
            </a:r>
          </a:p>
          <a:p>
            <a:pPr>
              <a:buSzPct val="100000"/>
              <a:buFontTx/>
              <a:buBlip>
                <a:blip r:embed="rId3"/>
              </a:buBlip>
              <a:defRPr/>
            </a:pPr>
            <a:r>
              <a:rPr lang="en-US" sz="1400" dirty="0" smtClean="0"/>
              <a:t>E. J. </a:t>
            </a:r>
            <a:r>
              <a:rPr lang="en-US" sz="1400" dirty="0" err="1" smtClean="0"/>
              <a:t>Candès</a:t>
            </a:r>
            <a:r>
              <a:rPr lang="en-US" sz="1400" dirty="0" smtClean="0"/>
              <a:t> and M. B. </a:t>
            </a:r>
            <a:r>
              <a:rPr lang="en-US" sz="1400" dirty="0" err="1" smtClean="0"/>
              <a:t>Wakin</a:t>
            </a:r>
            <a:r>
              <a:rPr lang="en-US" sz="1400" dirty="0" smtClean="0"/>
              <a:t>, “An introduction to compressive sampling,” </a:t>
            </a:r>
            <a:r>
              <a:rPr lang="en-US" sz="1400" i="1" dirty="0" smtClean="0"/>
              <a:t>IEEE Sig. Proc. Mag.</a:t>
            </a:r>
            <a:r>
              <a:rPr lang="en-US" sz="1400" dirty="0" smtClean="0"/>
              <a:t>, vol. 25, </a:t>
            </a:r>
            <a:br>
              <a:rPr lang="en-US" sz="1400" dirty="0" smtClean="0"/>
            </a:br>
            <a:r>
              <a:rPr lang="en-US" sz="1400" dirty="0" smtClean="0"/>
              <a:t>pp. 21–30, Mar. 2008</a:t>
            </a:r>
          </a:p>
          <a:p>
            <a:pPr>
              <a:buSzPct val="100000"/>
              <a:buBlip>
                <a:blip r:embed="rId3"/>
              </a:buBlip>
              <a:defRPr/>
            </a:pPr>
            <a:r>
              <a:rPr lang="en-US" sz="1400" dirty="0"/>
              <a:t>J. </a:t>
            </a:r>
            <a:r>
              <a:rPr lang="en-US" sz="1400" dirty="0" err="1"/>
              <a:t>Uriguen</a:t>
            </a:r>
            <a:r>
              <a:rPr lang="en-US" sz="1400" dirty="0"/>
              <a:t>, Y. C. </a:t>
            </a:r>
            <a:r>
              <a:rPr lang="en-US" sz="1400" dirty="0" err="1"/>
              <a:t>Eldar</a:t>
            </a:r>
            <a:r>
              <a:rPr lang="en-US" sz="1400" dirty="0"/>
              <a:t>, P. L. </a:t>
            </a:r>
            <a:r>
              <a:rPr lang="en-US" sz="1400" dirty="0" err="1"/>
              <a:t>Dragotti</a:t>
            </a:r>
            <a:r>
              <a:rPr lang="en-US" sz="1400" dirty="0"/>
              <a:t> and Z. Ben-</a:t>
            </a:r>
            <a:r>
              <a:rPr lang="en-US" sz="1400" dirty="0" err="1"/>
              <a:t>Haim</a:t>
            </a:r>
            <a:r>
              <a:rPr lang="en-US" sz="1400" dirty="0"/>
              <a:t>, "Sampling at the Rate of Innovation: Theory and Applications,’’ in book, </a:t>
            </a:r>
            <a:r>
              <a:rPr lang="en-US" sz="1400" i="1" dirty="0"/>
              <a:t>Cambridge </a:t>
            </a:r>
            <a:r>
              <a:rPr lang="en-US" sz="1400" i="1" dirty="0" smtClean="0"/>
              <a:t>press</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t>References</a:t>
            </a:r>
          </a:p>
        </p:txBody>
      </p:sp>
      <p:sp>
        <p:nvSpPr>
          <p:cNvPr id="174083" name="Rectangle 3"/>
          <p:cNvSpPr>
            <a:spLocks noGrp="1" noChangeArrowheads="1"/>
          </p:cNvSpPr>
          <p:nvPr>
            <p:ph type="body" idx="1"/>
          </p:nvPr>
        </p:nvSpPr>
        <p:spPr>
          <a:xfrm>
            <a:off x="95250" y="1504950"/>
            <a:ext cx="9048750" cy="5121275"/>
          </a:xfrm>
        </p:spPr>
        <p:txBody>
          <a:bodyPr/>
          <a:lstStyle/>
          <a:p>
            <a:pPr>
              <a:buSzPct val="60000"/>
              <a:buFontTx/>
              <a:buNone/>
            </a:pPr>
            <a:r>
              <a:rPr lang="en-US" sz="1800" b="1" dirty="0" smtClean="0">
                <a:solidFill>
                  <a:srgbClr val="FF0000"/>
                </a:solidFill>
              </a:rPr>
              <a:t>Generalized Sampling Theory:</a:t>
            </a:r>
            <a:endParaRPr lang="en-US" sz="1800" dirty="0" smtClean="0"/>
          </a:p>
          <a:p>
            <a:pPr>
              <a:buSzPct val="50000"/>
              <a:buFontTx/>
              <a:buBlip>
                <a:blip r:embed="rId4"/>
              </a:buBlip>
            </a:pPr>
            <a:r>
              <a:rPr lang="en-US" sz="1400" dirty="0"/>
              <a:t>A. J. Jerry, “The Shannon sampling theorem-Its various extensions and applications: A tutorial review,” </a:t>
            </a:r>
            <a:r>
              <a:rPr lang="en-US" sz="1400" i="1" dirty="0"/>
              <a:t>Proc. Of the IEEE</a:t>
            </a:r>
            <a:r>
              <a:rPr lang="en-US" sz="1400" dirty="0"/>
              <a:t>, vol. 65, no. 11, pp. 1565-1596, Nov. </a:t>
            </a:r>
            <a:r>
              <a:rPr lang="en-US" sz="1400" dirty="0" smtClean="0"/>
              <a:t>1977</a:t>
            </a:r>
          </a:p>
          <a:p>
            <a:pPr>
              <a:buSzPct val="50000"/>
              <a:buFont typeface="Wingdings" pitchFamily="2" charset="2"/>
              <a:buBlip>
                <a:blip r:embed="rId4"/>
              </a:buBlip>
            </a:pPr>
            <a:r>
              <a:rPr lang="en-US" sz="1400" dirty="0"/>
              <a:t>A. </a:t>
            </a:r>
            <a:r>
              <a:rPr lang="en-US" sz="1400" dirty="0" err="1"/>
              <a:t>Aldroubi</a:t>
            </a:r>
            <a:r>
              <a:rPr lang="en-US" sz="1400" dirty="0"/>
              <a:t> and M. Unser, “Sampling procedures in function spaces and asymptotic equivalence with Shannon’s sampling theory,” </a:t>
            </a:r>
            <a:r>
              <a:rPr lang="en-US" sz="1400" i="1" dirty="0" err="1"/>
              <a:t>Numer</a:t>
            </a:r>
            <a:r>
              <a:rPr lang="en-US" sz="1400" i="1" dirty="0"/>
              <a:t>. </a:t>
            </a:r>
            <a:r>
              <a:rPr lang="en-US" sz="1400" i="1" dirty="0" err="1"/>
              <a:t>Funct</a:t>
            </a:r>
            <a:r>
              <a:rPr lang="en-US" sz="1400" i="1" dirty="0"/>
              <a:t>. Anal. </a:t>
            </a:r>
            <a:r>
              <a:rPr lang="en-US" sz="1400" i="1" dirty="0" err="1"/>
              <a:t>Optimiz</a:t>
            </a:r>
            <a:r>
              <a:rPr lang="en-US" sz="1400" dirty="0"/>
              <a:t>., vol. 15, pp. 1-21, Feb. </a:t>
            </a:r>
            <a:r>
              <a:rPr lang="en-US" sz="1400" dirty="0" smtClean="0"/>
              <a:t>1994</a:t>
            </a:r>
            <a:endParaRPr lang="en-US" sz="1400" dirty="0"/>
          </a:p>
          <a:p>
            <a:pPr>
              <a:buSzPct val="50000"/>
              <a:buFont typeface="Wingdings" pitchFamily="2" charset="2"/>
              <a:buBlip>
                <a:blip r:embed="rId4"/>
              </a:buBlip>
            </a:pPr>
            <a:r>
              <a:rPr lang="en-US" sz="1400" dirty="0"/>
              <a:t>M. Unser and A. </a:t>
            </a:r>
            <a:r>
              <a:rPr lang="en-US" sz="1400" dirty="0" err="1"/>
              <a:t>Aldroubi</a:t>
            </a:r>
            <a:r>
              <a:rPr lang="en-US" sz="1400" dirty="0"/>
              <a:t>, “A general sampling theory for </a:t>
            </a:r>
            <a:r>
              <a:rPr lang="en-US" sz="1400" dirty="0" err="1"/>
              <a:t>nonideal</a:t>
            </a:r>
            <a:r>
              <a:rPr lang="en-US" sz="1400" dirty="0"/>
              <a:t> acquisition devices, “</a:t>
            </a:r>
            <a:r>
              <a:rPr lang="en-US" sz="1400" i="1" dirty="0"/>
              <a:t>IEEE Trans. Signal Process</a:t>
            </a:r>
            <a:r>
              <a:rPr lang="en-US" sz="1400" dirty="0"/>
              <a:t>., vol. 42, no. 11, pp. 2915-2925, Nov. </a:t>
            </a:r>
            <a:r>
              <a:rPr lang="en-US" sz="1400" dirty="0" smtClean="0"/>
              <a:t>1994</a:t>
            </a:r>
            <a:endParaRPr lang="en-US" sz="1400" dirty="0"/>
          </a:p>
          <a:p>
            <a:pPr>
              <a:buSzPct val="50000"/>
              <a:buFont typeface="Wingdings" pitchFamily="2" charset="2"/>
              <a:buBlip>
                <a:blip r:embed="rId4"/>
              </a:buBlip>
            </a:pPr>
            <a:r>
              <a:rPr lang="en-US" sz="1400" dirty="0"/>
              <a:t>C. de Boor, R. </a:t>
            </a:r>
            <a:r>
              <a:rPr lang="en-US" sz="1400" dirty="0" err="1"/>
              <a:t>DeVore</a:t>
            </a:r>
            <a:r>
              <a:rPr lang="en-US" sz="1400" dirty="0"/>
              <a:t> and A. Ron, “The structure of finitely generated shift-invariant spaces in             ,” </a:t>
            </a:r>
            <a:r>
              <a:rPr lang="en-US" sz="1400" i="1" dirty="0"/>
              <a:t>J. </a:t>
            </a:r>
            <a:r>
              <a:rPr lang="en-US" sz="1400" i="1" dirty="0" err="1"/>
              <a:t>Funct</a:t>
            </a:r>
            <a:r>
              <a:rPr lang="en-US" sz="1400" i="1" dirty="0"/>
              <a:t>. Anal</a:t>
            </a:r>
            <a:r>
              <a:rPr lang="en-US" sz="1400" dirty="0"/>
              <a:t>, vol. 119, no. 1, pp. 37-78, </a:t>
            </a:r>
            <a:r>
              <a:rPr lang="en-US" sz="1400" dirty="0" smtClean="0"/>
              <a:t>1994</a:t>
            </a:r>
            <a:endParaRPr lang="en-US" sz="1400" dirty="0"/>
          </a:p>
          <a:p>
            <a:pPr>
              <a:buSzPct val="50000"/>
              <a:buFontTx/>
              <a:buBlip>
                <a:blip r:embed="rId4"/>
              </a:buBlip>
            </a:pPr>
            <a:r>
              <a:rPr lang="en-US" sz="1400" dirty="0"/>
              <a:t>A. </a:t>
            </a:r>
            <a:r>
              <a:rPr lang="en-US" sz="1400" dirty="0" err="1"/>
              <a:t>Aldroubi</a:t>
            </a:r>
            <a:r>
              <a:rPr lang="en-US" sz="1400" dirty="0"/>
              <a:t>, “Oblique projections in atomic spaces,” </a:t>
            </a:r>
            <a:r>
              <a:rPr lang="en-US" sz="1400" i="1" dirty="0"/>
              <a:t>Proc. Amer. Math. Soc</a:t>
            </a:r>
            <a:r>
              <a:rPr lang="en-US" sz="1400" dirty="0"/>
              <a:t>. , vol. 124, no. 7, pp. 2051-2060, </a:t>
            </a:r>
            <a:r>
              <a:rPr lang="en-US" sz="1400" dirty="0" smtClean="0"/>
              <a:t>1996</a:t>
            </a:r>
            <a:endParaRPr lang="en-US" sz="1400" dirty="0"/>
          </a:p>
          <a:p>
            <a:pPr>
              <a:buSzPct val="50000"/>
              <a:buFontTx/>
              <a:buBlip>
                <a:blip r:embed="rId4"/>
              </a:buBlip>
            </a:pPr>
            <a:r>
              <a:rPr lang="en-US" sz="1400" dirty="0"/>
              <a:t>M. Unser, “Sampling – 50 years after Shannon,” </a:t>
            </a:r>
            <a:r>
              <a:rPr lang="en-US" sz="1400" i="1" dirty="0"/>
              <a:t>IEEE Proc.</a:t>
            </a:r>
            <a:r>
              <a:rPr lang="en-US" sz="1400" dirty="0"/>
              <a:t>, vol. 88, pp. 569-587, Apr. </a:t>
            </a:r>
            <a:r>
              <a:rPr lang="en-US" sz="1400" dirty="0" smtClean="0"/>
              <a:t>2000</a:t>
            </a:r>
            <a:endParaRPr lang="en-US" sz="1400" dirty="0"/>
          </a:p>
          <a:p>
            <a:pPr>
              <a:buSzPct val="50000"/>
              <a:buFontTx/>
              <a:buBlip>
                <a:blip r:embed="rId4"/>
              </a:buBlip>
            </a:pPr>
            <a:r>
              <a:rPr lang="en-US" sz="1400" dirty="0"/>
              <a:t>P. P. </a:t>
            </a:r>
            <a:r>
              <a:rPr lang="en-US" sz="1400" dirty="0" err="1"/>
              <a:t>Vaidyanathan</a:t>
            </a:r>
            <a:r>
              <a:rPr lang="en-US" sz="1400" dirty="0"/>
              <a:t>, “Generalizations of the sampling theorem: Seven decades after </a:t>
            </a:r>
            <a:r>
              <a:rPr lang="en-US" sz="1400" dirty="0" err="1"/>
              <a:t>Nyquist</a:t>
            </a:r>
            <a:r>
              <a:rPr lang="en-US" sz="1400" dirty="0"/>
              <a:t>,” </a:t>
            </a:r>
            <a:r>
              <a:rPr lang="en-US" sz="1400" i="1" dirty="0"/>
              <a:t>IEEE Trans. Circuit Syst. I</a:t>
            </a:r>
            <a:r>
              <a:rPr lang="en-US" sz="1400" dirty="0"/>
              <a:t>, vol. 48, no. 9, pp. 1094-1109, Sep. </a:t>
            </a:r>
            <a:r>
              <a:rPr lang="en-US" sz="1400" dirty="0" smtClean="0"/>
              <a:t>2001</a:t>
            </a:r>
            <a:endParaRPr lang="en-US" sz="1400" dirty="0"/>
          </a:p>
          <a:p>
            <a:pPr>
              <a:buSzPct val="50000"/>
              <a:buFontTx/>
              <a:buBlip>
                <a:blip r:embed="rId4"/>
              </a:buBlip>
            </a:pPr>
            <a:r>
              <a:rPr lang="en-US" sz="1400" dirty="0"/>
              <a:t>Y. C. </a:t>
            </a:r>
            <a:r>
              <a:rPr lang="en-US" sz="1400" dirty="0" err="1"/>
              <a:t>Eldar</a:t>
            </a:r>
            <a:r>
              <a:rPr lang="en-US" sz="1400" dirty="0"/>
              <a:t> and T. </a:t>
            </a:r>
            <a:r>
              <a:rPr lang="en-US" sz="1400" dirty="0" err="1"/>
              <a:t>Michaeli</a:t>
            </a:r>
            <a:r>
              <a:rPr lang="en-US" sz="1400" dirty="0"/>
              <a:t>, “Beyond </a:t>
            </a:r>
            <a:r>
              <a:rPr lang="en-US" sz="1400" dirty="0" err="1"/>
              <a:t>bandlimited</a:t>
            </a:r>
            <a:r>
              <a:rPr lang="en-US" sz="1400" dirty="0"/>
              <a:t> sampling,” </a:t>
            </a:r>
            <a:r>
              <a:rPr lang="en-US" sz="1400" i="1" dirty="0"/>
              <a:t>IEEE Signal Process.</a:t>
            </a:r>
            <a:r>
              <a:rPr lang="en-US" sz="1400" dirty="0"/>
              <a:t> </a:t>
            </a:r>
            <a:r>
              <a:rPr lang="en-US" sz="1400" i="1" dirty="0"/>
              <a:t>Mag.</a:t>
            </a:r>
            <a:r>
              <a:rPr lang="en-US" sz="1400" dirty="0"/>
              <a:t>, vol. 26, no. 3, pp.</a:t>
            </a:r>
          </a:p>
          <a:p>
            <a:pPr>
              <a:buSzPct val="50000"/>
              <a:buFontTx/>
              <a:buBlip>
                <a:blip r:embed="rId4"/>
              </a:buBlip>
            </a:pPr>
            <a:r>
              <a:rPr lang="en-US" sz="1400" dirty="0"/>
              <a:t>48–68, May 2009</a:t>
            </a:r>
            <a:r>
              <a:rPr lang="en-US" sz="1400" dirty="0" smtClean="0"/>
              <a:t>. </a:t>
            </a:r>
            <a:endParaRPr lang="en-US" sz="1400" dirty="0"/>
          </a:p>
          <a:p>
            <a:pPr>
              <a:buSzPct val="50000"/>
              <a:buFontTx/>
              <a:buBlip>
                <a:blip r:embed="rId4"/>
              </a:buBlip>
            </a:pPr>
            <a:r>
              <a:rPr lang="en-US" sz="1400" dirty="0"/>
              <a:t>T. </a:t>
            </a:r>
            <a:r>
              <a:rPr lang="en-US" sz="1400" dirty="0" err="1"/>
              <a:t>Michaeli</a:t>
            </a:r>
            <a:r>
              <a:rPr lang="en-US" sz="1400" dirty="0"/>
              <a:t> and Y. C. </a:t>
            </a:r>
            <a:r>
              <a:rPr lang="en-US" sz="1400" dirty="0" err="1"/>
              <a:t>Eldar</a:t>
            </a:r>
            <a:r>
              <a:rPr lang="en-US" sz="1400" dirty="0"/>
              <a:t>, </a:t>
            </a:r>
            <a:r>
              <a:rPr lang="en-US" sz="1400" dirty="0" smtClean="0"/>
              <a:t>“Optimization </a:t>
            </a:r>
            <a:r>
              <a:rPr lang="en-US" sz="1400" dirty="0"/>
              <a:t>Techniques in Modern Sampling </a:t>
            </a:r>
            <a:r>
              <a:rPr lang="en-US" sz="1400" dirty="0" smtClean="0"/>
              <a:t>Theory,</a:t>
            </a:r>
            <a:r>
              <a:rPr lang="en-US" sz="1400" dirty="0"/>
              <a:t> </a:t>
            </a:r>
            <a:r>
              <a:rPr lang="en-US" sz="1400" dirty="0" smtClean="0"/>
              <a:t>” in book </a:t>
            </a:r>
            <a:br>
              <a:rPr lang="en-US" sz="1400" dirty="0" smtClean="0"/>
            </a:br>
            <a:r>
              <a:rPr lang="en-US" sz="1400" i="1" dirty="0" smtClean="0"/>
              <a:t>Cambridge Univ. Press</a:t>
            </a:r>
            <a:r>
              <a:rPr lang="en-US" sz="1400" dirty="0"/>
              <a:t>, </a:t>
            </a:r>
            <a:r>
              <a:rPr lang="en-US" sz="1400" dirty="0" err="1" smtClean="0"/>
              <a:t>ch.</a:t>
            </a:r>
            <a:r>
              <a:rPr lang="en-US" sz="1400" dirty="0" smtClean="0"/>
              <a:t>, </a:t>
            </a:r>
            <a:r>
              <a:rPr lang="en-US" sz="1400" dirty="0"/>
              <a:t>pp. </a:t>
            </a:r>
            <a:r>
              <a:rPr lang="en-US" sz="1400" dirty="0" smtClean="0"/>
              <a:t>266–314, 2010</a:t>
            </a:r>
          </a:p>
        </p:txBody>
      </p:sp>
      <p:pic>
        <p:nvPicPr>
          <p:cNvPr id="4" name="Picture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8022402" y="3277013"/>
            <a:ext cx="525399" cy="204026"/>
          </a:xfrm>
          <a:prstGeom prst="rect">
            <a:avLst/>
          </a:prstGeo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References</a:t>
            </a:r>
          </a:p>
        </p:txBody>
      </p:sp>
      <p:sp>
        <p:nvSpPr>
          <p:cNvPr id="16387" name="Rectangle 3"/>
          <p:cNvSpPr>
            <a:spLocks noGrp="1" noChangeArrowheads="1"/>
          </p:cNvSpPr>
          <p:nvPr>
            <p:ph type="body" idx="1"/>
          </p:nvPr>
        </p:nvSpPr>
        <p:spPr>
          <a:xfrm>
            <a:off x="174625" y="1487488"/>
            <a:ext cx="8766175" cy="5238750"/>
          </a:xfrm>
        </p:spPr>
        <p:txBody>
          <a:bodyPr/>
          <a:lstStyle/>
          <a:p>
            <a:pPr>
              <a:lnSpc>
                <a:spcPct val="130000"/>
              </a:lnSpc>
              <a:buSzPct val="60000"/>
              <a:buFontTx/>
              <a:buNone/>
            </a:pPr>
            <a:r>
              <a:rPr lang="en-US" sz="1800" b="1" dirty="0" smtClean="0">
                <a:solidFill>
                  <a:srgbClr val="FF0000"/>
                </a:solidFill>
              </a:rPr>
              <a:t>Subspace Sampling:</a:t>
            </a:r>
          </a:p>
          <a:p>
            <a:pPr>
              <a:buSzPct val="50000"/>
              <a:buFontTx/>
              <a:buBlip>
                <a:blip r:embed="rId3"/>
              </a:buBlip>
            </a:pPr>
            <a:r>
              <a:rPr lang="en-US" sz="1400" dirty="0" smtClean="0"/>
              <a:t>I. </a:t>
            </a:r>
            <a:r>
              <a:rPr lang="en-US" sz="1400" dirty="0" err="1" smtClean="0"/>
              <a:t>Djokovic</a:t>
            </a:r>
            <a:r>
              <a:rPr lang="en-US" sz="1400" dirty="0" smtClean="0"/>
              <a:t> and P. P. </a:t>
            </a:r>
            <a:r>
              <a:rPr lang="en-US" sz="1400" dirty="0" err="1" smtClean="0"/>
              <a:t>Vaidyanathan</a:t>
            </a:r>
            <a:r>
              <a:rPr lang="en-US" sz="1400" dirty="0" smtClean="0"/>
              <a:t>, “Generalized sampling theorem in </a:t>
            </a:r>
            <a:r>
              <a:rPr lang="en-US" sz="1400" dirty="0" err="1" smtClean="0"/>
              <a:t>multiresolution</a:t>
            </a:r>
            <a:r>
              <a:rPr lang="en-US" sz="1400" dirty="0" smtClean="0"/>
              <a:t> subspaces,” </a:t>
            </a:r>
            <a:r>
              <a:rPr lang="en-US" sz="1400" i="1" dirty="0" smtClean="0"/>
              <a:t>IEEE Trans. Signal Process</a:t>
            </a:r>
            <a:r>
              <a:rPr lang="en-US" sz="1400" dirty="0" smtClean="0"/>
              <a:t>. , vol. 45, pp. 583-599, Mar. 1997</a:t>
            </a:r>
          </a:p>
          <a:p>
            <a:pPr>
              <a:lnSpc>
                <a:spcPct val="90000"/>
              </a:lnSpc>
              <a:buSzPct val="50000"/>
              <a:buFontTx/>
              <a:buBlip>
                <a:blip r:embed="rId3"/>
              </a:buBlip>
            </a:pPr>
            <a:r>
              <a:rPr lang="en-US" sz="1400" dirty="0"/>
              <a:t>M. Unser, “Splines: A perfect fit for signal and image processing,” </a:t>
            </a:r>
            <a:r>
              <a:rPr lang="en-US" sz="1400" i="1" dirty="0"/>
              <a:t>IEEE Signal Process. Mag</a:t>
            </a:r>
            <a:r>
              <a:rPr lang="en-US" sz="1400" dirty="0"/>
              <a:t>., pp. 22-38, Nov. </a:t>
            </a:r>
            <a:r>
              <a:rPr lang="en-US" sz="1400" dirty="0" smtClean="0"/>
              <a:t>1999</a:t>
            </a:r>
            <a:endParaRPr lang="en-US" sz="1400" dirty="0"/>
          </a:p>
          <a:p>
            <a:pPr>
              <a:lnSpc>
                <a:spcPct val="90000"/>
              </a:lnSpc>
              <a:buSzPct val="50000"/>
              <a:buFontTx/>
              <a:buBlip>
                <a:blip r:embed="rId3"/>
              </a:buBlip>
            </a:pPr>
            <a:r>
              <a:rPr lang="en-US" sz="1400" dirty="0"/>
              <a:t>Y. C. </a:t>
            </a:r>
            <a:r>
              <a:rPr lang="en-US" sz="1400" dirty="0" err="1"/>
              <a:t>Eldar</a:t>
            </a:r>
            <a:r>
              <a:rPr lang="en-US" sz="1400" dirty="0"/>
              <a:t> and A. V. Oppenheim, “Filter bank reconstruction of </a:t>
            </a:r>
            <a:r>
              <a:rPr lang="en-US" sz="1400" dirty="0" err="1"/>
              <a:t>bandlimited</a:t>
            </a:r>
            <a:r>
              <a:rPr lang="en-US" sz="1400" dirty="0"/>
              <a:t> signals from </a:t>
            </a:r>
            <a:r>
              <a:rPr lang="en-US" sz="1400" dirty="0" err="1"/>
              <a:t>nonuniform</a:t>
            </a:r>
            <a:r>
              <a:rPr lang="en-US" sz="1400" dirty="0"/>
              <a:t> and generalized samples,” </a:t>
            </a:r>
            <a:r>
              <a:rPr lang="en-US" sz="1400" i="1" dirty="0"/>
              <a:t>IEEE Trans. Signal Processing</a:t>
            </a:r>
            <a:r>
              <a:rPr lang="en-US" sz="1400" dirty="0"/>
              <a:t>, vol. 48, no. 10, pp. 2864-2875, </a:t>
            </a:r>
            <a:r>
              <a:rPr lang="en-US" sz="1400" dirty="0" smtClean="0"/>
              <a:t>2000</a:t>
            </a:r>
            <a:endParaRPr lang="en-US" sz="1400" dirty="0"/>
          </a:p>
          <a:p>
            <a:pPr>
              <a:lnSpc>
                <a:spcPct val="90000"/>
              </a:lnSpc>
              <a:buSzPct val="50000"/>
              <a:buFontTx/>
              <a:buBlip>
                <a:blip r:embed="rId3"/>
              </a:buBlip>
            </a:pPr>
            <a:r>
              <a:rPr lang="en-US" sz="1400" dirty="0"/>
              <a:t>A. </a:t>
            </a:r>
            <a:r>
              <a:rPr lang="en-US" sz="1400" dirty="0" err="1"/>
              <a:t>Aldroubi</a:t>
            </a:r>
            <a:r>
              <a:rPr lang="en-US" sz="1400" dirty="0"/>
              <a:t> and K. </a:t>
            </a:r>
            <a:r>
              <a:rPr lang="en-US" sz="1400" dirty="0" err="1"/>
              <a:t>Gröchenig</a:t>
            </a:r>
            <a:r>
              <a:rPr lang="en-US" sz="1400" dirty="0"/>
              <a:t>, “Non-uniform sampling and reconstruction in shift-invariant spaces,” </a:t>
            </a:r>
            <a:r>
              <a:rPr lang="en-US" sz="1400" i="1" dirty="0" smtClean="0"/>
              <a:t>SIAM </a:t>
            </a:r>
            <a:r>
              <a:rPr lang="en-US" sz="1400" i="1" dirty="0"/>
              <a:t>Review</a:t>
            </a:r>
            <a:r>
              <a:rPr lang="en-US" sz="1400" dirty="0"/>
              <a:t>, vol. 43, pp. 585-620, </a:t>
            </a:r>
            <a:r>
              <a:rPr lang="en-US" sz="1400" dirty="0" smtClean="0"/>
              <a:t>2001</a:t>
            </a:r>
            <a:endParaRPr lang="en-US" sz="1400" dirty="0"/>
          </a:p>
          <a:p>
            <a:pPr>
              <a:lnSpc>
                <a:spcPct val="90000"/>
              </a:lnSpc>
              <a:buSzPct val="50000"/>
              <a:buFontTx/>
              <a:buBlip>
                <a:blip r:embed="rId3"/>
              </a:buBlip>
            </a:pPr>
            <a:r>
              <a:rPr lang="en-US" sz="1400" dirty="0"/>
              <a:t>Y. C. </a:t>
            </a:r>
            <a:r>
              <a:rPr lang="en-US" sz="1400" dirty="0" err="1"/>
              <a:t>Eldar</a:t>
            </a:r>
            <a:r>
              <a:rPr lang="en-US" sz="1400" dirty="0"/>
              <a:t>, “Sampling and reconstruction in arbitrary spaces and oblique dual frame vectors,” </a:t>
            </a:r>
            <a:r>
              <a:rPr lang="en-US" sz="1400" i="1" dirty="0"/>
              <a:t>J. Fourier </a:t>
            </a:r>
            <a:r>
              <a:rPr lang="en-US" sz="1400" i="1" dirty="0" err="1"/>
              <a:t>Analys</a:t>
            </a:r>
            <a:r>
              <a:rPr lang="en-US" sz="1400" i="1" dirty="0"/>
              <a:t>. Appl</a:t>
            </a:r>
            <a:r>
              <a:rPr lang="en-US" sz="1400" dirty="0"/>
              <a:t>., vol. 1, no. 9, pp. 77-96, Jan. </a:t>
            </a:r>
            <a:r>
              <a:rPr lang="en-US" sz="1400" dirty="0" smtClean="0"/>
              <a:t>2003</a:t>
            </a:r>
            <a:endParaRPr lang="en-US" sz="1400" dirty="0"/>
          </a:p>
          <a:p>
            <a:pPr>
              <a:lnSpc>
                <a:spcPct val="90000"/>
              </a:lnSpc>
              <a:buSzPct val="50000"/>
              <a:buFontTx/>
              <a:buBlip>
                <a:blip r:embed="rId3"/>
              </a:buBlip>
            </a:pPr>
            <a:r>
              <a:rPr lang="en-US" sz="1400" dirty="0"/>
              <a:t>O. Christensen and Y. C. </a:t>
            </a:r>
            <a:r>
              <a:rPr lang="en-US" sz="1400" dirty="0" err="1"/>
              <a:t>Eldar</a:t>
            </a:r>
            <a:r>
              <a:rPr lang="en-US" sz="1400" dirty="0"/>
              <a:t>, “Oblique dual frames and shift-invariant spaces,” </a:t>
            </a:r>
            <a:r>
              <a:rPr lang="en-US" sz="1400" i="1" dirty="0"/>
              <a:t>Applied and Computational Harmonic Analysis</a:t>
            </a:r>
            <a:r>
              <a:rPr lang="en-US" sz="1400" dirty="0"/>
              <a:t>, vol. 17, no. 1, pp. 48-68, Jul. </a:t>
            </a:r>
            <a:r>
              <a:rPr lang="en-US" sz="1400" dirty="0" smtClean="0"/>
              <a:t>2004</a:t>
            </a:r>
            <a:endParaRPr lang="en-US" sz="1400" dirty="0"/>
          </a:p>
          <a:p>
            <a:pPr>
              <a:lnSpc>
                <a:spcPct val="90000"/>
              </a:lnSpc>
              <a:buSzPct val="50000"/>
              <a:buFontTx/>
              <a:buBlip>
                <a:blip r:embed="rId3"/>
              </a:buBlip>
            </a:pPr>
            <a:r>
              <a:rPr lang="en-US" sz="1400" dirty="0"/>
              <a:t>O. Christensen and Y. C. </a:t>
            </a:r>
            <a:r>
              <a:rPr lang="en-US" sz="1400" dirty="0" err="1"/>
              <a:t>Eldar</a:t>
            </a:r>
            <a:r>
              <a:rPr lang="en-US" sz="1400" dirty="0"/>
              <a:t>, “Generalized shift-invariant systems and frames for subspaces,” </a:t>
            </a:r>
            <a:r>
              <a:rPr lang="en-US" sz="1400" i="1" dirty="0"/>
              <a:t>J. Fourier </a:t>
            </a:r>
            <a:r>
              <a:rPr lang="en-US" sz="1400" i="1" dirty="0" err="1"/>
              <a:t>Analys</a:t>
            </a:r>
            <a:r>
              <a:rPr lang="en-US" sz="1400" i="1" dirty="0"/>
              <a:t>. Appl</a:t>
            </a:r>
            <a:r>
              <a:rPr lang="en-US" sz="1400" dirty="0"/>
              <a:t>., vol. 11, pp. 299-313, </a:t>
            </a:r>
            <a:r>
              <a:rPr lang="en-US" sz="1400" dirty="0" smtClean="0"/>
              <a:t>2005</a:t>
            </a:r>
            <a:endParaRPr lang="en-US" sz="1400" dirty="0"/>
          </a:p>
          <a:p>
            <a:pPr>
              <a:buSzPct val="50000"/>
              <a:buFontTx/>
              <a:buBlip>
                <a:blip r:embed="rId3"/>
              </a:buBlip>
            </a:pPr>
            <a:r>
              <a:rPr lang="en-US" sz="1400" dirty="0"/>
              <a:t>Y. C. </a:t>
            </a:r>
            <a:r>
              <a:rPr lang="en-US" sz="1400" dirty="0" err="1"/>
              <a:t>Eldar</a:t>
            </a:r>
            <a:r>
              <a:rPr lang="en-US" sz="1400" dirty="0"/>
              <a:t> and T. </a:t>
            </a:r>
            <a:r>
              <a:rPr lang="en-US" sz="1400" dirty="0" err="1"/>
              <a:t>Werther</a:t>
            </a:r>
            <a:r>
              <a:rPr lang="en-US" sz="1400" dirty="0"/>
              <a:t>, “General framework for consistent sampling in Hilbert spaces,” </a:t>
            </a:r>
            <a:r>
              <a:rPr lang="en-US" sz="1400" i="1" dirty="0"/>
              <a:t>International Journal of Wavelets, </a:t>
            </a:r>
            <a:r>
              <a:rPr lang="en-US" sz="1400" i="1" dirty="0" err="1"/>
              <a:t>Multiresolution</a:t>
            </a:r>
            <a:r>
              <a:rPr lang="en-US" sz="1400" i="1" dirty="0"/>
              <a:t>, and Information Processing</a:t>
            </a:r>
            <a:r>
              <a:rPr lang="en-US" sz="1400" dirty="0"/>
              <a:t>, vol. 3, no. 3, pp. 347-359, Sep. </a:t>
            </a:r>
            <a:r>
              <a:rPr lang="en-US" sz="1400" dirty="0" smtClean="0"/>
              <a:t>2005</a:t>
            </a:r>
            <a:endParaRPr lang="en-US" sz="1400" dirty="0"/>
          </a:p>
          <a:p>
            <a:pPr>
              <a:buSzPct val="50000"/>
              <a:buFontTx/>
              <a:buBlip>
                <a:blip r:embed="rId3"/>
              </a:buBlip>
            </a:pPr>
            <a:r>
              <a:rPr lang="en-US" sz="1400" dirty="0"/>
              <a:t>Y. C. </a:t>
            </a:r>
            <a:r>
              <a:rPr lang="en-US" sz="1400" dirty="0" err="1"/>
              <a:t>Eldar</a:t>
            </a:r>
            <a:r>
              <a:rPr lang="en-US" sz="1400" dirty="0"/>
              <a:t> and O. Christensen, “</a:t>
            </a:r>
            <a:r>
              <a:rPr lang="en-US" sz="1400" dirty="0" err="1"/>
              <a:t>Caracterization</a:t>
            </a:r>
            <a:r>
              <a:rPr lang="en-US" sz="1400" dirty="0"/>
              <a:t> of Oblique Dual Frame Pairs,” </a:t>
            </a:r>
            <a:r>
              <a:rPr lang="en-US" sz="1400" i="1" dirty="0"/>
              <a:t>J. Applied Signal Processing</a:t>
            </a:r>
            <a:r>
              <a:rPr lang="en-US" sz="1400" dirty="0"/>
              <a:t>, vol. 2006, Article ID 92674, pp. </a:t>
            </a:r>
            <a:r>
              <a:rPr lang="en-US" sz="1400" dirty="0" smtClean="0"/>
              <a:t>1-11</a:t>
            </a:r>
            <a:endParaRPr lang="he-IL" sz="1400" dirty="0"/>
          </a:p>
          <a:p>
            <a:pPr>
              <a:buSzPct val="50000"/>
              <a:buFontTx/>
              <a:buBlip>
                <a:blip r:embed="rId3"/>
              </a:buBlip>
            </a:pPr>
            <a:r>
              <a:rPr lang="en-US" sz="1400" dirty="0"/>
              <a:t>T. G. </a:t>
            </a:r>
            <a:r>
              <a:rPr lang="en-US" sz="1400" dirty="0" err="1"/>
              <a:t>Dvorkind</a:t>
            </a:r>
            <a:r>
              <a:rPr lang="en-US" sz="1400" dirty="0"/>
              <a:t>, Y. C. </a:t>
            </a:r>
            <a:r>
              <a:rPr lang="en-US" sz="1400" dirty="0" err="1"/>
              <a:t>Eldar</a:t>
            </a:r>
            <a:r>
              <a:rPr lang="en-US" sz="1400" dirty="0"/>
              <a:t> and E. </a:t>
            </a:r>
            <a:r>
              <a:rPr lang="en-US" sz="1400" dirty="0" err="1"/>
              <a:t>Matusiak</a:t>
            </a:r>
            <a:r>
              <a:rPr lang="en-US" sz="1400" dirty="0"/>
              <a:t>, “Nonlinear and non-ideal sampling: Theory and methods,” </a:t>
            </a:r>
            <a:r>
              <a:rPr lang="en-US" sz="1400" i="1" dirty="0"/>
              <a:t>IEEE Trans. Signal Processing</a:t>
            </a:r>
            <a:r>
              <a:rPr lang="en-US" sz="1400" dirty="0"/>
              <a:t>, vol. 56, no. 12, pp. 5874-5890, Dec. </a:t>
            </a:r>
            <a:r>
              <a:rPr lang="en-US" sz="1400" dirty="0" smtClean="0"/>
              <a:t>2008</a:t>
            </a:r>
            <a:endParaRPr lang="he-IL" sz="1400" i="1" dirty="0"/>
          </a:p>
        </p:txBody>
      </p:sp>
    </p:spTree>
    <p:extLst>
      <p:ext uri="{BB962C8B-B14F-4D97-AF65-F5344CB8AC3E}">
        <p14:creationId xmlns:p14="http://schemas.microsoft.com/office/powerpoint/2010/main" val="427778867"/>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smtClean="0"/>
              <a:t>References</a:t>
            </a:r>
          </a:p>
        </p:txBody>
      </p:sp>
      <p:sp>
        <p:nvSpPr>
          <p:cNvPr id="175107" name="Rectangle 3"/>
          <p:cNvSpPr>
            <a:spLocks noGrp="1" noChangeArrowheads="1"/>
          </p:cNvSpPr>
          <p:nvPr>
            <p:ph type="body" idx="1"/>
          </p:nvPr>
        </p:nvSpPr>
        <p:spPr>
          <a:xfrm>
            <a:off x="95250" y="1504950"/>
            <a:ext cx="9048750" cy="5121275"/>
          </a:xfrm>
        </p:spPr>
        <p:txBody>
          <a:bodyPr/>
          <a:lstStyle/>
          <a:p>
            <a:pPr>
              <a:buSzPct val="60000"/>
              <a:buFontTx/>
              <a:buNone/>
            </a:pPr>
            <a:r>
              <a:rPr lang="en-US" sz="1800" b="1" dirty="0" smtClean="0">
                <a:solidFill>
                  <a:srgbClr val="FF0000"/>
                </a:solidFill>
              </a:rPr>
              <a:t>Multiband subspaces:</a:t>
            </a:r>
            <a:endParaRPr lang="en-US" sz="1800" dirty="0" smtClean="0"/>
          </a:p>
          <a:p>
            <a:pPr>
              <a:lnSpc>
                <a:spcPct val="90000"/>
              </a:lnSpc>
              <a:buSzPct val="50000"/>
              <a:buBlip>
                <a:blip r:embed="rId3"/>
              </a:buBlip>
            </a:pPr>
            <a:r>
              <a:rPr lang="en-US" sz="1400" dirty="0"/>
              <a:t>H. J. Landau, “Necessary density conditions for sampling and interpolation of certain entire functions,” </a:t>
            </a:r>
            <a:r>
              <a:rPr lang="en-US" sz="1400" i="1" dirty="0" err="1"/>
              <a:t>Acta</a:t>
            </a:r>
            <a:r>
              <a:rPr lang="en-US" sz="1400" i="1" dirty="0"/>
              <a:t> Math</a:t>
            </a:r>
            <a:r>
              <a:rPr lang="en-US" sz="1400" dirty="0"/>
              <a:t>., vol. 117, pp. 37-52, Feb. </a:t>
            </a:r>
            <a:r>
              <a:rPr lang="en-US" sz="1400" dirty="0" smtClean="0"/>
              <a:t>1967</a:t>
            </a:r>
            <a:endParaRPr lang="en-US" sz="1400" dirty="0"/>
          </a:p>
          <a:p>
            <a:pPr>
              <a:lnSpc>
                <a:spcPct val="90000"/>
              </a:lnSpc>
              <a:buSzPct val="50000"/>
              <a:buFontTx/>
              <a:buBlip>
                <a:blip r:embed="rId3"/>
              </a:buBlip>
            </a:pPr>
            <a:r>
              <a:rPr lang="en-US" sz="1400" dirty="0" smtClean="0"/>
              <a:t>A</a:t>
            </a:r>
            <a:r>
              <a:rPr lang="en-US" sz="1400" dirty="0"/>
              <a:t>. </a:t>
            </a:r>
            <a:r>
              <a:rPr lang="en-US" sz="1400" dirty="0" err="1"/>
              <a:t>Kohlenberg</a:t>
            </a:r>
            <a:r>
              <a:rPr lang="en-US" sz="1400" dirty="0"/>
              <a:t>, “Exact interpolation of band-limited functions,” </a:t>
            </a:r>
            <a:r>
              <a:rPr lang="en-US" sz="1400" i="1" dirty="0"/>
              <a:t>J. Appl. Phys.</a:t>
            </a:r>
            <a:r>
              <a:rPr lang="en-US" sz="1400" dirty="0"/>
              <a:t>, </a:t>
            </a:r>
            <a:r>
              <a:rPr lang="en-US" sz="1400" dirty="0" smtClean="0"/>
              <a:t>pp</a:t>
            </a:r>
            <a:r>
              <a:rPr lang="en-US" sz="1400" dirty="0"/>
              <a:t>. 1432–1435, Dec. </a:t>
            </a:r>
            <a:r>
              <a:rPr lang="en-US" sz="1400" dirty="0" smtClean="0"/>
              <a:t>1953</a:t>
            </a:r>
            <a:endParaRPr lang="en-US" sz="1400" dirty="0"/>
          </a:p>
          <a:p>
            <a:pPr>
              <a:lnSpc>
                <a:spcPct val="90000"/>
              </a:lnSpc>
              <a:buSzPct val="50000"/>
              <a:buFontTx/>
              <a:buBlip>
                <a:blip r:embed="rId3"/>
              </a:buBlip>
            </a:pPr>
            <a:r>
              <a:rPr lang="en-US" sz="1400" dirty="0" smtClean="0"/>
              <a:t>R</a:t>
            </a:r>
            <a:r>
              <a:rPr lang="en-US" sz="1400" dirty="0"/>
              <a:t>. G. Vaughan, N. L. Scott, and D. R. White, “The theory of </a:t>
            </a:r>
            <a:r>
              <a:rPr lang="en-US" sz="1400" dirty="0" err="1"/>
              <a:t>bandpass</a:t>
            </a:r>
            <a:r>
              <a:rPr lang="en-US" sz="1400" dirty="0"/>
              <a:t> sampling,” </a:t>
            </a:r>
            <a:r>
              <a:rPr lang="en-US" sz="1400" i="1" dirty="0"/>
              <a:t>IEEE Trans. Signal Process</a:t>
            </a:r>
            <a:r>
              <a:rPr lang="en-US" sz="1400" i="1" dirty="0" smtClean="0"/>
              <a:t>.</a:t>
            </a:r>
            <a:r>
              <a:rPr lang="en-US" sz="1400" dirty="0" smtClean="0"/>
              <a:t>, vol</a:t>
            </a:r>
            <a:r>
              <a:rPr lang="en-US" sz="1400" dirty="0"/>
              <a:t>. 39, no. 9, pp. 1973–1984, Sep. </a:t>
            </a:r>
            <a:r>
              <a:rPr lang="en-US" sz="1400" dirty="0" smtClean="0"/>
              <a:t>1991</a:t>
            </a:r>
            <a:endParaRPr lang="en-US" sz="1400" dirty="0"/>
          </a:p>
          <a:p>
            <a:pPr>
              <a:lnSpc>
                <a:spcPct val="90000"/>
              </a:lnSpc>
              <a:buSzPct val="50000"/>
              <a:buFontTx/>
              <a:buBlip>
                <a:blip r:embed="rId3"/>
              </a:buBlip>
            </a:pPr>
            <a:r>
              <a:rPr lang="en-US" sz="1400" dirty="0" smtClean="0"/>
              <a:t>Y</a:t>
            </a:r>
            <a:r>
              <a:rPr lang="en-US" sz="1400" dirty="0"/>
              <a:t>.-P. Lin and P. P. </a:t>
            </a:r>
            <a:r>
              <a:rPr lang="en-US" sz="1400" dirty="0" err="1"/>
              <a:t>Vaidyanathan</a:t>
            </a:r>
            <a:r>
              <a:rPr lang="en-US" sz="1400" dirty="0"/>
              <a:t>, “Periodically </a:t>
            </a:r>
            <a:r>
              <a:rPr lang="en-US" sz="1400" dirty="0" err="1"/>
              <a:t>nonuniform</a:t>
            </a:r>
            <a:r>
              <a:rPr lang="en-US" sz="1400" dirty="0"/>
              <a:t> sampling of </a:t>
            </a:r>
            <a:r>
              <a:rPr lang="en-US" sz="1400" dirty="0" err="1"/>
              <a:t>bandpass</a:t>
            </a:r>
            <a:r>
              <a:rPr lang="en-US" sz="1400" dirty="0"/>
              <a:t> signals,” </a:t>
            </a:r>
            <a:r>
              <a:rPr lang="en-US" sz="1400" i="1" dirty="0"/>
              <a:t>IEEE Trans. Circuits Syst. II</a:t>
            </a:r>
            <a:r>
              <a:rPr lang="en-US" sz="1400" dirty="0"/>
              <a:t>, vol. 45, no. 3, pp. 340-351, Mar. </a:t>
            </a:r>
            <a:r>
              <a:rPr lang="en-US" sz="1400" dirty="0" smtClean="0"/>
              <a:t>1998</a:t>
            </a:r>
            <a:endParaRPr lang="en-US" sz="1400" dirty="0"/>
          </a:p>
          <a:p>
            <a:pPr>
              <a:lnSpc>
                <a:spcPct val="90000"/>
              </a:lnSpc>
              <a:buSzPct val="50000"/>
              <a:buFontTx/>
              <a:buBlip>
                <a:blip r:embed="rId3"/>
              </a:buBlip>
            </a:pPr>
            <a:r>
              <a:rPr lang="en-US" sz="1400" dirty="0"/>
              <a:t>C. </a:t>
            </a:r>
            <a:r>
              <a:rPr lang="en-US" sz="1400" dirty="0" err="1"/>
              <a:t>Herley</a:t>
            </a:r>
            <a:r>
              <a:rPr lang="en-US" sz="1400" dirty="0"/>
              <a:t> and P. W. Wong, “Minimum rate sampling and reconstruction of signals with arbitrary frequency support</a:t>
            </a:r>
            <a:r>
              <a:rPr lang="en-US" sz="1400" i="1" dirty="0"/>
              <a:t>,” IEEE Trans. Inform. Theory</a:t>
            </a:r>
            <a:r>
              <a:rPr lang="en-US" sz="1400" dirty="0"/>
              <a:t>, vol. 45, no. 5, pp. 1555-1564, Jul. </a:t>
            </a:r>
            <a:r>
              <a:rPr lang="en-US" sz="1400" dirty="0" smtClean="0"/>
              <a:t>1999</a:t>
            </a:r>
            <a:endParaRPr lang="en-US" sz="1400" dirty="0"/>
          </a:p>
          <a:p>
            <a:pPr>
              <a:buSzPct val="50000"/>
              <a:buFontTx/>
              <a:buBlip>
                <a:blip r:embed="rId3"/>
              </a:buBlip>
            </a:pPr>
            <a:r>
              <a:rPr lang="en-US" sz="1400" dirty="0" smtClean="0"/>
              <a:t>R</a:t>
            </a:r>
            <a:r>
              <a:rPr lang="en-US" sz="1400" dirty="0"/>
              <a:t>. </a:t>
            </a:r>
            <a:r>
              <a:rPr lang="en-US" sz="1400" dirty="0" err="1"/>
              <a:t>Venkataramani</a:t>
            </a:r>
            <a:r>
              <a:rPr lang="en-US" sz="1400" dirty="0"/>
              <a:t> and Y. </a:t>
            </a:r>
            <a:r>
              <a:rPr lang="en-US" sz="1400" dirty="0" err="1"/>
              <a:t>Bresler</a:t>
            </a:r>
            <a:r>
              <a:rPr lang="en-US" sz="1400" dirty="0"/>
              <a:t>, “Perfect reconstruction formulas and bounds on aliasing error in </a:t>
            </a:r>
            <a:r>
              <a:rPr lang="en-US" sz="1400" dirty="0" smtClean="0"/>
              <a:t>sub-</a:t>
            </a:r>
            <a:r>
              <a:rPr lang="en-US" sz="1400" dirty="0" err="1" smtClean="0"/>
              <a:t>Nyquist</a:t>
            </a:r>
            <a:r>
              <a:rPr lang="en-US" sz="1400" dirty="0" smtClean="0"/>
              <a:t> </a:t>
            </a:r>
            <a:r>
              <a:rPr lang="en-US" sz="1400" dirty="0" err="1" smtClean="0"/>
              <a:t>nonuniform</a:t>
            </a:r>
            <a:r>
              <a:rPr lang="en-US" sz="1400" dirty="0" smtClean="0"/>
              <a:t> </a:t>
            </a:r>
            <a:r>
              <a:rPr lang="en-US" sz="1400" dirty="0"/>
              <a:t>sampling of multiband signals,” </a:t>
            </a:r>
            <a:r>
              <a:rPr lang="en-US" sz="1400" i="1" dirty="0"/>
              <a:t>IEEE Trans. Inf. Theory</a:t>
            </a:r>
            <a:r>
              <a:rPr lang="en-US" sz="1400" dirty="0"/>
              <a:t>, vol. 46, no. 6, pp. 2173–2183, Sep. </a:t>
            </a:r>
            <a:r>
              <a:rPr lang="en-US" sz="1400" dirty="0" smtClean="0"/>
              <a:t>2000</a:t>
            </a:r>
            <a:endParaRPr lang="en-US" sz="1400" dirty="0"/>
          </a:p>
          <a:p>
            <a:pPr>
              <a:buSzPct val="50000"/>
              <a:buFontTx/>
              <a:buBlip>
                <a:blip r:embed="rId3"/>
              </a:buBlip>
            </a:pPr>
            <a:endParaRPr lang="en-US" sz="1400" dirty="0"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t>References</a:t>
            </a:r>
          </a:p>
        </p:txBody>
      </p:sp>
      <p:sp>
        <p:nvSpPr>
          <p:cNvPr id="176131" name="Rectangle 3"/>
          <p:cNvSpPr>
            <a:spLocks noGrp="1" noChangeArrowheads="1"/>
          </p:cNvSpPr>
          <p:nvPr>
            <p:ph type="body" idx="1"/>
          </p:nvPr>
        </p:nvSpPr>
        <p:spPr>
          <a:xfrm>
            <a:off x="95250" y="1504950"/>
            <a:ext cx="9048750" cy="2047875"/>
          </a:xfrm>
        </p:spPr>
        <p:txBody>
          <a:bodyPr/>
          <a:lstStyle/>
          <a:p>
            <a:pPr>
              <a:buSzPct val="60000"/>
              <a:buFontTx/>
              <a:buNone/>
            </a:pPr>
            <a:r>
              <a:rPr lang="en-US" sz="1800" b="1" dirty="0" smtClean="0">
                <a:solidFill>
                  <a:srgbClr val="FF0000"/>
                </a:solidFill>
              </a:rPr>
              <a:t>Union of Subspaces:</a:t>
            </a:r>
            <a:endParaRPr lang="en-US" sz="1800" dirty="0" smtClean="0"/>
          </a:p>
          <a:p>
            <a:pPr>
              <a:buSzPct val="50000"/>
              <a:buFontTx/>
              <a:buBlip>
                <a:blip r:embed="rId3"/>
              </a:buBlip>
              <a:defRPr/>
            </a:pPr>
            <a:r>
              <a:rPr lang="en-US" sz="1400" dirty="0"/>
              <a:t>Y. M. Lu and M. N. Do, “A theory for sampling signals from a union of subspaces,” </a:t>
            </a:r>
            <a:r>
              <a:rPr lang="en-US" sz="1400" i="1" dirty="0"/>
              <a:t>IEEE Trans. Signal Processing</a:t>
            </a:r>
            <a:r>
              <a:rPr lang="en-US" sz="1400" dirty="0"/>
              <a:t>, vol. 56, no. 6, pp. 2334–2345, </a:t>
            </a:r>
            <a:r>
              <a:rPr lang="en-US" sz="1400" dirty="0" smtClean="0"/>
              <a:t>2008</a:t>
            </a:r>
            <a:endParaRPr lang="en-US" sz="1400" dirty="0"/>
          </a:p>
          <a:p>
            <a:pPr>
              <a:buSzPct val="50000"/>
              <a:buFontTx/>
              <a:buBlip>
                <a:blip r:embed="rId3"/>
              </a:buBlip>
            </a:pPr>
            <a:r>
              <a:rPr lang="en-US" sz="1400" dirty="0" smtClean="0"/>
              <a:t>Y. C. </a:t>
            </a:r>
            <a:r>
              <a:rPr lang="en-US" sz="1400" dirty="0" err="1" smtClean="0"/>
              <a:t>Eldar</a:t>
            </a:r>
            <a:r>
              <a:rPr lang="en-US" sz="1400" dirty="0" smtClean="0"/>
              <a:t> and M. </a:t>
            </a:r>
            <a:r>
              <a:rPr lang="en-US" sz="1400" dirty="0" err="1" smtClean="0"/>
              <a:t>Mishali</a:t>
            </a:r>
            <a:r>
              <a:rPr lang="en-US" sz="1400" dirty="0" smtClean="0"/>
              <a:t>, “Robust recovery of signals from a structured union of subspaces,” </a:t>
            </a:r>
            <a:r>
              <a:rPr lang="en-US" sz="1400" i="1" dirty="0" smtClean="0"/>
              <a:t>IEEE Trans. Info. Theory</a:t>
            </a:r>
            <a:r>
              <a:rPr lang="en-US" sz="1400" dirty="0" smtClean="0"/>
              <a:t>, vol. 55, no. 11, pp. 5302–5316, 2009</a:t>
            </a:r>
          </a:p>
          <a:p>
            <a:pPr>
              <a:buSzPct val="50000"/>
              <a:buFontTx/>
              <a:buBlip>
                <a:blip r:embed="rId3"/>
              </a:buBlip>
            </a:pPr>
            <a:r>
              <a:rPr lang="en-US" sz="1400" dirty="0"/>
              <a:t>T. </a:t>
            </a:r>
            <a:r>
              <a:rPr lang="en-US" sz="1400" dirty="0" err="1"/>
              <a:t>Blumensath</a:t>
            </a:r>
            <a:r>
              <a:rPr lang="en-US" sz="1400" dirty="0"/>
              <a:t> and M. E. Davies, “Sampling theorems for signals from the union of finite-dimensional </a:t>
            </a:r>
            <a:r>
              <a:rPr lang="en-US" sz="1400" dirty="0" smtClean="0"/>
              <a:t>linear subspaces</a:t>
            </a:r>
            <a:r>
              <a:rPr lang="en-US" sz="1400" dirty="0"/>
              <a:t>,” </a:t>
            </a:r>
            <a:r>
              <a:rPr lang="en-US" sz="1400" i="1" dirty="0"/>
              <a:t>IEEE Trans. Inf. Theory</a:t>
            </a:r>
            <a:r>
              <a:rPr lang="en-US" sz="1400" dirty="0"/>
              <a:t>, vol. 55, no. 4, pp. 1872–1882, Apr. </a:t>
            </a:r>
            <a:r>
              <a:rPr lang="en-US" sz="1400" dirty="0" smtClean="0"/>
              <a:t>2009</a:t>
            </a:r>
          </a:p>
        </p:txBody>
      </p:sp>
      <p:sp>
        <p:nvSpPr>
          <p:cNvPr id="4" name="Rectangle 3"/>
          <p:cNvSpPr txBox="1">
            <a:spLocks noChangeArrowheads="1"/>
          </p:cNvSpPr>
          <p:nvPr/>
        </p:nvSpPr>
        <p:spPr bwMode="auto">
          <a:xfrm>
            <a:off x="95250" y="3467100"/>
            <a:ext cx="90487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buSzPct val="60000"/>
              <a:buFontTx/>
              <a:buNone/>
            </a:pPr>
            <a:r>
              <a:rPr lang="en-US" sz="1800" b="1" dirty="0" err="1" smtClean="0">
                <a:solidFill>
                  <a:srgbClr val="FF0000"/>
                </a:solidFill>
              </a:rPr>
              <a:t>Xampling</a:t>
            </a:r>
            <a:r>
              <a:rPr lang="en-US" sz="1800" b="1" dirty="0" smtClean="0">
                <a:solidFill>
                  <a:srgbClr val="FF0000"/>
                </a:solidFill>
              </a:rPr>
              <a:t> Framework:</a:t>
            </a:r>
            <a:endParaRPr lang="en-US" sz="1800" dirty="0" smtClean="0"/>
          </a:p>
          <a:p>
            <a:pPr>
              <a:buSzPct val="50000"/>
              <a:buFontTx/>
              <a:buBlip>
                <a:blip r:embed="rId3"/>
              </a:buBlip>
            </a:pPr>
            <a:r>
              <a:rPr lang="en-US" sz="1400" dirty="0" smtClean="0"/>
              <a:t>Y. C. </a:t>
            </a:r>
            <a:r>
              <a:rPr lang="en-US" sz="1400" dirty="0" err="1" smtClean="0"/>
              <a:t>Eldar</a:t>
            </a:r>
            <a:r>
              <a:rPr lang="en-US" sz="1400" dirty="0" smtClean="0"/>
              <a:t>, “Compressed sensing of analog signals in shift-invariant spaces”, </a:t>
            </a:r>
            <a:r>
              <a:rPr lang="en-US" sz="1400" i="1" dirty="0" smtClean="0"/>
              <a:t>IEEE Trans. Signal Processing</a:t>
            </a:r>
            <a:r>
              <a:rPr lang="en-US" sz="1400" dirty="0" smtClean="0"/>
              <a:t>, vol. 57, no. 8, pp. 2986-2997, August 2009</a:t>
            </a:r>
          </a:p>
          <a:p>
            <a:pPr>
              <a:buSzPct val="50000"/>
              <a:buFontTx/>
              <a:buBlip>
                <a:blip r:embed="rId3"/>
              </a:buBlip>
            </a:pPr>
            <a:r>
              <a:rPr lang="en-US" sz="1400" dirty="0" smtClean="0"/>
              <a:t>Y. C. </a:t>
            </a:r>
            <a:r>
              <a:rPr lang="en-US" sz="1400" dirty="0" err="1" smtClean="0"/>
              <a:t>Eldar</a:t>
            </a:r>
            <a:r>
              <a:rPr lang="en-US" sz="1400" dirty="0" smtClean="0"/>
              <a:t>, “Uncertainty relations for analog signals,” </a:t>
            </a:r>
            <a:r>
              <a:rPr lang="en-US" sz="1400" i="1" dirty="0" smtClean="0"/>
              <a:t>IEEE Trans. Inform. Theory</a:t>
            </a:r>
            <a:r>
              <a:rPr lang="en-US" sz="1400" dirty="0" smtClean="0"/>
              <a:t>, vol. 55, no. 12, pp. 5742 - 5757, Dec. 2009</a:t>
            </a:r>
          </a:p>
          <a:p>
            <a:pPr>
              <a:buSzPct val="50000"/>
              <a:buFontTx/>
              <a:buBlip>
                <a:blip r:embed="rId3"/>
              </a:buBlip>
            </a:pPr>
            <a:r>
              <a:rPr lang="en-US" sz="1400" dirty="0"/>
              <a:t>M. </a:t>
            </a:r>
            <a:r>
              <a:rPr lang="en-US" sz="1400" dirty="0" err="1"/>
              <a:t>Mishali</a:t>
            </a:r>
            <a:r>
              <a:rPr lang="en-US" sz="1400" dirty="0"/>
              <a:t>, Y. C. </a:t>
            </a:r>
            <a:r>
              <a:rPr lang="en-US" sz="1400" dirty="0" err="1"/>
              <a:t>Eldar</a:t>
            </a:r>
            <a:r>
              <a:rPr lang="en-US" sz="1400" dirty="0"/>
              <a:t>, and A. </a:t>
            </a:r>
            <a:r>
              <a:rPr lang="en-US" sz="1400" dirty="0" err="1"/>
              <a:t>Elron</a:t>
            </a:r>
            <a:r>
              <a:rPr lang="en-US" sz="1400" dirty="0"/>
              <a:t>, “</a:t>
            </a:r>
            <a:r>
              <a:rPr lang="en-US" sz="1400" dirty="0" err="1"/>
              <a:t>Xampling</a:t>
            </a:r>
            <a:r>
              <a:rPr lang="en-US" sz="1400" dirty="0"/>
              <a:t>: Signal acquisition and processing in union of subspaces</a:t>
            </a:r>
            <a:r>
              <a:rPr lang="en-US" sz="1400" dirty="0" smtClean="0"/>
              <a:t>,”</a:t>
            </a:r>
            <a:br>
              <a:rPr lang="en-US" sz="1400" dirty="0" smtClean="0"/>
            </a:br>
            <a:r>
              <a:rPr lang="en-US" sz="1400" dirty="0" smtClean="0"/>
              <a:t>[</a:t>
            </a:r>
            <a:r>
              <a:rPr lang="en-US" sz="1400" dirty="0"/>
              <a:t>Online] arXiv.org </a:t>
            </a:r>
            <a:r>
              <a:rPr lang="en-US" sz="1400" dirty="0" smtClean="0"/>
              <a:t>0911.0519, Oct</a:t>
            </a:r>
            <a:r>
              <a:rPr lang="en-US" sz="1400" dirty="0"/>
              <a:t>. </a:t>
            </a:r>
            <a:r>
              <a:rPr lang="en-US" sz="1400" dirty="0" smtClean="0"/>
              <a:t>2009</a:t>
            </a:r>
            <a:endParaRPr lang="en-US" sz="1400" dirty="0"/>
          </a:p>
          <a:p>
            <a:pPr>
              <a:buSzPct val="50000"/>
              <a:buFontTx/>
              <a:buBlip>
                <a:blip r:embed="rId3"/>
              </a:buBlip>
            </a:pPr>
            <a:r>
              <a:rPr lang="en-US" sz="1400" dirty="0" smtClean="0"/>
              <a:t>M</a:t>
            </a:r>
            <a:r>
              <a:rPr lang="en-US" sz="1400" dirty="0"/>
              <a:t>. </a:t>
            </a:r>
            <a:r>
              <a:rPr lang="en-US" sz="1400" dirty="0" err="1"/>
              <a:t>Mishali</a:t>
            </a:r>
            <a:r>
              <a:rPr lang="en-US" sz="1400" dirty="0"/>
              <a:t>, Y. C. </a:t>
            </a:r>
            <a:r>
              <a:rPr lang="en-US" sz="1400" dirty="0" err="1"/>
              <a:t>Eldar</a:t>
            </a:r>
            <a:r>
              <a:rPr lang="en-US" sz="1400" dirty="0"/>
              <a:t>, O. </a:t>
            </a:r>
            <a:r>
              <a:rPr lang="en-US" sz="1400" dirty="0" err="1"/>
              <a:t>Dounaevsky</a:t>
            </a:r>
            <a:r>
              <a:rPr lang="en-US" sz="1400" dirty="0"/>
              <a:t>, and E. </a:t>
            </a:r>
            <a:r>
              <a:rPr lang="en-US" sz="1400" dirty="0" err="1"/>
              <a:t>Shoshan</a:t>
            </a:r>
            <a:r>
              <a:rPr lang="en-US" sz="1400" dirty="0"/>
              <a:t>, “</a:t>
            </a:r>
            <a:r>
              <a:rPr lang="en-US" sz="1400" dirty="0" err="1"/>
              <a:t>Xampling</a:t>
            </a:r>
            <a:r>
              <a:rPr lang="en-US" sz="1400" dirty="0"/>
              <a:t>: Analog to digital at sub-</a:t>
            </a:r>
            <a:r>
              <a:rPr lang="en-US" sz="1400" dirty="0" err="1"/>
              <a:t>Nyquist</a:t>
            </a:r>
            <a:r>
              <a:rPr lang="en-US" sz="1400" dirty="0"/>
              <a:t> rates,” </a:t>
            </a:r>
            <a:r>
              <a:rPr lang="en-US" sz="1400" i="1" dirty="0" smtClean="0"/>
              <a:t>IET Circuits</a:t>
            </a:r>
            <a:r>
              <a:rPr lang="en-US" sz="1400" i="1" dirty="0"/>
              <a:t>, Devices &amp; Systems</a:t>
            </a:r>
            <a:r>
              <a:rPr lang="en-US" sz="1400" dirty="0"/>
              <a:t>, vol. 5, no. 1, pp. 8–20, Jan. </a:t>
            </a:r>
            <a:r>
              <a:rPr lang="en-US" sz="1400" dirty="0" smtClean="0"/>
              <a:t>2011</a:t>
            </a:r>
            <a:endParaRPr lang="en-US" sz="1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8" descr="stripes_reconstruct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252" t="8763" r="21251" b="8763"/>
          <a:stretch/>
        </p:blipFill>
        <p:spPr bwMode="auto">
          <a:xfrm>
            <a:off x="5354466" y="4267198"/>
            <a:ext cx="2401321" cy="21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p:txBody>
          <a:bodyPr/>
          <a:lstStyle/>
          <a:p>
            <a:r>
              <a:rPr lang="en-US" sz="4000" dirty="0" smtClean="0"/>
              <a:t>Imaging via Union Modeling</a:t>
            </a:r>
          </a:p>
        </p:txBody>
      </p:sp>
      <p:grpSp>
        <p:nvGrpSpPr>
          <p:cNvPr id="7" name="Group 6"/>
          <p:cNvGrpSpPr>
            <a:grpSpLocks/>
          </p:cNvGrpSpPr>
          <p:nvPr/>
        </p:nvGrpSpPr>
        <p:grpSpPr bwMode="auto">
          <a:xfrm>
            <a:off x="4752476" y="1643773"/>
            <a:ext cx="4241886" cy="2246059"/>
            <a:chOff x="2793999" y="4144963"/>
            <a:chExt cx="4467226" cy="2364585"/>
          </a:xfrm>
        </p:grpSpPr>
        <p:pic>
          <p:nvPicPr>
            <p:cNvPr id="39951"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3999" y="4144963"/>
              <a:ext cx="4467226" cy="236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2" name="TextBox 2"/>
            <p:cNvSpPr txBox="1">
              <a:spLocks noChangeArrowheads="1"/>
            </p:cNvSpPr>
            <p:nvPr/>
          </p:nvSpPr>
          <p:spPr bwMode="auto">
            <a:xfrm>
              <a:off x="6039646" y="4552627"/>
              <a:ext cx="715960" cy="12311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800" b="1"/>
                <a:t>Union method</a:t>
              </a:r>
              <a:endParaRPr lang="he-IL" sz="800" b="1"/>
            </a:p>
          </p:txBody>
        </p:sp>
      </p:grpSp>
      <p:pic>
        <p:nvPicPr>
          <p:cNvPr id="69" name="Picture 7" descr="stripes_measured_cut"/>
          <p:cNvPicPr>
            <a:picLocks noChangeArrowheads="1"/>
          </p:cNvPicPr>
          <p:nvPr/>
        </p:nvPicPr>
        <p:blipFill rotWithShape="1">
          <a:blip r:embed="rId5" cstate="print">
            <a:extLst>
              <a:ext uri="{28A0092B-C50C-407E-A947-70E740481C1C}">
                <a14:useLocalDpi xmlns:a14="http://schemas.microsoft.com/office/drawing/2010/main" val="0"/>
              </a:ext>
            </a:extLst>
          </a:blip>
          <a:srcRect l="18879" t="6294" r="19014" b="11437"/>
          <a:stretch/>
        </p:blipFill>
        <p:spPr bwMode="auto">
          <a:xfrm>
            <a:off x="798362" y="4267199"/>
            <a:ext cx="2401321" cy="21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Line 17"/>
          <p:cNvSpPr>
            <a:spLocks noChangeShapeType="1"/>
          </p:cNvSpPr>
          <p:nvPr/>
        </p:nvSpPr>
        <p:spPr bwMode="auto">
          <a:xfrm>
            <a:off x="6383674" y="6133874"/>
            <a:ext cx="263525" cy="0"/>
          </a:xfrm>
          <a:prstGeom prst="line">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he-IL"/>
          </a:p>
        </p:txBody>
      </p:sp>
      <p:sp>
        <p:nvSpPr>
          <p:cNvPr id="79" name="Line 18"/>
          <p:cNvSpPr>
            <a:spLocks noChangeShapeType="1"/>
          </p:cNvSpPr>
          <p:nvPr/>
        </p:nvSpPr>
        <p:spPr bwMode="auto">
          <a:xfrm rot="10800000">
            <a:off x="6741657" y="6140224"/>
            <a:ext cx="263525" cy="0"/>
          </a:xfrm>
          <a:prstGeom prst="line">
            <a:avLst/>
          </a:prstGeom>
          <a:noFill/>
          <a:ln w="25400">
            <a:solidFill>
              <a:schemeClr val="bg1"/>
            </a:solidFill>
            <a:round/>
            <a:headEnd/>
            <a:tailEnd type="arrow" w="med" len="med"/>
          </a:ln>
          <a:extLst>
            <a:ext uri="{909E8E84-426E-40DD-AFC4-6F175D3DCCD1}">
              <a14:hiddenFill xmlns:a14="http://schemas.microsoft.com/office/drawing/2010/main">
                <a:noFill/>
              </a14:hiddenFill>
            </a:ext>
          </a:extLst>
        </p:spPr>
        <p:txBody>
          <a:bodyPr/>
          <a:lstStyle/>
          <a:p>
            <a:endParaRPr lang="he-IL"/>
          </a:p>
        </p:txBody>
      </p:sp>
      <p:sp>
        <p:nvSpPr>
          <p:cNvPr id="80" name="Text Box 19"/>
          <p:cNvSpPr txBox="1">
            <a:spLocks noChangeArrowheads="1"/>
          </p:cNvSpPr>
          <p:nvPr/>
        </p:nvSpPr>
        <p:spPr bwMode="auto">
          <a:xfrm>
            <a:off x="6286837" y="6141811"/>
            <a:ext cx="8842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600" b="1" dirty="0">
                <a:solidFill>
                  <a:schemeClr val="bg1"/>
                </a:solidFill>
              </a:rPr>
              <a:t>150 nm</a:t>
            </a:r>
          </a:p>
        </p:txBody>
      </p:sp>
      <p:pic>
        <p:nvPicPr>
          <p:cNvPr id="81"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215" y="1703430"/>
            <a:ext cx="4017491" cy="212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a:xfrm>
            <a:off x="4126706" y="2438400"/>
            <a:ext cx="625770" cy="587829"/>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3" name="Right Arrow 82"/>
          <p:cNvSpPr/>
          <p:nvPr/>
        </p:nvSpPr>
        <p:spPr>
          <a:xfrm>
            <a:off x="4126706" y="4909457"/>
            <a:ext cx="625770" cy="587829"/>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4" name="Text Box 20"/>
          <p:cNvSpPr txBox="1">
            <a:spLocks noChangeArrowheads="1"/>
          </p:cNvSpPr>
          <p:nvPr/>
        </p:nvSpPr>
        <p:spPr bwMode="auto">
          <a:xfrm>
            <a:off x="231540" y="1271202"/>
            <a:ext cx="11336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7"/>
              </a:buBlip>
            </a:pPr>
            <a:r>
              <a:rPr lang="en-US" sz="2000" dirty="0" smtClean="0">
                <a:solidFill>
                  <a:srgbClr val="000000"/>
                </a:solidFill>
                <a:cs typeface="Tahoma" pitchFamily="34" charset="0"/>
              </a:rPr>
              <a:t> Radar:</a:t>
            </a:r>
            <a:endParaRPr lang="en-US" sz="2000" dirty="0">
              <a:solidFill>
                <a:srgbClr val="000000"/>
              </a:solidFill>
              <a:cs typeface="Tahoma" pitchFamily="34" charset="0"/>
            </a:endParaRPr>
          </a:p>
        </p:txBody>
      </p:sp>
      <p:sp>
        <p:nvSpPr>
          <p:cNvPr id="85" name="Text Box 20"/>
          <p:cNvSpPr txBox="1">
            <a:spLocks noChangeArrowheads="1"/>
          </p:cNvSpPr>
          <p:nvPr/>
        </p:nvSpPr>
        <p:spPr bwMode="auto">
          <a:xfrm>
            <a:off x="231540" y="3854748"/>
            <a:ext cx="228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7"/>
              </a:buBlip>
            </a:pPr>
            <a:r>
              <a:rPr lang="en-US" sz="2000" dirty="0" smtClean="0">
                <a:solidFill>
                  <a:srgbClr val="000000"/>
                </a:solidFill>
                <a:cs typeface="Tahoma" pitchFamily="34" charset="0"/>
              </a:rPr>
              <a:t> </a:t>
            </a:r>
            <a:r>
              <a:rPr lang="en-US" sz="2000" dirty="0" err="1" smtClean="0">
                <a:solidFill>
                  <a:srgbClr val="000000"/>
                </a:solidFill>
                <a:cs typeface="Tahoma" pitchFamily="34" charset="0"/>
              </a:rPr>
              <a:t>Subwavelength</a:t>
            </a:r>
            <a:r>
              <a:rPr lang="en-US" sz="2000" dirty="0" smtClean="0">
                <a:solidFill>
                  <a:srgbClr val="000000"/>
                </a:solidFill>
                <a:cs typeface="Tahoma" pitchFamily="34" charset="0"/>
              </a:rPr>
              <a:t>:</a:t>
            </a:r>
            <a:endParaRPr lang="en-US" sz="2000" dirty="0">
              <a:solidFill>
                <a:srgbClr val="000000"/>
              </a:solidFill>
              <a:cs typeface="Tahoma" pitchFamily="34" charset="0"/>
            </a:endParaRPr>
          </a:p>
        </p:txBody>
      </p:sp>
      <p:sp>
        <p:nvSpPr>
          <p:cNvPr id="86" name="Text Box 5"/>
          <p:cNvSpPr txBox="1">
            <a:spLocks noChangeArrowheads="1"/>
          </p:cNvSpPr>
          <p:nvPr/>
        </p:nvSpPr>
        <p:spPr bwMode="auto">
          <a:xfrm>
            <a:off x="7920588" y="6122762"/>
            <a:ext cx="1223412"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Gazit</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‘11</a:t>
            </a:r>
            <a:endParaRPr lang="en-US" sz="1200" b="1" dirty="0">
              <a:solidFill>
                <a:srgbClr val="CC0099"/>
              </a:solidFill>
            </a:endParaRPr>
          </a:p>
        </p:txBody>
      </p:sp>
      <p:sp>
        <p:nvSpPr>
          <p:cNvPr id="87" name="Text Box 5"/>
          <p:cNvSpPr txBox="1">
            <a:spLocks noChangeArrowheads="1"/>
          </p:cNvSpPr>
          <p:nvPr/>
        </p:nvSpPr>
        <p:spPr bwMode="auto">
          <a:xfrm>
            <a:off x="7870895" y="3905050"/>
            <a:ext cx="1273105"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Bajwa</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‘11</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3" grpId="0" animBg="1"/>
      <p:bldP spid="83" grpId="0" animBg="1"/>
      <p:bldP spid="84" grpId="0"/>
      <p:bldP spid="85" grpId="0"/>
      <p:bldP spid="86" grpId="0"/>
      <p:bldP spid="87"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r>
              <a:rPr lang="en-US" smtClean="0"/>
              <a:t>References</a:t>
            </a:r>
          </a:p>
        </p:txBody>
      </p:sp>
      <p:sp>
        <p:nvSpPr>
          <p:cNvPr id="178179" name="Rectangle 3"/>
          <p:cNvSpPr>
            <a:spLocks noGrp="1" noChangeArrowheads="1"/>
          </p:cNvSpPr>
          <p:nvPr>
            <p:ph type="body" idx="1"/>
          </p:nvPr>
        </p:nvSpPr>
        <p:spPr>
          <a:xfrm>
            <a:off x="95250" y="1247775"/>
            <a:ext cx="9048750" cy="3000375"/>
          </a:xfrm>
        </p:spPr>
        <p:txBody>
          <a:bodyPr/>
          <a:lstStyle/>
          <a:p>
            <a:pPr>
              <a:buSzPct val="60000"/>
              <a:buFontTx/>
              <a:buNone/>
            </a:pPr>
            <a:r>
              <a:rPr lang="en-US" sz="1800" b="1" dirty="0" smtClean="0">
                <a:solidFill>
                  <a:srgbClr val="FF0000"/>
                </a:solidFill>
              </a:rPr>
              <a:t>Modulated Wideband Converter / Fully-blind Multi-</a:t>
            </a:r>
            <a:r>
              <a:rPr lang="en-US" sz="1800" b="1" dirty="0" err="1" smtClean="0">
                <a:solidFill>
                  <a:srgbClr val="FF0000"/>
                </a:solidFill>
              </a:rPr>
              <a:t>Coset</a:t>
            </a:r>
            <a:r>
              <a:rPr lang="en-US" sz="1800" b="1" dirty="0" smtClean="0">
                <a:solidFill>
                  <a:srgbClr val="FF0000"/>
                </a:solidFill>
              </a:rPr>
              <a:t>:</a:t>
            </a:r>
            <a:endParaRPr lang="en-US" sz="1800" dirty="0" smtClean="0"/>
          </a:p>
          <a:p>
            <a:pPr>
              <a:buSzPct val="50000"/>
              <a:buFontTx/>
              <a:buBlip>
                <a:blip r:embed="rId3"/>
              </a:buBlip>
            </a:pPr>
            <a:r>
              <a:rPr lang="en-US" sz="1400" dirty="0"/>
              <a:t>M. </a:t>
            </a:r>
            <a:r>
              <a:rPr lang="en-US" sz="1400" dirty="0" err="1"/>
              <a:t>Mishali</a:t>
            </a:r>
            <a:r>
              <a:rPr lang="en-US" sz="1400" dirty="0"/>
              <a:t> and Y. C. </a:t>
            </a:r>
            <a:r>
              <a:rPr lang="en-US" sz="1400" dirty="0" err="1"/>
              <a:t>Eldar</a:t>
            </a:r>
            <a:r>
              <a:rPr lang="en-US" sz="1400" dirty="0"/>
              <a:t>, “Blind multiband signal reconstruction: Compressed sensing for analog signals,” </a:t>
            </a:r>
            <a:r>
              <a:rPr lang="en-US" sz="1400" i="1" dirty="0"/>
              <a:t>IEEE Trans. Signal Processing</a:t>
            </a:r>
            <a:r>
              <a:rPr lang="en-US" sz="1400" dirty="0"/>
              <a:t>, vol. 57, pp. 993–1009, Mar. </a:t>
            </a:r>
            <a:r>
              <a:rPr lang="en-US" sz="1400" dirty="0" smtClean="0"/>
              <a:t>2009</a:t>
            </a:r>
            <a:endParaRPr lang="en-US" sz="1400" dirty="0"/>
          </a:p>
          <a:p>
            <a:pPr>
              <a:buSzPct val="50000"/>
              <a:buFontTx/>
              <a:buBlip>
                <a:blip r:embed="rId3"/>
              </a:buBlip>
            </a:pPr>
            <a:r>
              <a:rPr lang="en-US" sz="1400" dirty="0"/>
              <a:t>M. </a:t>
            </a:r>
            <a:r>
              <a:rPr lang="en-US" sz="1400" dirty="0" err="1"/>
              <a:t>Mishali</a:t>
            </a:r>
            <a:r>
              <a:rPr lang="en-US" sz="1400" dirty="0"/>
              <a:t> and Y. C. </a:t>
            </a:r>
            <a:r>
              <a:rPr lang="en-US" sz="1400" dirty="0" err="1"/>
              <a:t>Eldar</a:t>
            </a:r>
            <a:r>
              <a:rPr lang="en-US" sz="1400" dirty="0"/>
              <a:t>, “From theory to practice: </a:t>
            </a:r>
            <a:r>
              <a:rPr lang="en-US" sz="1400" dirty="0" smtClean="0"/>
              <a:t>Sub-</a:t>
            </a:r>
            <a:r>
              <a:rPr lang="en-US" sz="1400" dirty="0" err="1" smtClean="0"/>
              <a:t>Nyquist</a:t>
            </a:r>
            <a:r>
              <a:rPr lang="en-US" sz="1400" dirty="0" smtClean="0"/>
              <a:t> </a:t>
            </a:r>
            <a:r>
              <a:rPr lang="en-US" sz="1400" dirty="0"/>
              <a:t>sampling of sparse wideband analog signals,” </a:t>
            </a:r>
            <a:r>
              <a:rPr lang="en-US" sz="1400" i="1" dirty="0"/>
              <a:t>IEEE Journal of Selected Topics on Signal Processing</a:t>
            </a:r>
            <a:r>
              <a:rPr lang="en-US" sz="1400" dirty="0"/>
              <a:t>, vol. 4, pp. 375-391, April </a:t>
            </a:r>
            <a:r>
              <a:rPr lang="en-US" sz="1400" dirty="0" smtClean="0"/>
              <a:t>2010</a:t>
            </a:r>
            <a:endParaRPr lang="en-US" sz="1400" dirty="0"/>
          </a:p>
          <a:p>
            <a:pPr>
              <a:buSzPct val="50000"/>
              <a:buFontTx/>
              <a:buBlip>
                <a:blip r:embed="rId3"/>
              </a:buBlip>
            </a:pPr>
            <a:r>
              <a:rPr lang="en-US" sz="1400" dirty="0"/>
              <a:t>M. </a:t>
            </a:r>
            <a:r>
              <a:rPr lang="en-US" sz="1400" dirty="0" err="1"/>
              <a:t>Mishali</a:t>
            </a:r>
            <a:r>
              <a:rPr lang="en-US" sz="1400" dirty="0"/>
              <a:t>, Y. C. </a:t>
            </a:r>
            <a:r>
              <a:rPr lang="en-US" sz="1400" dirty="0" err="1"/>
              <a:t>Eldar</a:t>
            </a:r>
            <a:r>
              <a:rPr lang="en-US" sz="1400" dirty="0"/>
              <a:t>, O. </a:t>
            </a:r>
            <a:r>
              <a:rPr lang="en-US" sz="1400" dirty="0" err="1"/>
              <a:t>Dounaevsky</a:t>
            </a:r>
            <a:r>
              <a:rPr lang="en-US" sz="1400" dirty="0"/>
              <a:t>, and E. </a:t>
            </a:r>
            <a:r>
              <a:rPr lang="en-US" sz="1400" dirty="0" err="1"/>
              <a:t>Shoshan</a:t>
            </a:r>
            <a:r>
              <a:rPr lang="en-US" sz="1400" dirty="0"/>
              <a:t>, “</a:t>
            </a:r>
            <a:r>
              <a:rPr lang="en-US" sz="1400" dirty="0" err="1"/>
              <a:t>Xampling</a:t>
            </a:r>
            <a:r>
              <a:rPr lang="en-US" sz="1400" dirty="0"/>
              <a:t>: Analog to digital at sub-</a:t>
            </a:r>
            <a:r>
              <a:rPr lang="en-US" sz="1400" dirty="0" err="1"/>
              <a:t>nyquist</a:t>
            </a:r>
            <a:r>
              <a:rPr lang="en-US" sz="1400" dirty="0"/>
              <a:t> rates,” </a:t>
            </a:r>
            <a:r>
              <a:rPr lang="en-US" sz="1400" i="1" dirty="0"/>
              <a:t>IET Circuits, Devices and Systems</a:t>
            </a:r>
            <a:r>
              <a:rPr lang="en-US" sz="1400" dirty="0"/>
              <a:t>, vol. 5, no. 1, pp. 8–20, Jan. </a:t>
            </a:r>
            <a:r>
              <a:rPr lang="en-US" sz="1400" dirty="0" smtClean="0"/>
              <a:t>2011</a:t>
            </a:r>
            <a:endParaRPr lang="en-US" sz="1400" dirty="0"/>
          </a:p>
          <a:p>
            <a:pPr>
              <a:buSzPct val="50000"/>
              <a:buFontTx/>
              <a:buBlip>
                <a:blip r:embed="rId3"/>
              </a:buBlip>
            </a:pPr>
            <a:r>
              <a:rPr lang="en-US" sz="1400" dirty="0"/>
              <a:t>M. </a:t>
            </a:r>
            <a:r>
              <a:rPr lang="en-US" sz="1400" dirty="0" err="1"/>
              <a:t>Mishali</a:t>
            </a:r>
            <a:r>
              <a:rPr lang="en-US" sz="1400" dirty="0"/>
              <a:t> and Y. C. </a:t>
            </a:r>
            <a:r>
              <a:rPr lang="en-US" sz="1400" dirty="0" err="1"/>
              <a:t>Eldar</a:t>
            </a:r>
            <a:r>
              <a:rPr lang="en-US" sz="1400" dirty="0"/>
              <a:t>, “Reduce and boost: Recovering arbitrary sets of jointly sparse vectors,” </a:t>
            </a:r>
            <a:r>
              <a:rPr lang="en-US" sz="1400" i="1" dirty="0"/>
              <a:t>IEEE Trans. Signal Processing</a:t>
            </a:r>
            <a:r>
              <a:rPr lang="en-US" sz="1400" dirty="0"/>
              <a:t>, vol. 56, no. 10, pp. 4692–4702, Oct. </a:t>
            </a:r>
            <a:r>
              <a:rPr lang="en-US" sz="1400" dirty="0" smtClean="0"/>
              <a:t>2008</a:t>
            </a:r>
          </a:p>
          <a:p>
            <a:pPr>
              <a:buSzPct val="50000"/>
              <a:buFontTx/>
              <a:buBlip>
                <a:blip r:embed="rId3"/>
              </a:buBlip>
            </a:pPr>
            <a:r>
              <a:rPr lang="en-US" sz="1400" dirty="0"/>
              <a:t>M. </a:t>
            </a:r>
            <a:r>
              <a:rPr lang="en-US" sz="1400" dirty="0" err="1"/>
              <a:t>Mishali</a:t>
            </a:r>
            <a:r>
              <a:rPr lang="en-US" sz="1400" dirty="0"/>
              <a:t> and Y. C. </a:t>
            </a:r>
            <a:r>
              <a:rPr lang="en-US" sz="1400" dirty="0" err="1"/>
              <a:t>Eldar</a:t>
            </a:r>
            <a:r>
              <a:rPr lang="en-US" sz="1400" dirty="0"/>
              <a:t>, “Wideband spectrum sensing at sub-</a:t>
            </a:r>
            <a:r>
              <a:rPr lang="en-US" sz="1400" dirty="0" err="1"/>
              <a:t>Nyquist</a:t>
            </a:r>
            <a:r>
              <a:rPr lang="en-US" sz="1400" dirty="0"/>
              <a:t> rates,” to appear in </a:t>
            </a:r>
            <a:r>
              <a:rPr lang="en-US" sz="1400" i="1" dirty="0"/>
              <a:t>IEEE Signal </a:t>
            </a:r>
            <a:r>
              <a:rPr lang="en-US" sz="1400" i="1" dirty="0" smtClean="0"/>
              <a:t>Process. Mag</a:t>
            </a:r>
            <a:r>
              <a:rPr lang="en-US" sz="1400" i="1" dirty="0"/>
              <a:t>.</a:t>
            </a:r>
            <a:r>
              <a:rPr lang="en-US" sz="1400" dirty="0"/>
              <a:t>; [Online] arXiv.org 1009.1305, Sep. </a:t>
            </a:r>
            <a:r>
              <a:rPr lang="en-US" sz="1400" dirty="0" smtClean="0"/>
              <a:t>2010</a:t>
            </a:r>
            <a:endParaRPr lang="en-US" sz="1400" dirty="0"/>
          </a:p>
        </p:txBody>
      </p:sp>
      <p:sp>
        <p:nvSpPr>
          <p:cNvPr id="4" name="Rectangle 3"/>
          <p:cNvSpPr txBox="1">
            <a:spLocks noChangeArrowheads="1"/>
          </p:cNvSpPr>
          <p:nvPr/>
        </p:nvSpPr>
        <p:spPr bwMode="auto">
          <a:xfrm>
            <a:off x="95250" y="4010025"/>
            <a:ext cx="90487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buSzPct val="60000"/>
              <a:buFontTx/>
              <a:buNone/>
            </a:pPr>
            <a:r>
              <a:rPr lang="en-US" sz="1800" b="1" dirty="0" smtClean="0">
                <a:solidFill>
                  <a:srgbClr val="FF0000"/>
                </a:solidFill>
              </a:rPr>
              <a:t>Random Demodulator:</a:t>
            </a:r>
            <a:endParaRPr lang="en-US" sz="1800" dirty="0" smtClean="0"/>
          </a:p>
          <a:p>
            <a:pPr>
              <a:buSzPct val="50000"/>
              <a:buFontTx/>
              <a:buBlip>
                <a:blip r:embed="rId3"/>
              </a:buBlip>
            </a:pPr>
            <a:r>
              <a:rPr lang="en-US" sz="1400" dirty="0"/>
              <a:t> J. A. </a:t>
            </a:r>
            <a:r>
              <a:rPr lang="en-US" sz="1400" dirty="0" err="1"/>
              <a:t>Tropp</a:t>
            </a:r>
            <a:r>
              <a:rPr lang="en-US" sz="1400" dirty="0"/>
              <a:t>, J. N. </a:t>
            </a:r>
            <a:r>
              <a:rPr lang="en-US" sz="1400" dirty="0" err="1"/>
              <a:t>Laska</a:t>
            </a:r>
            <a:r>
              <a:rPr lang="en-US" sz="1400" dirty="0"/>
              <a:t>, M. F. Duarte, J. K. Romberg, and R. G. </a:t>
            </a:r>
            <a:r>
              <a:rPr lang="en-US" sz="1400" dirty="0" err="1"/>
              <a:t>Baraniuk</a:t>
            </a:r>
            <a:r>
              <a:rPr lang="en-US" sz="1400" dirty="0"/>
              <a:t>, “Beyond </a:t>
            </a:r>
            <a:r>
              <a:rPr lang="en-US" sz="1400" dirty="0" err="1"/>
              <a:t>Nyquist</a:t>
            </a:r>
            <a:r>
              <a:rPr lang="en-US" sz="1400" dirty="0"/>
              <a:t>: Efficient </a:t>
            </a:r>
            <a:r>
              <a:rPr lang="en-US" sz="1400" dirty="0" smtClean="0"/>
              <a:t>sampling of </a:t>
            </a:r>
            <a:r>
              <a:rPr lang="en-US" sz="1400" dirty="0"/>
              <a:t>sparse </a:t>
            </a:r>
            <a:r>
              <a:rPr lang="en-US" sz="1400" dirty="0" err="1"/>
              <a:t>bandlimited</a:t>
            </a:r>
            <a:r>
              <a:rPr lang="en-US" sz="1400" dirty="0"/>
              <a:t> signals,” </a:t>
            </a:r>
            <a:r>
              <a:rPr lang="en-US" sz="1400" i="1" dirty="0"/>
              <a:t>IEEE Trans. Inf. Theory</a:t>
            </a:r>
            <a:r>
              <a:rPr lang="en-US" sz="1400" dirty="0"/>
              <a:t>, vol. 56, no. 1, pp. 520–544, Jan. </a:t>
            </a:r>
            <a:r>
              <a:rPr lang="en-US" sz="1400" dirty="0" smtClean="0"/>
              <a:t>2010</a:t>
            </a:r>
            <a:endParaRPr lang="en-US" sz="1400" dirty="0"/>
          </a:p>
          <a:p>
            <a:pPr>
              <a:buSzPct val="50000"/>
              <a:buFontTx/>
              <a:buBlip>
                <a:blip r:embed="rId3"/>
              </a:buBlip>
            </a:pPr>
            <a:r>
              <a:rPr lang="en-US" sz="1400" dirty="0" smtClean="0"/>
              <a:t>Z</a:t>
            </a:r>
            <a:r>
              <a:rPr lang="en-US" sz="1400" dirty="0"/>
              <a:t>. Yu, S. </a:t>
            </a:r>
            <a:r>
              <a:rPr lang="en-US" sz="1400" dirty="0" err="1"/>
              <a:t>Hoyos</a:t>
            </a:r>
            <a:r>
              <a:rPr lang="en-US" sz="1400" dirty="0"/>
              <a:t>, and B. M. Sadler, “Mixed-signal parallel compressed sensing and reception for cognitive radio</a:t>
            </a:r>
            <a:r>
              <a:rPr lang="en-US" sz="1400" dirty="0" smtClean="0"/>
              <a:t>,” in </a:t>
            </a:r>
            <a:r>
              <a:rPr lang="en-US" sz="1400" i="1" dirty="0"/>
              <a:t>ICASSP</a:t>
            </a:r>
            <a:r>
              <a:rPr lang="en-US" sz="1400" dirty="0"/>
              <a:t>, 2008, pp. </a:t>
            </a:r>
            <a:r>
              <a:rPr lang="en-US" sz="1400" dirty="0" smtClean="0"/>
              <a:t>3861–3864</a:t>
            </a:r>
            <a:endParaRPr lang="en-US" sz="1400" dirty="0"/>
          </a:p>
          <a:p>
            <a:pPr>
              <a:buSzPct val="50000"/>
              <a:buFontTx/>
              <a:buBlip>
                <a:blip r:embed="rId3"/>
              </a:buBlip>
            </a:pPr>
            <a:r>
              <a:rPr lang="en-US" sz="1400" dirty="0" smtClean="0"/>
              <a:t>T</a:t>
            </a:r>
            <a:r>
              <a:rPr lang="en-US" sz="1400" dirty="0"/>
              <a:t>. </a:t>
            </a:r>
            <a:r>
              <a:rPr lang="en-US" sz="1400" dirty="0" err="1"/>
              <a:t>Ragheb</a:t>
            </a:r>
            <a:r>
              <a:rPr lang="en-US" sz="1400" dirty="0"/>
              <a:t>, J. N. </a:t>
            </a:r>
            <a:r>
              <a:rPr lang="en-US" sz="1400" dirty="0" err="1"/>
              <a:t>Laska</a:t>
            </a:r>
            <a:r>
              <a:rPr lang="en-US" sz="1400" dirty="0"/>
              <a:t>, H. </a:t>
            </a:r>
            <a:r>
              <a:rPr lang="en-US" sz="1400" dirty="0" err="1"/>
              <a:t>Nejati</a:t>
            </a:r>
            <a:r>
              <a:rPr lang="en-US" sz="1400" dirty="0"/>
              <a:t>, S. </a:t>
            </a:r>
            <a:r>
              <a:rPr lang="en-US" sz="1400" dirty="0" err="1"/>
              <a:t>Kirolos</a:t>
            </a:r>
            <a:r>
              <a:rPr lang="en-US" sz="1400" dirty="0"/>
              <a:t>, R. G. </a:t>
            </a:r>
            <a:r>
              <a:rPr lang="en-US" sz="1400" dirty="0" err="1"/>
              <a:t>Baraniuk</a:t>
            </a:r>
            <a:r>
              <a:rPr lang="en-US" sz="1400" dirty="0"/>
              <a:t>, and Y. </a:t>
            </a:r>
            <a:r>
              <a:rPr lang="en-US" sz="1400" dirty="0" err="1"/>
              <a:t>Massoud</a:t>
            </a:r>
            <a:r>
              <a:rPr lang="en-US" sz="1400" dirty="0"/>
              <a:t>, “A prototype hardware for </a:t>
            </a:r>
            <a:r>
              <a:rPr lang="en-US" sz="1400" dirty="0" smtClean="0"/>
              <a:t>random demodulation </a:t>
            </a:r>
            <a:r>
              <a:rPr lang="en-US" sz="1400" dirty="0"/>
              <a:t>based compressive analog-to-digital conversion,” in </a:t>
            </a:r>
            <a:r>
              <a:rPr lang="en-US" sz="1400" i="1" dirty="0"/>
              <a:t>Circuits and Systems</a:t>
            </a:r>
            <a:r>
              <a:rPr lang="en-US" sz="1400" dirty="0"/>
              <a:t>, 2008. MWSCAS 2008. </a:t>
            </a:r>
            <a:r>
              <a:rPr lang="en-US" sz="1400" dirty="0" smtClean="0"/>
              <a:t>51</a:t>
            </a:r>
            <a:r>
              <a:rPr lang="en-US" sz="1400" baseline="30000" dirty="0" smtClean="0"/>
              <a:t>st</a:t>
            </a:r>
            <a:r>
              <a:rPr lang="en-US" sz="1400" dirty="0" smtClean="0"/>
              <a:t> Midwest </a:t>
            </a:r>
            <a:r>
              <a:rPr lang="en-US" sz="1400" dirty="0"/>
              <a:t>Symposium on, 2008, pp. </a:t>
            </a:r>
            <a:r>
              <a:rPr lang="en-US" sz="1400" dirty="0" smtClean="0"/>
              <a:t>37–40</a:t>
            </a:r>
          </a:p>
          <a:p>
            <a:pPr>
              <a:buSzPct val="50000"/>
              <a:buFontTx/>
              <a:buBlip>
                <a:blip r:embed="rId3"/>
              </a:buBlip>
            </a:pPr>
            <a:r>
              <a:rPr lang="en-US" sz="1400" dirty="0" smtClean="0"/>
              <a:t>Z. Yu, X. Chen, S. </a:t>
            </a:r>
            <a:r>
              <a:rPr lang="en-US" sz="1400" dirty="0" err="1" smtClean="0"/>
              <a:t>Hoyos</a:t>
            </a:r>
            <a:r>
              <a:rPr lang="en-US" sz="1400" dirty="0" smtClean="0"/>
              <a:t>, B. M. Sadler, J. Gong, and C. </a:t>
            </a:r>
            <a:r>
              <a:rPr lang="en-US" sz="1400" dirty="0" err="1" smtClean="0"/>
              <a:t>Qian</a:t>
            </a:r>
            <a:r>
              <a:rPr lang="en-US" sz="1400" dirty="0" smtClean="0"/>
              <a:t>, “Mixed-signal parallel compressive spectrum</a:t>
            </a:r>
            <a:br>
              <a:rPr lang="en-US" sz="1400" dirty="0" smtClean="0"/>
            </a:br>
            <a:r>
              <a:rPr lang="en-US" sz="1400" dirty="0" smtClean="0"/>
              <a:t>sensing </a:t>
            </a:r>
            <a:r>
              <a:rPr lang="en-US" sz="1400" dirty="0"/>
              <a:t>for cognitive radios,” </a:t>
            </a:r>
            <a:r>
              <a:rPr lang="en-US" sz="1400" i="1" dirty="0"/>
              <a:t>International Journal of Digital Multimedia Broadcasting</a:t>
            </a:r>
            <a:r>
              <a:rPr lang="en-US" sz="1400" dirty="0"/>
              <a:t>, </a:t>
            </a:r>
            <a:r>
              <a:rPr lang="en-US" sz="1400" dirty="0" smtClean="0"/>
              <a:t>2010</a:t>
            </a:r>
            <a:endParaRPr lang="en-US" sz="1400" dirty="0"/>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smtClean="0"/>
              <a:t>References</a:t>
            </a:r>
          </a:p>
        </p:txBody>
      </p:sp>
      <p:sp>
        <p:nvSpPr>
          <p:cNvPr id="179203" name="Rectangle 3"/>
          <p:cNvSpPr>
            <a:spLocks noGrp="1" noChangeArrowheads="1"/>
          </p:cNvSpPr>
          <p:nvPr>
            <p:ph type="body" idx="1"/>
          </p:nvPr>
        </p:nvSpPr>
        <p:spPr>
          <a:xfrm>
            <a:off x="95250" y="1181100"/>
            <a:ext cx="9048750" cy="5121275"/>
          </a:xfrm>
        </p:spPr>
        <p:txBody>
          <a:bodyPr/>
          <a:lstStyle/>
          <a:p>
            <a:pPr>
              <a:buSzPct val="60000"/>
              <a:buFontTx/>
              <a:buNone/>
            </a:pPr>
            <a:r>
              <a:rPr lang="en-US" sz="1800" b="1" dirty="0" smtClean="0">
                <a:solidFill>
                  <a:srgbClr val="FF0000"/>
                </a:solidFill>
              </a:rPr>
              <a:t>Pulse streams:</a:t>
            </a:r>
            <a:endParaRPr lang="en-US" sz="1800" dirty="0" smtClean="0"/>
          </a:p>
          <a:p>
            <a:pPr>
              <a:buSzPct val="50000"/>
              <a:buFontTx/>
              <a:buBlip>
                <a:blip r:embed="rId3"/>
              </a:buBlip>
            </a:pPr>
            <a:r>
              <a:rPr lang="en-US" sz="1400" dirty="0" smtClean="0"/>
              <a:t>M</a:t>
            </a:r>
            <a:r>
              <a:rPr lang="en-US" sz="1400" dirty="0"/>
              <a:t>. </a:t>
            </a:r>
            <a:r>
              <a:rPr lang="en-US" sz="1400" dirty="0" err="1"/>
              <a:t>Vetterli</a:t>
            </a:r>
            <a:r>
              <a:rPr lang="en-US" sz="1400" dirty="0"/>
              <a:t>, P. </a:t>
            </a:r>
            <a:r>
              <a:rPr lang="en-US" sz="1400" dirty="0" err="1"/>
              <a:t>Marziliano</a:t>
            </a:r>
            <a:r>
              <a:rPr lang="en-US" sz="1400" dirty="0"/>
              <a:t>, and T. </a:t>
            </a:r>
            <a:r>
              <a:rPr lang="en-US" sz="1400" dirty="0" err="1"/>
              <a:t>Blu</a:t>
            </a:r>
            <a:r>
              <a:rPr lang="en-US" sz="1400" dirty="0"/>
              <a:t>, “Sampling signals with finite rate of innovation,” </a:t>
            </a:r>
            <a:r>
              <a:rPr lang="en-US" sz="1400" i="1" dirty="0"/>
              <a:t>IEEE Trans. </a:t>
            </a:r>
            <a:r>
              <a:rPr lang="en-US" sz="1400" i="1" dirty="0" smtClean="0"/>
              <a:t>Signal Process</a:t>
            </a:r>
            <a:r>
              <a:rPr lang="en-US" sz="1400" i="1" dirty="0"/>
              <a:t>.</a:t>
            </a:r>
            <a:r>
              <a:rPr lang="en-US" sz="1400" dirty="0"/>
              <a:t>, vol. 50, no. 6, pp. 1417–1428, </a:t>
            </a:r>
            <a:r>
              <a:rPr lang="en-US" sz="1400" dirty="0" smtClean="0"/>
              <a:t>2002</a:t>
            </a:r>
            <a:endParaRPr lang="en-US" sz="1400" dirty="0"/>
          </a:p>
          <a:p>
            <a:pPr>
              <a:buSzPct val="50000"/>
              <a:buFontTx/>
              <a:buBlip>
                <a:blip r:embed="rId3"/>
              </a:buBlip>
            </a:pPr>
            <a:r>
              <a:rPr lang="en-US" sz="1400" dirty="0" smtClean="0"/>
              <a:t>P</a:t>
            </a:r>
            <a:r>
              <a:rPr lang="en-US" sz="1400" dirty="0"/>
              <a:t>. L. </a:t>
            </a:r>
            <a:r>
              <a:rPr lang="en-US" sz="1400" dirty="0" err="1"/>
              <a:t>Dragotti</a:t>
            </a:r>
            <a:r>
              <a:rPr lang="en-US" sz="1400" dirty="0"/>
              <a:t>, M. </a:t>
            </a:r>
            <a:r>
              <a:rPr lang="en-US" sz="1400" dirty="0" err="1"/>
              <a:t>Vetterli</a:t>
            </a:r>
            <a:r>
              <a:rPr lang="en-US" sz="1400" dirty="0"/>
              <a:t>, and T. </a:t>
            </a:r>
            <a:r>
              <a:rPr lang="en-US" sz="1400" dirty="0" err="1"/>
              <a:t>Blu</a:t>
            </a:r>
            <a:r>
              <a:rPr lang="en-US" sz="1400" dirty="0"/>
              <a:t>, “Sampling moments and reconstructing signals of finite rate of </a:t>
            </a:r>
            <a:r>
              <a:rPr lang="en-US" sz="1400" dirty="0" smtClean="0"/>
              <a:t>innovation: Shannon </a:t>
            </a:r>
            <a:r>
              <a:rPr lang="en-US" sz="1400" dirty="0"/>
              <a:t>meets </a:t>
            </a:r>
            <a:r>
              <a:rPr lang="en-US" sz="1400" dirty="0" err="1"/>
              <a:t>Strang</a:t>
            </a:r>
            <a:r>
              <a:rPr lang="en-US" sz="1400" dirty="0"/>
              <a:t> Fix,” </a:t>
            </a:r>
            <a:r>
              <a:rPr lang="en-US" sz="1400" i="1" dirty="0" smtClean="0"/>
              <a:t>IEEE Trans. Signal Process.</a:t>
            </a:r>
            <a:r>
              <a:rPr lang="en-US" sz="1400" dirty="0" smtClean="0"/>
              <a:t>, </a:t>
            </a:r>
            <a:r>
              <a:rPr lang="en-US" sz="1400" dirty="0"/>
              <a:t>vol. 55, no. 5, pp. 1741–1757, May </a:t>
            </a:r>
            <a:r>
              <a:rPr lang="en-US" sz="1400" dirty="0" smtClean="0"/>
              <a:t>2007</a:t>
            </a:r>
            <a:endParaRPr lang="en-US" sz="1400" dirty="0"/>
          </a:p>
          <a:p>
            <a:pPr>
              <a:buSzPct val="50000"/>
              <a:buFontTx/>
              <a:buBlip>
                <a:blip r:embed="rId3"/>
              </a:buBlip>
            </a:pPr>
            <a:r>
              <a:rPr lang="en-US" sz="1400" dirty="0" smtClean="0"/>
              <a:t>J</a:t>
            </a:r>
            <a:r>
              <a:rPr lang="en-US" sz="1400" dirty="0"/>
              <a:t>. </a:t>
            </a:r>
            <a:r>
              <a:rPr lang="en-US" sz="1400" dirty="0" err="1"/>
              <a:t>Kusuma</a:t>
            </a:r>
            <a:r>
              <a:rPr lang="en-US" sz="1400" dirty="0"/>
              <a:t> and V. </a:t>
            </a:r>
            <a:r>
              <a:rPr lang="en-US" sz="1400" dirty="0" err="1"/>
              <a:t>Goyal</a:t>
            </a:r>
            <a:r>
              <a:rPr lang="en-US" sz="1400" dirty="0"/>
              <a:t>, “Multichannel sampling of parametric signals with a successive approximation property</a:t>
            </a:r>
            <a:r>
              <a:rPr lang="en-US" sz="1400" dirty="0" smtClean="0"/>
              <a:t>,” </a:t>
            </a:r>
            <a:r>
              <a:rPr lang="en-US" sz="1400" i="1" dirty="0" smtClean="0"/>
              <a:t>IEEE </a:t>
            </a:r>
            <a:r>
              <a:rPr lang="en-US" sz="1400" i="1" dirty="0"/>
              <a:t>Int. Conf. Image </a:t>
            </a:r>
            <a:r>
              <a:rPr lang="en-US" sz="1400" i="1" dirty="0" err="1"/>
              <a:t>Procesing</a:t>
            </a:r>
            <a:r>
              <a:rPr lang="en-US" sz="1400" i="1" dirty="0"/>
              <a:t> (ICIP)</a:t>
            </a:r>
            <a:r>
              <a:rPr lang="en-US" sz="1400" dirty="0"/>
              <a:t>, pp. 1265–1268, Oct. </a:t>
            </a:r>
            <a:r>
              <a:rPr lang="en-US" sz="1400" dirty="0" smtClean="0"/>
              <a:t>2006</a:t>
            </a:r>
            <a:endParaRPr lang="en-US" sz="1400" dirty="0"/>
          </a:p>
          <a:p>
            <a:pPr>
              <a:buSzPct val="50000"/>
              <a:buFontTx/>
              <a:buBlip>
                <a:blip r:embed="rId3"/>
              </a:buBlip>
            </a:pPr>
            <a:r>
              <a:rPr lang="en-US" sz="1400" dirty="0" smtClean="0"/>
              <a:t>C</a:t>
            </a:r>
            <a:r>
              <a:rPr lang="en-US" sz="1400" dirty="0"/>
              <a:t>. </a:t>
            </a:r>
            <a:r>
              <a:rPr lang="en-US" sz="1400" dirty="0" err="1"/>
              <a:t>Seelamantula</a:t>
            </a:r>
            <a:r>
              <a:rPr lang="en-US" sz="1400" dirty="0"/>
              <a:t> and M. Unser, “A generalized sampling method for finite-rate-of-innovation-signal reconstruction</a:t>
            </a:r>
            <a:r>
              <a:rPr lang="en-US" sz="1400" dirty="0" smtClean="0"/>
              <a:t>,” </a:t>
            </a:r>
            <a:r>
              <a:rPr lang="en-US" sz="1400" i="1" dirty="0" smtClean="0"/>
              <a:t>IEEE </a:t>
            </a:r>
            <a:r>
              <a:rPr lang="en-US" sz="1400" i="1" dirty="0"/>
              <a:t>Signal Process. </a:t>
            </a:r>
            <a:r>
              <a:rPr lang="en-US" sz="1400" i="1" dirty="0" err="1"/>
              <a:t>Lett</a:t>
            </a:r>
            <a:r>
              <a:rPr lang="en-US" sz="1400" i="1" dirty="0"/>
              <a:t>.</a:t>
            </a:r>
            <a:r>
              <a:rPr lang="en-US" sz="1400" dirty="0"/>
              <a:t>, vol. 15, pp. 813–816, </a:t>
            </a:r>
            <a:r>
              <a:rPr lang="en-US" sz="1400" dirty="0" smtClean="0"/>
              <a:t>2008</a:t>
            </a:r>
            <a:endParaRPr lang="en-US" sz="1400" dirty="0"/>
          </a:p>
          <a:p>
            <a:pPr>
              <a:buSzPct val="50000"/>
              <a:buFontTx/>
              <a:buBlip>
                <a:blip r:embed="rId3"/>
              </a:buBlip>
            </a:pPr>
            <a:r>
              <a:rPr lang="en-US" sz="1400" dirty="0" smtClean="0"/>
              <a:t>E</a:t>
            </a:r>
            <a:r>
              <a:rPr lang="en-US" sz="1400" dirty="0"/>
              <a:t>. </a:t>
            </a:r>
            <a:r>
              <a:rPr lang="en-US" sz="1400" dirty="0" err="1"/>
              <a:t>Matusiak</a:t>
            </a:r>
            <a:r>
              <a:rPr lang="en-US" sz="1400" dirty="0"/>
              <a:t> and Y. C. </a:t>
            </a:r>
            <a:r>
              <a:rPr lang="en-US" sz="1400" dirty="0" err="1"/>
              <a:t>Eldar</a:t>
            </a:r>
            <a:r>
              <a:rPr lang="en-US" sz="1400" dirty="0"/>
              <a:t>, “Sub-</a:t>
            </a:r>
            <a:r>
              <a:rPr lang="en-US" sz="1400" dirty="0" err="1"/>
              <a:t>Nyquist</a:t>
            </a:r>
            <a:r>
              <a:rPr lang="en-US" sz="1400" dirty="0"/>
              <a:t> sampling of short pulses: Theory,” </a:t>
            </a:r>
            <a:r>
              <a:rPr lang="en-US" sz="1400" dirty="0" smtClean="0"/>
              <a:t>[</a:t>
            </a:r>
            <a:r>
              <a:rPr lang="en-US" sz="1400" dirty="0"/>
              <a:t>Online] arXiv.org </a:t>
            </a:r>
            <a:r>
              <a:rPr lang="en-US" sz="1400" dirty="0" smtClean="0"/>
              <a:t>1010.3132</a:t>
            </a:r>
            <a:endParaRPr lang="en-US" sz="1400" dirty="0"/>
          </a:p>
          <a:p>
            <a:pPr>
              <a:buSzPct val="50000"/>
              <a:buFontTx/>
              <a:buBlip>
                <a:blip r:embed="rId3"/>
              </a:buBlip>
            </a:pPr>
            <a:r>
              <a:rPr lang="en-US" sz="1400" dirty="0" smtClean="0"/>
              <a:t>Z</a:t>
            </a:r>
            <a:r>
              <a:rPr lang="en-US" sz="1400" dirty="0"/>
              <a:t>. Ben-</a:t>
            </a:r>
            <a:r>
              <a:rPr lang="en-US" sz="1400" dirty="0" err="1"/>
              <a:t>Haim</a:t>
            </a:r>
            <a:r>
              <a:rPr lang="en-US" sz="1400" dirty="0"/>
              <a:t>, T. </a:t>
            </a:r>
            <a:r>
              <a:rPr lang="en-US" sz="1400" dirty="0" err="1"/>
              <a:t>Michaeli</a:t>
            </a:r>
            <a:r>
              <a:rPr lang="en-US" sz="1400" dirty="0"/>
              <a:t>, and Y. C. </a:t>
            </a:r>
            <a:r>
              <a:rPr lang="en-US" sz="1400" dirty="0" err="1"/>
              <a:t>Eldar</a:t>
            </a:r>
            <a:r>
              <a:rPr lang="en-US" sz="1400" dirty="0"/>
              <a:t>, “Performance bounds and design criteria for estimating finite rate </a:t>
            </a:r>
            <a:r>
              <a:rPr lang="en-US" sz="1400" dirty="0" smtClean="0"/>
              <a:t>of innovation </a:t>
            </a:r>
            <a:r>
              <a:rPr lang="en-US" sz="1400" dirty="0"/>
              <a:t>signals,” </a:t>
            </a:r>
            <a:r>
              <a:rPr lang="en-US" sz="1400" dirty="0" smtClean="0"/>
              <a:t>[</a:t>
            </a:r>
            <a:r>
              <a:rPr lang="en-US" sz="1400" dirty="0"/>
              <a:t>Online] arXiv.org 1009.2221, Sep. </a:t>
            </a:r>
            <a:r>
              <a:rPr lang="en-US" sz="1400" dirty="0" smtClean="0"/>
              <a:t>2010</a:t>
            </a:r>
            <a:endParaRPr lang="en-US" sz="1400" dirty="0"/>
          </a:p>
          <a:p>
            <a:pPr>
              <a:buSzPct val="50000"/>
              <a:buFontTx/>
              <a:buBlip>
                <a:blip r:embed="rId3"/>
              </a:buBlip>
            </a:pPr>
            <a:r>
              <a:rPr lang="en-US" sz="1400" dirty="0" smtClean="0"/>
              <a:t>L</a:t>
            </a:r>
            <a:r>
              <a:rPr lang="en-US" sz="1400" dirty="0"/>
              <a:t>. </a:t>
            </a:r>
            <a:r>
              <a:rPr lang="en-US" sz="1400" dirty="0" err="1"/>
              <a:t>Baboulaz</a:t>
            </a:r>
            <a:r>
              <a:rPr lang="en-US" sz="1400" dirty="0"/>
              <a:t> and P. L. </a:t>
            </a:r>
            <a:r>
              <a:rPr lang="en-US" sz="1400" dirty="0" err="1"/>
              <a:t>Dragotti</a:t>
            </a:r>
            <a:r>
              <a:rPr lang="en-US" sz="1400" dirty="0"/>
              <a:t>, “Exact feature extraction using finite rate of innovation principles with an</a:t>
            </a:r>
          </a:p>
          <a:p>
            <a:pPr>
              <a:buSzPct val="50000"/>
              <a:buFontTx/>
              <a:buBlip>
                <a:blip r:embed="rId3"/>
              </a:buBlip>
            </a:pPr>
            <a:r>
              <a:rPr lang="en-US" sz="1400" dirty="0"/>
              <a:t>application to image super-resolution,” </a:t>
            </a:r>
            <a:r>
              <a:rPr lang="en-US" sz="1400" i="1" dirty="0"/>
              <a:t>IEEE Trans. Image Process.</a:t>
            </a:r>
            <a:r>
              <a:rPr lang="en-US" sz="1400" dirty="0"/>
              <a:t>, vol. 18, no. 2, pp. 281–298, Feb. </a:t>
            </a:r>
            <a:r>
              <a:rPr lang="en-US" sz="1400" dirty="0" smtClean="0"/>
              <a:t>2009</a:t>
            </a:r>
          </a:p>
          <a:p>
            <a:pPr>
              <a:buSzPct val="50000"/>
              <a:buFontTx/>
              <a:buBlip>
                <a:blip r:embed="rId3"/>
              </a:buBlip>
            </a:pPr>
            <a:r>
              <a:rPr lang="en-US" sz="1400" dirty="0" smtClean="0"/>
              <a:t>K</a:t>
            </a:r>
            <a:r>
              <a:rPr lang="en-US" sz="1400" dirty="0"/>
              <a:t>. </a:t>
            </a:r>
            <a:r>
              <a:rPr lang="en-US" sz="1400" dirty="0" err="1"/>
              <a:t>Gedalyahu</a:t>
            </a:r>
            <a:r>
              <a:rPr lang="en-US" sz="1400" dirty="0"/>
              <a:t> and Y. C. </a:t>
            </a:r>
            <a:r>
              <a:rPr lang="en-US" sz="1400" dirty="0" err="1"/>
              <a:t>Eldar</a:t>
            </a:r>
            <a:r>
              <a:rPr lang="en-US" sz="1400" dirty="0"/>
              <a:t>, "</a:t>
            </a:r>
            <a:r>
              <a:rPr lang="en-US" sz="1400" dirty="0" smtClean="0"/>
              <a:t>Time-delay estimation from low-rate samples</a:t>
            </a:r>
            <a:r>
              <a:rPr lang="en-US" sz="1400" dirty="0"/>
              <a:t>: A </a:t>
            </a:r>
            <a:r>
              <a:rPr lang="en-US" sz="1400" dirty="0" smtClean="0"/>
              <a:t>union </a:t>
            </a:r>
            <a:r>
              <a:rPr lang="en-US" sz="1400" dirty="0"/>
              <a:t>of </a:t>
            </a:r>
            <a:r>
              <a:rPr lang="en-US" sz="1400" dirty="0" smtClean="0"/>
              <a:t>subspaces approach</a:t>
            </a:r>
            <a:r>
              <a:rPr lang="en-US" sz="1400" dirty="0"/>
              <a:t>," </a:t>
            </a:r>
            <a:r>
              <a:rPr lang="en-US" sz="1400" i="1" dirty="0"/>
              <a:t>IEEE Trans. Signal Processing</a:t>
            </a:r>
            <a:r>
              <a:rPr lang="en-US" sz="1400" dirty="0"/>
              <a:t>, vol. 58, no. 6, pp. 3017–3031, June </a:t>
            </a:r>
            <a:r>
              <a:rPr lang="en-US" sz="1400" dirty="0" smtClean="0"/>
              <a:t>2010</a:t>
            </a:r>
            <a:endParaRPr lang="en-US" sz="1400" dirty="0"/>
          </a:p>
          <a:p>
            <a:pPr>
              <a:buSzPct val="50000"/>
              <a:buBlip>
                <a:blip r:embed="rId3"/>
              </a:buBlip>
            </a:pPr>
            <a:r>
              <a:rPr lang="en-US" sz="1400" dirty="0"/>
              <a:t>R. </a:t>
            </a:r>
            <a:r>
              <a:rPr lang="en-US" sz="1400" dirty="0" err="1"/>
              <a:t>Tur</a:t>
            </a:r>
            <a:r>
              <a:rPr lang="en-US" sz="1400" dirty="0"/>
              <a:t>, Y. C. </a:t>
            </a:r>
            <a:r>
              <a:rPr lang="en-US" sz="1400" dirty="0" err="1"/>
              <a:t>Eldar</a:t>
            </a:r>
            <a:r>
              <a:rPr lang="en-US" sz="1400" dirty="0"/>
              <a:t>, and Z. Friedman, “Innovation rate sampling of pulse streams with application to </a:t>
            </a:r>
            <a:r>
              <a:rPr lang="en-US" sz="1400" dirty="0" smtClean="0"/>
              <a:t>ultrasound imaging</a:t>
            </a:r>
            <a:r>
              <a:rPr lang="en-US" sz="1400" dirty="0"/>
              <a:t>,” </a:t>
            </a:r>
            <a:r>
              <a:rPr lang="en-US" sz="1400" i="1" dirty="0"/>
              <a:t>IEEE Trans. Signal Process.</a:t>
            </a:r>
            <a:r>
              <a:rPr lang="en-US" sz="1400" dirty="0"/>
              <a:t>, vol. 59, no. 4, pp. 1827–1842, Apr. </a:t>
            </a:r>
            <a:r>
              <a:rPr lang="en-US" sz="1400" dirty="0" smtClean="0"/>
              <a:t>2011</a:t>
            </a:r>
            <a:endParaRPr lang="en-US" sz="1400" dirty="0"/>
          </a:p>
          <a:p>
            <a:pPr>
              <a:buSzPct val="50000"/>
              <a:buBlip>
                <a:blip r:embed="rId3"/>
              </a:buBlip>
            </a:pPr>
            <a:r>
              <a:rPr lang="en-US" sz="1400" dirty="0" smtClean="0"/>
              <a:t>K</a:t>
            </a:r>
            <a:r>
              <a:rPr lang="en-US" sz="1400" dirty="0"/>
              <a:t>. </a:t>
            </a:r>
            <a:r>
              <a:rPr lang="en-US" sz="1400" dirty="0" err="1"/>
              <a:t>Gedalyahu</a:t>
            </a:r>
            <a:r>
              <a:rPr lang="en-US" sz="1400" dirty="0"/>
              <a:t>, R. </a:t>
            </a:r>
            <a:r>
              <a:rPr lang="en-US" sz="1400" dirty="0" err="1"/>
              <a:t>Tur</a:t>
            </a:r>
            <a:r>
              <a:rPr lang="en-US" sz="1400" dirty="0"/>
              <a:t>, and Y. C. </a:t>
            </a:r>
            <a:r>
              <a:rPr lang="en-US" sz="1400" dirty="0" err="1"/>
              <a:t>Eldar</a:t>
            </a:r>
            <a:r>
              <a:rPr lang="en-US" sz="1400" dirty="0"/>
              <a:t>, “Multichannel sampling of pulse streams at the rate of innovation,” </a:t>
            </a:r>
            <a:r>
              <a:rPr lang="en-US" sz="1400" i="1" dirty="0" smtClean="0"/>
              <a:t>IEEE Trans</a:t>
            </a:r>
            <a:r>
              <a:rPr lang="en-US" sz="1400" i="1" dirty="0"/>
              <a:t>. Signal Process.</a:t>
            </a:r>
            <a:r>
              <a:rPr lang="en-US" sz="1400" dirty="0"/>
              <a:t>, vol. 59, no. 4, pp. 1491–1504, Apr. </a:t>
            </a:r>
            <a:r>
              <a:rPr lang="en-US" sz="1400" dirty="0" smtClean="0"/>
              <a:t>2011</a:t>
            </a:r>
          </a:p>
          <a:p>
            <a:pPr>
              <a:buSzPct val="50000"/>
              <a:buBlip>
                <a:blip r:embed="rId3"/>
              </a:buBlip>
            </a:pPr>
            <a:r>
              <a:rPr lang="en-US" sz="1400" dirty="0" smtClean="0"/>
              <a:t>W</a:t>
            </a:r>
            <a:r>
              <a:rPr lang="en-US" sz="1400" dirty="0"/>
              <a:t>. U. </a:t>
            </a:r>
            <a:r>
              <a:rPr lang="en-US" sz="1400" dirty="0" err="1"/>
              <a:t>Bajwa</a:t>
            </a:r>
            <a:r>
              <a:rPr lang="en-US" sz="1400" dirty="0"/>
              <a:t>, K. </a:t>
            </a:r>
            <a:r>
              <a:rPr lang="en-US" sz="1400" dirty="0" err="1"/>
              <a:t>Gedalyahu</a:t>
            </a:r>
            <a:r>
              <a:rPr lang="en-US" sz="1400" dirty="0"/>
              <a:t>, and Y. C. </a:t>
            </a:r>
            <a:r>
              <a:rPr lang="en-US" sz="1400" dirty="0" err="1"/>
              <a:t>Eldar</a:t>
            </a:r>
            <a:r>
              <a:rPr lang="en-US" sz="1400" dirty="0"/>
              <a:t>, “Identification of </a:t>
            </a:r>
            <a:r>
              <a:rPr lang="en-US" sz="1400" dirty="0" err="1"/>
              <a:t>underspread</a:t>
            </a:r>
            <a:r>
              <a:rPr lang="en-US" sz="1400" dirty="0"/>
              <a:t> linear systems with application </a:t>
            </a:r>
            <a:r>
              <a:rPr lang="en-US" sz="1400" dirty="0" smtClean="0"/>
              <a:t>to super-resolution </a:t>
            </a:r>
            <a:r>
              <a:rPr lang="en-US" sz="1400" dirty="0"/>
              <a:t>radar,” </a:t>
            </a:r>
            <a:r>
              <a:rPr lang="en-US" sz="1400" dirty="0" smtClean="0"/>
              <a:t>to </a:t>
            </a:r>
            <a:r>
              <a:rPr lang="en-US" sz="1400" dirty="0"/>
              <a:t>appear in </a:t>
            </a:r>
            <a:r>
              <a:rPr lang="en-US" sz="1400" i="1" dirty="0"/>
              <a:t>IEEE Trans. Signal </a:t>
            </a:r>
            <a:r>
              <a:rPr lang="en-US" sz="1400" i="1" dirty="0" smtClean="0"/>
              <a:t>Processing</a:t>
            </a:r>
            <a:endParaRPr lang="en-US" sz="1400" dirty="0"/>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t>References</a:t>
            </a:r>
          </a:p>
        </p:txBody>
      </p:sp>
      <p:sp>
        <p:nvSpPr>
          <p:cNvPr id="172035" name="Rectangle 3"/>
          <p:cNvSpPr>
            <a:spLocks noGrp="1" noChangeArrowheads="1"/>
          </p:cNvSpPr>
          <p:nvPr>
            <p:ph type="body" idx="1"/>
          </p:nvPr>
        </p:nvSpPr>
        <p:spPr>
          <a:xfrm>
            <a:off x="95250" y="1504950"/>
            <a:ext cx="9048750" cy="5121275"/>
          </a:xfrm>
        </p:spPr>
        <p:txBody>
          <a:bodyPr/>
          <a:lstStyle/>
          <a:p>
            <a:pPr>
              <a:buSzPct val="60000"/>
              <a:buFontTx/>
              <a:buNone/>
            </a:pPr>
            <a:r>
              <a:rPr lang="en-US" sz="1800" b="1" dirty="0" smtClean="0">
                <a:solidFill>
                  <a:srgbClr val="FF0000"/>
                </a:solidFill>
              </a:rPr>
              <a:t>Compressed sensing (#1):</a:t>
            </a:r>
            <a:r>
              <a:rPr lang="en-US" sz="1800" dirty="0" smtClean="0"/>
              <a:t> </a:t>
            </a:r>
          </a:p>
          <a:p>
            <a:pPr>
              <a:buSzPct val="50000"/>
              <a:buFontTx/>
              <a:buBlip>
                <a:blip r:embed="rId3"/>
              </a:buBlip>
            </a:pPr>
            <a:r>
              <a:rPr lang="en-US" sz="1400" dirty="0" smtClean="0"/>
              <a:t>D. L. </a:t>
            </a:r>
            <a:r>
              <a:rPr lang="en-US" sz="1400" dirty="0" err="1" smtClean="0"/>
              <a:t>Donoho</a:t>
            </a:r>
            <a:r>
              <a:rPr lang="en-US" sz="1400" dirty="0" smtClean="0"/>
              <a:t>, “Compressed sensing,” </a:t>
            </a:r>
            <a:r>
              <a:rPr lang="en-US" sz="1400" i="1" dirty="0" smtClean="0"/>
              <a:t>IEEE Trans. Info. Theory</a:t>
            </a:r>
            <a:r>
              <a:rPr lang="en-US" sz="1400" dirty="0" smtClean="0"/>
              <a:t>, vol. 52, no. 4, pp. 1289–1306, Sep. 2006</a:t>
            </a:r>
          </a:p>
          <a:p>
            <a:pPr>
              <a:buSzPct val="50000"/>
              <a:buFontTx/>
              <a:buBlip>
                <a:blip r:embed="rId3"/>
              </a:buBlip>
            </a:pPr>
            <a:r>
              <a:rPr lang="en-US" sz="1400" dirty="0" smtClean="0"/>
              <a:t>E. J. </a:t>
            </a:r>
            <a:r>
              <a:rPr lang="en-US" sz="1400" dirty="0" err="1" smtClean="0"/>
              <a:t>Cand</a:t>
            </a:r>
            <a:r>
              <a:rPr lang="en-US" sz="1400" dirty="0" err="1"/>
              <a:t>è</a:t>
            </a:r>
            <a:r>
              <a:rPr lang="en-US" sz="1400" dirty="0" err="1" smtClean="0"/>
              <a:t>s</a:t>
            </a:r>
            <a:r>
              <a:rPr lang="en-US" sz="1400" dirty="0" smtClean="0"/>
              <a:t>, J. K. Romberg, and T. Tao, “Robust uncertainty principles: Exact signal reconstruction from highly incomplete frequency information,” </a:t>
            </a:r>
            <a:r>
              <a:rPr lang="en-US" sz="1400" i="1" dirty="0" smtClean="0"/>
              <a:t>IEEE Trans. Info. Theory</a:t>
            </a:r>
            <a:r>
              <a:rPr lang="en-US" sz="1400" dirty="0" smtClean="0"/>
              <a:t>, vol. 52, no. 2, pp. 489–509, 2006</a:t>
            </a:r>
          </a:p>
          <a:p>
            <a:pPr>
              <a:buSzPct val="50000"/>
              <a:buFontTx/>
              <a:buBlip>
                <a:blip r:embed="rId3"/>
              </a:buBlip>
            </a:pPr>
            <a:r>
              <a:rPr lang="en-US" sz="1400" dirty="0" smtClean="0"/>
              <a:t>E. J. </a:t>
            </a:r>
            <a:r>
              <a:rPr lang="en-US" sz="1400" dirty="0" err="1"/>
              <a:t>Candès</a:t>
            </a:r>
            <a:r>
              <a:rPr lang="en-US" sz="1400" dirty="0"/>
              <a:t> </a:t>
            </a:r>
            <a:r>
              <a:rPr lang="en-US" sz="1400" dirty="0" smtClean="0"/>
              <a:t>and T. Tao, “Near optimal signal recovery from random projections: Universal encoding strategies?,” </a:t>
            </a:r>
            <a:r>
              <a:rPr lang="en-US" sz="1400" i="1" dirty="0" smtClean="0"/>
              <a:t>IEEE Trans. Info. Theory</a:t>
            </a:r>
            <a:r>
              <a:rPr lang="en-US" sz="1400" dirty="0" smtClean="0"/>
              <a:t>, vol. 52, no. 12, pp. 5406–5425, Dec. 2006</a:t>
            </a:r>
          </a:p>
          <a:p>
            <a:pPr>
              <a:buSzPct val="50000"/>
              <a:buFontTx/>
              <a:buBlip>
                <a:blip r:embed="rId3"/>
              </a:buBlip>
            </a:pPr>
            <a:r>
              <a:rPr lang="en-US" sz="1400" dirty="0" smtClean="0"/>
              <a:t>J. A. </a:t>
            </a:r>
            <a:r>
              <a:rPr lang="en-US" sz="1400" dirty="0" err="1" smtClean="0"/>
              <a:t>Tropp</a:t>
            </a:r>
            <a:r>
              <a:rPr lang="en-US" sz="1400" dirty="0" smtClean="0"/>
              <a:t>, “Greed is good: Algorithmic results for sparse approximation,” </a:t>
            </a:r>
            <a:r>
              <a:rPr lang="en-US" sz="1400" i="1" dirty="0" smtClean="0"/>
              <a:t>IEEE Trans. Info. Theory</a:t>
            </a:r>
            <a:r>
              <a:rPr lang="en-US" sz="1400" dirty="0" smtClean="0"/>
              <a:t>, vol. 50, no. 10, pp. 2231–2242, Oct. 2004</a:t>
            </a:r>
          </a:p>
          <a:p>
            <a:pPr>
              <a:buSzPct val="50000"/>
              <a:buFontTx/>
              <a:buBlip>
                <a:blip r:embed="rId3"/>
              </a:buBlip>
            </a:pPr>
            <a:r>
              <a:rPr lang="en-US" sz="1400" dirty="0" smtClean="0"/>
              <a:t>D. </a:t>
            </a:r>
            <a:r>
              <a:rPr lang="en-US" sz="1400" dirty="0" err="1" smtClean="0"/>
              <a:t>Needell</a:t>
            </a:r>
            <a:r>
              <a:rPr lang="en-US" sz="1400" dirty="0" smtClean="0"/>
              <a:t> and J. A. </a:t>
            </a:r>
            <a:r>
              <a:rPr lang="en-US" sz="1400" dirty="0" err="1" smtClean="0"/>
              <a:t>Tropp</a:t>
            </a:r>
            <a:r>
              <a:rPr lang="en-US" sz="1400" dirty="0" smtClean="0"/>
              <a:t>, “</a:t>
            </a:r>
            <a:r>
              <a:rPr lang="en-US" sz="1400" dirty="0" err="1" smtClean="0"/>
              <a:t>CoSaMP</a:t>
            </a:r>
            <a:r>
              <a:rPr lang="en-US" sz="1400" dirty="0" smtClean="0"/>
              <a:t>: Iterative signal recovery from incomplete and inaccurate samples,” </a:t>
            </a:r>
            <a:r>
              <a:rPr lang="en-US" sz="1400" i="1" dirty="0" smtClean="0"/>
              <a:t>Appl. </a:t>
            </a:r>
            <a:r>
              <a:rPr lang="en-US" sz="1400" i="1" dirty="0" err="1" smtClean="0"/>
              <a:t>Comput</a:t>
            </a:r>
            <a:r>
              <a:rPr lang="en-US" sz="1400" i="1" dirty="0" smtClean="0"/>
              <a:t>. Harmon. Anal.</a:t>
            </a:r>
            <a:r>
              <a:rPr lang="en-US" sz="1400" dirty="0" smtClean="0"/>
              <a:t>, vol. 26, no. 3, pp. 301–321, May 2008</a:t>
            </a:r>
          </a:p>
          <a:p>
            <a:pPr>
              <a:buSzPct val="50000"/>
              <a:buFontTx/>
              <a:buBlip>
                <a:blip r:embed="rId3"/>
              </a:buBlip>
            </a:pPr>
            <a:r>
              <a:rPr lang="en-US" sz="1400" dirty="0" smtClean="0"/>
              <a:t>J. A. </a:t>
            </a:r>
            <a:r>
              <a:rPr lang="en-US" sz="1400" dirty="0" err="1" smtClean="0"/>
              <a:t>Tropp</a:t>
            </a:r>
            <a:r>
              <a:rPr lang="en-US" sz="1400" dirty="0" smtClean="0"/>
              <a:t>, A. C. Gilbert, and M. J. Strauss, “Algorithms for simultaneous sparse approximation. Part I: Greedy pursuit,” </a:t>
            </a:r>
            <a:r>
              <a:rPr lang="en-US" sz="1400" i="1" dirty="0" smtClean="0"/>
              <a:t>Signal Processing</a:t>
            </a:r>
            <a:r>
              <a:rPr lang="en-US" sz="1400" dirty="0" smtClean="0"/>
              <a:t>, vol. 86, pp. 572–588, Apr. 2006</a:t>
            </a:r>
          </a:p>
          <a:p>
            <a:pPr>
              <a:buSzPct val="50000"/>
              <a:buFontTx/>
              <a:buBlip>
                <a:blip r:embed="rId3"/>
              </a:buBlip>
            </a:pPr>
            <a:r>
              <a:rPr lang="en-US" sz="1400" dirty="0" smtClean="0"/>
              <a:t>J. A. </a:t>
            </a:r>
            <a:r>
              <a:rPr lang="en-US" sz="1400" dirty="0" err="1" smtClean="0"/>
              <a:t>Tropp</a:t>
            </a:r>
            <a:r>
              <a:rPr lang="en-US" sz="1400" dirty="0" smtClean="0"/>
              <a:t>, “Algorithms for simultaneous sparse approximation. Part II: Convex relaxation,” </a:t>
            </a:r>
            <a:r>
              <a:rPr lang="en-US" sz="1400" i="1" dirty="0" smtClean="0"/>
              <a:t>Signal Processing</a:t>
            </a:r>
            <a:r>
              <a:rPr lang="en-US" sz="1400" dirty="0" smtClean="0"/>
              <a:t>, vol. 86, Apr. 2006</a:t>
            </a:r>
          </a:p>
          <a:p>
            <a:pPr>
              <a:buSzPct val="50000"/>
              <a:buFontTx/>
              <a:buBlip>
                <a:blip r:embed="rId3"/>
              </a:buBlip>
            </a:pPr>
            <a:r>
              <a:rPr lang="en-US" sz="1400" dirty="0" smtClean="0"/>
              <a:t>D. L. </a:t>
            </a:r>
            <a:r>
              <a:rPr lang="en-US" sz="1400" dirty="0" err="1" smtClean="0"/>
              <a:t>Donoho</a:t>
            </a:r>
            <a:r>
              <a:rPr lang="en-US" sz="1400" dirty="0" smtClean="0"/>
              <a:t> and M. </a:t>
            </a:r>
            <a:r>
              <a:rPr lang="en-US" sz="1400" dirty="0" err="1" smtClean="0"/>
              <a:t>Elad</a:t>
            </a:r>
            <a:r>
              <a:rPr lang="en-US" sz="1400" dirty="0" smtClean="0"/>
              <a:t>, “Optimally sparse representation in general (</a:t>
            </a:r>
            <a:r>
              <a:rPr lang="en-US" sz="1400" dirty="0" err="1" smtClean="0"/>
              <a:t>nonorthogonal</a:t>
            </a:r>
            <a:r>
              <a:rPr lang="en-US" sz="1400" dirty="0" smtClean="0"/>
              <a:t>) dictionaries via `1 minimization,” </a:t>
            </a:r>
            <a:r>
              <a:rPr lang="en-US" sz="1400" i="1" dirty="0" smtClean="0"/>
              <a:t>Proc. Nat. Acad. Sci.</a:t>
            </a:r>
            <a:r>
              <a:rPr lang="en-US" sz="1400" dirty="0" smtClean="0"/>
              <a:t>, vol. 100, no. 5, pp. 2197–2202, Mar. 2003</a:t>
            </a:r>
          </a:p>
          <a:p>
            <a:pPr>
              <a:buSzPct val="50000"/>
              <a:buFontTx/>
              <a:buBlip>
                <a:blip r:embed="rId3"/>
              </a:buBlip>
            </a:pPr>
            <a:r>
              <a:rPr lang="en-US" sz="1400" dirty="0" smtClean="0"/>
              <a:t>Z. Ben-</a:t>
            </a:r>
            <a:r>
              <a:rPr lang="en-US" sz="1400" dirty="0" err="1" smtClean="0"/>
              <a:t>Haim</a:t>
            </a:r>
            <a:r>
              <a:rPr lang="en-US" sz="1400" dirty="0" smtClean="0"/>
              <a:t> and Y. C. </a:t>
            </a:r>
            <a:r>
              <a:rPr lang="en-US" sz="1400" dirty="0" err="1" smtClean="0"/>
              <a:t>Eldar</a:t>
            </a:r>
            <a:r>
              <a:rPr lang="en-US" sz="1400" dirty="0" smtClean="0"/>
              <a:t>, "The </a:t>
            </a:r>
            <a:r>
              <a:rPr lang="en-US" sz="1400" dirty="0" err="1" smtClean="0"/>
              <a:t>Cramér</a:t>
            </a:r>
            <a:r>
              <a:rPr lang="en-US" sz="1400" dirty="0" smtClean="0"/>
              <a:t>–</a:t>
            </a:r>
            <a:r>
              <a:rPr lang="en-US" sz="1400" dirty="0" err="1" smtClean="0"/>
              <a:t>Rao</a:t>
            </a:r>
            <a:r>
              <a:rPr lang="en-US" sz="1400" dirty="0" smtClean="0"/>
              <a:t> bound for estimating a sparse parameter vector," </a:t>
            </a:r>
            <a:r>
              <a:rPr lang="en-US" sz="1400" i="1" dirty="0" smtClean="0"/>
              <a:t>IEEE Trans. Signal Processing</a:t>
            </a:r>
            <a:r>
              <a:rPr lang="en-US" sz="1400" dirty="0" smtClean="0"/>
              <a:t>, vol. 58, no. 6, pp. 3384–3389, June 2010</a:t>
            </a:r>
          </a:p>
          <a:p>
            <a:pPr>
              <a:buSzPct val="50000"/>
              <a:buFontTx/>
              <a:buBlip>
                <a:blip r:embed="rId3"/>
              </a:buBlip>
            </a:pPr>
            <a:r>
              <a:rPr lang="en-US" sz="1400" dirty="0"/>
              <a:t>I. F. </a:t>
            </a:r>
            <a:r>
              <a:rPr lang="en-US" sz="1400" dirty="0" err="1"/>
              <a:t>Gorodnitsky</a:t>
            </a:r>
            <a:r>
              <a:rPr lang="en-US" sz="1400" dirty="0"/>
              <a:t> and B. D. </a:t>
            </a:r>
            <a:r>
              <a:rPr lang="en-US" sz="1400" dirty="0" err="1"/>
              <a:t>Rao</a:t>
            </a:r>
            <a:r>
              <a:rPr lang="en-US" sz="1400" dirty="0"/>
              <a:t>, “Sparse signal reconstruction from limited data using FOCUSS: A re-weighted minimum norm algorithm,” </a:t>
            </a:r>
            <a:r>
              <a:rPr lang="en-US" sz="1400" i="1" dirty="0"/>
              <a:t>IEEE Trans. Signal Processing</a:t>
            </a:r>
            <a:r>
              <a:rPr lang="en-US" sz="1400" dirty="0"/>
              <a:t>, vol. 45, no. 3, pp. 600–616, Mar. </a:t>
            </a:r>
            <a:r>
              <a:rPr lang="en-US" sz="1400" dirty="0" smtClean="0"/>
              <a:t>1997</a:t>
            </a:r>
            <a:endParaRPr lang="en-US" sz="1400" dirty="0"/>
          </a:p>
          <a:p>
            <a:pPr marL="0" indent="0">
              <a:buSzPct val="50000"/>
              <a:buNone/>
            </a:pPr>
            <a:endParaRPr lang="en-US" sz="1400" dirty="0"/>
          </a:p>
          <a:p>
            <a:endParaRPr lang="en-US" sz="1400" dirty="0"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smtClean="0"/>
              <a:t>References</a:t>
            </a:r>
          </a:p>
        </p:txBody>
      </p:sp>
      <p:sp>
        <p:nvSpPr>
          <p:cNvPr id="173059" name="Rectangle 3"/>
          <p:cNvSpPr>
            <a:spLocks noGrp="1" noChangeArrowheads="1"/>
          </p:cNvSpPr>
          <p:nvPr>
            <p:ph type="body" idx="1"/>
          </p:nvPr>
        </p:nvSpPr>
        <p:spPr>
          <a:xfrm>
            <a:off x="95250" y="1228725"/>
            <a:ext cx="9048750" cy="5121275"/>
          </a:xfrm>
        </p:spPr>
        <p:txBody>
          <a:bodyPr/>
          <a:lstStyle/>
          <a:p>
            <a:pPr>
              <a:buSzPct val="60000"/>
              <a:buFontTx/>
              <a:buNone/>
            </a:pPr>
            <a:r>
              <a:rPr lang="en-US" sz="1800" b="1" dirty="0" smtClean="0">
                <a:solidFill>
                  <a:srgbClr val="FF0000"/>
                </a:solidFill>
              </a:rPr>
              <a:t>Compressed sensing (#2):</a:t>
            </a:r>
            <a:r>
              <a:rPr lang="en-US" sz="1800" dirty="0" smtClean="0"/>
              <a:t> </a:t>
            </a:r>
          </a:p>
          <a:p>
            <a:pPr>
              <a:buSzPct val="50000"/>
              <a:buFontTx/>
              <a:buBlip>
                <a:blip r:embed="rId3"/>
              </a:buBlip>
            </a:pPr>
            <a:r>
              <a:rPr lang="en-US" sz="1400" dirty="0" smtClean="0"/>
              <a:t>Z. Ben-</a:t>
            </a:r>
            <a:r>
              <a:rPr lang="en-US" sz="1400" dirty="0" err="1" smtClean="0"/>
              <a:t>Haim</a:t>
            </a:r>
            <a:r>
              <a:rPr lang="en-US" sz="1400" dirty="0" smtClean="0"/>
              <a:t>, Y. C. </a:t>
            </a:r>
            <a:r>
              <a:rPr lang="en-US" sz="1400" dirty="0" err="1" smtClean="0"/>
              <a:t>Eldar</a:t>
            </a:r>
            <a:r>
              <a:rPr lang="en-US" sz="1400" dirty="0" smtClean="0"/>
              <a:t>, and M. </a:t>
            </a:r>
            <a:r>
              <a:rPr lang="en-US" sz="1400" dirty="0" err="1" smtClean="0"/>
              <a:t>Elad</a:t>
            </a:r>
            <a:r>
              <a:rPr lang="en-US" sz="1400" dirty="0" smtClean="0"/>
              <a:t>, “Coherence-based performance guarantees for estimating a sparse vector under random noise,” </a:t>
            </a:r>
            <a:r>
              <a:rPr lang="en-US" sz="1400" i="1" dirty="0" smtClean="0"/>
              <a:t>IEEE Trans. Signal Processing</a:t>
            </a:r>
            <a:r>
              <a:rPr lang="en-US" sz="1400" dirty="0" smtClean="0"/>
              <a:t>, vol. 58, no. 10, pp. 5030–5043, Oct. 2010</a:t>
            </a:r>
          </a:p>
          <a:p>
            <a:pPr>
              <a:buSzPct val="50000"/>
              <a:buFontTx/>
              <a:buBlip>
                <a:blip r:embed="rId3"/>
              </a:buBlip>
            </a:pPr>
            <a:r>
              <a:rPr lang="en-US" sz="1400" dirty="0" smtClean="0"/>
              <a:t>S. F. Cotter, B. D. </a:t>
            </a:r>
            <a:r>
              <a:rPr lang="en-US" sz="1400" dirty="0" err="1" smtClean="0"/>
              <a:t>Rao</a:t>
            </a:r>
            <a:r>
              <a:rPr lang="en-US" sz="1400" dirty="0" smtClean="0"/>
              <a:t>, K. </a:t>
            </a:r>
            <a:r>
              <a:rPr lang="en-US" sz="1400" dirty="0" err="1" smtClean="0"/>
              <a:t>Engan</a:t>
            </a:r>
            <a:r>
              <a:rPr lang="en-US" sz="1400" dirty="0" smtClean="0"/>
              <a:t>, and K. </a:t>
            </a:r>
            <a:r>
              <a:rPr lang="en-US" sz="1400" dirty="0" err="1" smtClean="0"/>
              <a:t>Kreutz</a:t>
            </a:r>
            <a:r>
              <a:rPr lang="en-US" sz="1400" dirty="0" smtClean="0"/>
              <a:t>-Delgado, “Sparse solutions to linear inverse problems with multiple measurement vectors,” </a:t>
            </a:r>
            <a:r>
              <a:rPr lang="en-US" sz="1400" i="1" dirty="0" smtClean="0"/>
              <a:t>IEEE Trans. Signal Processing</a:t>
            </a:r>
            <a:r>
              <a:rPr lang="en-US" sz="1400" dirty="0" smtClean="0"/>
              <a:t>, vol. 53, no. 7, pp. 2477–2488, July 2005</a:t>
            </a:r>
          </a:p>
          <a:p>
            <a:pPr>
              <a:buSzPct val="50000"/>
              <a:buFontTx/>
              <a:buBlip>
                <a:blip r:embed="rId3"/>
              </a:buBlip>
            </a:pPr>
            <a:r>
              <a:rPr lang="en-US" sz="1400" dirty="0" smtClean="0"/>
              <a:t>J. Chen and X. </a:t>
            </a:r>
            <a:r>
              <a:rPr lang="en-US" sz="1400" dirty="0" err="1" smtClean="0"/>
              <a:t>Huo</a:t>
            </a:r>
            <a:r>
              <a:rPr lang="en-US" sz="1400" dirty="0" smtClean="0"/>
              <a:t>, “Theoretical results on sparse representations of multiple-measurement vectors,” </a:t>
            </a:r>
            <a:r>
              <a:rPr lang="en-US" sz="1400" i="1" dirty="0" smtClean="0"/>
              <a:t>IEEE Trans. Signal Processing</a:t>
            </a:r>
            <a:r>
              <a:rPr lang="en-US" sz="1400" dirty="0" smtClean="0"/>
              <a:t>, vol. 54, no. 12, pp. 4634–4643, Dec. 2006</a:t>
            </a:r>
          </a:p>
          <a:p>
            <a:pPr>
              <a:buSzPct val="50000"/>
              <a:buFontTx/>
              <a:buBlip>
                <a:blip r:embed="rId3"/>
              </a:buBlip>
            </a:pPr>
            <a:r>
              <a:rPr lang="en-US" sz="1400" dirty="0" smtClean="0"/>
              <a:t>M. </a:t>
            </a:r>
            <a:r>
              <a:rPr lang="en-US" sz="1400" dirty="0" err="1" smtClean="0"/>
              <a:t>Mishali</a:t>
            </a:r>
            <a:r>
              <a:rPr lang="en-US" sz="1400" dirty="0" smtClean="0"/>
              <a:t> and Y. C. </a:t>
            </a:r>
            <a:r>
              <a:rPr lang="en-US" sz="1400" dirty="0" err="1" smtClean="0"/>
              <a:t>Eldar</a:t>
            </a:r>
            <a:r>
              <a:rPr lang="en-US" sz="1400" dirty="0" smtClean="0"/>
              <a:t>, “Reduce and boost: Recovering arbitrary sets of jointly sparse vectors,” </a:t>
            </a:r>
            <a:r>
              <a:rPr lang="en-US" sz="1400" i="1" dirty="0" smtClean="0"/>
              <a:t>IEEE Trans. Signal Processing</a:t>
            </a:r>
            <a:r>
              <a:rPr lang="en-US" sz="1400" dirty="0" smtClean="0"/>
              <a:t>, vol. 56, no. 10, pp. 4692–4702, Oct. 2008</a:t>
            </a:r>
          </a:p>
          <a:p>
            <a:pPr>
              <a:buSzPct val="50000"/>
              <a:buFontTx/>
              <a:buBlip>
                <a:blip r:embed="rId3"/>
              </a:buBlip>
            </a:pPr>
            <a:r>
              <a:rPr lang="en-US" sz="1400" dirty="0" smtClean="0"/>
              <a:t>S. </a:t>
            </a:r>
            <a:r>
              <a:rPr lang="en-US" sz="1400" dirty="0" err="1" smtClean="0"/>
              <a:t>Mallat</a:t>
            </a:r>
            <a:r>
              <a:rPr lang="en-US" sz="1400" dirty="0" smtClean="0"/>
              <a:t> and Z. Zhang, “Matching pursuit with time-frequency dictionaries,” </a:t>
            </a:r>
            <a:r>
              <a:rPr lang="en-US" sz="1400" i="1" dirty="0" smtClean="0"/>
              <a:t>IEEE Trans. Signal Processing</a:t>
            </a:r>
            <a:r>
              <a:rPr lang="en-US" sz="1400" dirty="0" smtClean="0"/>
              <a:t>, vol. 41, no. 12, pp. 3397–3415, Dec. 1993</a:t>
            </a:r>
          </a:p>
          <a:p>
            <a:pPr>
              <a:buSzPct val="50000"/>
              <a:buFontTx/>
              <a:buBlip>
                <a:blip r:embed="rId3"/>
              </a:buBlip>
            </a:pPr>
            <a:r>
              <a:rPr lang="en-US" sz="1400" dirty="0" smtClean="0"/>
              <a:t>Y. </a:t>
            </a:r>
            <a:r>
              <a:rPr lang="en-US" sz="1400" dirty="0" err="1" smtClean="0"/>
              <a:t>Pati</a:t>
            </a:r>
            <a:r>
              <a:rPr lang="en-US" sz="1400" dirty="0" smtClean="0"/>
              <a:t>, R. </a:t>
            </a:r>
            <a:r>
              <a:rPr lang="en-US" sz="1400" dirty="0" err="1" smtClean="0"/>
              <a:t>Rezaifar</a:t>
            </a:r>
            <a:r>
              <a:rPr lang="en-US" sz="1400" dirty="0" smtClean="0"/>
              <a:t>, and P. </a:t>
            </a:r>
            <a:r>
              <a:rPr lang="en-US" sz="1400" dirty="0" err="1" smtClean="0"/>
              <a:t>Krishnaprasad</a:t>
            </a:r>
            <a:r>
              <a:rPr lang="en-US" sz="1400" dirty="0" smtClean="0"/>
              <a:t>, “Orthogonal matching pursuit: Recursive function approximation with applications to wavelet decomposition,” in </a:t>
            </a:r>
            <a:r>
              <a:rPr lang="en-US" sz="1400" i="1" dirty="0" err="1" smtClean="0"/>
              <a:t>Asilomar</a:t>
            </a:r>
            <a:r>
              <a:rPr lang="en-US" sz="1400" i="1" dirty="0" smtClean="0"/>
              <a:t> Conf. Signals, Systems, and Computers</a:t>
            </a:r>
            <a:r>
              <a:rPr lang="en-US" sz="1400" dirty="0" smtClean="0"/>
              <a:t>, Pacific Grove, CA, Nov. 1993</a:t>
            </a:r>
          </a:p>
          <a:p>
            <a:pPr>
              <a:buSzPct val="50000"/>
              <a:buBlip>
                <a:blip r:embed="rId3"/>
              </a:buBlip>
            </a:pPr>
            <a:r>
              <a:rPr lang="en-US" sz="1400" dirty="0"/>
              <a:t>M. E. Davies and Y. C. </a:t>
            </a:r>
            <a:r>
              <a:rPr lang="en-US" sz="1400" dirty="0" err="1"/>
              <a:t>Eldar</a:t>
            </a:r>
            <a:r>
              <a:rPr lang="en-US" sz="1400" dirty="0"/>
              <a:t>, “Rank awareness in joint sparse recovery,” Apr. 2010, </a:t>
            </a:r>
            <a:r>
              <a:rPr lang="en-US" sz="1400" i="1" dirty="0" smtClean="0"/>
              <a:t>Preprint</a:t>
            </a:r>
          </a:p>
          <a:p>
            <a:pPr>
              <a:buSzPct val="50000"/>
              <a:buFontTx/>
              <a:buBlip>
                <a:blip r:embed="rId3"/>
              </a:buBlip>
            </a:pPr>
            <a:r>
              <a:rPr lang="en-US" sz="1400" dirty="0"/>
              <a:t>D. Baron, M. B. </a:t>
            </a:r>
            <a:r>
              <a:rPr lang="en-US" sz="1400" dirty="0" err="1"/>
              <a:t>Wakin</a:t>
            </a:r>
            <a:r>
              <a:rPr lang="en-US" sz="1400" dirty="0"/>
              <a:t>, M. F. Duarte, S. </a:t>
            </a:r>
            <a:r>
              <a:rPr lang="en-US" sz="1400" dirty="0" err="1"/>
              <a:t>Sarvotham</a:t>
            </a:r>
            <a:r>
              <a:rPr lang="en-US" sz="1400" dirty="0"/>
              <a:t>, and R. G. </a:t>
            </a:r>
            <a:r>
              <a:rPr lang="en-US" sz="1400" dirty="0" err="1"/>
              <a:t>Baraniuk</a:t>
            </a:r>
            <a:r>
              <a:rPr lang="en-US" sz="1400" dirty="0"/>
              <a:t>, “Distributed compressed sensing,” </a:t>
            </a:r>
            <a:r>
              <a:rPr lang="en-US" sz="1400" i="1" dirty="0"/>
              <a:t>Tech. Rep. TREE-0612</a:t>
            </a:r>
            <a:r>
              <a:rPr lang="en-US" sz="1400" dirty="0"/>
              <a:t>, Rice University, Department of Electrical and Computer Engineering, Houston, TX, Nov. </a:t>
            </a:r>
            <a:r>
              <a:rPr lang="en-US" sz="1400" dirty="0" smtClean="0"/>
              <a:t>2006</a:t>
            </a:r>
            <a:endParaRPr lang="en-US" sz="1400"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4"/>
          <p:cNvSpPr>
            <a:spLocks noChangeArrowheads="1"/>
          </p:cNvSpPr>
          <p:nvPr/>
        </p:nvSpPr>
        <p:spPr bwMode="auto">
          <a:xfrm>
            <a:off x="395288" y="2528888"/>
            <a:ext cx="8229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rtl="1">
              <a:spcBef>
                <a:spcPct val="20000"/>
              </a:spcBef>
            </a:pPr>
            <a:r>
              <a:rPr lang="en-US" sz="10600">
                <a:latin typeface="Lucida Calligraphy" pitchFamily="66" charset="0"/>
              </a:rPr>
              <a:t>Thank you</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smtClean="0"/>
              <a:t>Wideband Communication</a:t>
            </a:r>
            <a:endParaRPr lang="he-IL" smtClean="0"/>
          </a:p>
        </p:txBody>
      </p:sp>
      <p:sp>
        <p:nvSpPr>
          <p:cNvPr id="40963" name="Line 4"/>
          <p:cNvSpPr>
            <a:spLocks noChangeShapeType="1"/>
          </p:cNvSpPr>
          <p:nvPr/>
        </p:nvSpPr>
        <p:spPr bwMode="auto">
          <a:xfrm>
            <a:off x="1068388" y="2462213"/>
            <a:ext cx="67325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0964" name="Line 5"/>
          <p:cNvSpPr>
            <a:spLocks noChangeShapeType="1"/>
          </p:cNvSpPr>
          <p:nvPr/>
        </p:nvSpPr>
        <p:spPr bwMode="auto">
          <a:xfrm>
            <a:off x="1579563" y="24622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65" name="Line 6"/>
          <p:cNvSpPr>
            <a:spLocks noChangeShapeType="1"/>
          </p:cNvSpPr>
          <p:nvPr/>
        </p:nvSpPr>
        <p:spPr bwMode="auto">
          <a:xfrm>
            <a:off x="7296150" y="24622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66" name="Rectangle 7"/>
          <p:cNvSpPr>
            <a:spLocks noChangeArrowheads="1"/>
          </p:cNvSpPr>
          <p:nvPr/>
        </p:nvSpPr>
        <p:spPr bwMode="auto">
          <a:xfrm>
            <a:off x="4503738" y="1979613"/>
            <a:ext cx="571500" cy="48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40967" name="Rectangle 8"/>
          <p:cNvSpPr>
            <a:spLocks noChangeArrowheads="1"/>
          </p:cNvSpPr>
          <p:nvPr/>
        </p:nvSpPr>
        <p:spPr bwMode="auto">
          <a:xfrm>
            <a:off x="2219325" y="1979613"/>
            <a:ext cx="323850" cy="48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40968" name="AutoShape 9"/>
          <p:cNvSpPr>
            <a:spLocks noChangeArrowheads="1"/>
          </p:cNvSpPr>
          <p:nvPr/>
        </p:nvSpPr>
        <p:spPr bwMode="auto">
          <a:xfrm>
            <a:off x="6294438" y="1914525"/>
            <a:ext cx="323850" cy="547688"/>
          </a:xfrm>
          <a:prstGeom prst="triangle">
            <a:avLst>
              <a:gd name="adj" fmla="val 10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40969" name="AutoShape 10"/>
          <p:cNvSpPr>
            <a:spLocks noChangeArrowheads="1"/>
          </p:cNvSpPr>
          <p:nvPr/>
        </p:nvSpPr>
        <p:spPr bwMode="auto">
          <a:xfrm rot="10800000">
            <a:off x="3227388" y="2017713"/>
            <a:ext cx="684212" cy="444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p>
        </p:txBody>
      </p:sp>
      <p:pic>
        <p:nvPicPr>
          <p:cNvPr id="40970" name="Picture 11" descr="addin_tmp_trans"/>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908925" y="2282825"/>
            <a:ext cx="2952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4" descr="addin_tmp"/>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30350" y="2690813"/>
            <a:ext cx="1063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Oval 70"/>
          <p:cNvSpPr>
            <a:spLocks noChangeArrowheads="1"/>
          </p:cNvSpPr>
          <p:nvPr/>
        </p:nvSpPr>
        <p:spPr bwMode="auto">
          <a:xfrm>
            <a:off x="5389563" y="2166938"/>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40973" name="Oval 71"/>
          <p:cNvSpPr>
            <a:spLocks noChangeArrowheads="1"/>
          </p:cNvSpPr>
          <p:nvPr/>
        </p:nvSpPr>
        <p:spPr bwMode="auto">
          <a:xfrm>
            <a:off x="5607050" y="2166938"/>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40974" name="Oval 72"/>
          <p:cNvSpPr>
            <a:spLocks noChangeArrowheads="1"/>
          </p:cNvSpPr>
          <p:nvPr/>
        </p:nvSpPr>
        <p:spPr bwMode="auto">
          <a:xfrm>
            <a:off x="5807075" y="2166938"/>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pic>
        <p:nvPicPr>
          <p:cNvPr id="40975" name="Picture 96" descr="addin_tmp"/>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059613" y="2665413"/>
            <a:ext cx="5064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6" name="TextBox 84"/>
          <p:cNvSpPr txBox="1">
            <a:spLocks noChangeArrowheads="1"/>
          </p:cNvSpPr>
          <p:nvPr/>
        </p:nvSpPr>
        <p:spPr bwMode="auto">
          <a:xfrm>
            <a:off x="2079625" y="1546225"/>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AM</a:t>
            </a:r>
            <a:endParaRPr lang="he-IL" sz="2000"/>
          </a:p>
        </p:txBody>
      </p:sp>
      <p:sp>
        <p:nvSpPr>
          <p:cNvPr id="40977" name="TextBox 85"/>
          <p:cNvSpPr txBox="1">
            <a:spLocks noChangeArrowheads="1"/>
          </p:cNvSpPr>
          <p:nvPr/>
        </p:nvSpPr>
        <p:spPr bwMode="auto">
          <a:xfrm>
            <a:off x="3260725" y="1546225"/>
            <a:ext cx="56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FM</a:t>
            </a:r>
            <a:endParaRPr lang="he-IL" sz="2000"/>
          </a:p>
        </p:txBody>
      </p:sp>
      <p:sp>
        <p:nvSpPr>
          <p:cNvPr id="40978" name="TextBox 86"/>
          <p:cNvSpPr txBox="1">
            <a:spLocks noChangeArrowheads="1"/>
          </p:cNvSpPr>
          <p:nvPr/>
        </p:nvSpPr>
        <p:spPr bwMode="auto">
          <a:xfrm>
            <a:off x="6029325" y="1546225"/>
            <a:ext cx="855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QPSK</a:t>
            </a:r>
            <a:endParaRPr lang="he-IL" sz="2000"/>
          </a:p>
        </p:txBody>
      </p:sp>
      <p:sp>
        <p:nvSpPr>
          <p:cNvPr id="40979" name="TextBox 87"/>
          <p:cNvSpPr txBox="1">
            <a:spLocks noChangeArrowheads="1"/>
          </p:cNvSpPr>
          <p:nvPr/>
        </p:nvSpPr>
        <p:spPr bwMode="auto">
          <a:xfrm>
            <a:off x="4378325" y="1546225"/>
            <a:ext cx="820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QAM</a:t>
            </a:r>
            <a:endParaRPr lang="he-IL" sz="2000"/>
          </a:p>
        </p:txBody>
      </p:sp>
      <p:grpSp>
        <p:nvGrpSpPr>
          <p:cNvPr id="40980" name="Group 15"/>
          <p:cNvGrpSpPr>
            <a:grpSpLocks/>
          </p:cNvGrpSpPr>
          <p:nvPr/>
        </p:nvGrpSpPr>
        <p:grpSpPr bwMode="auto">
          <a:xfrm>
            <a:off x="350838" y="1498600"/>
            <a:ext cx="420687" cy="974725"/>
            <a:chOff x="390" y="2288"/>
            <a:chExt cx="369" cy="856"/>
          </a:xfrm>
        </p:grpSpPr>
        <p:sp>
          <p:nvSpPr>
            <p:cNvPr id="40997" name="Line 16"/>
            <p:cNvSpPr>
              <a:spLocks noChangeShapeType="1"/>
            </p:cNvSpPr>
            <p:nvPr/>
          </p:nvSpPr>
          <p:spPr bwMode="auto">
            <a:xfrm rot="900000">
              <a:off x="474"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98" name="Line 17"/>
            <p:cNvSpPr>
              <a:spLocks noChangeShapeType="1"/>
            </p:cNvSpPr>
            <p:nvPr/>
          </p:nvSpPr>
          <p:spPr bwMode="auto">
            <a:xfrm rot="-900000">
              <a:off x="650"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99" name="Line 18"/>
            <p:cNvSpPr>
              <a:spLocks noChangeShapeType="1"/>
            </p:cNvSpPr>
            <p:nvPr/>
          </p:nvSpPr>
          <p:spPr bwMode="auto">
            <a:xfrm flipV="1">
              <a:off x="390"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000" name="Line 19"/>
            <p:cNvSpPr>
              <a:spLocks noChangeShapeType="1"/>
            </p:cNvSpPr>
            <p:nvPr/>
          </p:nvSpPr>
          <p:spPr bwMode="auto">
            <a:xfrm flipH="1" flipV="1">
              <a:off x="434"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001" name="Line 20"/>
            <p:cNvSpPr>
              <a:spLocks noChangeShapeType="1"/>
            </p:cNvSpPr>
            <p:nvPr/>
          </p:nvSpPr>
          <p:spPr bwMode="auto">
            <a:xfrm flipV="1">
              <a:off x="434" y="2827"/>
              <a:ext cx="216"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002" name="Line 21"/>
            <p:cNvSpPr>
              <a:spLocks noChangeShapeType="1"/>
            </p:cNvSpPr>
            <p:nvPr/>
          </p:nvSpPr>
          <p:spPr bwMode="auto">
            <a:xfrm flipH="1" flipV="1">
              <a:off x="473" y="2827"/>
              <a:ext cx="217"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003" name="Line 22"/>
            <p:cNvSpPr>
              <a:spLocks noChangeShapeType="1"/>
            </p:cNvSpPr>
            <p:nvPr/>
          </p:nvSpPr>
          <p:spPr bwMode="auto">
            <a:xfrm flipV="1">
              <a:off x="470" y="2730"/>
              <a:ext cx="156"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004" name="Line 23"/>
            <p:cNvSpPr>
              <a:spLocks noChangeShapeType="1"/>
            </p:cNvSpPr>
            <p:nvPr/>
          </p:nvSpPr>
          <p:spPr bwMode="auto">
            <a:xfrm flipH="1" flipV="1">
              <a:off x="502" y="2735"/>
              <a:ext cx="148" cy="8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005" name="Freeform 24"/>
            <p:cNvSpPr>
              <a:spLocks/>
            </p:cNvSpPr>
            <p:nvPr/>
          </p:nvSpPr>
          <p:spPr bwMode="auto">
            <a:xfrm>
              <a:off x="554" y="2392"/>
              <a:ext cx="88" cy="116"/>
            </a:xfrm>
            <a:custGeom>
              <a:avLst/>
              <a:gdLst>
                <a:gd name="T0" fmla="*/ 0 w 88"/>
                <a:gd name="T1" fmla="*/ 0 h 116"/>
                <a:gd name="T2" fmla="*/ 64 w 88"/>
                <a:gd name="T3" fmla="*/ 16 h 116"/>
                <a:gd name="T4" fmla="*/ 88 w 88"/>
                <a:gd name="T5" fmla="*/ 68 h 116"/>
                <a:gd name="T6" fmla="*/ 64 w 88"/>
                <a:gd name="T7" fmla="*/ 116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41006" name="Freeform 25"/>
            <p:cNvSpPr>
              <a:spLocks/>
            </p:cNvSpPr>
            <p:nvPr/>
          </p:nvSpPr>
          <p:spPr bwMode="auto">
            <a:xfrm>
              <a:off x="562" y="2332"/>
              <a:ext cx="140" cy="184"/>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41007" name="Freeform 26"/>
            <p:cNvSpPr>
              <a:spLocks/>
            </p:cNvSpPr>
            <p:nvPr/>
          </p:nvSpPr>
          <p:spPr bwMode="auto">
            <a:xfrm>
              <a:off x="582" y="2288"/>
              <a:ext cx="177" cy="232"/>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grpSp>
        <p:nvGrpSpPr>
          <p:cNvPr id="40981" name="Group 78"/>
          <p:cNvGrpSpPr>
            <a:grpSpLocks/>
          </p:cNvGrpSpPr>
          <p:nvPr/>
        </p:nvGrpSpPr>
        <p:grpSpPr bwMode="auto">
          <a:xfrm>
            <a:off x="8229600" y="1425575"/>
            <a:ext cx="488950" cy="908050"/>
            <a:chOff x="5112" y="1184"/>
            <a:chExt cx="390" cy="725"/>
          </a:xfrm>
        </p:grpSpPr>
        <p:sp>
          <p:nvSpPr>
            <p:cNvPr id="40991" name="Line 79"/>
            <p:cNvSpPr>
              <a:spLocks noChangeShapeType="1"/>
            </p:cNvSpPr>
            <p:nvPr/>
          </p:nvSpPr>
          <p:spPr bwMode="auto">
            <a:xfrm>
              <a:off x="5387" y="1481"/>
              <a:ext cx="115" cy="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92" name="Line 80"/>
            <p:cNvSpPr>
              <a:spLocks noChangeShapeType="1"/>
            </p:cNvSpPr>
            <p:nvPr/>
          </p:nvSpPr>
          <p:spPr bwMode="auto">
            <a:xfrm>
              <a:off x="5502" y="1596"/>
              <a:ext cx="0" cy="3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93" name="Line 81"/>
            <p:cNvSpPr>
              <a:spLocks noChangeShapeType="1"/>
            </p:cNvSpPr>
            <p:nvPr/>
          </p:nvSpPr>
          <p:spPr bwMode="auto">
            <a:xfrm flipH="1" flipV="1">
              <a:off x="5146" y="1294"/>
              <a:ext cx="87" cy="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94" name="Line 82"/>
            <p:cNvSpPr>
              <a:spLocks noChangeShapeType="1"/>
            </p:cNvSpPr>
            <p:nvPr/>
          </p:nvSpPr>
          <p:spPr bwMode="auto">
            <a:xfrm flipH="1" flipV="1">
              <a:off x="5140" y="1289"/>
              <a:ext cx="285"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0995" name="Oval 83"/>
            <p:cNvSpPr>
              <a:spLocks noChangeArrowheads="1"/>
            </p:cNvSpPr>
            <p:nvPr/>
          </p:nvSpPr>
          <p:spPr bwMode="auto">
            <a:xfrm>
              <a:off x="5112" y="1260"/>
              <a:ext cx="56" cy="56"/>
            </a:xfrm>
            <a:prstGeom prst="ellipse">
              <a:avLst/>
            </a:prstGeom>
            <a:solidFill>
              <a:schemeClr val="tx1"/>
            </a:solidFill>
            <a:ln w="9525">
              <a:solidFill>
                <a:schemeClr val="tx1"/>
              </a:solidFill>
              <a:round/>
              <a:headEnd/>
              <a:tailEnd/>
            </a:ln>
          </p:spPr>
          <p:txBody>
            <a:bodyPr wrap="none" anchor="ctr"/>
            <a:lstStyle/>
            <a:p>
              <a:endParaRPr lang="ru-RU"/>
            </a:p>
          </p:txBody>
        </p:sp>
        <p:pic>
          <p:nvPicPr>
            <p:cNvPr id="40996" name="Picture 84"/>
            <p:cNvPicPr>
              <a:picLocks noChangeAspect="1" noChangeArrowheads="1"/>
            </p:cNvPicPr>
            <p:nvPr/>
          </p:nvPicPr>
          <p:blipFill>
            <a:blip r:embed="rId13" cstate="print">
              <a:extLst>
                <a:ext uri="{28A0092B-C50C-407E-A947-70E740481C1C}">
                  <a14:useLocalDpi xmlns:a14="http://schemas.microsoft.com/office/drawing/2010/main" val="0"/>
                </a:ext>
              </a:extLst>
            </a:blip>
            <a:srcRect l="44197"/>
            <a:stretch>
              <a:fillRect/>
            </a:stretch>
          </p:blipFill>
          <p:spPr bwMode="auto">
            <a:xfrm rot="1800000">
              <a:off x="5170" y="1184"/>
              <a:ext cx="25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82" name="Line 6"/>
          <p:cNvSpPr>
            <a:spLocks noChangeShapeType="1"/>
          </p:cNvSpPr>
          <p:nvPr/>
        </p:nvSpPr>
        <p:spPr bwMode="auto">
          <a:xfrm>
            <a:off x="6456363" y="24622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40983" name="Picture 157" descr="addin_tmp.png"/>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370638" y="2665413"/>
            <a:ext cx="173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 Box 20"/>
          <p:cNvSpPr txBox="1">
            <a:spLocks noChangeArrowheads="1"/>
          </p:cNvSpPr>
          <p:nvPr/>
        </p:nvSpPr>
        <p:spPr bwMode="auto">
          <a:xfrm>
            <a:off x="252413" y="2935288"/>
            <a:ext cx="747553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5"/>
              </a:buBlip>
            </a:pPr>
            <a:r>
              <a:rPr lang="en-US" sz="2000">
                <a:solidFill>
                  <a:srgbClr val="000000"/>
                </a:solidFill>
                <a:cs typeface="Tahoma" pitchFamily="34" charset="0"/>
              </a:rPr>
              <a:t> </a:t>
            </a:r>
            <a:r>
              <a:rPr lang="en-US" sz="2000" b="1">
                <a:solidFill>
                  <a:srgbClr val="FF0000"/>
                </a:solidFill>
                <a:cs typeface="Tahoma" pitchFamily="34" charset="0"/>
              </a:rPr>
              <a:t>Subspace methods:</a:t>
            </a:r>
            <a:r>
              <a:rPr lang="en-US" sz="2000">
                <a:solidFill>
                  <a:srgbClr val="000000"/>
                </a:solidFill>
                <a:cs typeface="Tahoma" pitchFamily="34" charset="0"/>
              </a:rPr>
              <a:t>  </a:t>
            </a:r>
          </a:p>
          <a:p>
            <a:pPr lvl="1" eaLnBrk="1" hangingPunct="1">
              <a:buSzPct val="75000"/>
              <a:buFontTx/>
              <a:buBlip>
                <a:blip r:embed="rId15"/>
              </a:buBlip>
            </a:pPr>
            <a:r>
              <a:rPr lang="en-US" sz="2000">
                <a:solidFill>
                  <a:srgbClr val="000000"/>
                </a:solidFill>
                <a:cs typeface="Tahoma" pitchFamily="34" charset="0"/>
              </a:rPr>
              <a:t>RF demodulation</a:t>
            </a:r>
          </a:p>
          <a:p>
            <a:pPr lvl="1" eaLnBrk="1" hangingPunct="1">
              <a:buSzPct val="75000"/>
              <a:buFontTx/>
              <a:buBlip>
                <a:blip r:embed="rId15"/>
              </a:buBlip>
            </a:pPr>
            <a:r>
              <a:rPr lang="en-US" sz="2000">
                <a:solidFill>
                  <a:srgbClr val="000000"/>
                </a:solidFill>
                <a:cs typeface="Tahoma" pitchFamily="34" charset="0"/>
              </a:rPr>
              <a:t>Undersampling</a:t>
            </a:r>
          </a:p>
          <a:p>
            <a:pPr lvl="1" eaLnBrk="1" hangingPunct="1">
              <a:buSzPct val="75000"/>
              <a:buFontTx/>
              <a:buBlip>
                <a:blip r:embed="rId15"/>
              </a:buBlip>
            </a:pPr>
            <a:r>
              <a:rPr lang="en-US" sz="2000">
                <a:solidFill>
                  <a:srgbClr val="000000"/>
                </a:solidFill>
                <a:cs typeface="Tahoma" pitchFamily="34" charset="0"/>
              </a:rPr>
              <a:t>and more…</a:t>
            </a:r>
          </a:p>
          <a:p>
            <a:pPr lvl="1" eaLnBrk="1" hangingPunct="1">
              <a:buSzPct val="75000"/>
              <a:buFontTx/>
              <a:buBlip>
                <a:blip r:embed="rId15"/>
              </a:buBlip>
            </a:pPr>
            <a:endParaRPr lang="en-US" sz="2000">
              <a:solidFill>
                <a:srgbClr val="000000"/>
              </a:solidFill>
              <a:cs typeface="Tahoma" pitchFamily="34" charset="0"/>
            </a:endParaRPr>
          </a:p>
          <a:p>
            <a:pPr eaLnBrk="1" hangingPunct="1">
              <a:buSzPct val="75000"/>
              <a:buFontTx/>
              <a:buBlip>
                <a:blip r:embed="rId15"/>
              </a:buBlip>
            </a:pPr>
            <a:r>
              <a:rPr lang="en-US" sz="2000">
                <a:solidFill>
                  <a:srgbClr val="000000"/>
                </a:solidFill>
                <a:cs typeface="Tahoma" pitchFamily="34" charset="0"/>
              </a:rPr>
              <a:t>  Unknown    , </a:t>
            </a:r>
            <a:r>
              <a:rPr lang="en-US" sz="2000" i="1">
                <a:solidFill>
                  <a:srgbClr val="000000"/>
                </a:solidFill>
                <a:cs typeface="Tahoma" pitchFamily="34" charset="0"/>
              </a:rPr>
              <a:t>e.g.</a:t>
            </a:r>
            <a:r>
              <a:rPr lang="en-US" sz="2000">
                <a:solidFill>
                  <a:srgbClr val="000000"/>
                </a:solidFill>
                <a:cs typeface="Tahoma" pitchFamily="34" charset="0"/>
              </a:rPr>
              <a:t> cognitive radio. Should we sample at             ?</a:t>
            </a:r>
          </a:p>
        </p:txBody>
      </p:sp>
      <p:sp>
        <p:nvSpPr>
          <p:cNvPr id="43" name="Right Brace 42"/>
          <p:cNvSpPr/>
          <p:nvPr/>
        </p:nvSpPr>
        <p:spPr>
          <a:xfrm>
            <a:off x="3224213" y="3065463"/>
            <a:ext cx="228600" cy="1128712"/>
          </a:xfrm>
          <a:prstGeom prst="rightBrace">
            <a:avLst>
              <a:gd name="adj1" fmla="val 26388"/>
              <a:gd name="adj2" fmla="val 50000"/>
            </a:avLst>
          </a:prstGeom>
          <a:ln w="19050"/>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40986" name="Picture 44"/>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719513" y="3514725"/>
            <a:ext cx="14128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790700" y="4552950"/>
            <a:ext cx="1746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6831013" y="4557713"/>
            <a:ext cx="635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20"/>
          <p:cNvSpPr txBox="1">
            <a:spLocks noChangeArrowheads="1"/>
          </p:cNvSpPr>
          <p:nvPr/>
        </p:nvSpPr>
        <p:spPr bwMode="auto">
          <a:xfrm>
            <a:off x="252413" y="5068888"/>
            <a:ext cx="87487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5"/>
              </a:buBlip>
            </a:pPr>
            <a:r>
              <a:rPr lang="en-US" sz="2000">
                <a:solidFill>
                  <a:srgbClr val="000000"/>
                </a:solidFill>
                <a:cs typeface="Tahoma" pitchFamily="34" charset="0"/>
              </a:rPr>
              <a:t> </a:t>
            </a:r>
            <a:r>
              <a:rPr lang="en-US" sz="2000" b="1">
                <a:solidFill>
                  <a:srgbClr val="FF0000"/>
                </a:solidFill>
                <a:cs typeface="Tahoma" pitchFamily="34" charset="0"/>
              </a:rPr>
              <a:t>Union modeling:</a:t>
            </a:r>
            <a:r>
              <a:rPr lang="en-US" sz="2000">
                <a:solidFill>
                  <a:srgbClr val="000000"/>
                </a:solidFill>
                <a:cs typeface="Tahoma" pitchFamily="34" charset="0"/>
              </a:rPr>
              <a:t>  </a:t>
            </a:r>
          </a:p>
          <a:p>
            <a:pPr lvl="1" eaLnBrk="1" hangingPunct="1">
              <a:buSzPct val="75000"/>
              <a:buFontTx/>
              <a:buBlip>
                <a:blip r:embed="rId15"/>
              </a:buBlip>
            </a:pPr>
            <a:r>
              <a:rPr lang="en-US" sz="2000">
                <a:solidFill>
                  <a:srgbClr val="000000"/>
                </a:solidFill>
                <a:cs typeface="Tahoma" pitchFamily="34" charset="0"/>
              </a:rPr>
              <a:t>Can sample at the actual information bandwidth, even though</a:t>
            </a:r>
            <a:br>
              <a:rPr lang="en-US" sz="2000">
                <a:solidFill>
                  <a:srgbClr val="000000"/>
                </a:solidFill>
                <a:cs typeface="Tahoma" pitchFamily="34" charset="0"/>
              </a:rPr>
            </a:br>
            <a:endParaRPr lang="en-US" sz="2000">
              <a:solidFill>
                <a:srgbClr val="000000"/>
              </a:solidFill>
              <a:cs typeface="Tahoma" pitchFamily="34" charset="0"/>
            </a:endParaRPr>
          </a:p>
          <a:p>
            <a:pPr lvl="1" eaLnBrk="1" hangingPunct="1">
              <a:buSzPct val="75000"/>
              <a:buFontTx/>
              <a:buBlip>
                <a:blip r:embed="rId15"/>
              </a:buBlip>
            </a:pPr>
            <a:r>
              <a:rPr lang="en-US" sz="2000">
                <a:solidFill>
                  <a:srgbClr val="000000"/>
                </a:solidFill>
                <a:cs typeface="Tahoma" pitchFamily="34" charset="0"/>
              </a:rPr>
              <a:t>Can process at low rate (no need to reconstruct Nyquist-rate samples)</a:t>
            </a:r>
          </a:p>
        </p:txBody>
      </p:sp>
      <p:pic>
        <p:nvPicPr>
          <p:cNvPr id="52" name="Picture 51"/>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119188" y="5765800"/>
            <a:ext cx="16954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p:txBody>
          <a:bodyPr/>
          <a:lstStyle/>
          <a:p>
            <a:r>
              <a:rPr lang="en-US" smtClean="0"/>
              <a:t>Sub-Nyquist Demonstration</a:t>
            </a:r>
            <a:endParaRPr lang="he-IL" smtClean="0"/>
          </a:p>
        </p:txBody>
      </p:sp>
      <p:sp>
        <p:nvSpPr>
          <p:cNvPr id="157699" name="Text Box 2462"/>
          <p:cNvSpPr txBox="1">
            <a:spLocks noChangeArrowheads="1"/>
          </p:cNvSpPr>
          <p:nvPr/>
        </p:nvSpPr>
        <p:spPr bwMode="auto">
          <a:xfrm>
            <a:off x="2551113" y="5724525"/>
            <a:ext cx="119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FM @ 631.2 MHz</a:t>
            </a:r>
          </a:p>
        </p:txBody>
      </p:sp>
      <p:sp>
        <p:nvSpPr>
          <p:cNvPr id="157700" name="Text Box 2463"/>
          <p:cNvSpPr txBox="1">
            <a:spLocks noChangeArrowheads="1"/>
          </p:cNvSpPr>
          <p:nvPr/>
        </p:nvSpPr>
        <p:spPr bwMode="auto">
          <a:xfrm>
            <a:off x="5413375" y="5729288"/>
            <a:ext cx="12287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AM @ 807.8 MHz</a:t>
            </a:r>
          </a:p>
        </p:txBody>
      </p:sp>
      <p:pic>
        <p:nvPicPr>
          <p:cNvPr id="157701" name="Picture 29" descr="aa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2938" y="4092575"/>
            <a:ext cx="2551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7702" name="Straight Arrow Connector 33"/>
          <p:cNvCxnSpPr>
            <a:cxnSpLocks noChangeShapeType="1"/>
          </p:cNvCxnSpPr>
          <p:nvPr/>
        </p:nvCxnSpPr>
        <p:spPr bwMode="auto">
          <a:xfrm rot="5400000">
            <a:off x="4098131" y="4837907"/>
            <a:ext cx="390525" cy="1588"/>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57703" name="Text Box 2450"/>
          <p:cNvSpPr txBox="1">
            <a:spLocks noChangeArrowheads="1"/>
          </p:cNvSpPr>
          <p:nvPr/>
        </p:nvSpPr>
        <p:spPr bwMode="auto">
          <a:xfrm rot="-5400000">
            <a:off x="4152106" y="4421982"/>
            <a:ext cx="6254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1.5 MHz</a:t>
            </a:r>
          </a:p>
        </p:txBody>
      </p:sp>
      <p:cxnSp>
        <p:nvCxnSpPr>
          <p:cNvPr id="157704" name="Straight Arrow Connector 33"/>
          <p:cNvCxnSpPr>
            <a:cxnSpLocks noChangeShapeType="1"/>
          </p:cNvCxnSpPr>
          <p:nvPr/>
        </p:nvCxnSpPr>
        <p:spPr bwMode="auto">
          <a:xfrm rot="10800000" flipV="1">
            <a:off x="3348038" y="4243388"/>
            <a:ext cx="387350" cy="3810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7705" name="Text Box 2450"/>
          <p:cNvSpPr txBox="1">
            <a:spLocks noChangeArrowheads="1"/>
          </p:cNvSpPr>
          <p:nvPr/>
        </p:nvSpPr>
        <p:spPr bwMode="auto">
          <a:xfrm>
            <a:off x="3652838" y="3732213"/>
            <a:ext cx="5270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10 kHz</a:t>
            </a:r>
          </a:p>
        </p:txBody>
      </p:sp>
      <p:pic>
        <p:nvPicPr>
          <p:cNvPr id="157706" name="Picture 45" descr="AMrecons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838" y="4092575"/>
            <a:ext cx="2551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7707" name="Straight Arrow Connector 33"/>
          <p:cNvCxnSpPr>
            <a:cxnSpLocks noChangeShapeType="1"/>
          </p:cNvCxnSpPr>
          <p:nvPr/>
        </p:nvCxnSpPr>
        <p:spPr bwMode="auto">
          <a:xfrm rot="10800000" flipV="1">
            <a:off x="5954713" y="4243388"/>
            <a:ext cx="387350" cy="3810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57708" name="Text Box 2450"/>
          <p:cNvSpPr txBox="1">
            <a:spLocks noChangeArrowheads="1"/>
          </p:cNvSpPr>
          <p:nvPr/>
        </p:nvSpPr>
        <p:spPr bwMode="auto">
          <a:xfrm>
            <a:off x="6257925" y="3751263"/>
            <a:ext cx="603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100 kHz</a:t>
            </a:r>
          </a:p>
        </p:txBody>
      </p:sp>
      <p:sp>
        <p:nvSpPr>
          <p:cNvPr id="157709" name="Text Box 2452"/>
          <p:cNvSpPr txBox="1">
            <a:spLocks noChangeArrowheads="1"/>
          </p:cNvSpPr>
          <p:nvPr/>
        </p:nvSpPr>
        <p:spPr bwMode="auto">
          <a:xfrm>
            <a:off x="6769100" y="2989263"/>
            <a:ext cx="248761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200"/>
              <a:t>Overlayed sub-Nyquist </a:t>
            </a:r>
          </a:p>
          <a:p>
            <a:pPr algn="ctr" rtl="1" eaLnBrk="1" hangingPunct="1"/>
            <a:r>
              <a:rPr lang="en-US" sz="1200"/>
              <a:t>aliasing around 6.171 MHz</a:t>
            </a:r>
          </a:p>
        </p:txBody>
      </p:sp>
      <p:pic>
        <p:nvPicPr>
          <p:cNvPr id="157710" name="Picture 32" descr="Y:\Xampling\calibration\Jul_8_2010\photos\IMG_3864.jpg"/>
          <p:cNvPicPr>
            <a:picLocks noChangeAspect="1" noChangeArrowheads="1"/>
          </p:cNvPicPr>
          <p:nvPr/>
        </p:nvPicPr>
        <p:blipFill>
          <a:blip r:embed="rId4" cstate="print">
            <a:extLst>
              <a:ext uri="{28A0092B-C50C-407E-A947-70E740481C1C}">
                <a14:useLocalDpi xmlns:a14="http://schemas.microsoft.com/office/drawing/2010/main" val="0"/>
              </a:ext>
            </a:extLst>
          </a:blip>
          <a:srcRect l="22383" t="6042" r="23866" b="28751"/>
          <a:stretch>
            <a:fillRect/>
          </a:stretch>
        </p:blipFill>
        <p:spPr bwMode="auto">
          <a:xfrm>
            <a:off x="7091363" y="1916113"/>
            <a:ext cx="17399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7711" name="Group 34"/>
          <p:cNvGrpSpPr>
            <a:grpSpLocks/>
          </p:cNvGrpSpPr>
          <p:nvPr/>
        </p:nvGrpSpPr>
        <p:grpSpPr bwMode="auto">
          <a:xfrm>
            <a:off x="217488" y="1909763"/>
            <a:ext cx="4192587" cy="1887537"/>
            <a:chOff x="23080663" y="4375150"/>
            <a:chExt cx="14227175" cy="6404586"/>
          </a:xfrm>
        </p:grpSpPr>
        <p:sp>
          <p:nvSpPr>
            <p:cNvPr id="157720" name="Text Box 2446"/>
            <p:cNvSpPr txBox="1">
              <a:spLocks noChangeArrowheads="1"/>
            </p:cNvSpPr>
            <p:nvPr/>
          </p:nvSpPr>
          <p:spPr bwMode="auto">
            <a:xfrm>
              <a:off x="27147839" y="5980116"/>
              <a:ext cx="757240" cy="36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800" b="1">
                  <a:solidFill>
                    <a:srgbClr val="FF0000"/>
                  </a:solidFill>
                </a:rPr>
                <a:t>+</a:t>
              </a:r>
            </a:p>
          </p:txBody>
        </p:sp>
        <p:sp>
          <p:nvSpPr>
            <p:cNvPr id="157721" name="Text Box 2447"/>
            <p:cNvSpPr txBox="1">
              <a:spLocks noChangeArrowheads="1"/>
            </p:cNvSpPr>
            <p:nvPr/>
          </p:nvSpPr>
          <p:spPr bwMode="auto">
            <a:xfrm>
              <a:off x="32199260" y="5980116"/>
              <a:ext cx="757240" cy="36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800" b="1">
                  <a:solidFill>
                    <a:srgbClr val="FF0000"/>
                  </a:solidFill>
                </a:rPr>
                <a:t>+</a:t>
              </a:r>
            </a:p>
          </p:txBody>
        </p:sp>
        <p:sp>
          <p:nvSpPr>
            <p:cNvPr id="157722" name="Text Box 2449"/>
            <p:cNvSpPr txBox="1">
              <a:spLocks noChangeArrowheads="1"/>
            </p:cNvSpPr>
            <p:nvPr/>
          </p:nvSpPr>
          <p:spPr bwMode="auto">
            <a:xfrm>
              <a:off x="24586349" y="9310690"/>
              <a:ext cx="2128101"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FM @ 631.2 MHz</a:t>
              </a:r>
            </a:p>
          </p:txBody>
        </p:sp>
        <p:sp>
          <p:nvSpPr>
            <p:cNvPr id="157723" name="Text Box 2450"/>
            <p:cNvSpPr txBox="1">
              <a:spLocks noChangeArrowheads="1"/>
            </p:cNvSpPr>
            <p:nvPr/>
          </p:nvSpPr>
          <p:spPr bwMode="auto">
            <a:xfrm>
              <a:off x="29649477" y="9310690"/>
              <a:ext cx="2191012"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AM @ 807.8 MHz</a:t>
              </a:r>
            </a:p>
          </p:txBody>
        </p:sp>
        <p:sp>
          <p:nvSpPr>
            <p:cNvPr id="157724" name="Text Box 2451"/>
            <p:cNvSpPr txBox="1">
              <a:spLocks noChangeArrowheads="1"/>
            </p:cNvSpPr>
            <p:nvPr/>
          </p:nvSpPr>
          <p:spPr bwMode="auto">
            <a:xfrm>
              <a:off x="34624355" y="9310690"/>
              <a:ext cx="2231046"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Sine @ 981.9 MHz</a:t>
              </a:r>
            </a:p>
          </p:txBody>
        </p:sp>
        <p:pic>
          <p:nvPicPr>
            <p:cNvPr id="157725" name="Picture 2" descr="Y:\Xampling\calibration\Jul_8_2010\photos\generators_exp8\IMG_3918.jpg"/>
            <p:cNvPicPr>
              <a:picLocks noChangeAspect="1" noChangeArrowheads="1"/>
            </p:cNvPicPr>
            <p:nvPr/>
          </p:nvPicPr>
          <p:blipFill>
            <a:blip r:embed="rId5" cstate="print">
              <a:extLst>
                <a:ext uri="{28A0092B-C50C-407E-A947-70E740481C1C}">
                  <a14:useLocalDpi xmlns:a14="http://schemas.microsoft.com/office/drawing/2010/main" val="0"/>
                </a:ext>
              </a:extLst>
            </a:blip>
            <a:srcRect l="19296" t="6563" r="28436" b="29062"/>
            <a:stretch>
              <a:fillRect/>
            </a:stretch>
          </p:blipFill>
          <p:spPr bwMode="auto">
            <a:xfrm>
              <a:off x="23080663" y="5486400"/>
              <a:ext cx="41640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6" name="Picture 4" descr="Y:\Xampling\calibration\Jul_8_2010\photos\generators_exp8\IMG_3955.jpg"/>
            <p:cNvPicPr>
              <a:picLocks noChangeAspect="1" noChangeArrowheads="1"/>
            </p:cNvPicPr>
            <p:nvPr/>
          </p:nvPicPr>
          <p:blipFill>
            <a:blip r:embed="rId6" cstate="print">
              <a:extLst>
                <a:ext uri="{28A0092B-C50C-407E-A947-70E740481C1C}">
                  <a14:useLocalDpi xmlns:a14="http://schemas.microsoft.com/office/drawing/2010/main" val="0"/>
                </a:ext>
              </a:extLst>
            </a:blip>
            <a:srcRect l="16251" t="3125" r="29141" b="32500"/>
            <a:stretch>
              <a:fillRect/>
            </a:stretch>
          </p:blipFill>
          <p:spPr bwMode="auto">
            <a:xfrm>
              <a:off x="28160663" y="5651500"/>
              <a:ext cx="4165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7" name="Picture 9" descr="Y:\Xampling\calibration\Jul_8_2010\photos\generators_exp8\IMG_3967.jpg"/>
            <p:cNvPicPr>
              <a:picLocks noChangeAspect="1" noChangeArrowheads="1"/>
            </p:cNvPicPr>
            <p:nvPr/>
          </p:nvPicPr>
          <p:blipFill>
            <a:blip r:embed="rId7" cstate="print">
              <a:extLst>
                <a:ext uri="{28A0092B-C50C-407E-A947-70E740481C1C}">
                  <a14:useLocalDpi xmlns:a14="http://schemas.microsoft.com/office/drawing/2010/main" val="0"/>
                </a:ext>
              </a:extLst>
            </a:blip>
            <a:srcRect l="25626" t="6876" r="20000" b="26563"/>
            <a:stretch>
              <a:fillRect/>
            </a:stretch>
          </p:blipFill>
          <p:spPr bwMode="auto">
            <a:xfrm>
              <a:off x="33142238" y="5510213"/>
              <a:ext cx="416560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8" name="Picture 3" descr="Y:\Xampling\calibration\Jul_8_2010\photos\generators_exp8\IMG_3953.jpg"/>
            <p:cNvPicPr>
              <a:picLocks noChangeAspect="1" noChangeArrowheads="1"/>
            </p:cNvPicPr>
            <p:nvPr/>
          </p:nvPicPr>
          <p:blipFill>
            <a:blip r:embed="rId8" cstate="print">
              <a:extLst>
                <a:ext uri="{28A0092B-C50C-407E-A947-70E740481C1C}">
                  <a14:useLocalDpi xmlns:a14="http://schemas.microsoft.com/office/drawing/2010/main" val="0"/>
                </a:ext>
              </a:extLst>
            </a:blip>
            <a:srcRect l="8170" t="55000" r="12189" b="12619"/>
            <a:stretch>
              <a:fillRect/>
            </a:stretch>
          </p:blipFill>
          <p:spPr bwMode="auto">
            <a:xfrm>
              <a:off x="23080663" y="4432300"/>
              <a:ext cx="41640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29" name="Picture 5" descr="Y:\Xampling\calibration\Jul_8_2010\photos\generators_exp8\IMG_3927.jpg"/>
            <p:cNvPicPr>
              <a:picLocks noChangeAspect="1" noChangeArrowheads="1"/>
            </p:cNvPicPr>
            <p:nvPr/>
          </p:nvPicPr>
          <p:blipFill>
            <a:blip r:embed="rId9" cstate="print">
              <a:extLst>
                <a:ext uri="{28A0092B-C50C-407E-A947-70E740481C1C}">
                  <a14:useLocalDpi xmlns:a14="http://schemas.microsoft.com/office/drawing/2010/main" val="0"/>
                </a:ext>
              </a:extLst>
            </a:blip>
            <a:srcRect t="42500" b="16310"/>
            <a:stretch>
              <a:fillRect/>
            </a:stretch>
          </p:blipFill>
          <p:spPr bwMode="auto">
            <a:xfrm>
              <a:off x="28160663" y="4416425"/>
              <a:ext cx="41656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30" name="Picture 7" descr="Y:\Xampling\calibration\Jul_8_2010\photos\generators_exp8\IMG_3961.jpg"/>
            <p:cNvPicPr>
              <a:picLocks noChangeAspect="1" noChangeArrowheads="1"/>
            </p:cNvPicPr>
            <p:nvPr/>
          </p:nvPicPr>
          <p:blipFill>
            <a:blip r:embed="rId10" cstate="print">
              <a:extLst>
                <a:ext uri="{28A0092B-C50C-407E-A947-70E740481C1C}">
                  <a14:useLocalDpi xmlns:a14="http://schemas.microsoft.com/office/drawing/2010/main" val="0"/>
                </a:ext>
              </a:extLst>
            </a:blip>
            <a:srcRect l="8281" t="40625" r="10860" b="25000"/>
            <a:stretch>
              <a:fillRect/>
            </a:stretch>
          </p:blipFill>
          <p:spPr bwMode="auto">
            <a:xfrm>
              <a:off x="33142238" y="4375150"/>
              <a:ext cx="41656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57712" name="Straight Arrow Connector 29"/>
          <p:cNvCxnSpPr>
            <a:cxnSpLocks noChangeShapeType="1"/>
          </p:cNvCxnSpPr>
          <p:nvPr/>
        </p:nvCxnSpPr>
        <p:spPr bwMode="auto">
          <a:xfrm>
            <a:off x="6740525" y="2854325"/>
            <a:ext cx="26670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57713" name="Picture 2232" descr="mboard_crop"/>
          <p:cNvPicPr>
            <a:picLocks noChangeAspect="1" noChangeArrowheads="1"/>
          </p:cNvPicPr>
          <p:nvPr/>
        </p:nvPicPr>
        <p:blipFill>
          <a:blip r:embed="rId11" cstate="print">
            <a:clrChange>
              <a:clrFrom>
                <a:srgbClr val="ECECEC"/>
              </a:clrFrom>
              <a:clrTo>
                <a:srgbClr val="ECECEC">
                  <a:alpha val="0"/>
                </a:srgbClr>
              </a:clrTo>
            </a:clrChange>
            <a:lum bright="6000"/>
            <a:extLst>
              <a:ext uri="{28A0092B-C50C-407E-A947-70E740481C1C}">
                <a14:useLocalDpi xmlns:a14="http://schemas.microsoft.com/office/drawing/2010/main" val="0"/>
              </a:ext>
            </a:extLst>
          </a:blip>
          <a:srcRect/>
          <a:stretch>
            <a:fillRect/>
          </a:stretch>
        </p:blipFill>
        <p:spPr bwMode="auto">
          <a:xfrm>
            <a:off x="4845050" y="2268538"/>
            <a:ext cx="176053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7714" name="Straight Arrow Connector 29"/>
          <p:cNvCxnSpPr>
            <a:cxnSpLocks noChangeShapeType="1"/>
          </p:cNvCxnSpPr>
          <p:nvPr/>
        </p:nvCxnSpPr>
        <p:spPr bwMode="auto">
          <a:xfrm>
            <a:off x="4506913" y="2854325"/>
            <a:ext cx="265112"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57715" name="Text Box 2452"/>
          <p:cNvSpPr txBox="1">
            <a:spLocks noChangeArrowheads="1"/>
          </p:cNvSpPr>
          <p:nvPr/>
        </p:nvSpPr>
        <p:spPr bwMode="auto">
          <a:xfrm>
            <a:off x="5419725" y="3284538"/>
            <a:ext cx="6111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r>
              <a:rPr lang="en-US" sz="1200"/>
              <a:t>MWC prototype</a:t>
            </a:r>
          </a:p>
        </p:txBody>
      </p:sp>
      <p:sp>
        <p:nvSpPr>
          <p:cNvPr id="157716" name="Text Box 4"/>
          <p:cNvSpPr txBox="1">
            <a:spLocks noChangeArrowheads="1"/>
          </p:cNvSpPr>
          <p:nvPr/>
        </p:nvSpPr>
        <p:spPr bwMode="auto">
          <a:xfrm>
            <a:off x="196850" y="1282700"/>
            <a:ext cx="8718550" cy="406400"/>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a:solidFill>
                  <a:schemeClr val="bg1"/>
                </a:solidFill>
              </a:rPr>
              <a:t>Carrier frequencies are chosen to create overlayed aliasing at baseband</a:t>
            </a:r>
          </a:p>
        </p:txBody>
      </p:sp>
      <p:cxnSp>
        <p:nvCxnSpPr>
          <p:cNvPr id="157717" name="Straight Arrow Connector 29"/>
          <p:cNvCxnSpPr>
            <a:cxnSpLocks noChangeShapeType="1"/>
          </p:cNvCxnSpPr>
          <p:nvPr/>
        </p:nvCxnSpPr>
        <p:spPr bwMode="auto">
          <a:xfrm>
            <a:off x="273050" y="5118100"/>
            <a:ext cx="1254125"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57718" name="Text Box 2450"/>
          <p:cNvSpPr txBox="1">
            <a:spLocks noChangeArrowheads="1"/>
          </p:cNvSpPr>
          <p:nvPr/>
        </p:nvSpPr>
        <p:spPr bwMode="auto">
          <a:xfrm>
            <a:off x="254000" y="4316413"/>
            <a:ext cx="11064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r>
              <a:rPr lang="en-US" sz="1200"/>
              <a:t>Reconstruction</a:t>
            </a:r>
          </a:p>
          <a:p>
            <a:pPr algn="ctr" eaLnBrk="1" hangingPunct="1"/>
            <a:r>
              <a:rPr lang="en-US" sz="1200"/>
              <a:t>(CTF)</a:t>
            </a:r>
          </a:p>
        </p:txBody>
      </p:sp>
      <p:sp>
        <p:nvSpPr>
          <p:cNvPr id="157719" name="Text Box 5"/>
          <p:cNvSpPr txBox="1">
            <a:spLocks noChangeArrowheads="1"/>
          </p:cNvSpPr>
          <p:nvPr/>
        </p:nvSpPr>
        <p:spPr bwMode="auto">
          <a:xfrm>
            <a:off x="7796213" y="6216650"/>
            <a:ext cx="137890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t>
            </a:r>
            <a:r>
              <a:rPr lang="en-US" sz="1200" b="1" i="1" dirty="0">
                <a:solidFill>
                  <a:srgbClr val="CC0099"/>
                </a:solidFill>
              </a:rPr>
              <a:t>et al</a:t>
            </a:r>
            <a:r>
              <a:rPr lang="en-US" sz="1200" b="1" dirty="0">
                <a:solidFill>
                  <a:srgbClr val="CC0099"/>
                </a:solidFill>
              </a:rPr>
              <a:t>., </a:t>
            </a:r>
            <a:r>
              <a:rPr lang="en-US" sz="1200" b="1" dirty="0" smtClean="0">
                <a:solidFill>
                  <a:srgbClr val="CC0099"/>
                </a:solidFill>
              </a:rPr>
              <a:t>‘10</a:t>
            </a:r>
            <a:endParaRPr lang="en-US" sz="1200" b="1" dirty="0">
              <a:solidFill>
                <a:srgbClr val="CC0099"/>
              </a:solidFill>
            </a:endParaRPr>
          </a:p>
        </p:txBody>
      </p:sp>
    </p:spTree>
    <p:extLst>
      <p:ext uri="{BB962C8B-B14F-4D97-AF65-F5344CB8AC3E}">
        <p14:creationId xmlns:p14="http://schemas.microsoft.com/office/powerpoint/2010/main" val="3589700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41300" y="-42863"/>
            <a:ext cx="9296400" cy="922338"/>
          </a:xfrm>
        </p:spPr>
        <p:txBody>
          <a:bodyPr/>
          <a:lstStyle/>
          <a:p>
            <a:pPr algn="l" eaLnBrk="1" hangingPunct="1"/>
            <a:r>
              <a:rPr lang="en-US" smtClean="0"/>
              <a:t>“Analog Girl in a Digital World…”</a:t>
            </a:r>
          </a:p>
        </p:txBody>
      </p:sp>
      <p:pic>
        <p:nvPicPr>
          <p:cNvPr id="18435" name="Picture 6"/>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5613" y="3781425"/>
            <a:ext cx="11652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 Box 7"/>
          <p:cNvSpPr txBox="1">
            <a:spLocks noChangeArrowheads="1"/>
          </p:cNvSpPr>
          <p:nvPr/>
        </p:nvSpPr>
        <p:spPr bwMode="auto">
          <a:xfrm>
            <a:off x="1149350" y="4814888"/>
            <a:ext cx="16668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Voice recorder</a:t>
            </a:r>
          </a:p>
        </p:txBody>
      </p:sp>
      <p:pic>
        <p:nvPicPr>
          <p:cNvPr id="18437" name="Picture 10" descr="ic_camera1_narrowweb__300x406,0"/>
          <p:cNvPicPr>
            <a:picLocks noChangeAspect="1" noChangeArrowheads="1"/>
          </p:cNvPicPr>
          <p:nvPr/>
        </p:nvPicPr>
        <p:blipFill>
          <a:blip r:embed="rId4"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3781425" y="3957638"/>
            <a:ext cx="7556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 Box 11"/>
          <p:cNvSpPr txBox="1">
            <a:spLocks noChangeArrowheads="1"/>
          </p:cNvSpPr>
          <p:nvPr/>
        </p:nvSpPr>
        <p:spPr bwMode="auto">
          <a:xfrm>
            <a:off x="3378200" y="4802188"/>
            <a:ext cx="9763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Camera</a:t>
            </a:r>
          </a:p>
        </p:txBody>
      </p:sp>
      <p:pic>
        <p:nvPicPr>
          <p:cNvPr id="18439" name="Picture 15" descr="PET 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3388" y="3979863"/>
            <a:ext cx="103346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Text Box 16"/>
          <p:cNvSpPr txBox="1">
            <a:spLocks noChangeArrowheads="1"/>
          </p:cNvSpPr>
          <p:nvPr/>
        </p:nvSpPr>
        <p:spPr bwMode="auto">
          <a:xfrm>
            <a:off x="5103813" y="4751388"/>
            <a:ext cx="1892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Medical imaging</a:t>
            </a:r>
          </a:p>
        </p:txBody>
      </p:sp>
      <p:sp>
        <p:nvSpPr>
          <p:cNvPr id="18442" name="Rectangle 98"/>
          <p:cNvSpPr>
            <a:spLocks noChangeArrowheads="1"/>
          </p:cNvSpPr>
          <p:nvPr/>
        </p:nvSpPr>
        <p:spPr bwMode="auto">
          <a:xfrm>
            <a:off x="1309688" y="1524000"/>
            <a:ext cx="6208712" cy="2246313"/>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18443" name="Line 99"/>
          <p:cNvSpPr>
            <a:spLocks noChangeShapeType="1"/>
          </p:cNvSpPr>
          <p:nvPr/>
        </p:nvSpPr>
        <p:spPr bwMode="auto">
          <a:xfrm>
            <a:off x="366713" y="2678113"/>
            <a:ext cx="11588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44" name="Text Box 100"/>
          <p:cNvSpPr txBox="1">
            <a:spLocks noChangeArrowheads="1"/>
          </p:cNvSpPr>
          <p:nvPr/>
        </p:nvSpPr>
        <p:spPr bwMode="auto">
          <a:xfrm>
            <a:off x="396875" y="2009775"/>
            <a:ext cx="985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Analog </a:t>
            </a:r>
            <a:br>
              <a:rPr lang="en-US"/>
            </a:br>
            <a:r>
              <a:rPr lang="en-US"/>
              <a:t>signal</a:t>
            </a:r>
          </a:p>
        </p:txBody>
      </p:sp>
      <p:sp>
        <p:nvSpPr>
          <p:cNvPr id="18445" name="AutoShape 101"/>
          <p:cNvSpPr>
            <a:spLocks noChangeArrowheads="1"/>
          </p:cNvSpPr>
          <p:nvPr/>
        </p:nvSpPr>
        <p:spPr bwMode="auto">
          <a:xfrm flipH="1">
            <a:off x="1531938" y="2273300"/>
            <a:ext cx="1044575" cy="792163"/>
          </a:xfrm>
          <a:prstGeom prst="homePlate">
            <a:avLst>
              <a:gd name="adj" fmla="val 32966"/>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446" name="Text Box 102"/>
          <p:cNvSpPr txBox="1">
            <a:spLocks noChangeArrowheads="1"/>
          </p:cNvSpPr>
          <p:nvPr/>
        </p:nvSpPr>
        <p:spPr bwMode="auto">
          <a:xfrm>
            <a:off x="1801813" y="2484438"/>
            <a:ext cx="70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ADC</a:t>
            </a:r>
          </a:p>
        </p:txBody>
      </p:sp>
      <p:sp>
        <p:nvSpPr>
          <p:cNvPr id="18447" name="Line 103"/>
          <p:cNvSpPr>
            <a:spLocks noChangeShapeType="1"/>
          </p:cNvSpPr>
          <p:nvPr/>
        </p:nvSpPr>
        <p:spPr bwMode="auto">
          <a:xfrm>
            <a:off x="2601913" y="24685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48" name="Oval 104"/>
          <p:cNvSpPr>
            <a:spLocks noChangeArrowheads="1"/>
          </p:cNvSpPr>
          <p:nvPr/>
        </p:nvSpPr>
        <p:spPr bwMode="auto">
          <a:xfrm>
            <a:off x="2751138" y="2541588"/>
            <a:ext cx="44450" cy="44450"/>
          </a:xfrm>
          <a:prstGeom prst="ellipse">
            <a:avLst/>
          </a:prstGeom>
          <a:solidFill>
            <a:schemeClr val="tx1"/>
          </a:solidFill>
          <a:ln w="9525">
            <a:solidFill>
              <a:schemeClr val="tx1"/>
            </a:solidFill>
            <a:round/>
            <a:headEnd/>
            <a:tailEnd/>
          </a:ln>
        </p:spPr>
        <p:txBody>
          <a:bodyPr wrap="none" anchor="ctr"/>
          <a:lstStyle/>
          <a:p>
            <a:pPr algn="ctr"/>
            <a:endParaRPr lang="ru-RU"/>
          </a:p>
        </p:txBody>
      </p:sp>
      <p:sp>
        <p:nvSpPr>
          <p:cNvPr id="18449" name="Oval 105"/>
          <p:cNvSpPr>
            <a:spLocks noChangeArrowheads="1"/>
          </p:cNvSpPr>
          <p:nvPr/>
        </p:nvSpPr>
        <p:spPr bwMode="auto">
          <a:xfrm>
            <a:off x="2751138" y="2638425"/>
            <a:ext cx="44450" cy="44450"/>
          </a:xfrm>
          <a:prstGeom prst="ellipse">
            <a:avLst/>
          </a:prstGeom>
          <a:solidFill>
            <a:schemeClr val="tx1"/>
          </a:solidFill>
          <a:ln w="9525">
            <a:solidFill>
              <a:schemeClr val="tx1"/>
            </a:solidFill>
            <a:round/>
            <a:headEnd/>
            <a:tailEnd/>
          </a:ln>
        </p:spPr>
        <p:txBody>
          <a:bodyPr wrap="none" anchor="ctr"/>
          <a:lstStyle/>
          <a:p>
            <a:pPr algn="ctr"/>
            <a:endParaRPr lang="ru-RU"/>
          </a:p>
        </p:txBody>
      </p:sp>
      <p:sp>
        <p:nvSpPr>
          <p:cNvPr id="18450" name="Oval 106"/>
          <p:cNvSpPr>
            <a:spLocks noChangeArrowheads="1"/>
          </p:cNvSpPr>
          <p:nvPr/>
        </p:nvSpPr>
        <p:spPr bwMode="auto">
          <a:xfrm>
            <a:off x="2751138" y="2730500"/>
            <a:ext cx="44450" cy="44450"/>
          </a:xfrm>
          <a:prstGeom prst="ellipse">
            <a:avLst/>
          </a:prstGeom>
          <a:solidFill>
            <a:schemeClr val="tx1"/>
          </a:solidFill>
          <a:ln w="9525">
            <a:solidFill>
              <a:schemeClr val="tx1"/>
            </a:solidFill>
            <a:round/>
            <a:headEnd/>
            <a:tailEnd/>
          </a:ln>
        </p:spPr>
        <p:txBody>
          <a:bodyPr wrap="none" anchor="ctr"/>
          <a:lstStyle/>
          <a:p>
            <a:pPr algn="ctr"/>
            <a:endParaRPr lang="ru-RU"/>
          </a:p>
        </p:txBody>
      </p:sp>
      <p:sp>
        <p:nvSpPr>
          <p:cNvPr id="18451" name="Text Box 107"/>
          <p:cNvSpPr txBox="1">
            <a:spLocks noChangeArrowheads="1"/>
          </p:cNvSpPr>
          <p:nvPr/>
        </p:nvSpPr>
        <p:spPr bwMode="auto">
          <a:xfrm>
            <a:off x="3587750" y="1730375"/>
            <a:ext cx="177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b="1"/>
              <a:t>Digital domain</a:t>
            </a:r>
          </a:p>
        </p:txBody>
      </p:sp>
      <p:sp>
        <p:nvSpPr>
          <p:cNvPr id="18452" name="Rectangle 108"/>
          <p:cNvSpPr>
            <a:spLocks noChangeArrowheads="1"/>
          </p:cNvSpPr>
          <p:nvPr/>
        </p:nvSpPr>
        <p:spPr bwMode="auto">
          <a:xfrm>
            <a:off x="3067050" y="2139950"/>
            <a:ext cx="2790825" cy="1038225"/>
          </a:xfrm>
          <a:prstGeom prst="rect">
            <a:avLst/>
          </a:prstGeom>
          <a:noFill/>
          <a:ln w="190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453" name="Rectangle 109"/>
          <p:cNvSpPr>
            <a:spLocks noChangeArrowheads="1"/>
          </p:cNvSpPr>
          <p:nvPr/>
        </p:nvSpPr>
        <p:spPr bwMode="auto">
          <a:xfrm>
            <a:off x="3209925" y="2263775"/>
            <a:ext cx="1181100" cy="752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454" name="Text Box 110"/>
          <p:cNvSpPr txBox="1">
            <a:spLocks noChangeArrowheads="1"/>
          </p:cNvSpPr>
          <p:nvPr/>
        </p:nvSpPr>
        <p:spPr bwMode="auto">
          <a:xfrm>
            <a:off x="3201988" y="2319338"/>
            <a:ext cx="1225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b="1">
                <a:solidFill>
                  <a:srgbClr val="FF0000"/>
                </a:solidFill>
              </a:rPr>
              <a:t>Compress</a:t>
            </a:r>
            <a:br>
              <a:rPr lang="en-US" b="1">
                <a:solidFill>
                  <a:srgbClr val="FF0000"/>
                </a:solidFill>
              </a:rPr>
            </a:br>
            <a:r>
              <a:rPr lang="en-US" b="1">
                <a:solidFill>
                  <a:srgbClr val="FF0000"/>
                </a:solidFill>
              </a:rPr>
              <a:t>~1:10</a:t>
            </a:r>
          </a:p>
        </p:txBody>
      </p:sp>
      <p:sp>
        <p:nvSpPr>
          <p:cNvPr id="18455" name="Line 111"/>
          <p:cNvSpPr>
            <a:spLocks noChangeShapeType="1"/>
          </p:cNvSpPr>
          <p:nvPr/>
        </p:nvSpPr>
        <p:spPr bwMode="auto">
          <a:xfrm>
            <a:off x="2601913" y="23542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56" name="Line 112"/>
          <p:cNvSpPr>
            <a:spLocks noChangeShapeType="1"/>
          </p:cNvSpPr>
          <p:nvPr/>
        </p:nvSpPr>
        <p:spPr bwMode="auto">
          <a:xfrm>
            <a:off x="2601913" y="29638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57" name="Line 113"/>
          <p:cNvSpPr>
            <a:spLocks noChangeShapeType="1"/>
          </p:cNvSpPr>
          <p:nvPr/>
        </p:nvSpPr>
        <p:spPr bwMode="auto">
          <a:xfrm>
            <a:off x="2601913" y="28495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58" name="Rectangle 114"/>
          <p:cNvSpPr>
            <a:spLocks noChangeArrowheads="1"/>
          </p:cNvSpPr>
          <p:nvPr/>
        </p:nvSpPr>
        <p:spPr bwMode="auto">
          <a:xfrm>
            <a:off x="4572000" y="2263775"/>
            <a:ext cx="1181100" cy="752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459" name="Text Box 115"/>
          <p:cNvSpPr txBox="1">
            <a:spLocks noChangeArrowheads="1"/>
          </p:cNvSpPr>
          <p:nvPr/>
        </p:nvSpPr>
        <p:spPr bwMode="auto">
          <a:xfrm>
            <a:off x="4575175" y="2319338"/>
            <a:ext cx="1204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De-</a:t>
            </a:r>
            <a:br>
              <a:rPr lang="en-US"/>
            </a:br>
            <a:r>
              <a:rPr lang="en-US"/>
              <a:t>Compress</a:t>
            </a:r>
          </a:p>
        </p:txBody>
      </p:sp>
      <p:sp>
        <p:nvSpPr>
          <p:cNvPr id="18460" name="AutoShape 116"/>
          <p:cNvSpPr>
            <a:spLocks noChangeArrowheads="1"/>
          </p:cNvSpPr>
          <p:nvPr/>
        </p:nvSpPr>
        <p:spPr bwMode="auto">
          <a:xfrm>
            <a:off x="6361113" y="2273300"/>
            <a:ext cx="1044575" cy="792163"/>
          </a:xfrm>
          <a:prstGeom prst="homePlate">
            <a:avLst>
              <a:gd name="adj" fmla="val 32966"/>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8461" name="Text Box 117"/>
          <p:cNvSpPr txBox="1">
            <a:spLocks noChangeArrowheads="1"/>
          </p:cNvSpPr>
          <p:nvPr/>
        </p:nvSpPr>
        <p:spPr bwMode="auto">
          <a:xfrm>
            <a:off x="6459538" y="2484438"/>
            <a:ext cx="7000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DAC</a:t>
            </a:r>
          </a:p>
        </p:txBody>
      </p:sp>
      <p:sp>
        <p:nvSpPr>
          <p:cNvPr id="18462" name="Line 118"/>
          <p:cNvSpPr>
            <a:spLocks noChangeShapeType="1"/>
          </p:cNvSpPr>
          <p:nvPr/>
        </p:nvSpPr>
        <p:spPr bwMode="auto">
          <a:xfrm>
            <a:off x="5878513" y="24685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63" name="Oval 119"/>
          <p:cNvSpPr>
            <a:spLocks noChangeArrowheads="1"/>
          </p:cNvSpPr>
          <p:nvPr/>
        </p:nvSpPr>
        <p:spPr bwMode="auto">
          <a:xfrm>
            <a:off x="6027738" y="2541588"/>
            <a:ext cx="44450" cy="44450"/>
          </a:xfrm>
          <a:prstGeom prst="ellipse">
            <a:avLst/>
          </a:prstGeom>
          <a:solidFill>
            <a:schemeClr val="tx1"/>
          </a:solidFill>
          <a:ln w="9525">
            <a:solidFill>
              <a:schemeClr val="tx1"/>
            </a:solidFill>
            <a:round/>
            <a:headEnd/>
            <a:tailEnd/>
          </a:ln>
        </p:spPr>
        <p:txBody>
          <a:bodyPr wrap="none" anchor="ctr"/>
          <a:lstStyle/>
          <a:p>
            <a:pPr algn="ctr"/>
            <a:endParaRPr lang="ru-RU"/>
          </a:p>
        </p:txBody>
      </p:sp>
      <p:sp>
        <p:nvSpPr>
          <p:cNvPr id="18464" name="Oval 120"/>
          <p:cNvSpPr>
            <a:spLocks noChangeArrowheads="1"/>
          </p:cNvSpPr>
          <p:nvPr/>
        </p:nvSpPr>
        <p:spPr bwMode="auto">
          <a:xfrm>
            <a:off x="6027738" y="2638425"/>
            <a:ext cx="44450" cy="44450"/>
          </a:xfrm>
          <a:prstGeom prst="ellipse">
            <a:avLst/>
          </a:prstGeom>
          <a:solidFill>
            <a:schemeClr val="tx1"/>
          </a:solidFill>
          <a:ln w="9525">
            <a:solidFill>
              <a:schemeClr val="tx1"/>
            </a:solidFill>
            <a:round/>
            <a:headEnd/>
            <a:tailEnd/>
          </a:ln>
        </p:spPr>
        <p:txBody>
          <a:bodyPr wrap="none" anchor="ctr"/>
          <a:lstStyle/>
          <a:p>
            <a:pPr algn="ctr"/>
            <a:endParaRPr lang="ru-RU"/>
          </a:p>
        </p:txBody>
      </p:sp>
      <p:sp>
        <p:nvSpPr>
          <p:cNvPr id="18465" name="Oval 121"/>
          <p:cNvSpPr>
            <a:spLocks noChangeArrowheads="1"/>
          </p:cNvSpPr>
          <p:nvPr/>
        </p:nvSpPr>
        <p:spPr bwMode="auto">
          <a:xfrm>
            <a:off x="6027738" y="2730500"/>
            <a:ext cx="44450" cy="44450"/>
          </a:xfrm>
          <a:prstGeom prst="ellipse">
            <a:avLst/>
          </a:prstGeom>
          <a:solidFill>
            <a:schemeClr val="tx1"/>
          </a:solidFill>
          <a:ln w="9525">
            <a:solidFill>
              <a:schemeClr val="tx1"/>
            </a:solidFill>
            <a:round/>
            <a:headEnd/>
            <a:tailEnd/>
          </a:ln>
        </p:spPr>
        <p:txBody>
          <a:bodyPr wrap="none" anchor="ctr"/>
          <a:lstStyle/>
          <a:p>
            <a:pPr algn="ctr"/>
            <a:endParaRPr lang="ru-RU"/>
          </a:p>
        </p:txBody>
      </p:sp>
      <p:sp>
        <p:nvSpPr>
          <p:cNvPr id="18466" name="Line 122"/>
          <p:cNvSpPr>
            <a:spLocks noChangeShapeType="1"/>
          </p:cNvSpPr>
          <p:nvPr/>
        </p:nvSpPr>
        <p:spPr bwMode="auto">
          <a:xfrm>
            <a:off x="5878513" y="23542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67" name="Line 123"/>
          <p:cNvSpPr>
            <a:spLocks noChangeShapeType="1"/>
          </p:cNvSpPr>
          <p:nvPr/>
        </p:nvSpPr>
        <p:spPr bwMode="auto">
          <a:xfrm>
            <a:off x="5878513" y="29638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68" name="Line 124"/>
          <p:cNvSpPr>
            <a:spLocks noChangeShapeType="1"/>
          </p:cNvSpPr>
          <p:nvPr/>
        </p:nvSpPr>
        <p:spPr bwMode="auto">
          <a:xfrm>
            <a:off x="5878513" y="2849563"/>
            <a:ext cx="466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69" name="Line 125"/>
          <p:cNvSpPr>
            <a:spLocks noChangeShapeType="1"/>
          </p:cNvSpPr>
          <p:nvPr/>
        </p:nvSpPr>
        <p:spPr bwMode="auto">
          <a:xfrm>
            <a:off x="7424738" y="2678113"/>
            <a:ext cx="11588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8470" name="Text Box 126"/>
          <p:cNvSpPr txBox="1">
            <a:spLocks noChangeArrowheads="1"/>
          </p:cNvSpPr>
          <p:nvPr/>
        </p:nvSpPr>
        <p:spPr bwMode="auto">
          <a:xfrm>
            <a:off x="7594600" y="2009775"/>
            <a:ext cx="985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Analog </a:t>
            </a:r>
            <a:br>
              <a:rPr lang="en-US"/>
            </a:br>
            <a:r>
              <a:rPr lang="en-US"/>
              <a:t>signal</a:t>
            </a:r>
          </a:p>
        </p:txBody>
      </p:sp>
      <p:sp>
        <p:nvSpPr>
          <p:cNvPr id="18471" name="Text Box 127"/>
          <p:cNvSpPr txBox="1">
            <a:spLocks noChangeArrowheads="1"/>
          </p:cNvSpPr>
          <p:nvPr/>
        </p:nvSpPr>
        <p:spPr bwMode="auto">
          <a:xfrm>
            <a:off x="1289050" y="3159125"/>
            <a:ext cx="1485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b="1">
                <a:solidFill>
                  <a:srgbClr val="FF0000"/>
                </a:solidFill>
              </a:rPr>
              <a:t>Nyquist rate</a:t>
            </a:r>
          </a:p>
        </p:txBody>
      </p:sp>
      <p:sp>
        <p:nvSpPr>
          <p:cNvPr id="18472" name="Rectangle 42"/>
          <p:cNvSpPr>
            <a:spLocks noChangeArrowheads="1"/>
          </p:cNvSpPr>
          <p:nvPr/>
        </p:nvSpPr>
        <p:spPr bwMode="auto">
          <a:xfrm>
            <a:off x="6573838" y="704850"/>
            <a:ext cx="2330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200">
                <a:solidFill>
                  <a:schemeClr val="bg1"/>
                </a:solidFill>
              </a:rPr>
              <a:t>Judy Gorman `99</a:t>
            </a:r>
          </a:p>
        </p:txBody>
      </p:sp>
      <p:sp>
        <p:nvSpPr>
          <p:cNvPr id="44" name="Text Box 4"/>
          <p:cNvSpPr txBox="1">
            <a:spLocks noChangeArrowheads="1"/>
          </p:cNvSpPr>
          <p:nvPr/>
        </p:nvSpPr>
        <p:spPr bwMode="auto">
          <a:xfrm>
            <a:off x="1122363" y="5270500"/>
            <a:ext cx="6899275" cy="8318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400" b="1">
                <a:solidFill>
                  <a:schemeClr val="bg1"/>
                </a:solidFill>
              </a:rPr>
              <a:t>“Can we not just </a:t>
            </a:r>
            <a:r>
              <a:rPr lang="en-US" sz="2400" b="1">
                <a:solidFill>
                  <a:srgbClr val="FFFF00"/>
                </a:solidFill>
              </a:rPr>
              <a:t>directly measure</a:t>
            </a:r>
            <a:r>
              <a:rPr lang="en-US" sz="2400" b="1">
                <a:solidFill>
                  <a:schemeClr val="bg1"/>
                </a:solidFill>
              </a:rPr>
              <a:t> the part that will not end up being thrown away ?”</a:t>
            </a:r>
          </a:p>
        </p:txBody>
      </p:sp>
      <p:sp>
        <p:nvSpPr>
          <p:cNvPr id="42" name="Text Box 5"/>
          <p:cNvSpPr txBox="1">
            <a:spLocks noChangeArrowheads="1"/>
          </p:cNvSpPr>
          <p:nvPr/>
        </p:nvSpPr>
        <p:spPr bwMode="auto">
          <a:xfrm>
            <a:off x="8112949" y="6181726"/>
            <a:ext cx="1031051"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Donoho</a:t>
            </a:r>
            <a:r>
              <a:rPr lang="en-US" sz="1200" b="1" dirty="0" smtClean="0">
                <a:solidFill>
                  <a:srgbClr val="CC0099"/>
                </a:solidFill>
              </a:rPr>
              <a:t>, ‘06</a:t>
            </a:r>
            <a:endParaRPr lang="en-US" sz="1200" b="1" dirty="0">
              <a:solidFill>
                <a:srgbClr val="CC0099"/>
              </a:solidFill>
            </a:endParaRPr>
          </a:p>
        </p:txBody>
      </p:sp>
    </p:spTree>
    <p:extLst>
      <p:ext uri="{BB962C8B-B14F-4D97-AF65-F5344CB8AC3E}">
        <p14:creationId xmlns:p14="http://schemas.microsoft.com/office/powerpoint/2010/main" val="931649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5"/>
          <p:cNvSpPr txBox="1">
            <a:spLocks noChangeArrowheads="1"/>
          </p:cNvSpPr>
          <p:nvPr/>
        </p:nvSpPr>
        <p:spPr bwMode="auto">
          <a:xfrm>
            <a:off x="290513" y="3889375"/>
            <a:ext cx="8678862" cy="2089150"/>
          </a:xfrm>
          <a:prstGeom prst="rect">
            <a:avLst/>
          </a:prstGeom>
          <a:noFill/>
          <a:ln>
            <a:noFill/>
          </a:ln>
          <a:extLst/>
        </p:spPr>
        <p:txBody>
          <a:bodyPr/>
          <a:lstStyle/>
          <a:p>
            <a:pPr marL="342900" indent="-342900" eaLnBrk="0" hangingPunct="0">
              <a:spcBef>
                <a:spcPct val="20000"/>
              </a:spcBef>
              <a:buSzPct val="75000"/>
              <a:buFontTx/>
              <a:buBlip>
                <a:blip r:embed="rId11"/>
              </a:buBlip>
              <a:defRPr/>
            </a:pPr>
            <a:r>
              <a:rPr lang="en-US" sz="2200" kern="0" dirty="0">
                <a:latin typeface="+mn-lt"/>
                <a:cs typeface="+mn-cs"/>
              </a:rPr>
              <a:t>Main i</a:t>
            </a:r>
            <a:r>
              <a:rPr lang="en-US" sz="2200" kern="0" dirty="0" err="1">
                <a:latin typeface="+mn-lt"/>
                <a:cs typeface="+mn-cs"/>
              </a:rPr>
              <a:t>dea</a:t>
            </a:r>
            <a:r>
              <a:rPr lang="en-US" sz="2200" kern="0" dirty="0">
                <a:latin typeface="+mn-lt"/>
                <a:cs typeface="+mn-cs"/>
              </a:rPr>
              <a:t>:</a:t>
            </a:r>
          </a:p>
          <a:p>
            <a:pPr marL="800100" lvl="1" indent="-342900" eaLnBrk="0" hangingPunct="0">
              <a:spcBef>
                <a:spcPct val="20000"/>
              </a:spcBef>
              <a:buSzPct val="75000"/>
              <a:buFontTx/>
              <a:buBlip>
                <a:blip r:embed="rId11"/>
              </a:buBlip>
              <a:defRPr/>
            </a:pPr>
            <a:r>
              <a:rPr lang="en-US" sz="2200" kern="0" dirty="0">
                <a:latin typeface="+mn-lt"/>
                <a:cs typeface="+mn-cs"/>
              </a:rPr>
              <a:t>Move compression before ADC</a:t>
            </a:r>
          </a:p>
          <a:p>
            <a:pPr marL="800100" lvl="1" indent="-342900" eaLnBrk="0" hangingPunct="0">
              <a:spcBef>
                <a:spcPct val="20000"/>
              </a:spcBef>
              <a:buSzPct val="75000"/>
              <a:buFontTx/>
              <a:buBlip>
                <a:blip r:embed="rId11"/>
              </a:buBlip>
              <a:defRPr/>
            </a:pPr>
            <a:r>
              <a:rPr lang="en-US" sz="2200" kern="0" dirty="0">
                <a:latin typeface="+mn-lt"/>
                <a:cs typeface="+mn-cs"/>
              </a:rPr>
              <a:t>Use nonlinear algorithms to interface with standard DSP and signal reconstruction</a:t>
            </a:r>
          </a:p>
        </p:txBody>
      </p:sp>
      <p:sp>
        <p:nvSpPr>
          <p:cNvPr id="41987" name="Title 1"/>
          <p:cNvSpPr>
            <a:spLocks noGrp="1"/>
          </p:cNvSpPr>
          <p:nvPr>
            <p:ph type="title"/>
          </p:nvPr>
        </p:nvSpPr>
        <p:spPr/>
        <p:txBody>
          <a:bodyPr/>
          <a:lstStyle/>
          <a:p>
            <a:r>
              <a:rPr lang="en-US" smtClean="0"/>
              <a:t>Xampling</a:t>
            </a:r>
            <a:endParaRPr lang="he-IL" smtClean="0"/>
          </a:p>
        </p:txBody>
      </p:sp>
      <p:sp>
        <p:nvSpPr>
          <p:cNvPr id="41988" name="AutoShape 18"/>
          <p:cNvSpPr>
            <a:spLocks noChangeArrowheads="1"/>
          </p:cNvSpPr>
          <p:nvPr/>
        </p:nvSpPr>
        <p:spPr bwMode="auto">
          <a:xfrm rot="10800000">
            <a:off x="954088" y="1936750"/>
            <a:ext cx="1276350" cy="779463"/>
          </a:xfrm>
          <a:prstGeom prst="homePlate">
            <a:avLst>
              <a:gd name="adj" fmla="val 28815"/>
            </a:avLst>
          </a:prstGeom>
          <a:solidFill>
            <a:srgbClr val="FFFF00"/>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41989" name="Line 9"/>
          <p:cNvSpPr>
            <a:spLocks noChangeShapeType="1"/>
          </p:cNvSpPr>
          <p:nvPr/>
        </p:nvSpPr>
        <p:spPr bwMode="auto">
          <a:xfrm flipV="1">
            <a:off x="1492250" y="2122488"/>
            <a:ext cx="2698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990" name="Line 11"/>
          <p:cNvSpPr>
            <a:spLocks noChangeShapeType="1"/>
          </p:cNvSpPr>
          <p:nvPr/>
        </p:nvSpPr>
        <p:spPr bwMode="auto">
          <a:xfrm flipH="1">
            <a:off x="960438" y="2336800"/>
            <a:ext cx="538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991" name="Freeform 12"/>
          <p:cNvSpPr>
            <a:spLocks/>
          </p:cNvSpPr>
          <p:nvPr/>
        </p:nvSpPr>
        <p:spPr bwMode="auto">
          <a:xfrm>
            <a:off x="1452563" y="2114550"/>
            <a:ext cx="280987" cy="222250"/>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41992" name="Picture 24"/>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352550" y="2457450"/>
            <a:ext cx="5476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3" name="Line 11"/>
          <p:cNvSpPr>
            <a:spLocks noChangeShapeType="1"/>
          </p:cNvSpPr>
          <p:nvPr/>
        </p:nvSpPr>
        <p:spPr bwMode="auto">
          <a:xfrm flipH="1">
            <a:off x="1804988" y="2336800"/>
            <a:ext cx="425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1994" name="Line 337"/>
          <p:cNvSpPr>
            <a:spLocks noChangeShapeType="1"/>
          </p:cNvSpPr>
          <p:nvPr/>
        </p:nvSpPr>
        <p:spPr bwMode="auto">
          <a:xfrm flipH="1">
            <a:off x="334963" y="2336800"/>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41995" name="Picture 2"/>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681288" y="2027238"/>
            <a:ext cx="647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6" name="Line 337"/>
          <p:cNvSpPr>
            <a:spLocks noChangeShapeType="1"/>
          </p:cNvSpPr>
          <p:nvPr/>
        </p:nvSpPr>
        <p:spPr bwMode="auto">
          <a:xfrm flipH="1">
            <a:off x="2222500" y="2336800"/>
            <a:ext cx="15636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6" name="Rectangle 15"/>
          <p:cNvSpPr/>
          <p:nvPr/>
        </p:nvSpPr>
        <p:spPr>
          <a:xfrm>
            <a:off x="3792538" y="1930400"/>
            <a:ext cx="1666875" cy="790575"/>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endParaRPr lang="en-US"/>
          </a:p>
        </p:txBody>
      </p:sp>
      <p:pic>
        <p:nvPicPr>
          <p:cNvPr id="41998" name="Picture 18" descr="addin_tmp.png"/>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383088" y="2232025"/>
            <a:ext cx="4857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27" descr="addin_tmp.png"/>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895975" y="2027238"/>
            <a:ext cx="647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0" name="AutoShape 18"/>
          <p:cNvSpPr>
            <a:spLocks noChangeArrowheads="1"/>
          </p:cNvSpPr>
          <p:nvPr/>
        </p:nvSpPr>
        <p:spPr bwMode="auto">
          <a:xfrm rot="10800000" flipH="1">
            <a:off x="6954838" y="1936750"/>
            <a:ext cx="1276350" cy="779463"/>
          </a:xfrm>
          <a:prstGeom prst="homePlate">
            <a:avLst>
              <a:gd name="adj" fmla="val 28815"/>
            </a:avLst>
          </a:prstGeom>
          <a:solidFill>
            <a:srgbClr val="FFFF00"/>
          </a:solidFill>
          <a:ln w="19050">
            <a:solidFill>
              <a:schemeClr val="tx1"/>
            </a:solidFill>
            <a:miter lim="800000"/>
            <a:headEnd/>
            <a:tailEnd/>
          </a:ln>
        </p:spPr>
        <p:txBody>
          <a:bodyPr rot="10800000" wrap="none" anchor="ctr"/>
          <a:lstStyle/>
          <a:p>
            <a:pPr algn="ctr"/>
            <a:endParaRPr lang="he-IL">
              <a:latin typeface="Calibri" pitchFamily="34" charset="0"/>
            </a:endParaRPr>
          </a:p>
        </p:txBody>
      </p:sp>
      <p:pic>
        <p:nvPicPr>
          <p:cNvPr id="42001" name="Picture 34" descr="addin_tmp.png"/>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251700" y="2232025"/>
            <a:ext cx="531813"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37" descr="addin_tmp.png"/>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8304213" y="2027238"/>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3" name="Line 337"/>
          <p:cNvSpPr>
            <a:spLocks noChangeShapeType="1"/>
          </p:cNvSpPr>
          <p:nvPr/>
        </p:nvSpPr>
        <p:spPr bwMode="auto">
          <a:xfrm flipH="1">
            <a:off x="8231188" y="2336800"/>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39" name="Flowchart: Direct Access Storage 38"/>
          <p:cNvSpPr/>
          <p:nvPr/>
        </p:nvSpPr>
        <p:spPr>
          <a:xfrm rot="16200000">
            <a:off x="2809081" y="3085307"/>
            <a:ext cx="390525" cy="1046162"/>
          </a:xfrm>
          <a:prstGeom prst="flowChartMagneticDrum">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40" name="Rectangle 39"/>
          <p:cNvSpPr/>
          <p:nvPr/>
        </p:nvSpPr>
        <p:spPr>
          <a:xfrm>
            <a:off x="2432050" y="2825750"/>
            <a:ext cx="1144588" cy="311150"/>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endParaRPr lang="en-US"/>
          </a:p>
        </p:txBody>
      </p:sp>
      <p:pic>
        <p:nvPicPr>
          <p:cNvPr id="42006" name="Picture 68" descr="addin_tmp.png"/>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584450" y="2879725"/>
            <a:ext cx="8397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7" name="Line 337"/>
          <p:cNvSpPr>
            <a:spLocks noChangeShapeType="1"/>
          </p:cNvSpPr>
          <p:nvPr/>
        </p:nvSpPr>
        <p:spPr bwMode="auto">
          <a:xfrm rot="16200000" flipH="1">
            <a:off x="2781300" y="2573338"/>
            <a:ext cx="447675"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2008" name="Line 337"/>
          <p:cNvSpPr>
            <a:spLocks noChangeShapeType="1"/>
          </p:cNvSpPr>
          <p:nvPr/>
        </p:nvSpPr>
        <p:spPr bwMode="auto">
          <a:xfrm rot="16200000" flipH="1">
            <a:off x="2875756" y="3278982"/>
            <a:ext cx="258763"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42009" name="Picture 46" descr="addin_tmp.png"/>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681288" y="3589338"/>
            <a:ext cx="6477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10" name="Text Box 8"/>
          <p:cNvSpPr txBox="1">
            <a:spLocks noChangeArrowheads="1"/>
          </p:cNvSpPr>
          <p:nvPr/>
        </p:nvSpPr>
        <p:spPr bwMode="auto">
          <a:xfrm>
            <a:off x="2589213" y="1169988"/>
            <a:ext cx="130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buSzPct val="75000"/>
            </a:pPr>
            <a:r>
              <a:rPr lang="en-US" sz="2000" b="1" dirty="0">
                <a:solidFill>
                  <a:srgbClr val="FF0000"/>
                </a:solidFill>
              </a:rPr>
              <a:t>High-rate</a:t>
            </a:r>
          </a:p>
        </p:txBody>
      </p:sp>
      <p:sp>
        <p:nvSpPr>
          <p:cNvPr id="42011" name="Line 337"/>
          <p:cNvSpPr>
            <a:spLocks noChangeShapeType="1"/>
          </p:cNvSpPr>
          <p:nvPr/>
        </p:nvSpPr>
        <p:spPr bwMode="auto">
          <a:xfrm flipH="1">
            <a:off x="5486400" y="2336800"/>
            <a:ext cx="14668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42012" name="Text Box 8"/>
          <p:cNvSpPr txBox="1">
            <a:spLocks noChangeArrowheads="1"/>
          </p:cNvSpPr>
          <p:nvPr/>
        </p:nvSpPr>
        <p:spPr bwMode="auto">
          <a:xfrm>
            <a:off x="4141788" y="3082925"/>
            <a:ext cx="122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b="1">
                <a:solidFill>
                  <a:srgbClr val="0000FF"/>
                </a:solidFill>
              </a:rPr>
              <a:t>Low-rate</a:t>
            </a:r>
          </a:p>
        </p:txBody>
      </p:sp>
      <p:sp>
        <p:nvSpPr>
          <p:cNvPr id="60" name="Down Arrow 59"/>
          <p:cNvSpPr/>
          <p:nvPr/>
        </p:nvSpPr>
        <p:spPr>
          <a:xfrm rot="5400000" flipH="1">
            <a:off x="3558381" y="2882107"/>
            <a:ext cx="219075" cy="804862"/>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2014" name="Picture 63" descr="addin_tmp.png"/>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92113" y="2027238"/>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Down Arrow 67"/>
          <p:cNvSpPr/>
          <p:nvPr/>
        </p:nvSpPr>
        <p:spPr>
          <a:xfrm rot="3025217">
            <a:off x="2194719" y="1312069"/>
            <a:ext cx="219075" cy="100488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71" name="Down Arrow 70"/>
          <p:cNvSpPr/>
          <p:nvPr/>
        </p:nvSpPr>
        <p:spPr>
          <a:xfrm rot="18574783" flipH="1">
            <a:off x="4064001" y="1317625"/>
            <a:ext cx="220662" cy="9985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72" name="Rectangle 71"/>
          <p:cNvSpPr/>
          <p:nvPr/>
        </p:nvSpPr>
        <p:spPr>
          <a:xfrm>
            <a:off x="8462963" y="3279775"/>
            <a:ext cx="608012" cy="231775"/>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r>
              <a:rPr lang="en-US" dirty="0"/>
              <a:t>SW</a:t>
            </a:r>
          </a:p>
        </p:txBody>
      </p:sp>
      <p:sp>
        <p:nvSpPr>
          <p:cNvPr id="73" name="Rectangle 72"/>
          <p:cNvSpPr/>
          <p:nvPr/>
        </p:nvSpPr>
        <p:spPr>
          <a:xfrm>
            <a:off x="8462963" y="2998788"/>
            <a:ext cx="608012" cy="23177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rtl="1">
              <a:defRPr/>
            </a:pPr>
            <a:r>
              <a:rPr lang="en-US" dirty="0"/>
              <a:t>HW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left)">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Xampling</a:t>
            </a:r>
            <a:endParaRPr lang="he-IL" smtClean="0"/>
          </a:p>
        </p:txBody>
      </p:sp>
      <p:sp>
        <p:nvSpPr>
          <p:cNvPr id="8" name="AutoShape 18"/>
          <p:cNvSpPr>
            <a:spLocks noChangeArrowheads="1"/>
          </p:cNvSpPr>
          <p:nvPr/>
        </p:nvSpPr>
        <p:spPr bwMode="auto">
          <a:xfrm rot="10800000">
            <a:off x="2343150" y="1936750"/>
            <a:ext cx="1276350" cy="779463"/>
          </a:xfrm>
          <a:prstGeom prst="homePlate">
            <a:avLst>
              <a:gd name="adj" fmla="val 28815"/>
            </a:avLst>
          </a:prstGeom>
          <a:solidFill>
            <a:srgbClr val="FFFF00"/>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10" name="Line 9"/>
          <p:cNvSpPr>
            <a:spLocks noChangeShapeType="1"/>
          </p:cNvSpPr>
          <p:nvPr/>
        </p:nvSpPr>
        <p:spPr bwMode="auto">
          <a:xfrm flipV="1">
            <a:off x="2879725" y="2122488"/>
            <a:ext cx="2698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 name="Line 11"/>
          <p:cNvSpPr>
            <a:spLocks noChangeShapeType="1"/>
          </p:cNvSpPr>
          <p:nvPr/>
        </p:nvSpPr>
        <p:spPr bwMode="auto">
          <a:xfrm flipH="1">
            <a:off x="2349500" y="2336800"/>
            <a:ext cx="536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2" name="Freeform 12"/>
          <p:cNvSpPr>
            <a:spLocks/>
          </p:cNvSpPr>
          <p:nvPr/>
        </p:nvSpPr>
        <p:spPr bwMode="auto">
          <a:xfrm>
            <a:off x="2841625" y="2114550"/>
            <a:ext cx="279400" cy="222250"/>
          </a:xfrm>
          <a:custGeom>
            <a:avLst/>
            <a:gdLst>
              <a:gd name="T0" fmla="*/ 0 w 194"/>
              <a:gd name="T1" fmla="*/ 2147483647 h 106"/>
              <a:gd name="T2" fmla="*/ 2078218 w 194"/>
              <a:gd name="T3" fmla="*/ 1495616792 h 106"/>
              <a:gd name="T4" fmla="*/ 2078218 w 194"/>
              <a:gd name="T5" fmla="*/ 2147483647 h 106"/>
              <a:gd name="T6" fmla="*/ 2078218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25" name="Picture 24"/>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741613" y="2457450"/>
            <a:ext cx="5461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ne 11"/>
          <p:cNvSpPr>
            <a:spLocks noChangeShapeType="1"/>
          </p:cNvSpPr>
          <p:nvPr/>
        </p:nvSpPr>
        <p:spPr bwMode="auto">
          <a:xfrm flipH="1">
            <a:off x="3194050" y="2336800"/>
            <a:ext cx="425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3017" name="Line 337"/>
          <p:cNvSpPr>
            <a:spLocks noChangeShapeType="1"/>
          </p:cNvSpPr>
          <p:nvPr/>
        </p:nvSpPr>
        <p:spPr bwMode="auto">
          <a:xfrm flipH="1">
            <a:off x="247650" y="2336800"/>
            <a:ext cx="4191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24" name="Line 337"/>
          <p:cNvSpPr>
            <a:spLocks noChangeShapeType="1"/>
          </p:cNvSpPr>
          <p:nvPr/>
        </p:nvSpPr>
        <p:spPr bwMode="auto">
          <a:xfrm flipH="1">
            <a:off x="3619500" y="2336800"/>
            <a:ext cx="2809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6" name="Rectangle 15"/>
          <p:cNvSpPr/>
          <p:nvPr/>
        </p:nvSpPr>
        <p:spPr>
          <a:xfrm>
            <a:off x="3906838" y="1930400"/>
            <a:ext cx="1328737" cy="790575"/>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endParaRPr lang="en-US"/>
          </a:p>
        </p:txBody>
      </p:sp>
      <p:pic>
        <p:nvPicPr>
          <p:cNvPr id="5" name="Picture 4"/>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4000500" y="2084388"/>
            <a:ext cx="1150938"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1" name="AutoShape 18"/>
          <p:cNvSpPr>
            <a:spLocks noChangeArrowheads="1"/>
          </p:cNvSpPr>
          <p:nvPr/>
        </p:nvSpPr>
        <p:spPr bwMode="auto">
          <a:xfrm rot="10800000" flipH="1">
            <a:off x="6954838" y="1936750"/>
            <a:ext cx="1276350" cy="779463"/>
          </a:xfrm>
          <a:prstGeom prst="homePlate">
            <a:avLst>
              <a:gd name="adj" fmla="val 28815"/>
            </a:avLst>
          </a:prstGeom>
          <a:solidFill>
            <a:srgbClr val="FFFF00"/>
          </a:solidFill>
          <a:ln w="19050">
            <a:solidFill>
              <a:schemeClr val="tx1"/>
            </a:solidFill>
            <a:miter lim="800000"/>
            <a:headEnd/>
            <a:tailEnd/>
          </a:ln>
        </p:spPr>
        <p:txBody>
          <a:bodyPr rot="10800000" wrap="none" anchor="ctr"/>
          <a:lstStyle/>
          <a:p>
            <a:pPr algn="ctr"/>
            <a:endParaRPr lang="he-IL">
              <a:latin typeface="Calibri" pitchFamily="34" charset="0"/>
            </a:endParaRPr>
          </a:p>
        </p:txBody>
      </p:sp>
      <p:pic>
        <p:nvPicPr>
          <p:cNvPr id="43022" name="Picture 34" descr="addin_tmp.png"/>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7251700" y="2232025"/>
            <a:ext cx="531813"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3" name="Picture 37" descr="addin_tmp.png"/>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8304213" y="2027238"/>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4" name="Line 337"/>
          <p:cNvSpPr>
            <a:spLocks noChangeShapeType="1"/>
          </p:cNvSpPr>
          <p:nvPr/>
        </p:nvSpPr>
        <p:spPr bwMode="auto">
          <a:xfrm flipH="1">
            <a:off x="8231188" y="2336800"/>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43025" name="Line 337"/>
          <p:cNvSpPr>
            <a:spLocks noChangeShapeType="1"/>
          </p:cNvSpPr>
          <p:nvPr/>
        </p:nvSpPr>
        <p:spPr bwMode="auto">
          <a:xfrm flipH="1">
            <a:off x="6694488" y="2336800"/>
            <a:ext cx="2587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43026" name="Picture 63" descr="addin_tmp.png"/>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00025" y="2027238"/>
            <a:ext cx="403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71"/>
          <p:cNvSpPr/>
          <p:nvPr/>
        </p:nvSpPr>
        <p:spPr>
          <a:xfrm>
            <a:off x="8462963" y="3279775"/>
            <a:ext cx="608012" cy="231775"/>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r>
              <a:rPr lang="en-US" dirty="0"/>
              <a:t>SW</a:t>
            </a:r>
          </a:p>
        </p:txBody>
      </p:sp>
      <p:sp>
        <p:nvSpPr>
          <p:cNvPr id="73" name="Rectangle 72"/>
          <p:cNvSpPr/>
          <p:nvPr/>
        </p:nvSpPr>
        <p:spPr>
          <a:xfrm>
            <a:off x="8462963" y="2998788"/>
            <a:ext cx="608012" cy="23177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rtl="1">
              <a:defRPr/>
            </a:pPr>
            <a:r>
              <a:rPr lang="en-US" dirty="0"/>
              <a:t>HW</a:t>
            </a:r>
          </a:p>
        </p:txBody>
      </p:sp>
      <p:sp>
        <p:nvSpPr>
          <p:cNvPr id="36" name="Rectangle 35"/>
          <p:cNvSpPr/>
          <p:nvPr/>
        </p:nvSpPr>
        <p:spPr>
          <a:xfrm>
            <a:off x="666750" y="1930400"/>
            <a:ext cx="1438275" cy="79057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rtl="1">
              <a:defRPr/>
            </a:pPr>
            <a:endParaRPr lang="en-US"/>
          </a:p>
        </p:txBody>
      </p:sp>
      <p:pic>
        <p:nvPicPr>
          <p:cNvPr id="4" name="Picture 3"/>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22313" y="2057400"/>
            <a:ext cx="1325562"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Line 337"/>
          <p:cNvSpPr>
            <a:spLocks noChangeShapeType="1"/>
          </p:cNvSpPr>
          <p:nvPr/>
        </p:nvSpPr>
        <p:spPr bwMode="auto">
          <a:xfrm flipH="1">
            <a:off x="2105025" y="2336800"/>
            <a:ext cx="2444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43" name="Rectangle 42"/>
          <p:cNvSpPr/>
          <p:nvPr/>
        </p:nvSpPr>
        <p:spPr>
          <a:xfrm>
            <a:off x="5518150" y="1930400"/>
            <a:ext cx="1176338" cy="790575"/>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endParaRPr lang="en-US"/>
          </a:p>
        </p:txBody>
      </p:sp>
      <p:pic>
        <p:nvPicPr>
          <p:cNvPr id="46" name="Picture 45" descr="addin_tmp.png"/>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864225" y="2232025"/>
            <a:ext cx="4857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Line 337"/>
          <p:cNvSpPr>
            <a:spLocks noChangeShapeType="1"/>
          </p:cNvSpPr>
          <p:nvPr/>
        </p:nvSpPr>
        <p:spPr bwMode="auto">
          <a:xfrm flipH="1">
            <a:off x="5235575" y="2336800"/>
            <a:ext cx="2809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0" name="Rectangle 5"/>
          <p:cNvSpPr txBox="1">
            <a:spLocks noChangeArrowheads="1"/>
          </p:cNvSpPr>
          <p:nvPr/>
        </p:nvSpPr>
        <p:spPr bwMode="auto">
          <a:xfrm>
            <a:off x="430213" y="3114675"/>
            <a:ext cx="3330575" cy="514350"/>
          </a:xfrm>
          <a:prstGeom prst="rect">
            <a:avLst/>
          </a:prstGeom>
          <a:solidFill>
            <a:srgbClr val="FF0000"/>
          </a:solidFill>
          <a:ln>
            <a:noFill/>
          </a:ln>
          <a:extLst/>
        </p:spPr>
        <p:txBody>
          <a:bodyPr anchor="ctr"/>
          <a:lstStyle/>
          <a:p>
            <a:pPr algn="ctr" eaLnBrk="0" hangingPunct="0">
              <a:spcBef>
                <a:spcPct val="20000"/>
              </a:spcBef>
              <a:buSzPct val="75000"/>
              <a:defRPr/>
            </a:pPr>
            <a:r>
              <a:rPr lang="en-US" sz="2200" b="1" kern="0" dirty="0">
                <a:solidFill>
                  <a:schemeClr val="bg1"/>
                </a:solidFill>
                <a:latin typeface="+mn-lt"/>
                <a:cs typeface="+mn-cs"/>
              </a:rPr>
              <a:t>New hardware designs</a:t>
            </a:r>
          </a:p>
        </p:txBody>
      </p:sp>
      <p:sp>
        <p:nvSpPr>
          <p:cNvPr id="51" name="Rectangle 5"/>
          <p:cNvSpPr txBox="1">
            <a:spLocks noChangeArrowheads="1"/>
          </p:cNvSpPr>
          <p:nvPr/>
        </p:nvSpPr>
        <p:spPr bwMode="auto">
          <a:xfrm>
            <a:off x="3921125" y="3114675"/>
            <a:ext cx="3330575" cy="514350"/>
          </a:xfrm>
          <a:prstGeom prst="rect">
            <a:avLst/>
          </a:prstGeom>
          <a:solidFill>
            <a:srgbClr val="FF0000"/>
          </a:solidFill>
          <a:ln>
            <a:noFill/>
          </a:ln>
          <a:extLst/>
        </p:spPr>
        <p:txBody>
          <a:bodyPr anchor="ctr"/>
          <a:lstStyle/>
          <a:p>
            <a:pPr algn="ctr" eaLnBrk="0" hangingPunct="0">
              <a:spcBef>
                <a:spcPct val="20000"/>
              </a:spcBef>
              <a:buSzPct val="75000"/>
              <a:defRPr/>
            </a:pPr>
            <a:r>
              <a:rPr lang="en-US" sz="2200" b="1" kern="0" dirty="0">
                <a:solidFill>
                  <a:schemeClr val="bg1"/>
                </a:solidFill>
                <a:latin typeface="+mn-lt"/>
                <a:cs typeface="+mn-cs"/>
              </a:rPr>
              <a:t>New digital algorithms</a:t>
            </a:r>
          </a:p>
        </p:txBody>
      </p:sp>
      <p:sp>
        <p:nvSpPr>
          <p:cNvPr id="52" name="Rectangle 5"/>
          <p:cNvSpPr txBox="1">
            <a:spLocks noChangeArrowheads="1"/>
          </p:cNvSpPr>
          <p:nvPr/>
        </p:nvSpPr>
        <p:spPr bwMode="auto">
          <a:xfrm>
            <a:off x="290513" y="3889375"/>
            <a:ext cx="8678862" cy="2089150"/>
          </a:xfrm>
          <a:prstGeom prst="rect">
            <a:avLst/>
          </a:prstGeom>
          <a:noFill/>
          <a:ln>
            <a:noFill/>
          </a:ln>
          <a:extLst/>
        </p:spPr>
        <p:txBody>
          <a:bodyPr/>
          <a:lstStyle/>
          <a:p>
            <a:pPr marL="342900" indent="-342900" eaLnBrk="0" hangingPunct="0">
              <a:spcBef>
                <a:spcPct val="20000"/>
              </a:spcBef>
              <a:buSzPct val="75000"/>
              <a:buFontTx/>
              <a:buBlip>
                <a:blip r:embed="rId16"/>
              </a:buBlip>
              <a:defRPr/>
            </a:pPr>
            <a:r>
              <a:rPr lang="en-US" sz="2200" kern="0" dirty="0">
                <a:latin typeface="+mn-lt"/>
                <a:cs typeface="+mn-cs"/>
              </a:rPr>
              <a:t>Main i</a:t>
            </a:r>
            <a:r>
              <a:rPr lang="en-US" sz="2200" kern="0" dirty="0" err="1">
                <a:latin typeface="+mn-lt"/>
                <a:cs typeface="+mn-cs"/>
              </a:rPr>
              <a:t>dea</a:t>
            </a:r>
            <a:r>
              <a:rPr lang="en-US" sz="2200" kern="0" dirty="0">
                <a:latin typeface="+mn-lt"/>
                <a:cs typeface="+mn-cs"/>
              </a:rPr>
              <a:t>:</a:t>
            </a:r>
          </a:p>
          <a:p>
            <a:pPr marL="800100" lvl="1" indent="-342900" eaLnBrk="0" hangingPunct="0">
              <a:spcBef>
                <a:spcPct val="20000"/>
              </a:spcBef>
              <a:buSzPct val="75000"/>
              <a:buFontTx/>
              <a:buBlip>
                <a:blip r:embed="rId16"/>
              </a:buBlip>
              <a:defRPr/>
            </a:pPr>
            <a:r>
              <a:rPr lang="en-US" sz="2200" kern="0" dirty="0">
                <a:latin typeface="+mn-lt"/>
                <a:cs typeface="+mn-cs"/>
              </a:rPr>
              <a:t>Move compression before ADC</a:t>
            </a:r>
          </a:p>
          <a:p>
            <a:pPr marL="800100" lvl="1" indent="-342900" eaLnBrk="0" hangingPunct="0">
              <a:spcBef>
                <a:spcPct val="20000"/>
              </a:spcBef>
              <a:buSzPct val="75000"/>
              <a:buFontTx/>
              <a:buBlip>
                <a:blip r:embed="rId16"/>
              </a:buBlip>
              <a:defRPr/>
            </a:pPr>
            <a:r>
              <a:rPr lang="en-US" sz="2200" kern="0" dirty="0">
                <a:latin typeface="+mn-lt"/>
                <a:cs typeface="+mn-cs"/>
              </a:rPr>
              <a:t>Use nonlinear algorithms to interface with standard DSP and signal reconstruction</a:t>
            </a:r>
          </a:p>
        </p:txBody>
      </p:sp>
      <p:sp>
        <p:nvSpPr>
          <p:cNvPr id="53" name="Rectangle 5"/>
          <p:cNvSpPr txBox="1">
            <a:spLocks noChangeArrowheads="1"/>
          </p:cNvSpPr>
          <p:nvPr/>
        </p:nvSpPr>
        <p:spPr bwMode="auto">
          <a:xfrm>
            <a:off x="290513" y="5629275"/>
            <a:ext cx="8678862" cy="696913"/>
          </a:xfrm>
          <a:prstGeom prst="rect">
            <a:avLst/>
          </a:prstGeom>
          <a:noFill/>
          <a:ln>
            <a:noFill/>
          </a:ln>
          <a:extLst/>
        </p:spPr>
        <p:txBody>
          <a:bodyPr/>
          <a:lstStyle/>
          <a:p>
            <a:pPr marL="342900" indent="-342900" eaLnBrk="0" hangingPunct="0">
              <a:spcBef>
                <a:spcPct val="20000"/>
              </a:spcBef>
              <a:buSzPct val="75000"/>
              <a:buFontTx/>
              <a:buBlip>
                <a:blip r:embed="rId16"/>
              </a:buBlip>
              <a:defRPr/>
            </a:pPr>
            <a:r>
              <a:rPr lang="en-US" sz="2200" kern="0" dirty="0">
                <a:latin typeface="+mn-lt"/>
                <a:cs typeface="+mn-cs"/>
              </a:rPr>
              <a:t>Follow a set of design principles </a:t>
            </a:r>
            <a:r>
              <a:rPr lang="en-US" sz="2200" kern="0" dirty="0">
                <a:latin typeface="+mn-lt"/>
                <a:cs typeface="+mn-cs"/>
                <a:sym typeface="Wingdings" pitchFamily="2" charset="2"/>
              </a:rPr>
              <a:t>  step from theory to hardware</a:t>
            </a:r>
            <a:endParaRPr lang="en-US" sz="2200" kern="0" dirty="0">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childTnLst>
                                </p:cTn>
                              </p:par>
                            </p:childTnLst>
                          </p:cTn>
                        </p:par>
                        <p:par>
                          <p:cTn id="32" fill="hold" nodeType="afterGroup">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childTnLst>
                                </p:cTn>
                              </p:par>
                              <p:par>
                                <p:cTn id="47" presetID="10" presetClass="entr" presetSubtype="0" fill="hold" nodeType="with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fade">
                                      <p:cBhvr>
                                        <p:cTn id="49" dur="1000"/>
                                        <p:tgtEl>
                                          <p:spTgt spid="4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1000"/>
                                        <p:tgtEl>
                                          <p:spTgt spid="4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childTnLst>
                                </p:cTn>
                              </p:par>
                            </p:childTnLst>
                          </p:cTn>
                        </p:par>
                        <p:par>
                          <p:cTn id="56" fill="hold" nodeType="afterGroup">
                            <p:stCondLst>
                              <p:cond delay="1000"/>
                            </p:stCondLst>
                            <p:childTnLst>
                              <p:par>
                                <p:cTn id="57" presetID="10" presetClass="entr" presetSubtype="0"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7" grpId="0" animBg="1"/>
      <p:bldP spid="24" grpId="0" animBg="1"/>
      <p:bldP spid="16" grpId="0" animBg="1"/>
      <p:bldP spid="36" grpId="0" animBg="1"/>
      <p:bldP spid="42" grpId="0" animBg="1"/>
      <p:bldP spid="43" grpId="0" animBg="1"/>
      <p:bldP spid="48" grpId="0" animBg="1"/>
      <p:bldP spid="50" grpId="0" animBg="1"/>
      <p:bldP spid="51" grpId="0" animBg="1"/>
      <p:bldP spid="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dirty="0" smtClean="0"/>
              <a:t>From Theory to Hardware</a:t>
            </a:r>
            <a:endParaRPr lang="he-IL" dirty="0" smtClean="0"/>
          </a:p>
        </p:txBody>
      </p:sp>
      <p:grpSp>
        <p:nvGrpSpPr>
          <p:cNvPr id="2" name="Group 17"/>
          <p:cNvGrpSpPr>
            <a:grpSpLocks/>
          </p:cNvGrpSpPr>
          <p:nvPr/>
        </p:nvGrpSpPr>
        <p:grpSpPr bwMode="auto">
          <a:xfrm>
            <a:off x="3438525" y="1319213"/>
            <a:ext cx="5610225" cy="3186112"/>
            <a:chOff x="3438525" y="1319208"/>
            <a:chExt cx="5610225" cy="3186118"/>
          </a:xfrm>
        </p:grpSpPr>
        <p:sp>
          <p:nvSpPr>
            <p:cNvPr id="44045" name="Rectangle 4"/>
            <p:cNvSpPr>
              <a:spLocks noChangeArrowheads="1"/>
            </p:cNvSpPr>
            <p:nvPr/>
          </p:nvSpPr>
          <p:spPr bwMode="auto">
            <a:xfrm>
              <a:off x="3438525" y="1319208"/>
              <a:ext cx="5540375" cy="3186118"/>
            </a:xfrm>
            <a:prstGeom prst="rect">
              <a:avLst/>
            </a:prstGeom>
            <a:solidFill>
              <a:schemeClr val="bg1"/>
            </a:solidFill>
            <a:ln w="9525">
              <a:solidFill>
                <a:schemeClr val="tx1"/>
              </a:solidFill>
              <a:miter lim="800000"/>
              <a:headEnd/>
              <a:tailEnd/>
            </a:ln>
          </p:spPr>
          <p:txBody>
            <a:bodyPr wrap="none" anchor="ctr"/>
            <a:lstStyle/>
            <a:p>
              <a:pPr algn="ctr"/>
              <a:endParaRPr lang="ru-RU"/>
            </a:p>
          </p:txBody>
        </p:sp>
        <p:pic>
          <p:nvPicPr>
            <p:cNvPr id="44046" name="Picture 4" descr="mboard_crop_cmp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9663" y="1476373"/>
              <a:ext cx="2518724" cy="167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3524250" y="3255962"/>
              <a:ext cx="5454650" cy="1171577"/>
            </a:xfrm>
            <a:prstGeom prst="rect">
              <a:avLst/>
            </a:prstGeom>
            <a:noFill/>
            <a:ln>
              <a:noFill/>
            </a:ln>
            <a:extLst/>
          </p:spPr>
          <p:txBody>
            <a:bodyPr/>
            <a:lstStyle/>
            <a:p>
              <a:pPr marL="342900" indent="-342900">
                <a:lnSpc>
                  <a:spcPct val="80000"/>
                </a:lnSpc>
                <a:spcBef>
                  <a:spcPct val="20000"/>
                </a:spcBef>
                <a:buFontTx/>
                <a:buBlip>
                  <a:blip r:embed="rId3"/>
                </a:buBlip>
                <a:defRPr/>
              </a:pPr>
              <a:r>
                <a:rPr lang="en-US" sz="2000" dirty="0"/>
                <a:t>2.4 GHz </a:t>
              </a:r>
              <a:r>
                <a:rPr lang="en-US" sz="2000" dirty="0" err="1"/>
                <a:t>Nyquist</a:t>
              </a:r>
              <a:r>
                <a:rPr lang="en-US" sz="2000" dirty="0"/>
                <a:t>-rate, 120 MHz occupancy</a:t>
              </a:r>
            </a:p>
            <a:p>
              <a:pPr marL="342900" indent="-342900">
                <a:lnSpc>
                  <a:spcPct val="80000"/>
                </a:lnSpc>
                <a:spcBef>
                  <a:spcPct val="20000"/>
                </a:spcBef>
                <a:buFontTx/>
                <a:buBlip>
                  <a:blip r:embed="rId3"/>
                </a:buBlip>
                <a:defRPr/>
              </a:pPr>
              <a:r>
                <a:rPr lang="en-US" sz="2000" dirty="0">
                  <a:sym typeface="Wingdings" pitchFamily="2" charset="2"/>
                </a:rPr>
                <a:t>280 MHz sampling rate</a:t>
              </a:r>
            </a:p>
            <a:p>
              <a:pPr marL="285750" indent="-285750">
                <a:lnSpc>
                  <a:spcPct val="80000"/>
                </a:lnSpc>
                <a:spcBef>
                  <a:spcPct val="20000"/>
                </a:spcBef>
                <a:buFontTx/>
                <a:buBlip>
                  <a:blip r:embed="rId3"/>
                </a:buBlip>
                <a:defRPr/>
              </a:pPr>
              <a:r>
                <a:rPr lang="en-US" dirty="0">
                  <a:sym typeface="Wingdings" pitchFamily="2" charset="2"/>
                </a:rPr>
                <a:t>49 dB dynamic range</a:t>
              </a:r>
            </a:p>
            <a:p>
              <a:pPr marL="285750" indent="-285750">
                <a:lnSpc>
                  <a:spcPct val="80000"/>
                </a:lnSpc>
                <a:spcBef>
                  <a:spcPct val="20000"/>
                </a:spcBef>
                <a:buFontTx/>
                <a:buBlip>
                  <a:blip r:embed="rId3"/>
                </a:buBlip>
                <a:defRPr/>
              </a:pPr>
              <a:r>
                <a:rPr lang="en-US" dirty="0">
                  <a:sym typeface="Wingdings" pitchFamily="2" charset="2"/>
                </a:rPr>
                <a:t>SNDR &gt; 30 dB over input range</a:t>
              </a:r>
            </a:p>
          </p:txBody>
        </p:sp>
        <p:sp>
          <p:nvSpPr>
            <p:cNvPr id="44048" name="Text Box 5"/>
            <p:cNvSpPr txBox="1">
              <a:spLocks noChangeArrowheads="1"/>
            </p:cNvSpPr>
            <p:nvPr/>
          </p:nvSpPr>
          <p:spPr bwMode="auto">
            <a:xfrm>
              <a:off x="7700963" y="4127480"/>
              <a:ext cx="134778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a:solidFill>
                    <a:srgbClr val="CC0099"/>
                  </a:solidFill>
                </a:rPr>
                <a:t>Mishali </a:t>
              </a:r>
              <a:r>
                <a:rPr lang="en-US" sz="1200" b="1" i="1">
                  <a:solidFill>
                    <a:srgbClr val="CC0099"/>
                  </a:solidFill>
                </a:rPr>
                <a:t>et al.</a:t>
              </a:r>
              <a:r>
                <a:rPr lang="en-US" sz="1200" b="1">
                  <a:solidFill>
                    <a:srgbClr val="CC0099"/>
                  </a:solidFill>
                </a:rPr>
                <a:t>, 10</a:t>
              </a:r>
            </a:p>
          </p:txBody>
        </p:sp>
        <p:pic>
          <p:nvPicPr>
            <p:cNvPr id="44049" name="Picture 2">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8203" t="41602" r="34142" b="21777"/>
            <a:stretch>
              <a:fillRect/>
            </a:stretch>
          </p:blipFill>
          <p:spPr bwMode="auto">
            <a:xfrm>
              <a:off x="6489701" y="1476373"/>
              <a:ext cx="2177174" cy="1693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6"/>
          <p:cNvGrpSpPr>
            <a:grpSpLocks/>
          </p:cNvGrpSpPr>
          <p:nvPr/>
        </p:nvGrpSpPr>
        <p:grpSpPr bwMode="auto">
          <a:xfrm>
            <a:off x="85725" y="1319214"/>
            <a:ext cx="3295650" cy="3196837"/>
            <a:chOff x="85726" y="2151853"/>
            <a:chExt cx="3295650" cy="3196343"/>
          </a:xfrm>
        </p:grpSpPr>
        <p:sp>
          <p:nvSpPr>
            <p:cNvPr id="44041" name="Rectangle 9"/>
            <p:cNvSpPr>
              <a:spLocks noChangeArrowheads="1"/>
            </p:cNvSpPr>
            <p:nvPr/>
          </p:nvSpPr>
          <p:spPr bwMode="auto">
            <a:xfrm>
              <a:off x="85726" y="2151853"/>
              <a:ext cx="3295650" cy="3185618"/>
            </a:xfrm>
            <a:prstGeom prst="rect">
              <a:avLst/>
            </a:prstGeom>
            <a:solidFill>
              <a:schemeClr val="bg1"/>
            </a:solidFill>
            <a:ln w="9525">
              <a:solidFill>
                <a:schemeClr val="tx1"/>
              </a:solidFill>
              <a:miter lim="800000"/>
              <a:headEnd/>
              <a:tailEnd/>
            </a:ln>
          </p:spPr>
          <p:txBody>
            <a:bodyPr wrap="none" anchor="ctr"/>
            <a:lstStyle/>
            <a:p>
              <a:pPr algn="ctr"/>
              <a:endParaRPr lang="ru-RU"/>
            </a:p>
          </p:txBody>
        </p:sp>
        <p:pic>
          <p:nvPicPr>
            <p:cNvPr id="4404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2573" t="10019" r="4285"/>
            <a:stretch>
              <a:fillRect/>
            </a:stretch>
          </p:blipFill>
          <p:spPr bwMode="auto">
            <a:xfrm>
              <a:off x="209550" y="2247906"/>
              <a:ext cx="3105150" cy="220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3" name="Rectangle 3"/>
            <p:cNvSpPr>
              <a:spLocks noChangeArrowheads="1"/>
            </p:cNvSpPr>
            <p:nvPr/>
          </p:nvSpPr>
          <p:spPr bwMode="auto">
            <a:xfrm>
              <a:off x="171449" y="4503262"/>
              <a:ext cx="3171825" cy="71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Blip>
                  <a:blip r:embed="rId3"/>
                </a:buBlip>
              </a:pPr>
              <a:r>
                <a:rPr lang="en-US" sz="2000" dirty="0"/>
                <a:t>800 kHz </a:t>
              </a:r>
              <a:r>
                <a:rPr lang="en-US" sz="2000" dirty="0" err="1"/>
                <a:t>Nyquist</a:t>
              </a:r>
              <a:r>
                <a:rPr lang="en-US" sz="2000" dirty="0"/>
                <a:t>-rate</a:t>
              </a:r>
            </a:p>
            <a:p>
              <a:pPr marL="342900" indent="-342900">
                <a:lnSpc>
                  <a:spcPct val="80000"/>
                </a:lnSpc>
                <a:spcBef>
                  <a:spcPct val="20000"/>
                </a:spcBef>
                <a:buFontTx/>
                <a:buBlip>
                  <a:blip r:embed="rId3"/>
                </a:buBlip>
              </a:pPr>
              <a:r>
                <a:rPr lang="en-US" sz="2000" dirty="0">
                  <a:sym typeface="Wingdings" pitchFamily="2" charset="2"/>
                </a:rPr>
                <a:t>100 kHz sampling rate</a:t>
              </a:r>
            </a:p>
          </p:txBody>
        </p:sp>
        <p:sp>
          <p:nvSpPr>
            <p:cNvPr id="44044" name="Text Box 5"/>
            <p:cNvSpPr txBox="1">
              <a:spLocks noChangeArrowheads="1"/>
            </p:cNvSpPr>
            <p:nvPr/>
          </p:nvSpPr>
          <p:spPr bwMode="auto">
            <a:xfrm>
              <a:off x="2004138" y="5048690"/>
              <a:ext cx="132600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Ragheb</a:t>
              </a:r>
              <a:r>
                <a:rPr lang="en-US" sz="1200" b="1" dirty="0">
                  <a:solidFill>
                    <a:srgbClr val="CC0099"/>
                  </a:solidFill>
                </a:rPr>
                <a:t> </a:t>
              </a:r>
              <a:r>
                <a:rPr lang="en-US" sz="1200" b="1" i="1" dirty="0">
                  <a:solidFill>
                    <a:srgbClr val="CC0099"/>
                  </a:solidFill>
                </a:rPr>
                <a:t>et al.</a:t>
              </a:r>
              <a:r>
                <a:rPr lang="en-US" sz="1200" b="1" dirty="0">
                  <a:solidFill>
                    <a:srgbClr val="CC0099"/>
                  </a:solidFill>
                </a:rPr>
                <a:t>, 08</a:t>
              </a:r>
            </a:p>
          </p:txBody>
        </p:sp>
      </p:grpSp>
      <p:sp>
        <p:nvSpPr>
          <p:cNvPr id="14" name="Rectangle 5"/>
          <p:cNvSpPr txBox="1">
            <a:spLocks noChangeArrowheads="1"/>
          </p:cNvSpPr>
          <p:nvPr/>
        </p:nvSpPr>
        <p:spPr bwMode="auto">
          <a:xfrm>
            <a:off x="209549" y="5251798"/>
            <a:ext cx="8684080" cy="454818"/>
          </a:xfrm>
          <a:prstGeom prst="rect">
            <a:avLst/>
          </a:prstGeom>
          <a:noFill/>
          <a:ln>
            <a:noFill/>
          </a:ln>
          <a:extLst/>
        </p:spPr>
        <p:txBody>
          <a:bodyPr/>
          <a:lstStyle/>
          <a:p>
            <a:pPr marL="342900" indent="-342900" eaLnBrk="0" hangingPunct="0">
              <a:spcBef>
                <a:spcPct val="20000"/>
              </a:spcBef>
              <a:buSzPct val="75000"/>
              <a:buFontTx/>
              <a:buBlip>
                <a:blip r:embed="rId3"/>
              </a:buBlip>
              <a:defRPr/>
            </a:pPr>
            <a:r>
              <a:rPr lang="en-US" sz="2200" kern="0" dirty="0" smtClean="0">
                <a:latin typeface="+mn-lt"/>
                <a:cs typeface="+mn-cs"/>
              </a:rPr>
              <a:t>Tutorial </a:t>
            </a:r>
            <a:r>
              <a:rPr lang="en-US" sz="2200" kern="0" dirty="0">
                <a:latin typeface="+mn-lt"/>
                <a:cs typeface="+mn-cs"/>
              </a:rPr>
              <a:t>briefly covers circuit challenges in sub-</a:t>
            </a:r>
            <a:r>
              <a:rPr lang="en-US" sz="2200" kern="0" dirty="0" err="1">
                <a:latin typeface="+mn-lt"/>
                <a:cs typeface="+mn-cs"/>
              </a:rPr>
              <a:t>Nyquist</a:t>
            </a:r>
            <a:r>
              <a:rPr lang="en-US" sz="2200" kern="0" dirty="0">
                <a:latin typeface="+mn-lt"/>
                <a:cs typeface="+mn-cs"/>
              </a:rPr>
              <a:t> systems</a:t>
            </a:r>
          </a:p>
        </p:txBody>
      </p:sp>
      <p:sp>
        <p:nvSpPr>
          <p:cNvPr id="16" name="Rectangle 5"/>
          <p:cNvSpPr txBox="1">
            <a:spLocks noChangeArrowheads="1"/>
          </p:cNvSpPr>
          <p:nvPr/>
        </p:nvSpPr>
        <p:spPr bwMode="auto">
          <a:xfrm>
            <a:off x="592138" y="5892802"/>
            <a:ext cx="7989887" cy="363538"/>
          </a:xfrm>
          <a:prstGeom prst="rect">
            <a:avLst/>
          </a:prstGeom>
          <a:solidFill>
            <a:srgbClr val="FF0000"/>
          </a:solidFill>
          <a:ln>
            <a:noFill/>
          </a:ln>
          <a:extLst/>
        </p:spPr>
        <p:txBody>
          <a:bodyPr anchor="ctr"/>
          <a:lstStyle/>
          <a:p>
            <a:pPr algn="ctr" eaLnBrk="0" hangingPunct="0">
              <a:spcBef>
                <a:spcPct val="20000"/>
              </a:spcBef>
              <a:buSzPct val="75000"/>
              <a:defRPr/>
            </a:pPr>
            <a:r>
              <a:rPr lang="en-US" sz="2200" b="1" kern="0" dirty="0">
                <a:solidFill>
                  <a:schemeClr val="bg1"/>
                </a:solidFill>
                <a:latin typeface="+mn-lt"/>
                <a:cs typeface="+mn-cs"/>
              </a:rPr>
              <a:t>Sub-Nyquist technology becomes feasible !</a:t>
            </a:r>
          </a:p>
        </p:txBody>
      </p:sp>
      <p:sp>
        <p:nvSpPr>
          <p:cNvPr id="18" name="Text Box 5"/>
          <p:cNvSpPr txBox="1">
            <a:spLocks noChangeArrowheads="1"/>
          </p:cNvSpPr>
          <p:nvPr/>
        </p:nvSpPr>
        <p:spPr bwMode="auto">
          <a:xfrm>
            <a:off x="1350974" y="4537071"/>
            <a:ext cx="1317990"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smtClean="0">
                <a:solidFill>
                  <a:srgbClr val="CC0099"/>
                </a:solidFill>
              </a:rPr>
              <a:t>Candès</a:t>
            </a:r>
            <a:r>
              <a:rPr lang="en-US" sz="1200" b="1" i="1" dirty="0" smtClean="0">
                <a:solidFill>
                  <a:srgbClr val="CC0099"/>
                </a:solidFill>
              </a:rPr>
              <a:t> et </a:t>
            </a:r>
            <a:r>
              <a:rPr lang="en-US" sz="1200" b="1" i="1" dirty="0">
                <a:solidFill>
                  <a:srgbClr val="CC0099"/>
                </a:solidFill>
              </a:rPr>
              <a:t>al.</a:t>
            </a:r>
            <a:r>
              <a:rPr lang="en-US" sz="1200" b="1" dirty="0">
                <a:solidFill>
                  <a:srgbClr val="CC0099"/>
                </a:solidFill>
              </a:rPr>
              <a:t>, 08</a:t>
            </a:r>
          </a:p>
        </p:txBody>
      </p:sp>
      <p:sp>
        <p:nvSpPr>
          <p:cNvPr id="19" name="Text Box 5"/>
          <p:cNvSpPr txBox="1">
            <a:spLocks noChangeArrowheads="1"/>
          </p:cNvSpPr>
          <p:nvPr/>
        </p:nvSpPr>
        <p:spPr bwMode="auto">
          <a:xfrm>
            <a:off x="2915505" y="4537071"/>
            <a:ext cx="1289135"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smtClean="0">
                <a:solidFill>
                  <a:srgbClr val="CC0099"/>
                </a:solidFill>
              </a:rPr>
              <a:t>Emami</a:t>
            </a:r>
            <a:r>
              <a:rPr lang="en-US" sz="1200" b="1" i="1" dirty="0" smtClean="0">
                <a:solidFill>
                  <a:srgbClr val="CC0099"/>
                </a:solidFill>
              </a:rPr>
              <a:t> et </a:t>
            </a:r>
            <a:r>
              <a:rPr lang="en-US" sz="1200" b="1" i="1" dirty="0">
                <a:solidFill>
                  <a:srgbClr val="CC0099"/>
                </a:solidFill>
              </a:rPr>
              <a:t>al.</a:t>
            </a:r>
            <a:r>
              <a:rPr lang="en-US" sz="1200" b="1" dirty="0">
                <a:solidFill>
                  <a:srgbClr val="CC0099"/>
                </a:solidFill>
              </a:rPr>
              <a:t>, 08</a:t>
            </a:r>
          </a:p>
        </p:txBody>
      </p:sp>
      <p:sp>
        <p:nvSpPr>
          <p:cNvPr id="20" name="Text Box 5"/>
          <p:cNvSpPr txBox="1">
            <a:spLocks noChangeArrowheads="1"/>
          </p:cNvSpPr>
          <p:nvPr/>
        </p:nvSpPr>
        <p:spPr bwMode="auto">
          <a:xfrm>
            <a:off x="4435618" y="4537071"/>
            <a:ext cx="1609736"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smtClean="0">
                <a:solidFill>
                  <a:srgbClr val="CC0099"/>
                </a:solidFill>
              </a:rPr>
              <a:t>RICE 1-pixel camera</a:t>
            </a:r>
            <a:endParaRPr lang="en-US" sz="1200" b="1" dirty="0">
              <a:solidFill>
                <a:srgbClr val="CC0099"/>
              </a:solidFill>
            </a:endParaRPr>
          </a:p>
        </p:txBody>
      </p:sp>
      <p:sp>
        <p:nvSpPr>
          <p:cNvPr id="21" name="Text Box 5"/>
          <p:cNvSpPr txBox="1">
            <a:spLocks noChangeArrowheads="1"/>
          </p:cNvSpPr>
          <p:nvPr/>
        </p:nvSpPr>
        <p:spPr bwMode="auto">
          <a:xfrm>
            <a:off x="6251575" y="4537071"/>
            <a:ext cx="1567865"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smtClean="0">
                <a:solidFill>
                  <a:srgbClr val="CC0099"/>
                </a:solidFill>
              </a:rPr>
              <a:t>DARPA A2I Project</a:t>
            </a:r>
            <a:endParaRPr lang="en-US" sz="1200" b="1" dirty="0">
              <a:solidFill>
                <a:srgbClr val="CC0099"/>
              </a:solidFill>
            </a:endParaRPr>
          </a:p>
        </p:txBody>
      </p:sp>
      <p:sp>
        <p:nvSpPr>
          <p:cNvPr id="23" name="Rectangle 5"/>
          <p:cNvSpPr txBox="1">
            <a:spLocks noChangeArrowheads="1"/>
          </p:cNvSpPr>
          <p:nvPr/>
        </p:nvSpPr>
        <p:spPr bwMode="auto">
          <a:xfrm>
            <a:off x="209549" y="4858349"/>
            <a:ext cx="8684080" cy="454818"/>
          </a:xfrm>
          <a:prstGeom prst="rect">
            <a:avLst/>
          </a:prstGeom>
          <a:noFill/>
          <a:ln>
            <a:noFill/>
          </a:ln>
          <a:extLst/>
        </p:spPr>
        <p:txBody>
          <a:bodyPr/>
          <a:lstStyle/>
          <a:p>
            <a:pPr marL="342900" indent="-342900" eaLnBrk="0" hangingPunct="0">
              <a:spcBef>
                <a:spcPct val="20000"/>
              </a:spcBef>
              <a:buSzPct val="75000"/>
              <a:buFontTx/>
              <a:buBlip>
                <a:blip r:embed="rId3"/>
              </a:buBlip>
              <a:defRPr/>
            </a:pPr>
            <a:r>
              <a:rPr lang="en-US" sz="2200" kern="0" dirty="0" smtClean="0">
                <a:latin typeface="+mn-lt"/>
                <a:cs typeface="+mn-cs"/>
              </a:rPr>
              <a:t>See many more contributors in </a:t>
            </a:r>
            <a:r>
              <a:rPr lang="en-US" sz="2200" kern="0" dirty="0" smtClean="0">
                <a:latin typeface="+mn-lt"/>
                <a:cs typeface="+mn-cs"/>
                <a:hlinkClick r:id="rId7"/>
              </a:rPr>
              <a:t>compressive sensing hardware</a:t>
            </a:r>
            <a:endParaRPr lang="en-US" sz="2200" kern="0" dirty="0">
              <a:latin typeface="+mn-lt"/>
              <a:cs typeface="+mn-cs"/>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en-US" smtClean="0"/>
              <a:t>Tutorial Goal</a:t>
            </a:r>
          </a:p>
        </p:txBody>
      </p:sp>
      <p:sp>
        <p:nvSpPr>
          <p:cNvPr id="13315" name="Rectangle 5"/>
          <p:cNvSpPr>
            <a:spLocks noGrp="1" noChangeArrowheads="1"/>
          </p:cNvSpPr>
          <p:nvPr>
            <p:ph type="body" idx="4294967295"/>
          </p:nvPr>
        </p:nvSpPr>
        <p:spPr>
          <a:xfrm>
            <a:off x="283369" y="1406525"/>
            <a:ext cx="8577262" cy="3611789"/>
          </a:xfrm>
        </p:spPr>
        <p:txBody>
          <a:bodyPr/>
          <a:lstStyle/>
          <a:p>
            <a:pPr>
              <a:buSzPct val="75000"/>
              <a:buFontTx/>
              <a:buBlip>
                <a:blip r:embed="rId3"/>
              </a:buBlip>
            </a:pPr>
            <a:r>
              <a:rPr lang="en-US" sz="2200" dirty="0" smtClean="0"/>
              <a:t>Instead of a single subspace modeling use </a:t>
            </a:r>
            <a:r>
              <a:rPr lang="en-US" sz="2200" b="1" dirty="0" smtClean="0">
                <a:solidFill>
                  <a:srgbClr val="FF3300"/>
                </a:solidFill>
              </a:rPr>
              <a:t>union of subspaces </a:t>
            </a:r>
            <a:r>
              <a:rPr lang="en-US" sz="2200" dirty="0" smtClean="0"/>
              <a:t>framework</a:t>
            </a:r>
            <a:endParaRPr lang="en-US" sz="2200" b="1" dirty="0" smtClean="0">
              <a:solidFill>
                <a:srgbClr val="FF3300"/>
              </a:solidFill>
            </a:endParaRPr>
          </a:p>
          <a:p>
            <a:pPr>
              <a:buSzPct val="75000"/>
              <a:buFontTx/>
              <a:buBlip>
                <a:blip r:embed="rId3"/>
              </a:buBlip>
            </a:pPr>
            <a:endParaRPr lang="en-US" sz="2200" dirty="0" smtClean="0"/>
          </a:p>
          <a:p>
            <a:pPr>
              <a:buSzPct val="75000"/>
              <a:buFontTx/>
              <a:buBlip>
                <a:blip r:embed="rId3"/>
              </a:buBlip>
            </a:pPr>
            <a:r>
              <a:rPr lang="en-US" sz="2200" dirty="0" smtClean="0"/>
              <a:t>Adopt a new design methodology – </a:t>
            </a:r>
            <a:r>
              <a:rPr lang="en-US" sz="2200" b="1" dirty="0" err="1" smtClean="0">
                <a:solidFill>
                  <a:srgbClr val="FF3300"/>
                </a:solidFill>
              </a:rPr>
              <a:t>Xampling</a:t>
            </a:r>
            <a:r>
              <a:rPr lang="en-US" sz="2200" dirty="0" smtClean="0"/>
              <a:t> </a:t>
            </a:r>
          </a:p>
          <a:p>
            <a:pPr>
              <a:buSzPct val="75000"/>
              <a:buFontTx/>
              <a:buBlip>
                <a:blip r:embed="rId3"/>
              </a:buBlip>
            </a:pPr>
            <a:endParaRPr lang="en-US" sz="2200" dirty="0" smtClean="0"/>
          </a:p>
          <a:p>
            <a:pPr>
              <a:buSzPct val="75000"/>
              <a:buFontTx/>
              <a:buBlip>
                <a:blip r:embed="rId3"/>
              </a:buBlip>
            </a:pPr>
            <a:endParaRPr lang="en-US" sz="2200" dirty="0" smtClean="0"/>
          </a:p>
          <a:p>
            <a:pPr>
              <a:buSzPct val="75000"/>
              <a:buFontTx/>
              <a:buBlip>
                <a:blip r:embed="rId3"/>
              </a:buBlip>
            </a:pPr>
            <a:endParaRPr lang="en-US" sz="2200" dirty="0" smtClean="0"/>
          </a:p>
          <a:p>
            <a:pPr>
              <a:buSzPct val="75000"/>
              <a:buFontTx/>
              <a:buBlip>
                <a:blip r:embed="rId3"/>
              </a:buBlip>
            </a:pPr>
            <a:r>
              <a:rPr lang="en-US" sz="2200" dirty="0" smtClean="0"/>
              <a:t>Result: Simple hardware and low computational cost on the DSP</a:t>
            </a:r>
          </a:p>
        </p:txBody>
      </p:sp>
      <p:sp>
        <p:nvSpPr>
          <p:cNvPr id="20484" name="Text Box 4"/>
          <p:cNvSpPr txBox="1">
            <a:spLocks noChangeArrowheads="1"/>
          </p:cNvSpPr>
          <p:nvPr/>
        </p:nvSpPr>
        <p:spPr bwMode="auto">
          <a:xfrm>
            <a:off x="2646363" y="4797426"/>
            <a:ext cx="3741737"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charset="0"/>
              </a:defRPr>
            </a:lvl9pPr>
          </a:lstStyle>
          <a:p>
            <a:pPr eaLnBrk="1" hangingPunct="1"/>
            <a:r>
              <a:rPr lang="en-US" sz="2000" b="1" dirty="0">
                <a:solidFill>
                  <a:schemeClr val="bg1"/>
                </a:solidFill>
              </a:rPr>
              <a:t>Theory, Algorithms, Hardware</a:t>
            </a:r>
          </a:p>
        </p:txBody>
      </p:sp>
      <p:sp>
        <p:nvSpPr>
          <p:cNvPr id="5" name="Rectangle 4"/>
          <p:cNvSpPr/>
          <p:nvPr/>
        </p:nvSpPr>
        <p:spPr>
          <a:xfrm>
            <a:off x="857250" y="2956377"/>
            <a:ext cx="5381625" cy="769938"/>
          </a:xfrm>
          <a:prstGeom prst="rect">
            <a:avLst/>
          </a:prstGeom>
        </p:spPr>
        <p:txBody>
          <a:bodyPr>
            <a:spAutoFit/>
          </a:bodyPr>
          <a:lstStyle/>
          <a:p>
            <a:pPr marL="342900" lvl="1" indent="-342900" eaLnBrk="0" hangingPunct="0">
              <a:spcBef>
                <a:spcPct val="20000"/>
              </a:spcBef>
              <a:buSzPct val="75000"/>
              <a:buFontTx/>
              <a:buBlip>
                <a:blip r:embed="rId3"/>
              </a:buBlip>
              <a:defRPr/>
            </a:pPr>
            <a:r>
              <a:rPr lang="en-US" sz="2000" kern="0" dirty="0" err="1"/>
              <a:t>Compression+Sampling</a:t>
            </a:r>
            <a:r>
              <a:rPr lang="en-US" sz="2000" kern="0" dirty="0"/>
              <a:t> = </a:t>
            </a:r>
            <a:r>
              <a:rPr lang="en-US" sz="2000" kern="0" dirty="0" err="1"/>
              <a:t>Xampling</a:t>
            </a:r>
            <a:endParaRPr lang="en-US" sz="2000" kern="0" dirty="0"/>
          </a:p>
          <a:p>
            <a:pPr marL="342900" indent="-342900" eaLnBrk="0" hangingPunct="0">
              <a:spcBef>
                <a:spcPct val="20000"/>
              </a:spcBef>
              <a:buSzPct val="75000"/>
              <a:buFontTx/>
              <a:buBlip>
                <a:blip r:embed="rId3"/>
              </a:buBlip>
              <a:defRPr/>
            </a:pPr>
            <a:r>
              <a:rPr lang="en-US" sz="2000" kern="0" dirty="0"/>
              <a:t>X prefix for compression, e.g. </a:t>
            </a:r>
            <a:r>
              <a:rPr lang="en-US" sz="2000" kern="0" dirty="0" err="1"/>
              <a:t>DivX</a:t>
            </a:r>
            <a:endParaRPr lang="en-US" sz="2000" kern="0" dirty="0"/>
          </a:p>
        </p:txBody>
      </p:sp>
      <p:sp>
        <p:nvSpPr>
          <p:cNvPr id="6" name="Rectangle 5"/>
          <p:cNvSpPr txBox="1">
            <a:spLocks noChangeArrowheads="1"/>
          </p:cNvSpPr>
          <p:nvPr/>
        </p:nvSpPr>
        <p:spPr bwMode="auto">
          <a:xfrm>
            <a:off x="414338" y="5246914"/>
            <a:ext cx="8229600" cy="14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None/>
            </a:pPr>
            <a:r>
              <a:rPr lang="en-US" sz="2200" dirty="0" smtClean="0"/>
              <a:t>What’s next: </a:t>
            </a:r>
          </a:p>
          <a:p>
            <a:pPr>
              <a:buSzPct val="75000"/>
              <a:buFontTx/>
              <a:buBlip>
                <a:blip r:embed="rId3"/>
              </a:buBlip>
              <a:tabLst>
                <a:tab pos="1611313" algn="l"/>
              </a:tabLst>
            </a:pPr>
            <a:r>
              <a:rPr lang="en-US" sz="2200" dirty="0" smtClean="0"/>
              <a:t>Part 2: 	Sub-</a:t>
            </a:r>
            <a:r>
              <a:rPr lang="en-US" sz="2200" dirty="0" err="1" smtClean="0"/>
              <a:t>Nyquist</a:t>
            </a:r>
            <a:r>
              <a:rPr lang="en-US" sz="2200" dirty="0" smtClean="0"/>
              <a:t> in a subspace</a:t>
            </a:r>
          </a:p>
          <a:p>
            <a:pPr>
              <a:buSzPct val="75000"/>
              <a:buFontTx/>
              <a:buBlip>
                <a:blip r:embed="rId3"/>
              </a:buBlip>
              <a:tabLst>
                <a:tab pos="1611313" algn="l"/>
              </a:tabLst>
            </a:pPr>
            <a:r>
              <a:rPr lang="en-US" sz="2200" dirty="0" smtClean="0"/>
              <a:t>Parts 3-5: 	Sub-</a:t>
            </a:r>
            <a:r>
              <a:rPr lang="en-US" sz="2200" dirty="0" err="1" smtClean="0"/>
              <a:t>Nyquist</a:t>
            </a:r>
            <a:r>
              <a:rPr lang="en-US" sz="2200" dirty="0" smtClean="0"/>
              <a:t> in union models</a:t>
            </a:r>
          </a:p>
        </p:txBody>
      </p:sp>
    </p:spTree>
    <p:extLst>
      <p:ext uri="{BB962C8B-B14F-4D97-AF65-F5344CB8AC3E}">
        <p14:creationId xmlns:p14="http://schemas.microsoft.com/office/powerpoint/2010/main" val="2915659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additive="base">
                                        <p:cTn id="7" dur="500" fill="hold"/>
                                        <p:tgtEl>
                                          <p:spTgt spid="20484"/>
                                        </p:tgtEl>
                                        <p:attrNameLst>
                                          <p:attrName>ppt_x</p:attrName>
                                        </p:attrNameLst>
                                      </p:cBhvr>
                                      <p:tavLst>
                                        <p:tav tm="0">
                                          <p:val>
                                            <p:strVal val="#ppt_x"/>
                                          </p:val>
                                        </p:tav>
                                        <p:tav tm="100000">
                                          <p:val>
                                            <p:strVal val="#ppt_x"/>
                                          </p:val>
                                        </p:tav>
                                      </p:tavLst>
                                    </p:anim>
                                    <p:anim calcmode="lin" valueType="num">
                                      <p:cBhvr additive="base">
                                        <p:cTn id="8"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884238" y="2290763"/>
            <a:ext cx="7375525" cy="2278062"/>
          </a:xfrm>
          <a:prstGeom prst="roundRect">
            <a:avLst>
              <a:gd name="adj" fmla="val 16667"/>
            </a:avLst>
          </a:prstGeom>
          <a:solidFill>
            <a:schemeClr val="accent2"/>
          </a:solidFill>
          <a:ln w="9525" algn="ctr">
            <a:solidFill>
              <a:schemeClr val="tx1"/>
            </a:solidFill>
            <a:round/>
            <a:headEnd/>
            <a:tailEnd/>
          </a:ln>
        </p:spPr>
        <p:txBody>
          <a:bodyPr wrap="none" anchor="ctr"/>
          <a:lstStyle/>
          <a:p>
            <a:endParaRPr lang="he-IL"/>
          </a:p>
        </p:txBody>
      </p:sp>
      <p:sp>
        <p:nvSpPr>
          <p:cNvPr id="45059" name="Text Box 3"/>
          <p:cNvSpPr txBox="1">
            <a:spLocks noChangeArrowheads="1"/>
          </p:cNvSpPr>
          <p:nvPr/>
        </p:nvSpPr>
        <p:spPr bwMode="auto">
          <a:xfrm>
            <a:off x="1169988" y="2644775"/>
            <a:ext cx="68040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4000" b="1">
                <a:solidFill>
                  <a:srgbClr val="FFFF66"/>
                </a:solidFill>
              </a:rPr>
              <a:t>– Part 2 –</a:t>
            </a:r>
            <a:endParaRPr lang="en-US" sz="4000">
              <a:solidFill>
                <a:schemeClr val="bg1"/>
              </a:solidFill>
            </a:endParaRPr>
          </a:p>
          <a:p>
            <a:pPr algn="ctr" eaLnBrk="1" hangingPunct="1">
              <a:lnSpc>
                <a:spcPct val="120000"/>
              </a:lnSpc>
            </a:pPr>
            <a:r>
              <a:rPr lang="en-US" sz="4000" b="1">
                <a:solidFill>
                  <a:srgbClr val="FFFF66"/>
                </a:solidFill>
              </a:rPr>
              <a:t>Sub-Nyquist in a Subspace</a:t>
            </a:r>
          </a:p>
        </p:txBody>
      </p:sp>
      <p:sp>
        <p:nvSpPr>
          <p:cNvPr id="13" name="Rectangle 3"/>
          <p:cNvSpPr txBox="1">
            <a:spLocks noChangeArrowheads="1"/>
          </p:cNvSpPr>
          <p:nvPr/>
        </p:nvSpPr>
        <p:spPr bwMode="auto">
          <a:xfrm>
            <a:off x="7653338" y="6018213"/>
            <a:ext cx="1423987" cy="4238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FontTx/>
              <a:buNone/>
              <a:defRPr/>
            </a:pPr>
            <a:r>
              <a:rPr lang="en-US" sz="2000" dirty="0" smtClean="0">
                <a:solidFill>
                  <a:schemeClr val="bg1">
                    <a:lumMod val="50000"/>
                  </a:schemeClr>
                </a:solidFill>
                <a:sym typeface="Wingdings" pitchFamily="2" charset="2"/>
              </a:rPr>
              <a:t></a:t>
            </a:r>
            <a:r>
              <a:rPr lang="en-US" sz="2000" dirty="0" smtClean="0">
                <a:solidFill>
                  <a:schemeClr val="bg1">
                    <a:lumMod val="50000"/>
                  </a:schemeClr>
                </a:solidFill>
              </a:rPr>
              <a:t> Outline</a:t>
            </a:r>
          </a:p>
        </p:txBody>
      </p:sp>
      <p:sp>
        <p:nvSpPr>
          <p:cNvPr id="14" name="Rectangle 13">
            <a:hlinkClick r:id="rId2" action="ppaction://hlinksldjump"/>
          </p:cNvPr>
          <p:cNvSpPr/>
          <p:nvPr/>
        </p:nvSpPr>
        <p:spPr>
          <a:xfrm>
            <a:off x="7564438" y="5940425"/>
            <a:ext cx="1512887"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t>Shannon-Nyquist Sampling</a:t>
            </a:r>
            <a:endParaRPr lang="he-IL" smtClean="0"/>
          </a:p>
        </p:txBody>
      </p:sp>
      <p:grpSp>
        <p:nvGrpSpPr>
          <p:cNvPr id="46083" name="Group 17"/>
          <p:cNvGrpSpPr>
            <a:grpSpLocks/>
          </p:cNvGrpSpPr>
          <p:nvPr/>
        </p:nvGrpSpPr>
        <p:grpSpPr bwMode="auto">
          <a:xfrm>
            <a:off x="784225" y="1381125"/>
            <a:ext cx="7575550" cy="2305050"/>
            <a:chOff x="536575" y="1261278"/>
            <a:chExt cx="6083300" cy="1969285"/>
          </a:xfrm>
        </p:grpSpPr>
        <p:sp>
          <p:nvSpPr>
            <p:cNvPr id="5" name="AutoShape 10"/>
            <p:cNvSpPr>
              <a:spLocks noChangeArrowheads="1"/>
            </p:cNvSpPr>
            <p:nvPr/>
          </p:nvSpPr>
          <p:spPr bwMode="auto">
            <a:xfrm>
              <a:off x="536575" y="1287047"/>
              <a:ext cx="6083300" cy="1943516"/>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a:defRPr/>
              </a:pPr>
              <a:endParaRPr lang="en-US">
                <a:cs typeface="Arial" charset="0"/>
              </a:endParaRPr>
            </a:p>
          </p:txBody>
        </p:sp>
        <p:sp>
          <p:nvSpPr>
            <p:cNvPr id="46112" name="AutoShape 11"/>
            <p:cNvSpPr>
              <a:spLocks noChangeArrowheads="1"/>
            </p:cNvSpPr>
            <p:nvPr/>
          </p:nvSpPr>
          <p:spPr bwMode="auto">
            <a:xfrm>
              <a:off x="536575" y="1270001"/>
              <a:ext cx="6083300" cy="522287"/>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6113" name="Rectangle 12"/>
            <p:cNvSpPr>
              <a:spLocks noChangeArrowheads="1"/>
            </p:cNvSpPr>
            <p:nvPr/>
          </p:nvSpPr>
          <p:spPr bwMode="auto">
            <a:xfrm>
              <a:off x="536575" y="1533526"/>
              <a:ext cx="6083300" cy="273050"/>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6114" name="Text Box 9"/>
            <p:cNvSpPr txBox="1">
              <a:spLocks noChangeArrowheads="1"/>
            </p:cNvSpPr>
            <p:nvPr/>
          </p:nvSpPr>
          <p:spPr bwMode="auto">
            <a:xfrm>
              <a:off x="649548" y="1261278"/>
              <a:ext cx="5487727" cy="34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spcBef>
                  <a:spcPct val="50000"/>
                </a:spcBef>
              </a:pPr>
              <a:r>
                <a:rPr lang="en-US" sz="2000" b="1">
                  <a:solidFill>
                    <a:schemeClr val="bg1"/>
                  </a:solidFill>
                  <a:cs typeface="Tahoma" pitchFamily="34" charset="0"/>
                </a:rPr>
                <a:t>Theorem [Bandlimited Sampling] </a:t>
              </a:r>
            </a:p>
          </p:txBody>
        </p:sp>
      </p:grpSp>
      <p:sp>
        <p:nvSpPr>
          <p:cNvPr id="46084" name="Text Box 5"/>
          <p:cNvSpPr txBox="1">
            <a:spLocks noChangeArrowheads="1"/>
          </p:cNvSpPr>
          <p:nvPr/>
        </p:nvSpPr>
        <p:spPr bwMode="auto">
          <a:xfrm>
            <a:off x="7105650" y="3386138"/>
            <a:ext cx="10937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a:solidFill>
                  <a:srgbClr val="CC0099"/>
                </a:solidFill>
              </a:rPr>
              <a:t>Shannon, ‘49</a:t>
            </a:r>
          </a:p>
        </p:txBody>
      </p:sp>
      <p:pic>
        <p:nvPicPr>
          <p:cNvPr id="46085" name="Picture 23"/>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084263" y="1998663"/>
            <a:ext cx="69754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21"/>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038350" y="2870200"/>
            <a:ext cx="50673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95" descr="addin_tmp"/>
          <p:cNvPicPr>
            <a:picLocks noChangeAspect="1" noChangeArrowheads="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798638" y="4657725"/>
            <a:ext cx="4016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Line 102"/>
          <p:cNvSpPr>
            <a:spLocks noChangeShapeType="1"/>
          </p:cNvSpPr>
          <p:nvPr/>
        </p:nvSpPr>
        <p:spPr bwMode="auto">
          <a:xfrm>
            <a:off x="3175000" y="4784725"/>
            <a:ext cx="10906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46089" name="Picture 24"/>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616200" y="4241800"/>
            <a:ext cx="754063"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Line 119"/>
          <p:cNvSpPr>
            <a:spLocks noChangeShapeType="1"/>
          </p:cNvSpPr>
          <p:nvPr/>
        </p:nvSpPr>
        <p:spPr bwMode="auto">
          <a:xfrm flipH="1">
            <a:off x="4256088" y="4784725"/>
            <a:ext cx="3857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46091" name="Group 120"/>
          <p:cNvGrpSpPr>
            <a:grpSpLocks/>
          </p:cNvGrpSpPr>
          <p:nvPr/>
        </p:nvGrpSpPr>
        <p:grpSpPr bwMode="auto">
          <a:xfrm>
            <a:off x="4654550" y="4638675"/>
            <a:ext cx="292100" cy="292100"/>
            <a:chOff x="4680" y="1460"/>
            <a:chExt cx="184" cy="184"/>
          </a:xfrm>
        </p:grpSpPr>
        <p:sp>
          <p:nvSpPr>
            <p:cNvPr id="46108" name="Oval 121"/>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46109" name="Line 122"/>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6110" name="Line 123"/>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46092" name="Line 124"/>
          <p:cNvSpPr>
            <a:spLocks noChangeShapeType="1"/>
          </p:cNvSpPr>
          <p:nvPr/>
        </p:nvSpPr>
        <p:spPr bwMode="auto">
          <a:xfrm flipV="1">
            <a:off x="4800600" y="4294188"/>
            <a:ext cx="0" cy="33655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46093" name="Picture 127" descr="addin_tmp"/>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268788" y="4021138"/>
            <a:ext cx="10620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Line 137"/>
          <p:cNvSpPr>
            <a:spLocks noChangeShapeType="1"/>
          </p:cNvSpPr>
          <p:nvPr/>
        </p:nvSpPr>
        <p:spPr bwMode="auto">
          <a:xfrm flipH="1">
            <a:off x="4945063" y="4784725"/>
            <a:ext cx="4730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46095" name="Line 142"/>
          <p:cNvSpPr>
            <a:spLocks noChangeShapeType="1"/>
          </p:cNvSpPr>
          <p:nvPr/>
        </p:nvSpPr>
        <p:spPr bwMode="auto">
          <a:xfrm flipH="1">
            <a:off x="6234113" y="4784725"/>
            <a:ext cx="5365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46096" name="Picture 82" descr="addin_tmp.png"/>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6864350" y="4657725"/>
            <a:ext cx="4016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7" name="Rectangle 87"/>
          <p:cNvSpPr>
            <a:spLocks noChangeArrowheads="1"/>
          </p:cNvSpPr>
          <p:nvPr/>
        </p:nvSpPr>
        <p:spPr bwMode="auto">
          <a:xfrm>
            <a:off x="5416550" y="4562475"/>
            <a:ext cx="812800" cy="444500"/>
          </a:xfrm>
          <a:prstGeom prst="rect">
            <a:avLst/>
          </a:prstGeom>
          <a:solidFill>
            <a:schemeClr val="bg1"/>
          </a:solidFill>
          <a:ln w="12700">
            <a:solidFill>
              <a:schemeClr val="tx1"/>
            </a:solidFill>
            <a:miter lim="800000"/>
            <a:headEnd/>
            <a:tailEnd/>
          </a:ln>
        </p:spPr>
        <p:txBody>
          <a:bodyPr wrap="none" anchor="ctr"/>
          <a:lstStyle/>
          <a:p>
            <a:pPr algn="ctr" rtl="1"/>
            <a:endParaRPr lang="he-IL"/>
          </a:p>
        </p:txBody>
      </p:sp>
      <p:grpSp>
        <p:nvGrpSpPr>
          <p:cNvPr id="46098" name="Group 174"/>
          <p:cNvGrpSpPr>
            <a:grpSpLocks/>
          </p:cNvGrpSpPr>
          <p:nvPr/>
        </p:nvGrpSpPr>
        <p:grpSpPr bwMode="auto">
          <a:xfrm>
            <a:off x="2797175" y="4560888"/>
            <a:ext cx="288925" cy="257175"/>
            <a:chOff x="3254375" y="2994025"/>
            <a:chExt cx="288925" cy="257175"/>
          </a:xfrm>
        </p:grpSpPr>
        <p:sp>
          <p:nvSpPr>
            <p:cNvPr id="46106"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6107"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pic>
        <p:nvPicPr>
          <p:cNvPr id="46099" name="Picture 66"/>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535363" y="4510088"/>
            <a:ext cx="6477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65"/>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624513" y="4657725"/>
            <a:ext cx="39846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1" name="Text Box 20"/>
          <p:cNvSpPr txBox="1">
            <a:spLocks noChangeArrowheads="1"/>
          </p:cNvSpPr>
          <p:nvPr/>
        </p:nvSpPr>
        <p:spPr bwMode="auto">
          <a:xfrm>
            <a:off x="466725" y="5307013"/>
            <a:ext cx="4997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1"/>
              </a:buBlip>
            </a:pPr>
            <a:r>
              <a:rPr lang="en-US" sz="2000">
                <a:cs typeface="Tahoma" pitchFamily="34" charset="0"/>
              </a:rPr>
              <a:t> </a:t>
            </a:r>
            <a:r>
              <a:rPr lang="en-US" sz="2000" b="1">
                <a:solidFill>
                  <a:srgbClr val="FF0000"/>
                </a:solidFill>
                <a:cs typeface="Tahoma" pitchFamily="34" charset="0"/>
              </a:rPr>
              <a:t>Model:</a:t>
            </a:r>
            <a:r>
              <a:rPr lang="en-US" sz="2000">
                <a:cs typeface="Tahoma" pitchFamily="34" charset="0"/>
              </a:rPr>
              <a:t> 	           Bandlimited signals</a:t>
            </a:r>
          </a:p>
          <a:p>
            <a:pPr eaLnBrk="1" hangingPunct="1">
              <a:buSzPct val="75000"/>
              <a:buFontTx/>
              <a:buBlip>
                <a:blip r:embed="rId21"/>
              </a:buBlip>
            </a:pPr>
            <a:r>
              <a:rPr lang="en-US" sz="2000">
                <a:cs typeface="Tahoma" pitchFamily="34" charset="0"/>
              </a:rPr>
              <a:t> </a:t>
            </a:r>
            <a:r>
              <a:rPr lang="en-US" sz="2000" b="1">
                <a:solidFill>
                  <a:srgbClr val="FF0000"/>
                </a:solidFill>
                <a:cs typeface="Tahoma" pitchFamily="34" charset="0"/>
              </a:rPr>
              <a:t>Sampling:</a:t>
            </a:r>
            <a:r>
              <a:rPr lang="en-US" sz="2000">
                <a:cs typeface="Tahoma" pitchFamily="34" charset="0"/>
              </a:rPr>
              <a:t>	     Pointwise at rate</a:t>
            </a:r>
          </a:p>
          <a:p>
            <a:pPr eaLnBrk="1" hangingPunct="1">
              <a:buSzPct val="75000"/>
              <a:buFontTx/>
              <a:buBlip>
                <a:blip r:embed="rId21"/>
              </a:buBlip>
            </a:pPr>
            <a:r>
              <a:rPr lang="en-US" sz="2000">
                <a:cs typeface="Tahoma" pitchFamily="34" charset="0"/>
              </a:rPr>
              <a:t> </a:t>
            </a:r>
            <a:r>
              <a:rPr lang="en-US" sz="2000" b="1">
                <a:solidFill>
                  <a:srgbClr val="FF0000"/>
                </a:solidFill>
                <a:cs typeface="Tahoma" pitchFamily="34" charset="0"/>
              </a:rPr>
              <a:t>Reconstruction:</a:t>
            </a:r>
            <a:r>
              <a:rPr lang="en-US" sz="2000">
                <a:cs typeface="Tahoma" pitchFamily="34" charset="0"/>
              </a:rPr>
              <a:t>  Interpolation by </a:t>
            </a:r>
          </a:p>
        </p:txBody>
      </p:sp>
      <p:pic>
        <p:nvPicPr>
          <p:cNvPr id="46102" name="Picture 69"/>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701925" y="5397500"/>
            <a:ext cx="33178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72"/>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654550" y="5695950"/>
            <a:ext cx="11445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4" name="Picture 74"/>
          <p:cNvPicPr>
            <a:picLocks noChangeAspect="1"/>
          </p:cNvPicPr>
          <p:nvPr>
            <p:custDataLst>
              <p:tags r:id="rId11"/>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4572000" y="6010275"/>
            <a:ext cx="18478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05" name="Line 142"/>
          <p:cNvSpPr>
            <a:spLocks noChangeShapeType="1"/>
          </p:cNvSpPr>
          <p:nvPr/>
        </p:nvSpPr>
        <p:spPr bwMode="auto">
          <a:xfrm flipH="1">
            <a:off x="2270125" y="4784725"/>
            <a:ext cx="5365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t>Avoiding High-Rate ADC</a:t>
            </a:r>
            <a:endParaRPr lang="he-IL" smtClean="0"/>
          </a:p>
        </p:txBody>
      </p:sp>
      <p:sp>
        <p:nvSpPr>
          <p:cNvPr id="47107" name="Text Box 20"/>
          <p:cNvSpPr txBox="1">
            <a:spLocks noChangeArrowheads="1"/>
          </p:cNvSpPr>
          <p:nvPr/>
        </p:nvSpPr>
        <p:spPr bwMode="auto">
          <a:xfrm>
            <a:off x="400050" y="1957388"/>
            <a:ext cx="525621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4"/>
              </a:buBlip>
            </a:pPr>
            <a:r>
              <a:rPr lang="en-US" sz="2000">
                <a:cs typeface="Tahoma" pitchFamily="34" charset="0"/>
              </a:rPr>
              <a:t> Use several samplers:</a:t>
            </a:r>
          </a:p>
          <a:p>
            <a:pPr lvl="1" eaLnBrk="1" hangingPunct="1">
              <a:buSzPct val="75000"/>
              <a:buFontTx/>
              <a:buBlip>
                <a:blip r:embed="rId4"/>
              </a:buBlip>
            </a:pPr>
            <a:r>
              <a:rPr lang="en-US" sz="2000">
                <a:cs typeface="Tahoma" pitchFamily="34" charset="0"/>
              </a:rPr>
              <a:t>Papoulis’ theorem</a:t>
            </a:r>
          </a:p>
          <a:p>
            <a:pPr lvl="1" eaLnBrk="1" hangingPunct="1">
              <a:buSzPct val="75000"/>
              <a:buFontTx/>
              <a:buBlip>
                <a:blip r:embed="rId4"/>
              </a:buBlip>
            </a:pPr>
            <a:r>
              <a:rPr lang="en-US" sz="2000">
                <a:cs typeface="Tahoma" pitchFamily="34" charset="0"/>
              </a:rPr>
              <a:t>Time-interleaved ADC (special case) </a:t>
            </a:r>
          </a:p>
        </p:txBody>
      </p:sp>
      <p:sp>
        <p:nvSpPr>
          <p:cNvPr id="47108" name="Text Box 20"/>
          <p:cNvSpPr txBox="1">
            <a:spLocks noChangeArrowheads="1"/>
          </p:cNvSpPr>
          <p:nvPr/>
        </p:nvSpPr>
        <p:spPr bwMode="auto">
          <a:xfrm>
            <a:off x="400050" y="3938588"/>
            <a:ext cx="436403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4"/>
              </a:buBlip>
            </a:pPr>
            <a:r>
              <a:rPr lang="en-US" sz="2000">
                <a:cs typeface="Tahoma" pitchFamily="34" charset="0"/>
              </a:rPr>
              <a:t> Exploit signal structure (subspace):</a:t>
            </a:r>
          </a:p>
          <a:p>
            <a:pPr lvl="1" eaLnBrk="1" hangingPunct="1">
              <a:buSzPct val="75000"/>
              <a:buFontTx/>
              <a:buBlip>
                <a:blip r:embed="rId4"/>
              </a:buBlip>
            </a:pPr>
            <a:r>
              <a:rPr lang="en-US" sz="2000">
                <a:cs typeface="Tahoma" pitchFamily="34" charset="0"/>
              </a:rPr>
              <a:t>Pulse streams</a:t>
            </a:r>
          </a:p>
          <a:p>
            <a:pPr lvl="1" eaLnBrk="1" hangingPunct="1">
              <a:buSzPct val="75000"/>
              <a:buFontTx/>
              <a:buBlip>
                <a:blip r:embed="rId4"/>
              </a:buBlip>
            </a:pPr>
            <a:r>
              <a:rPr lang="en-US" sz="2000">
                <a:cs typeface="Tahoma" pitchFamily="34" charset="0"/>
              </a:rPr>
              <a:t>Multiband sampling</a:t>
            </a:r>
          </a:p>
        </p:txBody>
      </p:sp>
      <p:sp>
        <p:nvSpPr>
          <p:cNvPr id="6" name="Right Brace 5"/>
          <p:cNvSpPr/>
          <p:nvPr/>
        </p:nvSpPr>
        <p:spPr>
          <a:xfrm>
            <a:off x="5675313" y="1957388"/>
            <a:ext cx="228600" cy="1128712"/>
          </a:xfrm>
          <a:prstGeom prst="rightBrace">
            <a:avLst>
              <a:gd name="adj1" fmla="val 26388"/>
              <a:gd name="adj2" fmla="val 50000"/>
            </a:avLst>
          </a:prstGeom>
          <a:ln w="19050"/>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47110" name="Picture 7"/>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6170613" y="2406650"/>
            <a:ext cx="252888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ight Brace 8"/>
          <p:cNvSpPr/>
          <p:nvPr/>
        </p:nvSpPr>
        <p:spPr>
          <a:xfrm>
            <a:off x="5675313" y="3938588"/>
            <a:ext cx="228600" cy="1127125"/>
          </a:xfrm>
          <a:prstGeom prst="rightBrace">
            <a:avLst>
              <a:gd name="adj1" fmla="val 26388"/>
              <a:gd name="adj2" fmla="val 50000"/>
            </a:avLst>
          </a:prstGeom>
          <a:ln w="19050"/>
        </p:spPr>
        <p:style>
          <a:lnRef idx="1">
            <a:schemeClr val="dk1"/>
          </a:lnRef>
          <a:fillRef idx="0">
            <a:schemeClr val="dk1"/>
          </a:fillRef>
          <a:effectRef idx="0">
            <a:schemeClr val="dk1"/>
          </a:effectRef>
          <a:fontRef idx="minor">
            <a:schemeClr val="tx1"/>
          </a:fontRef>
        </p:style>
        <p:txBody>
          <a:bodyPr rtlCol="1" anchor="ctr"/>
          <a:lstStyle/>
          <a:p>
            <a:pPr algn="ctr">
              <a:defRPr/>
            </a:pPr>
            <a:endParaRPr lang="he-IL"/>
          </a:p>
        </p:txBody>
      </p:sp>
      <p:pic>
        <p:nvPicPr>
          <p:cNvPr id="47112" name="Picture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6537325" y="4257675"/>
            <a:ext cx="17954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Papoulis’ Theorem</a:t>
            </a:r>
            <a:endParaRPr lang="he-IL" smtClean="0"/>
          </a:p>
        </p:txBody>
      </p:sp>
      <p:sp>
        <p:nvSpPr>
          <p:cNvPr id="48131" name="Text Box 20"/>
          <p:cNvSpPr txBox="1">
            <a:spLocks noChangeArrowheads="1"/>
          </p:cNvSpPr>
          <p:nvPr/>
        </p:nvSpPr>
        <p:spPr bwMode="auto">
          <a:xfrm>
            <a:off x="400050" y="1325563"/>
            <a:ext cx="7292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8"/>
              </a:buBlip>
            </a:pPr>
            <a:r>
              <a:rPr lang="en-US" sz="2000">
                <a:cs typeface="Tahoma" pitchFamily="34" charset="0"/>
              </a:rPr>
              <a:t> </a:t>
            </a:r>
            <a:r>
              <a:rPr lang="en-US" sz="2000" b="1">
                <a:solidFill>
                  <a:srgbClr val="FF0000"/>
                </a:solidFill>
                <a:cs typeface="Tahoma" pitchFamily="34" charset="0"/>
              </a:rPr>
              <a:t>Model:</a:t>
            </a:r>
            <a:r>
              <a:rPr lang="en-US" sz="2000">
                <a:cs typeface="Tahoma" pitchFamily="34" charset="0"/>
              </a:rPr>
              <a:t>	     bandlimited (same)</a:t>
            </a:r>
          </a:p>
          <a:p>
            <a:pPr eaLnBrk="1" hangingPunct="1">
              <a:buSzPct val="75000"/>
              <a:buFontTx/>
              <a:buBlip>
                <a:blip r:embed="rId18"/>
              </a:buBlip>
            </a:pPr>
            <a:r>
              <a:rPr lang="en-US" sz="2000">
                <a:cs typeface="Tahoma" pitchFamily="34" charset="0"/>
              </a:rPr>
              <a:t> </a:t>
            </a:r>
            <a:r>
              <a:rPr lang="en-US" sz="2000" b="1">
                <a:solidFill>
                  <a:srgbClr val="FF0000"/>
                </a:solidFill>
                <a:cs typeface="Tahoma" pitchFamily="34" charset="0"/>
              </a:rPr>
              <a:t>Sampling:</a:t>
            </a:r>
            <a:r>
              <a:rPr lang="en-US" sz="2000">
                <a:cs typeface="Tahoma" pitchFamily="34" charset="0"/>
              </a:rPr>
              <a:t>	     branches sampled at           the Nyquist rate,</a:t>
            </a:r>
            <a:br>
              <a:rPr lang="en-US" sz="2000">
                <a:cs typeface="Tahoma" pitchFamily="34" charset="0"/>
              </a:rPr>
            </a:br>
            <a:r>
              <a:rPr lang="en-US" sz="2000">
                <a:cs typeface="Tahoma" pitchFamily="34" charset="0"/>
              </a:rPr>
              <a:t>		Flexible constraints on</a:t>
            </a:r>
          </a:p>
        </p:txBody>
      </p:sp>
      <p:pic>
        <p:nvPicPr>
          <p:cNvPr id="48132" name="Picture 5"/>
          <p:cNvPicPr>
            <a:picLocks noChangeAspect="1"/>
          </p:cNvPicPr>
          <p:nvPr>
            <p:custDataLst>
              <p:tags r:id="rId1"/>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284413" y="1743075"/>
            <a:ext cx="2555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7"/>
          <p:cNvPicPr>
            <a:picLocks noChangeAspect="1"/>
          </p:cNvPicPr>
          <p:nvPr>
            <p:custDataLst>
              <p:tags r:id="rId2"/>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078413" y="1724025"/>
            <a:ext cx="48418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custDataLst>
              <p:tags r:id="rId3"/>
            </p:custDataLst>
          </p:nvPr>
        </p:nvPicPr>
        <p:blipFill>
          <a:blip r:embed="rId21" cstate="print">
            <a:extLst>
              <a:ext uri="{28A0092B-C50C-407E-A947-70E740481C1C}">
                <a14:useLocalDpi xmlns:a14="http://schemas.microsoft.com/office/drawing/2010/main" val="0"/>
              </a:ext>
            </a:extLst>
          </a:blip>
          <a:stretch>
            <a:fillRect/>
          </a:stretch>
        </p:blipFill>
        <p:spPr>
          <a:xfrm>
            <a:off x="7677150" y="1581150"/>
            <a:ext cx="1255395" cy="520065"/>
          </a:xfrm>
          <a:prstGeom prst="rect">
            <a:avLst/>
          </a:prstGeom>
        </p:spPr>
      </p:pic>
      <p:sp>
        <p:nvSpPr>
          <p:cNvPr id="48135" name="Text Box 20"/>
          <p:cNvSpPr txBox="1">
            <a:spLocks noChangeArrowheads="1"/>
          </p:cNvSpPr>
          <p:nvPr/>
        </p:nvSpPr>
        <p:spPr bwMode="auto">
          <a:xfrm>
            <a:off x="400050" y="5761038"/>
            <a:ext cx="3311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8"/>
              </a:buBlip>
            </a:pPr>
            <a:r>
              <a:rPr lang="en-US" sz="2000">
                <a:cs typeface="Tahoma" pitchFamily="34" charset="0"/>
              </a:rPr>
              <a:t> Overall rate is         (same)</a:t>
            </a:r>
          </a:p>
        </p:txBody>
      </p:sp>
      <p:pic>
        <p:nvPicPr>
          <p:cNvPr id="2" name="Picture 1"/>
          <p:cNvPicPr>
            <a:picLocks noChangeAspect="1"/>
          </p:cNvPicPr>
          <p:nvPr>
            <p:custDataLst>
              <p:tags r:id="rId4"/>
            </p:custDataLst>
          </p:nvPr>
        </p:nvPicPr>
        <p:blipFill>
          <a:blip r:embed="rId22" cstate="print">
            <a:extLst>
              <a:ext uri="{28A0092B-C50C-407E-A947-70E740481C1C}">
                <a14:useLocalDpi xmlns:a14="http://schemas.microsoft.com/office/drawing/2010/main" val="0"/>
              </a:ext>
            </a:extLst>
          </a:blip>
          <a:stretch>
            <a:fillRect/>
          </a:stretch>
        </p:blipFill>
        <p:spPr>
          <a:xfrm>
            <a:off x="4964113" y="2014538"/>
            <a:ext cx="457200" cy="255270"/>
          </a:xfrm>
          <a:prstGeom prst="rect">
            <a:avLst/>
          </a:prstGeom>
        </p:spPr>
      </p:pic>
      <p:pic>
        <p:nvPicPr>
          <p:cNvPr id="3" name="Picture 2"/>
          <p:cNvPicPr>
            <a:picLocks noChangeAspect="1"/>
          </p:cNvPicPr>
          <p:nvPr>
            <p:custDataLst>
              <p:tags r:id="rId5"/>
            </p:custDataLst>
          </p:nvPr>
        </p:nvPicPr>
        <p:blipFill>
          <a:blip r:embed="rId23" cstate="print">
            <a:extLst>
              <a:ext uri="{28A0092B-C50C-407E-A947-70E740481C1C}">
                <a14:useLocalDpi xmlns:a14="http://schemas.microsoft.com/office/drawing/2010/main" val="0"/>
              </a:ext>
            </a:extLst>
          </a:blip>
          <a:stretch>
            <a:fillRect/>
          </a:stretch>
        </p:blipFill>
        <p:spPr>
          <a:xfrm>
            <a:off x="3783013" y="2786063"/>
            <a:ext cx="821436" cy="141732"/>
          </a:xfrm>
          <a:prstGeom prst="rect">
            <a:avLst/>
          </a:prstGeom>
        </p:spPr>
      </p:pic>
      <p:grpSp>
        <p:nvGrpSpPr>
          <p:cNvPr id="48138" name="Group 174"/>
          <p:cNvGrpSpPr>
            <a:grpSpLocks/>
          </p:cNvGrpSpPr>
          <p:nvPr/>
        </p:nvGrpSpPr>
        <p:grpSpPr bwMode="auto">
          <a:xfrm>
            <a:off x="4090988" y="3105150"/>
            <a:ext cx="288925" cy="257175"/>
            <a:chOff x="3254375" y="2994025"/>
            <a:chExt cx="288925" cy="257175"/>
          </a:xfrm>
        </p:grpSpPr>
        <p:sp>
          <p:nvSpPr>
            <p:cNvPr id="48196"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97"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48139" name="Line 296"/>
          <p:cNvSpPr>
            <a:spLocks noChangeShapeType="1"/>
          </p:cNvSpPr>
          <p:nvPr/>
        </p:nvSpPr>
        <p:spPr bwMode="auto">
          <a:xfrm flipH="1">
            <a:off x="3714750" y="3325813"/>
            <a:ext cx="3984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48140" name="Picture 295" descr="addin_tmp"/>
          <p:cNvPicPr>
            <a:picLocks noChangeAspect="1" noChangeArrowheads="1"/>
          </p:cNvPicPr>
          <p:nvPr>
            <p:custDataLst>
              <p:tags r:id="rId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1466850" y="4162425"/>
            <a:ext cx="4016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Line 316"/>
          <p:cNvSpPr>
            <a:spLocks noChangeShapeType="1"/>
          </p:cNvSpPr>
          <p:nvPr/>
        </p:nvSpPr>
        <p:spPr bwMode="auto">
          <a:xfrm>
            <a:off x="2400300" y="3321050"/>
            <a:ext cx="0" cy="1954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42" name="Line 317"/>
          <p:cNvSpPr>
            <a:spLocks noChangeShapeType="1"/>
          </p:cNvSpPr>
          <p:nvPr/>
        </p:nvSpPr>
        <p:spPr bwMode="auto">
          <a:xfrm>
            <a:off x="2400300" y="5267325"/>
            <a:ext cx="393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43" name="Rectangle 43"/>
          <p:cNvSpPr>
            <a:spLocks noChangeArrowheads="1"/>
          </p:cNvSpPr>
          <p:nvPr/>
        </p:nvSpPr>
        <p:spPr bwMode="auto">
          <a:xfrm>
            <a:off x="2787650" y="3136900"/>
            <a:ext cx="9271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sp>
        <p:nvSpPr>
          <p:cNvPr id="48145" name="Rectangle 45"/>
          <p:cNvSpPr>
            <a:spLocks noChangeArrowheads="1"/>
          </p:cNvSpPr>
          <p:nvPr/>
        </p:nvSpPr>
        <p:spPr bwMode="auto">
          <a:xfrm>
            <a:off x="2787650" y="5076825"/>
            <a:ext cx="9271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grpSp>
        <p:nvGrpSpPr>
          <p:cNvPr id="48147" name="Group 43"/>
          <p:cNvGrpSpPr>
            <a:grpSpLocks/>
          </p:cNvGrpSpPr>
          <p:nvPr/>
        </p:nvGrpSpPr>
        <p:grpSpPr bwMode="auto">
          <a:xfrm>
            <a:off x="3225800" y="4124325"/>
            <a:ext cx="52388" cy="349250"/>
            <a:chOff x="2100263" y="4224338"/>
            <a:chExt cx="52387" cy="349250"/>
          </a:xfrm>
        </p:grpSpPr>
        <p:sp>
          <p:nvSpPr>
            <p:cNvPr id="48193" name="Oval 47"/>
            <p:cNvSpPr>
              <a:spLocks noChangeArrowheads="1"/>
            </p:cNvSpPr>
            <p:nvPr/>
          </p:nvSpPr>
          <p:spPr bwMode="auto">
            <a:xfrm>
              <a:off x="2100263" y="4224338"/>
              <a:ext cx="52387" cy="52387"/>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48194" name="Oval 48"/>
            <p:cNvSpPr>
              <a:spLocks noChangeArrowheads="1"/>
            </p:cNvSpPr>
            <p:nvPr/>
          </p:nvSpPr>
          <p:spPr bwMode="auto">
            <a:xfrm>
              <a:off x="2100263" y="4372769"/>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48195" name="Oval 49"/>
            <p:cNvSpPr>
              <a:spLocks noChangeArrowheads="1"/>
            </p:cNvSpPr>
            <p:nvPr/>
          </p:nvSpPr>
          <p:spPr bwMode="auto">
            <a:xfrm>
              <a:off x="2100263" y="4521200"/>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grpSp>
      <p:sp>
        <p:nvSpPr>
          <p:cNvPr id="48148" name="Line 317"/>
          <p:cNvSpPr>
            <a:spLocks noChangeShapeType="1"/>
          </p:cNvSpPr>
          <p:nvPr/>
        </p:nvSpPr>
        <p:spPr bwMode="auto">
          <a:xfrm>
            <a:off x="2400300" y="3321050"/>
            <a:ext cx="393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48149" name="Group 291"/>
          <p:cNvGrpSpPr>
            <a:grpSpLocks/>
          </p:cNvGrpSpPr>
          <p:nvPr/>
        </p:nvGrpSpPr>
        <p:grpSpPr bwMode="auto">
          <a:xfrm>
            <a:off x="5283200" y="5183188"/>
            <a:ext cx="173038" cy="173037"/>
            <a:chOff x="4680" y="1460"/>
            <a:chExt cx="184" cy="184"/>
          </a:xfrm>
        </p:grpSpPr>
        <p:sp>
          <p:nvSpPr>
            <p:cNvPr id="48190"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48191"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92"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grpSp>
        <p:nvGrpSpPr>
          <p:cNvPr id="48150" name="Group 291"/>
          <p:cNvGrpSpPr>
            <a:grpSpLocks/>
          </p:cNvGrpSpPr>
          <p:nvPr/>
        </p:nvGrpSpPr>
        <p:grpSpPr bwMode="auto">
          <a:xfrm>
            <a:off x="5283200" y="3244850"/>
            <a:ext cx="173038" cy="173038"/>
            <a:chOff x="4680" y="1460"/>
            <a:chExt cx="184" cy="184"/>
          </a:xfrm>
        </p:grpSpPr>
        <p:sp>
          <p:nvSpPr>
            <p:cNvPr id="48187"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48188"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89"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48151" name="Rectangle 80"/>
          <p:cNvSpPr>
            <a:spLocks noChangeArrowheads="1"/>
          </p:cNvSpPr>
          <p:nvPr/>
        </p:nvSpPr>
        <p:spPr bwMode="auto">
          <a:xfrm>
            <a:off x="5699125" y="3146425"/>
            <a:ext cx="798513"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48152" name="Picture 63" descr="addin_tmp.png"/>
          <p:cNvPicPr>
            <a:picLocks noChangeAspect="1"/>
          </p:cNvPicPr>
          <p:nvPr>
            <p:custDataLst>
              <p:tags r:id="rId7"/>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843588" y="3203575"/>
            <a:ext cx="50958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3" name="Rectangle 82"/>
          <p:cNvSpPr>
            <a:spLocks noChangeArrowheads="1"/>
          </p:cNvSpPr>
          <p:nvPr/>
        </p:nvSpPr>
        <p:spPr bwMode="auto">
          <a:xfrm>
            <a:off x="5699125" y="5086350"/>
            <a:ext cx="798513"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48154" name="Picture 96"/>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802313" y="5141913"/>
            <a:ext cx="62388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5" name="Line 302"/>
          <p:cNvSpPr>
            <a:spLocks noChangeShapeType="1"/>
          </p:cNvSpPr>
          <p:nvPr/>
        </p:nvSpPr>
        <p:spPr bwMode="auto">
          <a:xfrm>
            <a:off x="5470525" y="3330575"/>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8156" name="Line 302"/>
          <p:cNvSpPr>
            <a:spLocks noChangeShapeType="1"/>
          </p:cNvSpPr>
          <p:nvPr/>
        </p:nvSpPr>
        <p:spPr bwMode="auto">
          <a:xfrm>
            <a:off x="5470525" y="5270500"/>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8157" name="Line 302"/>
          <p:cNvSpPr>
            <a:spLocks noChangeShapeType="1"/>
          </p:cNvSpPr>
          <p:nvPr/>
        </p:nvSpPr>
        <p:spPr bwMode="auto">
          <a:xfrm>
            <a:off x="6508750" y="3330575"/>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8158" name="Line 302"/>
          <p:cNvSpPr>
            <a:spLocks noChangeShapeType="1"/>
          </p:cNvSpPr>
          <p:nvPr/>
        </p:nvSpPr>
        <p:spPr bwMode="auto">
          <a:xfrm>
            <a:off x="6508750" y="5273675"/>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48159" name="Group 291"/>
          <p:cNvGrpSpPr>
            <a:grpSpLocks/>
          </p:cNvGrpSpPr>
          <p:nvPr/>
        </p:nvGrpSpPr>
        <p:grpSpPr bwMode="auto">
          <a:xfrm rot="2700000">
            <a:off x="6654800" y="4211638"/>
            <a:ext cx="173037" cy="173038"/>
            <a:chOff x="4680" y="1460"/>
            <a:chExt cx="184" cy="184"/>
          </a:xfrm>
        </p:grpSpPr>
        <p:sp>
          <p:nvSpPr>
            <p:cNvPr id="48184"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r" rtl="1"/>
              <a:endParaRPr lang="ru-RU"/>
            </a:p>
          </p:txBody>
        </p:sp>
        <p:sp>
          <p:nvSpPr>
            <p:cNvPr id="48185"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86"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48160" name="Line 96"/>
          <p:cNvSpPr>
            <a:spLocks noChangeShapeType="1"/>
          </p:cNvSpPr>
          <p:nvPr/>
        </p:nvSpPr>
        <p:spPr bwMode="auto">
          <a:xfrm>
            <a:off x="6742113" y="3332163"/>
            <a:ext cx="0" cy="8572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8161" name="Line 97"/>
          <p:cNvSpPr>
            <a:spLocks noChangeShapeType="1"/>
          </p:cNvSpPr>
          <p:nvPr/>
        </p:nvSpPr>
        <p:spPr bwMode="auto">
          <a:xfrm>
            <a:off x="6742113" y="4394200"/>
            <a:ext cx="0" cy="8763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48162" name="Picture 98" descr="addin_tmp"/>
          <p:cNvPicPr>
            <a:picLocks noChangeAspect="1" noChangeArrowheads="1"/>
          </p:cNvPicPr>
          <p:nvPr>
            <p:custDataLst>
              <p:tags r:id="rId9"/>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7275513" y="4162425"/>
            <a:ext cx="4016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63" name="Line 337"/>
          <p:cNvSpPr>
            <a:spLocks noChangeShapeType="1"/>
          </p:cNvSpPr>
          <p:nvPr/>
        </p:nvSpPr>
        <p:spPr bwMode="auto">
          <a:xfrm flipH="1">
            <a:off x="6831013" y="4291013"/>
            <a:ext cx="39052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48164" name="Line 296"/>
          <p:cNvSpPr>
            <a:spLocks noChangeShapeType="1"/>
          </p:cNvSpPr>
          <p:nvPr/>
        </p:nvSpPr>
        <p:spPr bwMode="auto">
          <a:xfrm flipH="1">
            <a:off x="3714750" y="5283200"/>
            <a:ext cx="3984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65" name="Line 302"/>
          <p:cNvSpPr>
            <a:spLocks noChangeShapeType="1"/>
          </p:cNvSpPr>
          <p:nvPr/>
        </p:nvSpPr>
        <p:spPr bwMode="auto">
          <a:xfrm>
            <a:off x="4457700" y="3330575"/>
            <a:ext cx="8207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8166" name="Line 302"/>
          <p:cNvSpPr>
            <a:spLocks noChangeShapeType="1"/>
          </p:cNvSpPr>
          <p:nvPr/>
        </p:nvSpPr>
        <p:spPr bwMode="auto">
          <a:xfrm>
            <a:off x="4457700" y="5270500"/>
            <a:ext cx="82073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8167" name="Line 299"/>
          <p:cNvSpPr>
            <a:spLocks noChangeShapeType="1"/>
          </p:cNvSpPr>
          <p:nvPr/>
        </p:nvSpPr>
        <p:spPr bwMode="auto">
          <a:xfrm flipV="1">
            <a:off x="5368925" y="4910138"/>
            <a:ext cx="0" cy="2635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48168" name="Line 337"/>
          <p:cNvSpPr>
            <a:spLocks noChangeShapeType="1"/>
          </p:cNvSpPr>
          <p:nvPr/>
        </p:nvSpPr>
        <p:spPr bwMode="auto">
          <a:xfrm flipH="1">
            <a:off x="1938338" y="4291013"/>
            <a:ext cx="452437"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48169" name="Group 89"/>
          <p:cNvGrpSpPr>
            <a:grpSpLocks/>
          </p:cNvGrpSpPr>
          <p:nvPr/>
        </p:nvGrpSpPr>
        <p:grpSpPr bwMode="auto">
          <a:xfrm>
            <a:off x="6072188" y="4124325"/>
            <a:ext cx="52387" cy="349250"/>
            <a:chOff x="2100263" y="4224338"/>
            <a:chExt cx="52387" cy="349250"/>
          </a:xfrm>
        </p:grpSpPr>
        <p:sp>
          <p:nvSpPr>
            <p:cNvPr id="48181" name="Oval 47"/>
            <p:cNvSpPr>
              <a:spLocks noChangeArrowheads="1"/>
            </p:cNvSpPr>
            <p:nvPr/>
          </p:nvSpPr>
          <p:spPr bwMode="auto">
            <a:xfrm>
              <a:off x="2100263" y="4224338"/>
              <a:ext cx="52387" cy="52387"/>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48182" name="Oval 48"/>
            <p:cNvSpPr>
              <a:spLocks noChangeArrowheads="1"/>
            </p:cNvSpPr>
            <p:nvPr/>
          </p:nvSpPr>
          <p:spPr bwMode="auto">
            <a:xfrm>
              <a:off x="2100263" y="4372769"/>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48183" name="Oval 49"/>
            <p:cNvSpPr>
              <a:spLocks noChangeArrowheads="1"/>
            </p:cNvSpPr>
            <p:nvPr/>
          </p:nvSpPr>
          <p:spPr bwMode="auto">
            <a:xfrm>
              <a:off x="2100263" y="4521200"/>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grpSp>
      <p:pic>
        <p:nvPicPr>
          <p:cNvPr id="5" name="Picture 4"/>
          <p:cNvPicPr>
            <a:picLocks noChangeAspect="1"/>
          </p:cNvPicPr>
          <p:nvPr>
            <p:custDataLst>
              <p:tags r:id="rId10"/>
            </p:custDataLst>
          </p:nvPr>
        </p:nvPicPr>
        <p:blipFill>
          <a:blip r:embed="rId28" cstate="print">
            <a:extLst>
              <a:ext uri="{28A0092B-C50C-407E-A947-70E740481C1C}">
                <a14:useLocalDpi xmlns:a14="http://schemas.microsoft.com/office/drawing/2010/main" val="0"/>
              </a:ext>
            </a:extLst>
          </a:blip>
          <a:stretch>
            <a:fillRect/>
          </a:stretch>
        </p:blipFill>
        <p:spPr>
          <a:xfrm>
            <a:off x="4838700" y="4649788"/>
            <a:ext cx="1280160" cy="327660"/>
          </a:xfrm>
          <a:prstGeom prst="rect">
            <a:avLst/>
          </a:prstGeom>
        </p:spPr>
      </p:pic>
      <p:pic>
        <p:nvPicPr>
          <p:cNvPr id="6" name="Picture 5"/>
          <p:cNvPicPr>
            <a:picLocks noChangeAspect="1"/>
          </p:cNvPicPr>
          <p:nvPr>
            <p:custDataLst>
              <p:tags r:id="rId11"/>
            </p:custDataLst>
          </p:nvPr>
        </p:nvPicPr>
        <p:blipFill>
          <a:blip r:embed="rId23" cstate="print">
            <a:extLst>
              <a:ext uri="{28A0092B-C50C-407E-A947-70E740481C1C}">
                <a14:useLocalDpi xmlns:a14="http://schemas.microsoft.com/office/drawing/2010/main" val="0"/>
              </a:ext>
            </a:extLst>
          </a:blip>
          <a:stretch>
            <a:fillRect/>
          </a:stretch>
        </p:blipFill>
        <p:spPr>
          <a:xfrm>
            <a:off x="3770313" y="4745038"/>
            <a:ext cx="821436" cy="141732"/>
          </a:xfrm>
          <a:prstGeom prst="rect">
            <a:avLst/>
          </a:prstGeom>
        </p:spPr>
      </p:pic>
      <p:grpSp>
        <p:nvGrpSpPr>
          <p:cNvPr id="48172" name="Group 174"/>
          <p:cNvGrpSpPr>
            <a:grpSpLocks/>
          </p:cNvGrpSpPr>
          <p:nvPr/>
        </p:nvGrpSpPr>
        <p:grpSpPr bwMode="auto">
          <a:xfrm>
            <a:off x="4090988" y="5064125"/>
            <a:ext cx="288925" cy="257175"/>
            <a:chOff x="3254375" y="2994025"/>
            <a:chExt cx="288925" cy="257175"/>
          </a:xfrm>
        </p:grpSpPr>
        <p:sp>
          <p:nvSpPr>
            <p:cNvPr id="48179"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8180"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48173" name="Line 299"/>
          <p:cNvSpPr>
            <a:spLocks noChangeShapeType="1"/>
          </p:cNvSpPr>
          <p:nvPr/>
        </p:nvSpPr>
        <p:spPr bwMode="auto">
          <a:xfrm flipV="1">
            <a:off x="5368925" y="2973388"/>
            <a:ext cx="0" cy="26352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4" name="Picture 3"/>
          <p:cNvPicPr>
            <a:picLocks noChangeAspect="1"/>
          </p:cNvPicPr>
          <p:nvPr>
            <p:custDataLst>
              <p:tags r:id="rId12"/>
            </p:custDataLst>
          </p:nvPr>
        </p:nvPicPr>
        <p:blipFill>
          <a:blip r:embed="rId28" cstate="print">
            <a:extLst>
              <a:ext uri="{28A0092B-C50C-407E-A947-70E740481C1C}">
                <a14:useLocalDpi xmlns:a14="http://schemas.microsoft.com/office/drawing/2010/main" val="0"/>
              </a:ext>
            </a:extLst>
          </a:blip>
          <a:stretch>
            <a:fillRect/>
          </a:stretch>
        </p:blipFill>
        <p:spPr>
          <a:xfrm>
            <a:off x="4838700" y="2713038"/>
            <a:ext cx="1280160" cy="327660"/>
          </a:xfrm>
          <a:prstGeom prst="rect">
            <a:avLst/>
          </a:prstGeom>
        </p:spPr>
      </p:pic>
      <p:sp>
        <p:nvSpPr>
          <p:cNvPr id="48175" name="Text Box 5"/>
          <p:cNvSpPr txBox="1">
            <a:spLocks noChangeArrowheads="1"/>
          </p:cNvSpPr>
          <p:nvPr/>
        </p:nvSpPr>
        <p:spPr bwMode="auto">
          <a:xfrm>
            <a:off x="7899400" y="2890838"/>
            <a:ext cx="10763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a:solidFill>
                  <a:srgbClr val="CC0099"/>
                </a:solidFill>
              </a:rPr>
              <a:t>Papoulis, ‘77</a:t>
            </a:r>
          </a:p>
        </p:txBody>
      </p:sp>
      <p:sp>
        <p:nvSpPr>
          <p:cNvPr id="48176" name="Text Box 20"/>
          <p:cNvSpPr txBox="1">
            <a:spLocks noChangeArrowheads="1"/>
          </p:cNvSpPr>
          <p:nvPr/>
        </p:nvSpPr>
        <p:spPr bwMode="auto">
          <a:xfrm>
            <a:off x="400050" y="2535238"/>
            <a:ext cx="2211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8"/>
              </a:buBlip>
            </a:pPr>
            <a:r>
              <a:rPr lang="en-US" sz="2000">
                <a:cs typeface="Tahoma" pitchFamily="34" charset="0"/>
              </a:rPr>
              <a:t> </a:t>
            </a:r>
            <a:r>
              <a:rPr lang="en-US" sz="2000" b="1">
                <a:solidFill>
                  <a:srgbClr val="FF0000"/>
                </a:solidFill>
                <a:cs typeface="Tahoma" pitchFamily="34" charset="0"/>
              </a:rPr>
              <a:t>Reconstruction:</a:t>
            </a:r>
            <a:endParaRPr lang="en-US" sz="2000">
              <a:cs typeface="Tahoma" pitchFamily="34" charset="0"/>
            </a:endParaRPr>
          </a:p>
        </p:txBody>
      </p:sp>
      <p:pic>
        <p:nvPicPr>
          <p:cNvPr id="48177" name="Picture 80"/>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300288" y="1443038"/>
            <a:ext cx="331787"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78" name="Picture 81"/>
          <p:cNvPicPr>
            <a:picLocks noChangeAspect="1"/>
          </p:cNvPicPr>
          <p:nvPr>
            <p:custDataLst>
              <p:tags r:id="rId14"/>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2349500" y="5870575"/>
            <a:ext cx="381000"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p:cNvPicPr>
            <a:picLocks noChangeAspect="1"/>
          </p:cNvPicPr>
          <p:nvPr>
            <p:custDataLst>
              <p:tags r:id="rId15"/>
            </p:custDataLst>
          </p:nvPr>
        </p:nvPicPr>
        <p:blipFill>
          <a:blip r:embed="rId31" cstate="print">
            <a:extLst>
              <a:ext uri="{28A0092B-C50C-407E-A947-70E740481C1C}">
                <a14:useLocalDpi xmlns:a14="http://schemas.microsoft.com/office/drawing/2010/main" val="0"/>
              </a:ext>
            </a:extLst>
          </a:blip>
          <a:stretch>
            <a:fillRect/>
          </a:stretch>
        </p:blipFill>
        <p:spPr>
          <a:xfrm>
            <a:off x="2906713" y="3194050"/>
            <a:ext cx="681990" cy="255270"/>
          </a:xfrm>
          <a:prstGeom prst="rect">
            <a:avLst/>
          </a:prstGeom>
        </p:spPr>
      </p:pic>
      <p:pic>
        <p:nvPicPr>
          <p:cNvPr id="72" name="Picture 71"/>
          <p:cNvPicPr>
            <a:picLocks noChangeAspect="1"/>
          </p:cNvPicPr>
          <p:nvPr>
            <p:custDataLst>
              <p:tags r:id="rId16"/>
            </p:custDataLst>
          </p:nvPr>
        </p:nvPicPr>
        <p:blipFill>
          <a:blip r:embed="rId32" cstate="print">
            <a:extLst>
              <a:ext uri="{28A0092B-C50C-407E-A947-70E740481C1C}">
                <a14:useLocalDpi xmlns:a14="http://schemas.microsoft.com/office/drawing/2010/main" val="0"/>
              </a:ext>
            </a:extLst>
          </a:blip>
          <a:stretch>
            <a:fillRect/>
          </a:stretch>
        </p:blipFill>
        <p:spPr>
          <a:xfrm>
            <a:off x="2863850" y="5130800"/>
            <a:ext cx="792480" cy="25527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t>Papoulis’ Theorem</a:t>
            </a:r>
            <a:endParaRPr lang="he-IL" smtClean="0"/>
          </a:p>
        </p:txBody>
      </p:sp>
      <p:sp>
        <p:nvSpPr>
          <p:cNvPr id="48131" name="Text Box 20"/>
          <p:cNvSpPr txBox="1">
            <a:spLocks noChangeArrowheads="1"/>
          </p:cNvSpPr>
          <p:nvPr/>
        </p:nvSpPr>
        <p:spPr bwMode="auto">
          <a:xfrm>
            <a:off x="400050" y="1325563"/>
            <a:ext cx="75713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5"/>
              </a:buBlip>
            </a:pPr>
            <a:r>
              <a:rPr lang="en-US" sz="2000" dirty="0">
                <a:cs typeface="Tahoma" pitchFamily="34" charset="0"/>
              </a:rPr>
              <a:t> </a:t>
            </a:r>
            <a:r>
              <a:rPr lang="en-US" sz="2000" b="1" dirty="0" smtClean="0">
                <a:solidFill>
                  <a:srgbClr val="FF0000"/>
                </a:solidFill>
                <a:cs typeface="Tahoma" pitchFamily="34" charset="0"/>
              </a:rPr>
              <a:t>Condition on filters: </a:t>
            </a:r>
            <a:r>
              <a:rPr lang="en-US" sz="2000" dirty="0" smtClean="0">
                <a:cs typeface="Tahoma" pitchFamily="34" charset="0"/>
              </a:rPr>
              <a:t>The matrix </a:t>
            </a:r>
            <a:r>
              <a:rPr lang="en-US" sz="2000" b="1" i="1" dirty="0" smtClean="0">
                <a:cs typeface="Tahoma" pitchFamily="34" charset="0"/>
              </a:rPr>
              <a:t>B </a:t>
            </a:r>
            <a:r>
              <a:rPr lang="en-US" sz="2000" dirty="0" smtClean="0">
                <a:cs typeface="Tahoma" pitchFamily="34" charset="0"/>
              </a:rPr>
              <a:t>has to be invertible over </a:t>
            </a:r>
            <a:r>
              <a:rPr lang="en-US" sz="2000" dirty="0">
                <a:cs typeface="Tahoma" pitchFamily="34" charset="0"/>
              </a:rPr>
              <a:t>	</a:t>
            </a:r>
          </a:p>
        </p:txBody>
      </p:sp>
      <p:pic>
        <p:nvPicPr>
          <p:cNvPr id="8" name="Picture 7"/>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337868" y="1830389"/>
            <a:ext cx="2983230" cy="497205"/>
          </a:xfrm>
          <a:prstGeom prst="rect">
            <a:avLst/>
          </a:prstGeom>
        </p:spPr>
      </p:pic>
      <p:pic>
        <p:nvPicPr>
          <p:cNvPr id="7" name="Picture 6"/>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7419912" y="1402174"/>
            <a:ext cx="1444752" cy="246888"/>
          </a:xfrm>
          <a:prstGeom prst="rect">
            <a:avLst/>
          </a:prstGeom>
        </p:spPr>
      </p:pic>
      <p:pic>
        <p:nvPicPr>
          <p:cNvPr id="10" name="Picture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1372860" y="6075999"/>
            <a:ext cx="6913245" cy="308610"/>
          </a:xfrm>
          <a:prstGeom prst="rect">
            <a:avLst/>
          </a:prstGeom>
        </p:spPr>
      </p:pic>
      <p:pic>
        <p:nvPicPr>
          <p:cNvPr id="31949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4850" y="2487613"/>
            <a:ext cx="3086100"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4" name="Text Box 20"/>
          <p:cNvSpPr txBox="1">
            <a:spLocks noChangeArrowheads="1"/>
          </p:cNvSpPr>
          <p:nvPr/>
        </p:nvSpPr>
        <p:spPr bwMode="auto">
          <a:xfrm>
            <a:off x="514349" y="5526088"/>
            <a:ext cx="228780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5"/>
              </a:buBlip>
            </a:pPr>
            <a:r>
              <a:rPr lang="en-US" sz="2000" dirty="0">
                <a:cs typeface="Tahoma" pitchFamily="34" charset="0"/>
              </a:rPr>
              <a:t> </a:t>
            </a:r>
            <a:r>
              <a:rPr lang="en-US" sz="2000" b="1" dirty="0" smtClean="0">
                <a:solidFill>
                  <a:srgbClr val="FF0000"/>
                </a:solidFill>
                <a:cs typeface="Tahoma" pitchFamily="34" charset="0"/>
              </a:rPr>
              <a:t>Recovery filters:</a:t>
            </a:r>
            <a:endParaRPr lang="en-US" sz="2000" dirty="0">
              <a:cs typeface="Tahoma" pitchFamily="34" charset="0"/>
            </a:endParaRPr>
          </a:p>
        </p:txBody>
      </p:sp>
    </p:spTree>
    <p:extLst>
      <p:ext uri="{BB962C8B-B14F-4D97-AF65-F5344CB8AC3E}">
        <p14:creationId xmlns:p14="http://schemas.microsoft.com/office/powerpoint/2010/main" val="1547532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smtClean="0"/>
              <a:t>Example: Derivative Sampling</a:t>
            </a:r>
            <a:endParaRPr lang="he-IL" dirty="0" smtClean="0"/>
          </a:p>
        </p:txBody>
      </p:sp>
      <p:sp>
        <p:nvSpPr>
          <p:cNvPr id="48131" name="Text Box 20"/>
          <p:cNvSpPr txBox="1">
            <a:spLocks noChangeArrowheads="1"/>
          </p:cNvSpPr>
          <p:nvPr/>
        </p:nvSpPr>
        <p:spPr bwMode="auto">
          <a:xfrm>
            <a:off x="400050" y="1503363"/>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dirty="0">
                <a:cs typeface="Tahoma" pitchFamily="34" charset="0"/>
              </a:rPr>
              <a:t>	</a:t>
            </a:r>
          </a:p>
        </p:txBody>
      </p:sp>
      <p:pic>
        <p:nvPicPr>
          <p:cNvPr id="2" name="Picture 1"/>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tretch>
            <a:fillRect/>
          </a:stretch>
        </p:blipFill>
        <p:spPr>
          <a:xfrm>
            <a:off x="721668" y="1597403"/>
            <a:ext cx="6610350" cy="255270"/>
          </a:xfrm>
          <a:prstGeom prst="rect">
            <a:avLst/>
          </a:prstGeom>
        </p:spPr>
      </p:pic>
      <p:pic>
        <p:nvPicPr>
          <p:cNvPr id="5" name="Picture 4"/>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2916456" y="2142491"/>
            <a:ext cx="3030855" cy="255270"/>
          </a:xfrm>
          <a:prstGeom prst="rect">
            <a:avLst/>
          </a:prstGeom>
        </p:spPr>
      </p:pic>
      <p:sp>
        <p:nvSpPr>
          <p:cNvPr id="14" name="Text Box 20"/>
          <p:cNvSpPr txBox="1">
            <a:spLocks noChangeArrowheads="1"/>
          </p:cNvSpPr>
          <p:nvPr/>
        </p:nvSpPr>
        <p:spPr bwMode="auto">
          <a:xfrm>
            <a:off x="412750" y="2455863"/>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dirty="0">
                <a:cs typeface="Tahoma" pitchFamily="34" charset="0"/>
              </a:rPr>
              <a:t>	</a:t>
            </a:r>
          </a:p>
        </p:txBody>
      </p:sp>
      <p:pic>
        <p:nvPicPr>
          <p:cNvPr id="9" name="Picture 8"/>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708969" y="2575303"/>
            <a:ext cx="6821805" cy="2145030"/>
          </a:xfrm>
          <a:prstGeom prst="rect">
            <a:avLst/>
          </a:prstGeom>
        </p:spPr>
      </p:pic>
      <p:sp>
        <p:nvSpPr>
          <p:cNvPr id="18" name="Text Box 20"/>
          <p:cNvSpPr txBox="1">
            <a:spLocks noChangeArrowheads="1"/>
          </p:cNvSpPr>
          <p:nvPr/>
        </p:nvSpPr>
        <p:spPr bwMode="auto">
          <a:xfrm>
            <a:off x="476250" y="4932363"/>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dirty="0">
                <a:cs typeface="Tahoma" pitchFamily="34" charset="0"/>
              </a:rPr>
              <a:t>	</a:t>
            </a:r>
          </a:p>
        </p:txBody>
      </p:sp>
      <p:pic>
        <p:nvPicPr>
          <p:cNvPr id="12" name="Picture 11"/>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797869" y="5026403"/>
            <a:ext cx="5682615" cy="234315"/>
          </a:xfrm>
          <a:prstGeom prst="rect">
            <a:avLst/>
          </a:prstGeom>
        </p:spPr>
      </p:pic>
      <p:sp>
        <p:nvSpPr>
          <p:cNvPr id="10" name="Text Box 20"/>
          <p:cNvSpPr txBox="1">
            <a:spLocks noChangeArrowheads="1"/>
          </p:cNvSpPr>
          <p:nvPr/>
        </p:nvSpPr>
        <p:spPr bwMode="auto">
          <a:xfrm>
            <a:off x="463550" y="5440363"/>
            <a:ext cx="11079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dirty="0">
                <a:cs typeface="Tahoma" pitchFamily="34" charset="0"/>
              </a:rPr>
              <a:t>	</a:t>
            </a:r>
          </a:p>
        </p:txBody>
      </p:sp>
      <p:pic>
        <p:nvPicPr>
          <p:cNvPr id="3" name="Picture 2"/>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785169" y="5534402"/>
            <a:ext cx="8221980" cy="236220"/>
          </a:xfrm>
          <a:prstGeom prst="rect">
            <a:avLst/>
          </a:prstGeom>
        </p:spPr>
      </p:pic>
      <p:pic>
        <p:nvPicPr>
          <p:cNvPr id="4" name="Picture 3"/>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797870" y="5877303"/>
            <a:ext cx="6448425" cy="234315"/>
          </a:xfrm>
          <a:prstGeom prst="rect">
            <a:avLst/>
          </a:prstGeom>
        </p:spPr>
      </p:pic>
    </p:spTree>
    <p:extLst>
      <p:ext uri="{BB962C8B-B14F-4D97-AF65-F5344CB8AC3E}">
        <p14:creationId xmlns:p14="http://schemas.microsoft.com/office/powerpoint/2010/main" val="330746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0" y="120650"/>
            <a:ext cx="8229600" cy="922338"/>
          </a:xfrm>
        </p:spPr>
        <p:txBody>
          <a:bodyPr/>
          <a:lstStyle/>
          <a:p>
            <a:r>
              <a:rPr lang="en-US" sz="4000" smtClean="0"/>
              <a:t>Key Idea</a:t>
            </a:r>
          </a:p>
        </p:txBody>
      </p:sp>
      <p:sp>
        <p:nvSpPr>
          <p:cNvPr id="19459" name="Rectangle 5"/>
          <p:cNvSpPr txBox="1">
            <a:spLocks noChangeArrowheads="1"/>
          </p:cNvSpPr>
          <p:nvPr/>
        </p:nvSpPr>
        <p:spPr bwMode="auto">
          <a:xfrm>
            <a:off x="327025" y="1577975"/>
            <a:ext cx="8482013"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endParaRPr lang="en-US" sz="2000" dirty="0"/>
          </a:p>
          <a:p>
            <a:pPr>
              <a:spcBef>
                <a:spcPct val="20000"/>
              </a:spcBef>
              <a:buSzPct val="75000"/>
              <a:buFontTx/>
              <a:buBlip>
                <a:blip r:embed="rId3"/>
              </a:buBlip>
            </a:pPr>
            <a:r>
              <a:rPr lang="en-US" sz="2000" dirty="0"/>
              <a:t>Reduce storage/reduce sampling rates</a:t>
            </a:r>
          </a:p>
          <a:p>
            <a:pPr>
              <a:spcBef>
                <a:spcPct val="20000"/>
              </a:spcBef>
              <a:buSzPct val="75000"/>
              <a:buBlip>
                <a:blip r:embed="rId3"/>
              </a:buBlip>
            </a:pPr>
            <a:r>
              <a:rPr lang="en-US" sz="2000" dirty="0" smtClean="0"/>
              <a:t>Reduce processing rates</a:t>
            </a:r>
          </a:p>
          <a:p>
            <a:pPr>
              <a:spcBef>
                <a:spcPct val="20000"/>
              </a:spcBef>
              <a:buSzPct val="75000"/>
              <a:buFontTx/>
              <a:buBlip>
                <a:blip r:embed="rId3"/>
              </a:buBlip>
            </a:pPr>
            <a:r>
              <a:rPr lang="en-US" sz="2000" dirty="0" smtClean="0"/>
              <a:t>Increase imaging resolution</a:t>
            </a:r>
            <a:endParaRPr lang="en-US" sz="2000" dirty="0"/>
          </a:p>
          <a:p>
            <a:pPr>
              <a:spcBef>
                <a:spcPct val="20000"/>
              </a:spcBef>
              <a:buSzPct val="75000"/>
              <a:buFontTx/>
              <a:buBlip>
                <a:blip r:embed="rId3"/>
              </a:buBlip>
            </a:pPr>
            <a:r>
              <a:rPr lang="en-US" sz="2000" dirty="0" smtClean="0"/>
              <a:t>Reduce power, size, cost…</a:t>
            </a:r>
            <a:endParaRPr lang="en-US" sz="2000" dirty="0"/>
          </a:p>
          <a:p>
            <a:pPr>
              <a:spcBef>
                <a:spcPct val="20000"/>
              </a:spcBef>
              <a:buSzPct val="75000"/>
            </a:pPr>
            <a:endParaRPr lang="en-US" sz="2000" dirty="0"/>
          </a:p>
          <a:p>
            <a:pPr>
              <a:spcBef>
                <a:spcPct val="20000"/>
              </a:spcBef>
              <a:buSzPct val="75000"/>
            </a:pPr>
            <a:endParaRPr lang="en-US" sz="2000" dirty="0"/>
          </a:p>
        </p:txBody>
      </p:sp>
      <p:sp>
        <p:nvSpPr>
          <p:cNvPr id="6" name="Text Box 20"/>
          <p:cNvSpPr txBox="1">
            <a:spLocks noChangeArrowheads="1"/>
          </p:cNvSpPr>
          <p:nvPr/>
        </p:nvSpPr>
        <p:spPr bwMode="auto">
          <a:xfrm>
            <a:off x="249238" y="1317625"/>
            <a:ext cx="835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400">
                <a:solidFill>
                  <a:srgbClr val="FF0000"/>
                </a:solidFill>
                <a:cs typeface="Tahoma" pitchFamily="34" charset="0"/>
              </a:rPr>
              <a:t>Exploit structure to improve data processing performance:</a:t>
            </a:r>
          </a:p>
        </p:txBody>
      </p:sp>
      <p:sp>
        <p:nvSpPr>
          <p:cNvPr id="7" name="Text Box 20"/>
          <p:cNvSpPr txBox="1">
            <a:spLocks noChangeArrowheads="1"/>
          </p:cNvSpPr>
          <p:nvPr/>
        </p:nvSpPr>
        <p:spPr bwMode="auto">
          <a:xfrm>
            <a:off x="322263" y="3724275"/>
            <a:ext cx="8358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400">
                <a:solidFill>
                  <a:srgbClr val="FF0000"/>
                </a:solidFill>
                <a:cs typeface="Tahoma" pitchFamily="34" charset="0"/>
              </a:rPr>
              <a:t>Goal:</a:t>
            </a:r>
          </a:p>
        </p:txBody>
      </p:sp>
      <p:sp>
        <p:nvSpPr>
          <p:cNvPr id="8" name="Rectangle 5"/>
          <p:cNvSpPr txBox="1">
            <a:spLocks noChangeArrowheads="1"/>
          </p:cNvSpPr>
          <p:nvPr/>
        </p:nvSpPr>
        <p:spPr bwMode="auto">
          <a:xfrm>
            <a:off x="320675" y="3856038"/>
            <a:ext cx="848201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endParaRPr lang="en-US" sz="2000" dirty="0"/>
          </a:p>
          <a:p>
            <a:pPr>
              <a:spcBef>
                <a:spcPct val="20000"/>
              </a:spcBef>
              <a:buSzPct val="75000"/>
              <a:buFontTx/>
              <a:buBlip>
                <a:blip r:embed="rId3"/>
              </a:buBlip>
            </a:pPr>
            <a:r>
              <a:rPr lang="en-US" sz="2000" dirty="0"/>
              <a:t>Survey </a:t>
            </a:r>
            <a:r>
              <a:rPr lang="en-US" sz="2000" dirty="0" smtClean="0"/>
              <a:t>sampling strategies that exploit signal structure to reduce rate</a:t>
            </a:r>
          </a:p>
          <a:p>
            <a:pPr>
              <a:spcBef>
                <a:spcPct val="20000"/>
              </a:spcBef>
              <a:buSzPct val="75000"/>
              <a:buFontTx/>
              <a:buBlip>
                <a:blip r:embed="rId3"/>
              </a:buBlip>
            </a:pPr>
            <a:r>
              <a:rPr lang="en-US" sz="2000" dirty="0" smtClean="0"/>
              <a:t>Present a unified framework for sub-</a:t>
            </a:r>
            <a:r>
              <a:rPr lang="en-US" sz="2000" dirty="0" err="1" smtClean="0"/>
              <a:t>Nyquist</a:t>
            </a:r>
            <a:r>
              <a:rPr lang="en-US" sz="2000" dirty="0" smtClean="0"/>
              <a:t> sampling</a:t>
            </a:r>
            <a:endParaRPr lang="en-US" sz="2000" dirty="0"/>
          </a:p>
          <a:p>
            <a:pPr>
              <a:spcBef>
                <a:spcPct val="20000"/>
              </a:spcBef>
              <a:buSzPct val="75000"/>
              <a:buFontTx/>
              <a:buBlip>
                <a:blip r:embed="rId3"/>
              </a:buBlip>
            </a:pPr>
            <a:r>
              <a:rPr lang="en-US" sz="2000" dirty="0"/>
              <a:t>Provide a variety of different applications and benefits</a:t>
            </a:r>
          </a:p>
        </p:txBody>
      </p:sp>
    </p:spTree>
    <p:extLst>
      <p:ext uri="{BB962C8B-B14F-4D97-AF65-F5344CB8AC3E}">
        <p14:creationId xmlns:p14="http://schemas.microsoft.com/office/powerpoint/2010/main" val="1381005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build="allAtOnce"/>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r>
              <a:rPr lang="en-US" smtClean="0"/>
              <a:t>Time-Interleaved ADCs</a:t>
            </a:r>
          </a:p>
        </p:txBody>
      </p:sp>
      <p:sp>
        <p:nvSpPr>
          <p:cNvPr id="49155" name="Text Box 84"/>
          <p:cNvSpPr txBox="1">
            <a:spLocks noChangeArrowheads="1"/>
          </p:cNvSpPr>
          <p:nvPr/>
        </p:nvSpPr>
        <p:spPr bwMode="auto">
          <a:xfrm>
            <a:off x="1611312" y="1309688"/>
            <a:ext cx="5965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dirty="0"/>
              <a:t>A high-rate ADC comprised of a bank of </a:t>
            </a:r>
            <a:r>
              <a:rPr lang="en-US" dirty="0" err="1"/>
              <a:t>lowrate</a:t>
            </a:r>
            <a:r>
              <a:rPr lang="en-US" dirty="0"/>
              <a:t> devices</a:t>
            </a:r>
            <a:endParaRPr lang="en-US" sz="2000" dirty="0"/>
          </a:p>
        </p:txBody>
      </p:sp>
      <p:sp>
        <p:nvSpPr>
          <p:cNvPr id="49156" name="Rectangle 5"/>
          <p:cNvSpPr>
            <a:spLocks noChangeArrowheads="1"/>
          </p:cNvSpPr>
          <p:nvPr/>
        </p:nvSpPr>
        <p:spPr bwMode="auto">
          <a:xfrm>
            <a:off x="2100262" y="1808163"/>
            <a:ext cx="4895850" cy="2736850"/>
          </a:xfrm>
          <a:prstGeom prst="rect">
            <a:avLst/>
          </a:prstGeom>
          <a:solidFill>
            <a:schemeClr val="bg1"/>
          </a:solidFill>
          <a:ln w="9525">
            <a:solidFill>
              <a:schemeClr val="tx1"/>
            </a:solidFill>
            <a:miter lim="800000"/>
            <a:headEnd/>
            <a:tailEnd/>
          </a:ln>
        </p:spPr>
        <p:txBody>
          <a:bodyPr wrap="none" anchor="ctr"/>
          <a:lstStyle/>
          <a:p>
            <a:pPr algn="ctr"/>
            <a:endParaRPr lang="he-IL">
              <a:latin typeface="Arial" pitchFamily="34" charset="0"/>
            </a:endParaRPr>
          </a:p>
        </p:txBody>
      </p:sp>
      <p:pic>
        <p:nvPicPr>
          <p:cNvPr id="49157" name="Picture 6" descr="addin_tmp"/>
          <p:cNvPicPr>
            <a:picLocks noChangeAspect="1" noChangeArrowheads="1"/>
          </p:cNvPicPr>
          <p:nvPr>
            <p:custDataLst>
              <p:tags r:id="rId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1335087" y="3116263"/>
            <a:ext cx="4016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78" descr="addin_tmp"/>
          <p:cNvPicPr>
            <a:picLocks noChangeAspect="1" noChangeArrowheads="1"/>
          </p:cNvPicPr>
          <p:nvPr>
            <p:custDataLst>
              <p:tags r:id="rId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7326312" y="3036888"/>
            <a:ext cx="64611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Line 8"/>
          <p:cNvSpPr>
            <a:spLocks noChangeShapeType="1"/>
          </p:cNvSpPr>
          <p:nvPr/>
        </p:nvSpPr>
        <p:spPr bwMode="auto">
          <a:xfrm>
            <a:off x="1804987" y="3287713"/>
            <a:ext cx="5984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60" name="Line 10"/>
          <p:cNvSpPr>
            <a:spLocks noChangeShapeType="1"/>
          </p:cNvSpPr>
          <p:nvPr/>
        </p:nvSpPr>
        <p:spPr bwMode="auto">
          <a:xfrm>
            <a:off x="4943959" y="2400301"/>
            <a:ext cx="116315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62" name="Rectangle 17"/>
          <p:cNvSpPr>
            <a:spLocks noChangeArrowheads="1"/>
          </p:cNvSpPr>
          <p:nvPr/>
        </p:nvSpPr>
        <p:spPr bwMode="auto">
          <a:xfrm>
            <a:off x="2921000" y="2233613"/>
            <a:ext cx="466725" cy="334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pic>
        <p:nvPicPr>
          <p:cNvPr id="49163" name="Picture 20" descr="addin_tmp"/>
          <p:cNvPicPr>
            <a:picLocks noChangeAspect="1" noChangeArrowheads="1"/>
          </p:cNvPicPr>
          <p:nvPr>
            <p:custDataLst>
              <p:tags r:id="rId3"/>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3021012" y="2286001"/>
            <a:ext cx="22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4" name="Line 21"/>
          <p:cNvSpPr>
            <a:spLocks noChangeShapeType="1"/>
          </p:cNvSpPr>
          <p:nvPr/>
        </p:nvSpPr>
        <p:spPr bwMode="auto">
          <a:xfrm>
            <a:off x="2381250" y="2400301"/>
            <a:ext cx="5397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65" name="Line 22"/>
          <p:cNvSpPr>
            <a:spLocks noChangeShapeType="1"/>
          </p:cNvSpPr>
          <p:nvPr/>
        </p:nvSpPr>
        <p:spPr bwMode="auto">
          <a:xfrm>
            <a:off x="3389311" y="2400301"/>
            <a:ext cx="76310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66" name="Line 24"/>
          <p:cNvSpPr>
            <a:spLocks noChangeShapeType="1"/>
          </p:cNvSpPr>
          <p:nvPr/>
        </p:nvSpPr>
        <p:spPr bwMode="auto">
          <a:xfrm>
            <a:off x="5314950" y="2974976"/>
            <a:ext cx="79216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67" name="Rectangle 29"/>
          <p:cNvSpPr>
            <a:spLocks noChangeArrowheads="1"/>
          </p:cNvSpPr>
          <p:nvPr/>
        </p:nvSpPr>
        <p:spPr bwMode="auto">
          <a:xfrm>
            <a:off x="2921000" y="2808288"/>
            <a:ext cx="466725" cy="334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pic>
        <p:nvPicPr>
          <p:cNvPr id="49168" name="Picture 33" descr="addin_tmp"/>
          <p:cNvPicPr>
            <a:picLocks noChangeAspect="1" noChangeArrowheads="1"/>
          </p:cNvPicPr>
          <p:nvPr>
            <p:custDataLst>
              <p:tags r:id="rId4"/>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3021012" y="2860676"/>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9" name="Line 31"/>
          <p:cNvSpPr>
            <a:spLocks noChangeShapeType="1"/>
          </p:cNvSpPr>
          <p:nvPr/>
        </p:nvSpPr>
        <p:spPr bwMode="auto">
          <a:xfrm>
            <a:off x="2381250" y="2974976"/>
            <a:ext cx="5397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72" name="Rectangle 39"/>
          <p:cNvSpPr>
            <a:spLocks noChangeArrowheads="1"/>
          </p:cNvSpPr>
          <p:nvPr/>
        </p:nvSpPr>
        <p:spPr bwMode="auto">
          <a:xfrm>
            <a:off x="2921000" y="4005263"/>
            <a:ext cx="466725" cy="3349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pic>
        <p:nvPicPr>
          <p:cNvPr id="49173" name="Picture 43" descr="addin_tmp"/>
          <p:cNvPicPr>
            <a:picLocks noChangeAspect="1" noChangeArrowheads="1"/>
          </p:cNvPicPr>
          <p:nvPr>
            <p:custDataLst>
              <p:tags r:id="rId5"/>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974975" y="4057651"/>
            <a:ext cx="3413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4" name="Line 41"/>
          <p:cNvSpPr>
            <a:spLocks noChangeShapeType="1"/>
          </p:cNvSpPr>
          <p:nvPr/>
        </p:nvSpPr>
        <p:spPr bwMode="auto">
          <a:xfrm>
            <a:off x="2381250" y="4171951"/>
            <a:ext cx="5397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76" name="Oval 185"/>
          <p:cNvSpPr>
            <a:spLocks noChangeArrowheads="1"/>
          </p:cNvSpPr>
          <p:nvPr/>
        </p:nvSpPr>
        <p:spPr bwMode="auto">
          <a:xfrm>
            <a:off x="3145631" y="3333751"/>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49177" name="Oval 186"/>
          <p:cNvSpPr>
            <a:spLocks noChangeArrowheads="1"/>
          </p:cNvSpPr>
          <p:nvPr/>
        </p:nvSpPr>
        <p:spPr bwMode="auto">
          <a:xfrm>
            <a:off x="3145631" y="3492501"/>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49178" name="Oval 187"/>
          <p:cNvSpPr>
            <a:spLocks noChangeArrowheads="1"/>
          </p:cNvSpPr>
          <p:nvPr/>
        </p:nvSpPr>
        <p:spPr bwMode="auto">
          <a:xfrm>
            <a:off x="3145631" y="3660776"/>
            <a:ext cx="52387" cy="52387"/>
          </a:xfrm>
          <a:prstGeom prst="ellipse">
            <a:avLst/>
          </a:prstGeom>
          <a:solidFill>
            <a:schemeClr val="tx1"/>
          </a:solidFill>
          <a:ln w="9525">
            <a:solidFill>
              <a:schemeClr val="tx1"/>
            </a:solidFill>
            <a:round/>
            <a:headEnd/>
            <a:tailEnd/>
          </a:ln>
        </p:spPr>
        <p:txBody>
          <a:bodyPr wrap="none" anchor="ctr"/>
          <a:lstStyle/>
          <a:p>
            <a:endParaRPr lang="ru-RU"/>
          </a:p>
        </p:txBody>
      </p:sp>
      <p:pic>
        <p:nvPicPr>
          <p:cNvPr id="49179" name="Picture 60" descr="addin_tmp"/>
          <p:cNvPicPr>
            <a:picLocks noChangeAspect="1" noChangeArrowheads="1"/>
          </p:cNvPicPr>
          <p:nvPr>
            <p:custDataLst>
              <p:tags r:id="rId6"/>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2935287" y="1884363"/>
            <a:ext cx="4508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80" name="Line 61"/>
          <p:cNvSpPr>
            <a:spLocks noChangeShapeType="1"/>
          </p:cNvSpPr>
          <p:nvPr/>
        </p:nvSpPr>
        <p:spPr bwMode="auto">
          <a:xfrm>
            <a:off x="6799262" y="3173413"/>
            <a:ext cx="431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181" name="Oval 185"/>
          <p:cNvSpPr>
            <a:spLocks noChangeArrowheads="1"/>
          </p:cNvSpPr>
          <p:nvPr/>
        </p:nvSpPr>
        <p:spPr bwMode="auto">
          <a:xfrm>
            <a:off x="6107112" y="2373313"/>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49182" name="Oval 185"/>
          <p:cNvSpPr>
            <a:spLocks noChangeArrowheads="1"/>
          </p:cNvSpPr>
          <p:nvPr/>
        </p:nvSpPr>
        <p:spPr bwMode="auto">
          <a:xfrm>
            <a:off x="6107112" y="2944813"/>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49184" name="Oval 185"/>
          <p:cNvSpPr>
            <a:spLocks noChangeArrowheads="1"/>
          </p:cNvSpPr>
          <p:nvPr/>
        </p:nvSpPr>
        <p:spPr bwMode="auto">
          <a:xfrm>
            <a:off x="6729412" y="3132138"/>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49185" name="Line 67"/>
          <p:cNvSpPr>
            <a:spLocks noChangeShapeType="1"/>
          </p:cNvSpPr>
          <p:nvPr/>
        </p:nvSpPr>
        <p:spPr bwMode="auto">
          <a:xfrm>
            <a:off x="6165850" y="2419351"/>
            <a:ext cx="565150" cy="711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186" name="Line 68"/>
          <p:cNvSpPr>
            <a:spLocks noChangeShapeType="1"/>
          </p:cNvSpPr>
          <p:nvPr/>
        </p:nvSpPr>
        <p:spPr bwMode="auto">
          <a:xfrm>
            <a:off x="6176962" y="2963863"/>
            <a:ext cx="509588" cy="192088"/>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49187" name="Line 69"/>
          <p:cNvSpPr>
            <a:spLocks noChangeShapeType="1"/>
          </p:cNvSpPr>
          <p:nvPr/>
        </p:nvSpPr>
        <p:spPr bwMode="auto">
          <a:xfrm flipV="1">
            <a:off x="6178550" y="3206751"/>
            <a:ext cx="546100" cy="971550"/>
          </a:xfrm>
          <a:prstGeom prst="line">
            <a:avLst/>
          </a:prstGeom>
          <a:noFill/>
          <a:ln w="19050"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49188" name="Freeform 71"/>
          <p:cNvSpPr>
            <a:spLocks/>
          </p:cNvSpPr>
          <p:nvPr/>
        </p:nvSpPr>
        <p:spPr bwMode="auto">
          <a:xfrm>
            <a:off x="6384925" y="2741613"/>
            <a:ext cx="317500" cy="806450"/>
          </a:xfrm>
          <a:custGeom>
            <a:avLst/>
            <a:gdLst>
              <a:gd name="T0" fmla="*/ 2147483647 w 200"/>
              <a:gd name="T1" fmla="*/ 0 h 508"/>
              <a:gd name="T2" fmla="*/ 2147483647 w 200"/>
              <a:gd name="T3" fmla="*/ 2147483647 h 508"/>
              <a:gd name="T4" fmla="*/ 2147483647 w 200"/>
              <a:gd name="T5" fmla="*/ 2147483647 h 508"/>
              <a:gd name="T6" fmla="*/ 2147483647 w 200"/>
              <a:gd name="T7" fmla="*/ 2147483647 h 508"/>
              <a:gd name="T8" fmla="*/ 0 60000 65536"/>
              <a:gd name="T9" fmla="*/ 0 60000 65536"/>
              <a:gd name="T10" fmla="*/ 0 60000 65536"/>
              <a:gd name="T11" fmla="*/ 0 60000 65536"/>
              <a:gd name="T12" fmla="*/ 0 w 200"/>
              <a:gd name="T13" fmla="*/ 0 h 508"/>
              <a:gd name="T14" fmla="*/ 200 w 200"/>
              <a:gd name="T15" fmla="*/ 508 h 508"/>
            </a:gdLst>
            <a:ahLst/>
            <a:cxnLst>
              <a:cxn ang="T8">
                <a:pos x="T0" y="T1"/>
              </a:cxn>
              <a:cxn ang="T9">
                <a:pos x="T2" y="T3"/>
              </a:cxn>
              <a:cxn ang="T10">
                <a:pos x="T4" y="T5"/>
              </a:cxn>
              <a:cxn ang="T11">
                <a:pos x="T6" y="T7"/>
              </a:cxn>
            </a:cxnLst>
            <a:rect l="T12" t="T13" r="T14" b="T15"/>
            <a:pathLst>
              <a:path w="200" h="508">
                <a:moveTo>
                  <a:pt x="152" y="0"/>
                </a:moveTo>
                <a:cubicBezTo>
                  <a:pt x="92" y="60"/>
                  <a:pt x="32" y="121"/>
                  <a:pt x="16" y="188"/>
                </a:cubicBezTo>
                <a:cubicBezTo>
                  <a:pt x="0" y="255"/>
                  <a:pt x="25" y="351"/>
                  <a:pt x="56" y="404"/>
                </a:cubicBezTo>
                <a:cubicBezTo>
                  <a:pt x="87" y="457"/>
                  <a:pt x="143" y="482"/>
                  <a:pt x="200" y="508"/>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49189" name="Text Box 84"/>
          <p:cNvSpPr txBox="1">
            <a:spLocks noChangeArrowheads="1"/>
          </p:cNvSpPr>
          <p:nvPr/>
        </p:nvSpPr>
        <p:spPr bwMode="auto">
          <a:xfrm>
            <a:off x="187326" y="4601150"/>
            <a:ext cx="699373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1"/>
              </a:buBlip>
            </a:pPr>
            <a:r>
              <a:rPr lang="en-US" dirty="0"/>
              <a:t> Each branch (</a:t>
            </a:r>
            <a:r>
              <a:rPr lang="en-US" dirty="0" err="1"/>
              <a:t>coset</a:t>
            </a:r>
            <a:r>
              <a:rPr lang="en-US" dirty="0"/>
              <a:t>) </a:t>
            </a:r>
            <a:r>
              <a:rPr lang="en-US" dirty="0" err="1"/>
              <a:t>undersamples</a:t>
            </a:r>
            <a:r>
              <a:rPr lang="en-US" dirty="0"/>
              <a:t> </a:t>
            </a:r>
            <a:r>
              <a:rPr lang="en-US" dirty="0" smtClean="0"/>
              <a:t>at            of</a:t>
            </a:r>
            <a:br>
              <a:rPr lang="en-US" dirty="0" smtClean="0"/>
            </a:br>
            <a:r>
              <a:rPr lang="en-US" dirty="0" smtClean="0"/>
              <a:t>   the </a:t>
            </a:r>
            <a:r>
              <a:rPr lang="en-US" dirty="0" err="1"/>
              <a:t>Nyquist</a:t>
            </a:r>
            <a:r>
              <a:rPr lang="en-US" dirty="0"/>
              <a:t>-rate</a:t>
            </a:r>
          </a:p>
        </p:txBody>
      </p:sp>
      <p:pic>
        <p:nvPicPr>
          <p:cNvPr id="49190" name="Picture 74" descr="addin_tmp"/>
          <p:cNvPicPr>
            <a:picLocks noChangeAspect="1" noChangeArrowheads="1"/>
          </p:cNvPicPr>
          <p:nvPr>
            <p:custDataLst>
              <p:tags r:id="rId7"/>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6408737" y="2476501"/>
            <a:ext cx="3746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10" name="Line 119"/>
          <p:cNvSpPr>
            <a:spLocks noChangeShapeType="1"/>
          </p:cNvSpPr>
          <p:nvPr/>
        </p:nvSpPr>
        <p:spPr bwMode="auto">
          <a:xfrm flipV="1">
            <a:off x="2387600" y="2395538"/>
            <a:ext cx="0" cy="17764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1" name="Picture 10"/>
          <p:cNvPicPr>
            <a:picLocks noChangeAspect="1"/>
          </p:cNvPicPr>
          <p:nvPr>
            <p:custDataLst>
              <p:tags r:id="rId8"/>
            </p:custDataLst>
          </p:nvPr>
        </p:nvPicPr>
        <p:blipFill>
          <a:blip r:embed="rId33" cstate="print">
            <a:extLst>
              <a:ext uri="{28A0092B-C50C-407E-A947-70E740481C1C}">
                <a14:useLocalDpi xmlns:a14="http://schemas.microsoft.com/office/drawing/2010/main" val="0"/>
              </a:ext>
            </a:extLst>
          </a:blip>
          <a:stretch>
            <a:fillRect/>
          </a:stretch>
        </p:blipFill>
        <p:spPr>
          <a:xfrm>
            <a:off x="7326313" y="3398838"/>
            <a:ext cx="1466850" cy="560070"/>
          </a:xfrm>
          <a:prstGeom prst="rect">
            <a:avLst/>
          </a:prstGeom>
        </p:spPr>
      </p:pic>
      <p:pic>
        <p:nvPicPr>
          <p:cNvPr id="49212" name="Picture 123" descr="addin_tmp"/>
          <p:cNvPicPr>
            <a:picLocks noChangeAspect="1" noChangeArrowheads="1"/>
          </p:cNvPicPr>
          <p:nvPr>
            <p:custDataLst>
              <p:tags r:id="rId9"/>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5507037" y="2054226"/>
            <a:ext cx="4968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13" name="Picture 125" descr="addin_tmp"/>
          <p:cNvPicPr>
            <a:picLocks noChangeAspect="1" noChangeArrowheads="1"/>
          </p:cNvPicPr>
          <p:nvPr>
            <p:custDataLst>
              <p:tags r:id="rId10"/>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5507037" y="2625726"/>
            <a:ext cx="4968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14" name="Picture 127" descr="addin_tmp"/>
          <p:cNvPicPr>
            <a:picLocks noChangeAspect="1" noChangeArrowheads="1"/>
          </p:cNvPicPr>
          <p:nvPr>
            <p:custDataLst>
              <p:tags r:id="rId11"/>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5507037" y="3806826"/>
            <a:ext cx="6080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15" name="Line 50"/>
          <p:cNvSpPr>
            <a:spLocks noChangeShapeType="1"/>
          </p:cNvSpPr>
          <p:nvPr/>
        </p:nvSpPr>
        <p:spPr bwMode="auto">
          <a:xfrm>
            <a:off x="5999956" y="6246019"/>
            <a:ext cx="987425"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216" name="AutoShape 55"/>
          <p:cNvSpPr>
            <a:spLocks/>
          </p:cNvSpPr>
          <p:nvPr/>
        </p:nvSpPr>
        <p:spPr bwMode="auto">
          <a:xfrm rot="5400000">
            <a:off x="7385844" y="4445794"/>
            <a:ext cx="219075" cy="993775"/>
          </a:xfrm>
          <a:prstGeom prst="leftBrace">
            <a:avLst>
              <a:gd name="adj1" fmla="val 33917"/>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e-IL" sz="1600"/>
          </a:p>
        </p:txBody>
      </p:sp>
      <p:pic>
        <p:nvPicPr>
          <p:cNvPr id="49217" name="Picture 255" descr="addin_tmp"/>
          <p:cNvPicPr>
            <a:picLocks noChangeAspect="1" noChangeArrowheads="1"/>
          </p:cNvPicPr>
          <p:nvPr>
            <p:custDataLst>
              <p:tags r:id="rId12"/>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7266781" y="4620419"/>
            <a:ext cx="3556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19" name="Line 5"/>
          <p:cNvSpPr>
            <a:spLocks noChangeShapeType="1"/>
          </p:cNvSpPr>
          <p:nvPr/>
        </p:nvSpPr>
        <p:spPr bwMode="auto">
          <a:xfrm>
            <a:off x="8273256" y="5687219"/>
            <a:ext cx="0" cy="44450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20" name="Line 6"/>
          <p:cNvSpPr>
            <a:spLocks noChangeShapeType="1"/>
          </p:cNvSpPr>
          <p:nvPr/>
        </p:nvSpPr>
        <p:spPr bwMode="auto">
          <a:xfrm>
            <a:off x="5749131" y="6138069"/>
            <a:ext cx="31781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221" name="Line 7"/>
          <p:cNvSpPr>
            <a:spLocks noChangeShapeType="1"/>
          </p:cNvSpPr>
          <p:nvPr/>
        </p:nvSpPr>
        <p:spPr bwMode="auto">
          <a:xfrm flipV="1">
            <a:off x="5869781" y="5052218"/>
            <a:ext cx="0" cy="11779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222" name="Freeform 8"/>
          <p:cNvSpPr>
            <a:spLocks/>
          </p:cNvSpPr>
          <p:nvPr/>
        </p:nvSpPr>
        <p:spPr bwMode="auto">
          <a:xfrm>
            <a:off x="5869781" y="4941094"/>
            <a:ext cx="1781175" cy="1044575"/>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49223" name="Oval 10"/>
          <p:cNvSpPr>
            <a:spLocks noChangeArrowheads="1"/>
          </p:cNvSpPr>
          <p:nvPr/>
        </p:nvSpPr>
        <p:spPr bwMode="auto">
          <a:xfrm>
            <a:off x="5958681" y="5822156"/>
            <a:ext cx="93663" cy="69850"/>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24" name="Line 11"/>
          <p:cNvSpPr>
            <a:spLocks noChangeShapeType="1"/>
          </p:cNvSpPr>
          <p:nvPr/>
        </p:nvSpPr>
        <p:spPr bwMode="auto">
          <a:xfrm>
            <a:off x="6006306" y="5892006"/>
            <a:ext cx="0" cy="2508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25" name="Oval 12"/>
          <p:cNvSpPr>
            <a:spLocks noChangeArrowheads="1"/>
          </p:cNvSpPr>
          <p:nvPr/>
        </p:nvSpPr>
        <p:spPr bwMode="auto">
          <a:xfrm>
            <a:off x="6098381" y="5458619"/>
            <a:ext cx="92075" cy="71437"/>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26" name="Line 13"/>
          <p:cNvSpPr>
            <a:spLocks noChangeShapeType="1"/>
          </p:cNvSpPr>
          <p:nvPr/>
        </p:nvSpPr>
        <p:spPr bwMode="auto">
          <a:xfrm>
            <a:off x="6144419" y="5530056"/>
            <a:ext cx="0" cy="60007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27" name="Oval 14"/>
          <p:cNvSpPr>
            <a:spLocks noChangeArrowheads="1"/>
          </p:cNvSpPr>
          <p:nvPr/>
        </p:nvSpPr>
        <p:spPr bwMode="auto">
          <a:xfrm>
            <a:off x="6238081" y="5006181"/>
            <a:ext cx="92075" cy="69850"/>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28" name="Line 15"/>
          <p:cNvSpPr>
            <a:spLocks noChangeShapeType="1"/>
          </p:cNvSpPr>
          <p:nvPr/>
        </p:nvSpPr>
        <p:spPr bwMode="auto">
          <a:xfrm>
            <a:off x="6282531" y="5072856"/>
            <a:ext cx="0" cy="10525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29" name="Oval 16"/>
          <p:cNvSpPr>
            <a:spLocks noChangeArrowheads="1"/>
          </p:cNvSpPr>
          <p:nvPr/>
        </p:nvSpPr>
        <p:spPr bwMode="auto">
          <a:xfrm>
            <a:off x="6376194" y="5342731"/>
            <a:ext cx="92075" cy="71438"/>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30" name="Line 17"/>
          <p:cNvSpPr>
            <a:spLocks noChangeShapeType="1"/>
          </p:cNvSpPr>
          <p:nvPr/>
        </p:nvSpPr>
        <p:spPr bwMode="auto">
          <a:xfrm>
            <a:off x="6422231" y="5414169"/>
            <a:ext cx="0" cy="722312"/>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31" name="Oval 18"/>
          <p:cNvSpPr>
            <a:spLocks noChangeArrowheads="1"/>
          </p:cNvSpPr>
          <p:nvPr/>
        </p:nvSpPr>
        <p:spPr bwMode="auto">
          <a:xfrm>
            <a:off x="6515894" y="5518944"/>
            <a:ext cx="92075" cy="71437"/>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32" name="Line 19"/>
          <p:cNvSpPr>
            <a:spLocks noChangeShapeType="1"/>
          </p:cNvSpPr>
          <p:nvPr/>
        </p:nvSpPr>
        <p:spPr bwMode="auto">
          <a:xfrm>
            <a:off x="6560344" y="5590381"/>
            <a:ext cx="0" cy="5445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33" name="Oval 20"/>
          <p:cNvSpPr>
            <a:spLocks noChangeArrowheads="1"/>
          </p:cNvSpPr>
          <p:nvPr/>
        </p:nvSpPr>
        <p:spPr bwMode="auto">
          <a:xfrm>
            <a:off x="6654006" y="5457031"/>
            <a:ext cx="93663" cy="71438"/>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34" name="Line 21"/>
          <p:cNvSpPr>
            <a:spLocks noChangeShapeType="1"/>
          </p:cNvSpPr>
          <p:nvPr/>
        </p:nvSpPr>
        <p:spPr bwMode="auto">
          <a:xfrm>
            <a:off x="6700044" y="5528469"/>
            <a:ext cx="0" cy="604837"/>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35" name="Oval 22"/>
          <p:cNvSpPr>
            <a:spLocks noChangeArrowheads="1"/>
          </p:cNvSpPr>
          <p:nvPr/>
        </p:nvSpPr>
        <p:spPr bwMode="auto">
          <a:xfrm>
            <a:off x="6811169" y="5141119"/>
            <a:ext cx="92075" cy="69850"/>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36" name="Line 23"/>
          <p:cNvSpPr>
            <a:spLocks noChangeShapeType="1"/>
          </p:cNvSpPr>
          <p:nvPr/>
        </p:nvSpPr>
        <p:spPr bwMode="auto">
          <a:xfrm>
            <a:off x="6857206" y="5210969"/>
            <a:ext cx="0" cy="9207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37" name="Oval 24"/>
          <p:cNvSpPr>
            <a:spLocks noChangeArrowheads="1"/>
          </p:cNvSpPr>
          <p:nvPr/>
        </p:nvSpPr>
        <p:spPr bwMode="auto">
          <a:xfrm>
            <a:off x="6949281" y="5242719"/>
            <a:ext cx="93663" cy="71437"/>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38" name="Line 25"/>
          <p:cNvSpPr>
            <a:spLocks noChangeShapeType="1"/>
          </p:cNvSpPr>
          <p:nvPr/>
        </p:nvSpPr>
        <p:spPr bwMode="auto">
          <a:xfrm>
            <a:off x="6996906" y="5318919"/>
            <a:ext cx="0" cy="808037"/>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39" name="Oval 26"/>
          <p:cNvSpPr>
            <a:spLocks noChangeArrowheads="1"/>
          </p:cNvSpPr>
          <p:nvPr/>
        </p:nvSpPr>
        <p:spPr bwMode="auto">
          <a:xfrm>
            <a:off x="7088981" y="5742781"/>
            <a:ext cx="92075" cy="73025"/>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40" name="Line 27"/>
          <p:cNvSpPr>
            <a:spLocks noChangeShapeType="1"/>
          </p:cNvSpPr>
          <p:nvPr/>
        </p:nvSpPr>
        <p:spPr bwMode="auto">
          <a:xfrm>
            <a:off x="7135019" y="5809456"/>
            <a:ext cx="0" cy="3159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41" name="Oval 28"/>
          <p:cNvSpPr>
            <a:spLocks noChangeArrowheads="1"/>
          </p:cNvSpPr>
          <p:nvPr/>
        </p:nvSpPr>
        <p:spPr bwMode="auto">
          <a:xfrm>
            <a:off x="7228681" y="5898356"/>
            <a:ext cx="92075" cy="69850"/>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42" name="Line 29"/>
          <p:cNvSpPr>
            <a:spLocks noChangeShapeType="1"/>
          </p:cNvSpPr>
          <p:nvPr/>
        </p:nvSpPr>
        <p:spPr bwMode="auto">
          <a:xfrm>
            <a:off x="7273131" y="5968206"/>
            <a:ext cx="0" cy="1603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43" name="Oval 30"/>
          <p:cNvSpPr>
            <a:spLocks noChangeArrowheads="1"/>
          </p:cNvSpPr>
          <p:nvPr/>
        </p:nvSpPr>
        <p:spPr bwMode="auto">
          <a:xfrm>
            <a:off x="7366794" y="5849144"/>
            <a:ext cx="93662" cy="69850"/>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44" name="Line 31"/>
          <p:cNvSpPr>
            <a:spLocks noChangeShapeType="1"/>
          </p:cNvSpPr>
          <p:nvPr/>
        </p:nvSpPr>
        <p:spPr bwMode="auto">
          <a:xfrm>
            <a:off x="7412831" y="5911056"/>
            <a:ext cx="0" cy="2238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45" name="Oval 32"/>
          <p:cNvSpPr>
            <a:spLocks noChangeArrowheads="1"/>
          </p:cNvSpPr>
          <p:nvPr/>
        </p:nvSpPr>
        <p:spPr bwMode="auto">
          <a:xfrm>
            <a:off x="7504906" y="5669756"/>
            <a:ext cx="93663" cy="69850"/>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46" name="Line 33"/>
          <p:cNvSpPr>
            <a:spLocks noChangeShapeType="1"/>
          </p:cNvSpPr>
          <p:nvPr/>
        </p:nvSpPr>
        <p:spPr bwMode="auto">
          <a:xfrm>
            <a:off x="7550944" y="5739606"/>
            <a:ext cx="0" cy="39846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47" name="Freeform 38"/>
          <p:cNvSpPr>
            <a:spLocks/>
          </p:cNvSpPr>
          <p:nvPr/>
        </p:nvSpPr>
        <p:spPr bwMode="auto">
          <a:xfrm rot="10800000">
            <a:off x="7652544" y="5015706"/>
            <a:ext cx="1296987" cy="1044575"/>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10800000"/>
          <a:lstStyle/>
          <a:p>
            <a:endParaRPr lang="he-IL"/>
          </a:p>
        </p:txBody>
      </p:sp>
      <p:sp>
        <p:nvSpPr>
          <p:cNvPr id="49248" name="Oval 39"/>
          <p:cNvSpPr>
            <a:spLocks noChangeArrowheads="1"/>
          </p:cNvSpPr>
          <p:nvPr/>
        </p:nvSpPr>
        <p:spPr bwMode="auto">
          <a:xfrm>
            <a:off x="7671594" y="5314156"/>
            <a:ext cx="92075" cy="71438"/>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49" name="Line 40"/>
          <p:cNvSpPr>
            <a:spLocks noChangeShapeType="1"/>
          </p:cNvSpPr>
          <p:nvPr/>
        </p:nvSpPr>
        <p:spPr bwMode="auto">
          <a:xfrm>
            <a:off x="7716044" y="5385594"/>
            <a:ext cx="0" cy="7461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50" name="Oval 41"/>
          <p:cNvSpPr>
            <a:spLocks noChangeArrowheads="1"/>
          </p:cNvSpPr>
          <p:nvPr/>
        </p:nvSpPr>
        <p:spPr bwMode="auto">
          <a:xfrm>
            <a:off x="7809706" y="5064919"/>
            <a:ext cx="93663" cy="71437"/>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51" name="Line 42"/>
          <p:cNvSpPr>
            <a:spLocks noChangeShapeType="1"/>
          </p:cNvSpPr>
          <p:nvPr/>
        </p:nvSpPr>
        <p:spPr bwMode="auto">
          <a:xfrm>
            <a:off x="7855744" y="5118894"/>
            <a:ext cx="0" cy="1008062"/>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52" name="Oval 43"/>
          <p:cNvSpPr>
            <a:spLocks noChangeArrowheads="1"/>
          </p:cNvSpPr>
          <p:nvPr/>
        </p:nvSpPr>
        <p:spPr bwMode="auto">
          <a:xfrm>
            <a:off x="7949406" y="5118894"/>
            <a:ext cx="92075" cy="71437"/>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53" name="Line 44"/>
          <p:cNvSpPr>
            <a:spLocks noChangeShapeType="1"/>
          </p:cNvSpPr>
          <p:nvPr/>
        </p:nvSpPr>
        <p:spPr bwMode="auto">
          <a:xfrm>
            <a:off x="7993856" y="5190331"/>
            <a:ext cx="0" cy="9350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54" name="Oval 45"/>
          <p:cNvSpPr>
            <a:spLocks noChangeArrowheads="1"/>
          </p:cNvSpPr>
          <p:nvPr/>
        </p:nvSpPr>
        <p:spPr bwMode="auto">
          <a:xfrm>
            <a:off x="8087519" y="5723731"/>
            <a:ext cx="93662" cy="71438"/>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55" name="Line 46"/>
          <p:cNvSpPr>
            <a:spLocks noChangeShapeType="1"/>
          </p:cNvSpPr>
          <p:nvPr/>
        </p:nvSpPr>
        <p:spPr bwMode="auto">
          <a:xfrm>
            <a:off x="8133556" y="5757069"/>
            <a:ext cx="0" cy="37147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56" name="Oval 47"/>
          <p:cNvSpPr>
            <a:spLocks noChangeArrowheads="1"/>
          </p:cNvSpPr>
          <p:nvPr/>
        </p:nvSpPr>
        <p:spPr bwMode="auto">
          <a:xfrm>
            <a:off x="8225631" y="5650706"/>
            <a:ext cx="93663" cy="73025"/>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57" name="Oval 48"/>
          <p:cNvSpPr>
            <a:spLocks noChangeArrowheads="1"/>
          </p:cNvSpPr>
          <p:nvPr/>
        </p:nvSpPr>
        <p:spPr bwMode="auto">
          <a:xfrm>
            <a:off x="8365331" y="5420519"/>
            <a:ext cx="92075" cy="69850"/>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58" name="Line 49"/>
          <p:cNvSpPr>
            <a:spLocks noChangeShapeType="1"/>
          </p:cNvSpPr>
          <p:nvPr/>
        </p:nvSpPr>
        <p:spPr bwMode="auto">
          <a:xfrm>
            <a:off x="8411369" y="5490369"/>
            <a:ext cx="0" cy="64770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59" name="Oval 64"/>
          <p:cNvSpPr>
            <a:spLocks noChangeArrowheads="1"/>
          </p:cNvSpPr>
          <p:nvPr/>
        </p:nvSpPr>
        <p:spPr bwMode="auto">
          <a:xfrm>
            <a:off x="8509794" y="5828506"/>
            <a:ext cx="93662" cy="73025"/>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60" name="Line 65"/>
          <p:cNvSpPr>
            <a:spLocks noChangeShapeType="1"/>
          </p:cNvSpPr>
          <p:nvPr/>
        </p:nvSpPr>
        <p:spPr bwMode="auto">
          <a:xfrm>
            <a:off x="8555831" y="5863431"/>
            <a:ext cx="0" cy="2651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61" name="Oval 66"/>
          <p:cNvSpPr>
            <a:spLocks noChangeArrowheads="1"/>
          </p:cNvSpPr>
          <p:nvPr/>
        </p:nvSpPr>
        <p:spPr bwMode="auto">
          <a:xfrm>
            <a:off x="8649494" y="5739606"/>
            <a:ext cx="92075" cy="71438"/>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62" name="Line 67"/>
          <p:cNvSpPr>
            <a:spLocks noChangeShapeType="1"/>
          </p:cNvSpPr>
          <p:nvPr/>
        </p:nvSpPr>
        <p:spPr bwMode="auto">
          <a:xfrm>
            <a:off x="8695531" y="5776119"/>
            <a:ext cx="0" cy="373062"/>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9263" name="Oval 68"/>
          <p:cNvSpPr>
            <a:spLocks noChangeArrowheads="1"/>
          </p:cNvSpPr>
          <p:nvPr/>
        </p:nvSpPr>
        <p:spPr bwMode="auto">
          <a:xfrm>
            <a:off x="8787606" y="5153819"/>
            <a:ext cx="93663" cy="71437"/>
          </a:xfrm>
          <a:prstGeom prst="ellipse">
            <a:avLst/>
          </a:prstGeom>
          <a:solidFill>
            <a:srgbClr val="0033CC"/>
          </a:solidFill>
          <a:ln w="9525">
            <a:solidFill>
              <a:srgbClr val="0033CC"/>
            </a:solidFill>
            <a:round/>
            <a:headEnd/>
            <a:tailEnd/>
          </a:ln>
        </p:spPr>
        <p:txBody>
          <a:bodyPr wrap="none" anchor="ctr"/>
          <a:lstStyle/>
          <a:p>
            <a:endParaRPr lang="he-IL" sz="1600"/>
          </a:p>
        </p:txBody>
      </p:sp>
      <p:sp>
        <p:nvSpPr>
          <p:cNvPr id="49264" name="Line 69"/>
          <p:cNvSpPr>
            <a:spLocks noChangeShapeType="1"/>
          </p:cNvSpPr>
          <p:nvPr/>
        </p:nvSpPr>
        <p:spPr bwMode="auto">
          <a:xfrm>
            <a:off x="8835231" y="5190331"/>
            <a:ext cx="0" cy="9477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49265" name="Picture 312" descr="addin_tmp"/>
          <p:cNvPicPr>
            <a:picLocks noChangeAspect="1" noChangeArrowheads="1"/>
          </p:cNvPicPr>
          <p:nvPr>
            <p:custDataLst>
              <p:tags r:id="rId13"/>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7423944" y="6303169"/>
            <a:ext cx="2047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66" name="Line 50"/>
          <p:cNvSpPr>
            <a:spLocks noChangeShapeType="1"/>
          </p:cNvSpPr>
          <p:nvPr/>
        </p:nvSpPr>
        <p:spPr bwMode="auto">
          <a:xfrm>
            <a:off x="7020719" y="6246019"/>
            <a:ext cx="987425"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267" name="Line 50"/>
          <p:cNvSpPr>
            <a:spLocks noChangeShapeType="1"/>
          </p:cNvSpPr>
          <p:nvPr/>
        </p:nvSpPr>
        <p:spPr bwMode="auto">
          <a:xfrm>
            <a:off x="8027194" y="6246019"/>
            <a:ext cx="987425"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49268" name="Picture 315" descr="addin_tmp"/>
          <p:cNvPicPr>
            <a:picLocks noChangeAspect="1" noChangeArrowheads="1"/>
          </p:cNvPicPr>
          <p:nvPr>
            <p:custDataLst>
              <p:tags r:id="rId14"/>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8406606" y="6303169"/>
            <a:ext cx="204788"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270" name="Picture 148" descr="addin_tmp.png"/>
          <p:cNvPicPr>
            <a:picLocks noChangeAspect="1"/>
          </p:cNvPicPr>
          <p:nvPr>
            <p:custDataLst>
              <p:tags r:id="rId15"/>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4254695" y="4678938"/>
            <a:ext cx="4826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AutoShape 18"/>
          <p:cNvSpPr>
            <a:spLocks noChangeArrowheads="1"/>
          </p:cNvSpPr>
          <p:nvPr/>
        </p:nvSpPr>
        <p:spPr bwMode="auto">
          <a:xfrm rot="10800000">
            <a:off x="4152415" y="2155827"/>
            <a:ext cx="791544" cy="483394"/>
          </a:xfrm>
          <a:prstGeom prst="homePlate">
            <a:avLst>
              <a:gd name="adj" fmla="val 28815"/>
            </a:avLst>
          </a:prstGeom>
          <a:solidFill>
            <a:schemeClr val="bg1"/>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139" name="Line 9"/>
          <p:cNvSpPr>
            <a:spLocks noChangeShapeType="1"/>
          </p:cNvSpPr>
          <p:nvPr/>
        </p:nvSpPr>
        <p:spPr bwMode="auto">
          <a:xfrm flipV="1">
            <a:off x="4438931" y="2242118"/>
            <a:ext cx="198437" cy="158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0" name="Line 11"/>
          <p:cNvSpPr>
            <a:spLocks noChangeShapeType="1"/>
          </p:cNvSpPr>
          <p:nvPr/>
        </p:nvSpPr>
        <p:spPr bwMode="auto">
          <a:xfrm flipH="1">
            <a:off x="4152415" y="2400699"/>
            <a:ext cx="28651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1" name="Freeform 12"/>
          <p:cNvSpPr>
            <a:spLocks/>
          </p:cNvSpPr>
          <p:nvPr/>
        </p:nvSpPr>
        <p:spPr bwMode="auto">
          <a:xfrm>
            <a:off x="4378634" y="2242118"/>
            <a:ext cx="218848" cy="167482"/>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2" name="Picture 1"/>
          <p:cNvPicPr>
            <a:picLocks noChangeAspect="1"/>
          </p:cNvPicPr>
          <p:nvPr>
            <p:custDataLst>
              <p:tags r:id="rId16"/>
            </p:custDataLst>
          </p:nvPr>
        </p:nvPicPr>
        <p:blipFill>
          <a:blip r:embed="rId40" cstate="print">
            <a:extLst>
              <a:ext uri="{28A0092B-C50C-407E-A947-70E740481C1C}">
                <a14:useLocalDpi xmlns:a14="http://schemas.microsoft.com/office/drawing/2010/main" val="0"/>
              </a:ext>
            </a:extLst>
          </a:blip>
          <a:stretch>
            <a:fillRect/>
          </a:stretch>
        </p:blipFill>
        <p:spPr>
          <a:xfrm>
            <a:off x="4371078" y="2458846"/>
            <a:ext cx="437388" cy="150876"/>
          </a:xfrm>
          <a:prstGeom prst="rect">
            <a:avLst/>
          </a:prstGeom>
        </p:spPr>
      </p:pic>
      <p:sp>
        <p:nvSpPr>
          <p:cNvPr id="143" name="Line 11"/>
          <p:cNvSpPr>
            <a:spLocks noChangeShapeType="1"/>
          </p:cNvSpPr>
          <p:nvPr/>
        </p:nvSpPr>
        <p:spPr bwMode="auto">
          <a:xfrm flipH="1">
            <a:off x="4670734" y="2397524"/>
            <a:ext cx="2732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49" name="Line 22"/>
          <p:cNvSpPr>
            <a:spLocks noChangeShapeType="1"/>
          </p:cNvSpPr>
          <p:nvPr/>
        </p:nvSpPr>
        <p:spPr bwMode="auto">
          <a:xfrm>
            <a:off x="3389311" y="2977356"/>
            <a:ext cx="76310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48" name="Line 10"/>
          <p:cNvSpPr>
            <a:spLocks noChangeShapeType="1"/>
          </p:cNvSpPr>
          <p:nvPr/>
        </p:nvSpPr>
        <p:spPr bwMode="auto">
          <a:xfrm>
            <a:off x="4943959" y="2977356"/>
            <a:ext cx="116315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50" name="AutoShape 18"/>
          <p:cNvSpPr>
            <a:spLocks noChangeArrowheads="1"/>
          </p:cNvSpPr>
          <p:nvPr/>
        </p:nvSpPr>
        <p:spPr bwMode="auto">
          <a:xfrm rot="10800000">
            <a:off x="4152415" y="2732882"/>
            <a:ext cx="791544" cy="483394"/>
          </a:xfrm>
          <a:prstGeom prst="homePlate">
            <a:avLst>
              <a:gd name="adj" fmla="val 28815"/>
            </a:avLst>
          </a:prstGeom>
          <a:solidFill>
            <a:schemeClr val="bg1"/>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151" name="Line 9"/>
          <p:cNvSpPr>
            <a:spLocks noChangeShapeType="1"/>
          </p:cNvSpPr>
          <p:nvPr/>
        </p:nvSpPr>
        <p:spPr bwMode="auto">
          <a:xfrm flipV="1">
            <a:off x="4438931" y="2819173"/>
            <a:ext cx="198437" cy="158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2" name="Line 11"/>
          <p:cNvSpPr>
            <a:spLocks noChangeShapeType="1"/>
          </p:cNvSpPr>
          <p:nvPr/>
        </p:nvSpPr>
        <p:spPr bwMode="auto">
          <a:xfrm flipH="1">
            <a:off x="4152415" y="2977754"/>
            <a:ext cx="28651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3" name="Freeform 12"/>
          <p:cNvSpPr>
            <a:spLocks/>
          </p:cNvSpPr>
          <p:nvPr/>
        </p:nvSpPr>
        <p:spPr bwMode="auto">
          <a:xfrm>
            <a:off x="4378634" y="2819173"/>
            <a:ext cx="218848" cy="167482"/>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54" name="Picture 153"/>
          <p:cNvPicPr>
            <a:picLocks noChangeAspect="1"/>
          </p:cNvPicPr>
          <p:nvPr>
            <p:custDataLst>
              <p:tags r:id="rId17"/>
            </p:custDataLst>
          </p:nvPr>
        </p:nvPicPr>
        <p:blipFill>
          <a:blip r:embed="rId40" cstate="print">
            <a:extLst>
              <a:ext uri="{28A0092B-C50C-407E-A947-70E740481C1C}">
                <a14:useLocalDpi xmlns:a14="http://schemas.microsoft.com/office/drawing/2010/main" val="0"/>
              </a:ext>
            </a:extLst>
          </a:blip>
          <a:stretch>
            <a:fillRect/>
          </a:stretch>
        </p:blipFill>
        <p:spPr>
          <a:xfrm>
            <a:off x="4371078" y="3035901"/>
            <a:ext cx="437388" cy="150876"/>
          </a:xfrm>
          <a:prstGeom prst="rect">
            <a:avLst/>
          </a:prstGeom>
        </p:spPr>
      </p:pic>
      <p:sp>
        <p:nvSpPr>
          <p:cNvPr id="155" name="Line 11"/>
          <p:cNvSpPr>
            <a:spLocks noChangeShapeType="1"/>
          </p:cNvSpPr>
          <p:nvPr/>
        </p:nvSpPr>
        <p:spPr bwMode="auto">
          <a:xfrm flipH="1">
            <a:off x="4670734" y="2974579"/>
            <a:ext cx="2732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56" name="Line 10"/>
          <p:cNvSpPr>
            <a:spLocks noChangeShapeType="1"/>
          </p:cNvSpPr>
          <p:nvPr/>
        </p:nvSpPr>
        <p:spPr bwMode="auto">
          <a:xfrm>
            <a:off x="4943959" y="4178301"/>
            <a:ext cx="116315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57" name="Line 22"/>
          <p:cNvSpPr>
            <a:spLocks noChangeShapeType="1"/>
          </p:cNvSpPr>
          <p:nvPr/>
        </p:nvSpPr>
        <p:spPr bwMode="auto">
          <a:xfrm>
            <a:off x="3389311" y="4178301"/>
            <a:ext cx="76310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58" name="AutoShape 18"/>
          <p:cNvSpPr>
            <a:spLocks noChangeArrowheads="1"/>
          </p:cNvSpPr>
          <p:nvPr/>
        </p:nvSpPr>
        <p:spPr bwMode="auto">
          <a:xfrm rot="10800000">
            <a:off x="4152415" y="3933827"/>
            <a:ext cx="791544" cy="483394"/>
          </a:xfrm>
          <a:prstGeom prst="homePlate">
            <a:avLst>
              <a:gd name="adj" fmla="val 28815"/>
            </a:avLst>
          </a:prstGeom>
          <a:solidFill>
            <a:schemeClr val="bg1"/>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159" name="Line 9"/>
          <p:cNvSpPr>
            <a:spLocks noChangeShapeType="1"/>
          </p:cNvSpPr>
          <p:nvPr/>
        </p:nvSpPr>
        <p:spPr bwMode="auto">
          <a:xfrm flipV="1">
            <a:off x="4438931" y="4020118"/>
            <a:ext cx="198437" cy="1587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60" name="Line 11"/>
          <p:cNvSpPr>
            <a:spLocks noChangeShapeType="1"/>
          </p:cNvSpPr>
          <p:nvPr/>
        </p:nvSpPr>
        <p:spPr bwMode="auto">
          <a:xfrm flipH="1">
            <a:off x="4152415" y="4178699"/>
            <a:ext cx="28651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61" name="Freeform 12"/>
          <p:cNvSpPr>
            <a:spLocks/>
          </p:cNvSpPr>
          <p:nvPr/>
        </p:nvSpPr>
        <p:spPr bwMode="auto">
          <a:xfrm>
            <a:off x="4378634" y="4020118"/>
            <a:ext cx="218848" cy="167482"/>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162" name="Picture 161"/>
          <p:cNvPicPr>
            <a:picLocks noChangeAspect="1"/>
          </p:cNvPicPr>
          <p:nvPr>
            <p:custDataLst>
              <p:tags r:id="rId18"/>
            </p:custDataLst>
          </p:nvPr>
        </p:nvPicPr>
        <p:blipFill>
          <a:blip r:embed="rId40" cstate="print">
            <a:extLst>
              <a:ext uri="{28A0092B-C50C-407E-A947-70E740481C1C}">
                <a14:useLocalDpi xmlns:a14="http://schemas.microsoft.com/office/drawing/2010/main" val="0"/>
              </a:ext>
            </a:extLst>
          </a:blip>
          <a:stretch>
            <a:fillRect/>
          </a:stretch>
        </p:blipFill>
        <p:spPr>
          <a:xfrm>
            <a:off x="4371078" y="4236846"/>
            <a:ext cx="437388" cy="150876"/>
          </a:xfrm>
          <a:prstGeom prst="rect">
            <a:avLst/>
          </a:prstGeom>
        </p:spPr>
      </p:pic>
      <p:sp>
        <p:nvSpPr>
          <p:cNvPr id="163" name="Line 11"/>
          <p:cNvSpPr>
            <a:spLocks noChangeShapeType="1"/>
          </p:cNvSpPr>
          <p:nvPr/>
        </p:nvSpPr>
        <p:spPr bwMode="auto">
          <a:xfrm flipH="1">
            <a:off x="4670734" y="4175524"/>
            <a:ext cx="2732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64" name="Picture 92" descr="addin_tmp"/>
          <p:cNvPicPr>
            <a:picLocks noChangeAspect="1" noChangeArrowheads="1"/>
          </p:cNvPicPr>
          <p:nvPr>
            <p:custDataLst>
              <p:tags r:id="rId19"/>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4196556" y="1900238"/>
            <a:ext cx="703262"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custDataLst>
              <p:tags r:id="rId20"/>
            </p:custDataLst>
          </p:nvPr>
        </p:nvPicPr>
        <p:blipFill>
          <a:blip r:embed="rId42" cstate="print">
            <a:extLst>
              <a:ext uri="{28A0092B-C50C-407E-A947-70E740481C1C}">
                <a14:useLocalDpi xmlns:a14="http://schemas.microsoft.com/office/drawing/2010/main" val="0"/>
              </a:ext>
            </a:extLst>
          </a:blip>
          <a:stretch>
            <a:fillRect/>
          </a:stretch>
        </p:blipFill>
        <p:spPr>
          <a:xfrm>
            <a:off x="3850687" y="3452781"/>
            <a:ext cx="1476756" cy="188976"/>
          </a:xfrm>
          <a:prstGeom prst="rect">
            <a:avLst/>
          </a:prstGeom>
        </p:spPr>
      </p:pic>
      <p:sp>
        <p:nvSpPr>
          <p:cNvPr id="167" name="Text Box 5"/>
          <p:cNvSpPr txBox="1">
            <a:spLocks noChangeArrowheads="1"/>
          </p:cNvSpPr>
          <p:nvPr/>
        </p:nvSpPr>
        <p:spPr bwMode="auto">
          <a:xfrm>
            <a:off x="7068867" y="1808163"/>
            <a:ext cx="171873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smtClean="0">
                <a:solidFill>
                  <a:srgbClr val="CC0099"/>
                </a:solidFill>
              </a:rPr>
              <a:t>Analog Devices Corp.</a:t>
            </a:r>
            <a:endParaRPr lang="en-US" sz="1200" b="1" dirty="0">
              <a:solidFill>
                <a:srgbClr val="CC0099"/>
              </a:solidFill>
            </a:endParaRPr>
          </a:p>
        </p:txBody>
      </p:sp>
      <p:sp>
        <p:nvSpPr>
          <p:cNvPr id="168" name="Text Box 5"/>
          <p:cNvSpPr txBox="1">
            <a:spLocks noChangeArrowheads="1"/>
          </p:cNvSpPr>
          <p:nvPr/>
        </p:nvSpPr>
        <p:spPr bwMode="auto">
          <a:xfrm>
            <a:off x="7068867" y="2079626"/>
            <a:ext cx="1893787"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smtClean="0">
                <a:solidFill>
                  <a:srgbClr val="CC0099"/>
                </a:solidFill>
              </a:rPr>
              <a:t>Texas Instruments Corp.</a:t>
            </a:r>
            <a:endParaRPr lang="en-US" sz="1200" b="1" dirty="0">
              <a:solidFill>
                <a:srgbClr val="CC0099"/>
              </a:solidFill>
            </a:endParaRPr>
          </a:p>
        </p:txBody>
      </p:sp>
      <p:sp>
        <p:nvSpPr>
          <p:cNvPr id="169" name="Text Box 5"/>
          <p:cNvSpPr txBox="1">
            <a:spLocks noChangeArrowheads="1"/>
          </p:cNvSpPr>
          <p:nvPr/>
        </p:nvSpPr>
        <p:spPr bwMode="auto">
          <a:xfrm>
            <a:off x="7068867" y="2325689"/>
            <a:ext cx="1200970"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smtClean="0">
                <a:solidFill>
                  <a:srgbClr val="CC0099"/>
                </a:solidFill>
              </a:rPr>
              <a:t>MAXIM Corp.</a:t>
            </a:r>
            <a:endParaRPr lang="en-US" sz="1200" b="1" dirty="0">
              <a:solidFill>
                <a:srgbClr val="CC0099"/>
              </a:solidFill>
            </a:endParaRPr>
          </a:p>
        </p:txBody>
      </p:sp>
      <p:sp>
        <p:nvSpPr>
          <p:cNvPr id="170" name="Text Box 5"/>
          <p:cNvSpPr txBox="1">
            <a:spLocks noChangeArrowheads="1"/>
          </p:cNvSpPr>
          <p:nvPr/>
        </p:nvSpPr>
        <p:spPr bwMode="auto">
          <a:xfrm>
            <a:off x="7068867" y="2546351"/>
            <a:ext cx="2082621"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smtClean="0">
                <a:solidFill>
                  <a:srgbClr val="CC0099"/>
                </a:solidFill>
              </a:rPr>
              <a:t>National </a:t>
            </a:r>
            <a:r>
              <a:rPr lang="en-US" sz="1200" b="1" dirty="0" err="1" smtClean="0">
                <a:solidFill>
                  <a:srgbClr val="CC0099"/>
                </a:solidFill>
              </a:rPr>
              <a:t>InstrumentsCorp</a:t>
            </a:r>
            <a:r>
              <a:rPr lang="en-US" sz="1200" b="1" dirty="0" smtClean="0">
                <a:solidFill>
                  <a:srgbClr val="CC0099"/>
                </a:solidFill>
              </a:rPr>
              <a:t>.</a:t>
            </a:r>
            <a:endParaRPr lang="en-US" sz="1200" b="1" dirty="0">
              <a:solidFill>
                <a:srgbClr val="CC0099"/>
              </a:solidFill>
            </a:endParaRPr>
          </a:p>
        </p:txBody>
      </p:sp>
      <p:pic>
        <p:nvPicPr>
          <p:cNvPr id="171" name="Picture 312" descr="addin_tmp"/>
          <p:cNvPicPr>
            <a:picLocks noChangeAspect="1" noChangeArrowheads="1"/>
          </p:cNvPicPr>
          <p:nvPr>
            <p:custDataLst>
              <p:tags r:id="rId21"/>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6403182" y="6303169"/>
            <a:ext cx="2047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 name="Text Box 84"/>
          <p:cNvSpPr txBox="1">
            <a:spLocks noChangeArrowheads="1"/>
          </p:cNvSpPr>
          <p:nvPr/>
        </p:nvSpPr>
        <p:spPr bwMode="auto">
          <a:xfrm>
            <a:off x="187326" y="5299868"/>
            <a:ext cx="2463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1"/>
              </a:buBlip>
            </a:pPr>
            <a:r>
              <a:rPr lang="en-US" dirty="0" smtClean="0"/>
              <a:t> Widely-researched</a:t>
            </a:r>
            <a:endParaRPr lang="en-US" dirty="0"/>
          </a:p>
        </p:txBody>
      </p:sp>
      <p:sp>
        <p:nvSpPr>
          <p:cNvPr id="173" name="Text Box 5"/>
          <p:cNvSpPr txBox="1">
            <a:spLocks noChangeArrowheads="1"/>
          </p:cNvSpPr>
          <p:nvPr/>
        </p:nvSpPr>
        <p:spPr bwMode="auto">
          <a:xfrm>
            <a:off x="-165100" y="5758656"/>
            <a:ext cx="5994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lnSpc>
                <a:spcPct val="120000"/>
              </a:lnSpc>
              <a:buSzPct val="75000"/>
            </a:pPr>
            <a:r>
              <a:rPr lang="en-US" sz="1200" b="1" dirty="0" smtClean="0">
                <a:solidFill>
                  <a:srgbClr val="CC0099"/>
                </a:solidFill>
              </a:rPr>
              <a:t>Yen ’56, Eldar and Oppenheim ’00, Johansson and </a:t>
            </a:r>
            <a:r>
              <a:rPr lang="en-US" sz="1200" b="1" dirty="0" err="1" smtClean="0">
                <a:solidFill>
                  <a:srgbClr val="CC0099"/>
                </a:solidFill>
              </a:rPr>
              <a:t>Lowenborg</a:t>
            </a:r>
            <a:r>
              <a:rPr lang="en-US" sz="1200" b="1" dirty="0" smtClean="0">
                <a:solidFill>
                  <a:srgbClr val="CC0099"/>
                </a:solidFill>
              </a:rPr>
              <a:t>  ’02,</a:t>
            </a:r>
          </a:p>
          <a:p>
            <a:pPr algn="ctr">
              <a:lnSpc>
                <a:spcPct val="120000"/>
              </a:lnSpc>
              <a:buSzPct val="75000"/>
            </a:pPr>
            <a:r>
              <a:rPr lang="en-US" sz="1200" b="1" dirty="0" smtClean="0">
                <a:solidFill>
                  <a:srgbClr val="CC0099"/>
                </a:solidFill>
              </a:rPr>
              <a:t> Levy and Hurst ’04,</a:t>
            </a:r>
            <a:r>
              <a:rPr lang="en-US" sz="1200" b="1" i="1" dirty="0" smtClean="0">
                <a:solidFill>
                  <a:srgbClr val="CC0099"/>
                </a:solidFill>
              </a:rPr>
              <a:t> </a:t>
            </a:r>
            <a:r>
              <a:rPr lang="en-US" sz="1200" b="1" dirty="0" smtClean="0">
                <a:solidFill>
                  <a:srgbClr val="CC0099"/>
                </a:solidFill>
              </a:rPr>
              <a:t>and more…</a:t>
            </a:r>
            <a:endParaRPr lang="en-US" sz="1200" b="1" dirty="0">
              <a:solidFill>
                <a:srgbClr val="CC0099"/>
              </a:solidFill>
            </a:endParaRPr>
          </a:p>
        </p:txBody>
      </p:sp>
      <p:sp>
        <p:nvSpPr>
          <p:cNvPr id="4" name="Oval 3"/>
          <p:cNvSpPr/>
          <p:nvPr/>
        </p:nvSpPr>
        <p:spPr>
          <a:xfrm>
            <a:off x="3492500" y="3287713"/>
            <a:ext cx="2193131" cy="519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Picture 7"/>
          <p:cNvPicPr>
            <a:picLocks noChangeAspect="1"/>
          </p:cNvPicPr>
          <p:nvPr>
            <p:custDataLst>
              <p:tags r:id="rId22"/>
            </p:custDataLst>
          </p:nvPr>
        </p:nvPicPr>
        <p:blipFill>
          <a:blip r:embed="rId43" cstate="print">
            <a:extLst>
              <a:ext uri="{28A0092B-C50C-407E-A947-70E740481C1C}">
                <a14:useLocalDpi xmlns:a14="http://schemas.microsoft.com/office/drawing/2010/main" val="0"/>
              </a:ext>
            </a:extLst>
          </a:blip>
          <a:stretch>
            <a:fillRect/>
          </a:stretch>
        </p:blipFill>
        <p:spPr>
          <a:xfrm>
            <a:off x="114300" y="2463980"/>
            <a:ext cx="1875092" cy="216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Practical ADC Devices</a:t>
            </a:r>
            <a:endParaRPr lang="he-IL" smtClean="0"/>
          </a:p>
        </p:txBody>
      </p:sp>
      <p:sp>
        <p:nvSpPr>
          <p:cNvPr id="50179" name="AutoShape 18"/>
          <p:cNvSpPr>
            <a:spLocks noChangeArrowheads="1"/>
          </p:cNvSpPr>
          <p:nvPr/>
        </p:nvSpPr>
        <p:spPr bwMode="auto">
          <a:xfrm rot="10800000">
            <a:off x="5934075" y="1600994"/>
            <a:ext cx="2487613" cy="1471613"/>
          </a:xfrm>
          <a:prstGeom prst="homePlate">
            <a:avLst>
              <a:gd name="adj" fmla="val 28846"/>
            </a:avLst>
          </a:prstGeom>
          <a:solidFill>
            <a:schemeClr val="bg1"/>
          </a:solidFill>
          <a:ln w="9525">
            <a:solidFill>
              <a:schemeClr val="tx1"/>
            </a:solidFill>
            <a:miter lim="800000"/>
            <a:headEnd/>
            <a:tailEnd/>
          </a:ln>
        </p:spPr>
        <p:txBody>
          <a:bodyPr rot="10800000" wrap="none" anchor="ctr"/>
          <a:lstStyle/>
          <a:p>
            <a:pPr algn="ctr"/>
            <a:endParaRPr lang="he-IL">
              <a:latin typeface="Calibri" pitchFamily="34" charset="0"/>
            </a:endParaRPr>
          </a:p>
        </p:txBody>
      </p:sp>
      <p:sp>
        <p:nvSpPr>
          <p:cNvPr id="50180" name="Rectangle 80"/>
          <p:cNvSpPr>
            <a:spLocks noChangeArrowheads="1"/>
          </p:cNvSpPr>
          <p:nvPr/>
        </p:nvSpPr>
        <p:spPr bwMode="auto">
          <a:xfrm>
            <a:off x="6462713" y="2093119"/>
            <a:ext cx="6858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endParaRPr lang="he-IL"/>
          </a:p>
        </p:txBody>
      </p:sp>
      <p:sp>
        <p:nvSpPr>
          <p:cNvPr id="50181" name="Line 90"/>
          <p:cNvSpPr>
            <a:spLocks noChangeShapeType="1"/>
          </p:cNvSpPr>
          <p:nvPr/>
        </p:nvSpPr>
        <p:spPr bwMode="auto">
          <a:xfrm>
            <a:off x="5419725" y="2334419"/>
            <a:ext cx="10382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lIns="91421" tIns="45711" rIns="91421" bIns="45711"/>
          <a:lstStyle/>
          <a:p>
            <a:endParaRPr lang="he-IL"/>
          </a:p>
        </p:txBody>
      </p:sp>
      <p:pic>
        <p:nvPicPr>
          <p:cNvPr id="50182" name="Picture 72" descr="addin_tmp"/>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5383213" y="2097882"/>
            <a:ext cx="5381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3" name="Line 9"/>
          <p:cNvSpPr>
            <a:spLocks noChangeShapeType="1"/>
          </p:cNvSpPr>
          <p:nvPr/>
        </p:nvSpPr>
        <p:spPr bwMode="auto">
          <a:xfrm flipV="1">
            <a:off x="7583488" y="2115344"/>
            <a:ext cx="273050" cy="2174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0184" name="Line 11"/>
          <p:cNvSpPr>
            <a:spLocks noChangeShapeType="1"/>
          </p:cNvSpPr>
          <p:nvPr/>
        </p:nvSpPr>
        <p:spPr bwMode="auto">
          <a:xfrm flipH="1">
            <a:off x="7140575" y="2331244"/>
            <a:ext cx="4524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0185" name="Freeform 12"/>
          <p:cNvSpPr>
            <a:spLocks/>
          </p:cNvSpPr>
          <p:nvPr/>
        </p:nvSpPr>
        <p:spPr bwMode="auto">
          <a:xfrm>
            <a:off x="7570788" y="2151857"/>
            <a:ext cx="254000" cy="20320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50186" name="Picture 21" descr="addin_tmp.png"/>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310438" y="2539207"/>
            <a:ext cx="10509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7" name="Line 11"/>
          <p:cNvSpPr>
            <a:spLocks noChangeShapeType="1"/>
          </p:cNvSpPr>
          <p:nvPr/>
        </p:nvSpPr>
        <p:spPr bwMode="auto">
          <a:xfrm flipH="1">
            <a:off x="7913688" y="2331244"/>
            <a:ext cx="110331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0188" name="Line 63"/>
          <p:cNvSpPr>
            <a:spLocks noChangeShapeType="1"/>
          </p:cNvSpPr>
          <p:nvPr/>
        </p:nvSpPr>
        <p:spPr bwMode="auto">
          <a:xfrm>
            <a:off x="6554788" y="2178844"/>
            <a:ext cx="327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0189" name="Line 64"/>
          <p:cNvSpPr>
            <a:spLocks noChangeShapeType="1"/>
          </p:cNvSpPr>
          <p:nvPr/>
        </p:nvSpPr>
        <p:spPr bwMode="auto">
          <a:xfrm>
            <a:off x="6880225" y="2178844"/>
            <a:ext cx="130175" cy="3111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0190" name="Line 66"/>
          <p:cNvSpPr>
            <a:spLocks noChangeShapeType="1"/>
          </p:cNvSpPr>
          <p:nvPr/>
        </p:nvSpPr>
        <p:spPr bwMode="auto">
          <a:xfrm>
            <a:off x="6875463" y="2177257"/>
            <a:ext cx="0" cy="312737"/>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pic>
        <p:nvPicPr>
          <p:cNvPr id="50191" name="Picture 71" descr="addin_tmp"/>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499225" y="2640807"/>
            <a:ext cx="5651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74" descr="addin_tmp"/>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8496300" y="2097882"/>
            <a:ext cx="519113"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08" descr="addin_tmp"/>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508750" y="1759744"/>
            <a:ext cx="57626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112" descr="addin_tmp"/>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470775" y="1664494"/>
            <a:ext cx="7143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89718" y="1896270"/>
            <a:ext cx="4754563"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6" name="Line 5"/>
          <p:cNvSpPr>
            <a:spLocks noChangeShapeType="1"/>
          </p:cNvSpPr>
          <p:nvPr/>
        </p:nvSpPr>
        <p:spPr bwMode="auto">
          <a:xfrm flipH="1">
            <a:off x="3872706" y="1558132"/>
            <a:ext cx="750887" cy="45085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0197" name="Oval 6"/>
          <p:cNvSpPr>
            <a:spLocks noChangeArrowheads="1"/>
          </p:cNvSpPr>
          <p:nvPr/>
        </p:nvSpPr>
        <p:spPr bwMode="auto">
          <a:xfrm>
            <a:off x="488156" y="2961482"/>
            <a:ext cx="1331912" cy="166688"/>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latin typeface="Calibri" pitchFamily="34" charset="0"/>
            </a:endParaRPr>
          </a:p>
        </p:txBody>
      </p:sp>
      <p:sp>
        <p:nvSpPr>
          <p:cNvPr id="50198" name="Freeform 8"/>
          <p:cNvSpPr>
            <a:spLocks/>
          </p:cNvSpPr>
          <p:nvPr/>
        </p:nvSpPr>
        <p:spPr bwMode="auto">
          <a:xfrm>
            <a:off x="457993" y="1597820"/>
            <a:ext cx="401638" cy="1336675"/>
          </a:xfrm>
          <a:custGeom>
            <a:avLst/>
            <a:gdLst>
              <a:gd name="T0" fmla="*/ 2147483647 w 479"/>
              <a:gd name="T1" fmla="*/ 0 h 1096"/>
              <a:gd name="T2" fmla="*/ 2147483647 w 479"/>
              <a:gd name="T3" fmla="*/ 2147483647 h 1096"/>
              <a:gd name="T4" fmla="*/ 2147483647 w 479"/>
              <a:gd name="T5" fmla="*/ 2147483647 h 1096"/>
              <a:gd name="T6" fmla="*/ 0 60000 65536"/>
              <a:gd name="T7" fmla="*/ 0 60000 65536"/>
              <a:gd name="T8" fmla="*/ 0 60000 65536"/>
              <a:gd name="T9" fmla="*/ 0 w 479"/>
              <a:gd name="T10" fmla="*/ 0 h 1096"/>
              <a:gd name="T11" fmla="*/ 479 w 479"/>
              <a:gd name="T12" fmla="*/ 1096 h 1096"/>
            </a:gdLst>
            <a:ahLst/>
            <a:cxnLst>
              <a:cxn ang="T6">
                <a:pos x="T0" y="T1"/>
              </a:cxn>
              <a:cxn ang="T7">
                <a:pos x="T2" y="T3"/>
              </a:cxn>
              <a:cxn ang="T8">
                <a:pos x="T4" y="T5"/>
              </a:cxn>
            </a:cxnLst>
            <a:rect l="T9" t="T10" r="T11" b="T12"/>
            <a:pathLst>
              <a:path w="479" h="1096">
                <a:moveTo>
                  <a:pt x="479" y="0"/>
                </a:moveTo>
                <a:cubicBezTo>
                  <a:pt x="262" y="116"/>
                  <a:pt x="46" y="233"/>
                  <a:pt x="23" y="416"/>
                </a:cubicBezTo>
                <a:cubicBezTo>
                  <a:pt x="0" y="599"/>
                  <a:pt x="171" y="847"/>
                  <a:pt x="343" y="1096"/>
                </a:cubicBezTo>
              </a:path>
            </a:pathLst>
          </a:custGeom>
          <a:noFill/>
          <a:ln w="28575"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50199" name="Picture 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405731" y="2934495"/>
            <a:ext cx="2217862" cy="1790700"/>
          </a:xfrm>
          <a:prstGeom prst="rect">
            <a:avLst/>
          </a:prstGeom>
          <a:solidFill>
            <a:srgbClr val="FF0000"/>
          </a:solidFill>
          <a:ln w="28575">
            <a:solidFill>
              <a:srgbClr val="FF0000"/>
            </a:solidFill>
            <a:miter lim="800000"/>
            <a:headEnd/>
            <a:tailEnd/>
          </a:ln>
        </p:spPr>
      </p:pic>
      <p:pic>
        <p:nvPicPr>
          <p:cNvPr id="50200" name="Picture 27" descr="addin_tmp.png"/>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43681" y="1356520"/>
            <a:ext cx="30559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1" name="Picture 28" descr="addin_tmp.png"/>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333081" y="1300957"/>
            <a:ext cx="15557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2" name="Text Box 84"/>
          <p:cNvSpPr txBox="1">
            <a:spLocks noChangeArrowheads="1"/>
          </p:cNvSpPr>
          <p:nvPr/>
        </p:nvSpPr>
        <p:spPr bwMode="auto">
          <a:xfrm>
            <a:off x="147638" y="4973239"/>
            <a:ext cx="890746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dirty="0"/>
              <a:t>In time-interleaved architectures:</a:t>
            </a:r>
          </a:p>
          <a:p>
            <a:pPr eaLnBrk="1" hangingPunct="1">
              <a:buSzPct val="75000"/>
              <a:buFontTx/>
              <a:buBlip>
                <a:blip r:embed="rId21"/>
              </a:buBlip>
            </a:pPr>
            <a:r>
              <a:rPr lang="en-US" dirty="0"/>
              <a:t> The overall rate is </a:t>
            </a:r>
            <a:r>
              <a:rPr lang="en-US" dirty="0" err="1"/>
              <a:t>Nyquist</a:t>
            </a:r>
            <a:r>
              <a:rPr lang="en-US" dirty="0"/>
              <a:t> </a:t>
            </a:r>
          </a:p>
          <a:p>
            <a:pPr eaLnBrk="1" hangingPunct="1">
              <a:buSzPct val="75000"/>
              <a:buFontTx/>
              <a:buBlip>
                <a:blip r:embed="rId21"/>
              </a:buBlip>
            </a:pPr>
            <a:r>
              <a:rPr lang="en-US" dirty="0"/>
              <a:t> Each branch needs front-end with </a:t>
            </a:r>
            <a:r>
              <a:rPr lang="en-US" dirty="0" err="1"/>
              <a:t>Nyquist</a:t>
            </a:r>
            <a:r>
              <a:rPr lang="en-US" dirty="0"/>
              <a:t> bandwidth </a:t>
            </a:r>
            <a:r>
              <a:rPr lang="en-US" dirty="0" smtClean="0"/>
              <a:t/>
            </a:r>
            <a:br>
              <a:rPr lang="en-US" dirty="0" smtClean="0"/>
            </a:br>
            <a:r>
              <a:rPr lang="en-US" dirty="0" smtClean="0"/>
              <a:t>   (</a:t>
            </a:r>
            <a:r>
              <a:rPr lang="en-US" b="1" dirty="0">
                <a:solidFill>
                  <a:srgbClr val="FF0000"/>
                </a:solidFill>
              </a:rPr>
              <a:t>will be important later</a:t>
            </a:r>
            <a:r>
              <a:rPr lang="en-US" dirty="0" smtClean="0"/>
              <a:t>)</a:t>
            </a:r>
          </a:p>
          <a:p>
            <a:pPr eaLnBrk="1" hangingPunct="1">
              <a:buSzPct val="75000"/>
              <a:buFontTx/>
              <a:buBlip>
                <a:blip r:embed="rId21"/>
              </a:buBlip>
            </a:pPr>
            <a:r>
              <a:rPr lang="en-US" dirty="0"/>
              <a:t> </a:t>
            </a:r>
            <a:r>
              <a:rPr lang="en-US" dirty="0" smtClean="0"/>
              <a:t>Accurate time delay are required </a:t>
            </a:r>
            <a:endParaRPr lang="en-US" dirty="0"/>
          </a:p>
        </p:txBody>
      </p:sp>
      <p:pic>
        <p:nvPicPr>
          <p:cNvPr id="27" name="Picture 76" descr="addin_tmp"/>
          <p:cNvPicPr>
            <a:picLocks noChangeAspect="1" noChangeArrowheads="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3824516" y="6139832"/>
            <a:ext cx="20161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5"/>
          <p:cNvSpPr txBox="1">
            <a:spLocks noChangeArrowheads="1"/>
          </p:cNvSpPr>
          <p:nvPr/>
        </p:nvSpPr>
        <p:spPr bwMode="auto">
          <a:xfrm>
            <a:off x="7148513" y="4724905"/>
            <a:ext cx="1733231" cy="1643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smtClean="0">
                <a:solidFill>
                  <a:srgbClr val="CC0099"/>
                </a:solidFill>
              </a:rPr>
              <a:t>Black and Hodges, ‘80</a:t>
            </a:r>
          </a:p>
          <a:p>
            <a:pPr algn="r">
              <a:lnSpc>
                <a:spcPct val="120000"/>
              </a:lnSpc>
              <a:buSzPct val="75000"/>
            </a:pPr>
            <a:r>
              <a:rPr lang="en-US" sz="1200" b="1" dirty="0" err="1" smtClean="0">
                <a:solidFill>
                  <a:srgbClr val="CC0099"/>
                </a:solidFill>
              </a:rPr>
              <a:t>Jenq</a:t>
            </a:r>
            <a:r>
              <a:rPr lang="en-US" sz="1200" b="1" dirty="0" smtClean="0">
                <a:solidFill>
                  <a:srgbClr val="CC0099"/>
                </a:solidFill>
              </a:rPr>
              <a:t>, ‘90</a:t>
            </a:r>
          </a:p>
          <a:p>
            <a:pPr algn="r">
              <a:lnSpc>
                <a:spcPct val="120000"/>
              </a:lnSpc>
              <a:buSzPct val="75000"/>
            </a:pPr>
            <a:r>
              <a:rPr lang="en-US" sz="1200" b="1" dirty="0" err="1" smtClean="0">
                <a:solidFill>
                  <a:srgbClr val="CC0099"/>
                </a:solidFill>
              </a:rPr>
              <a:t>Elbornsson</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‘05</a:t>
            </a:r>
          </a:p>
          <a:p>
            <a:pPr algn="r">
              <a:lnSpc>
                <a:spcPct val="120000"/>
              </a:lnSpc>
              <a:buSzPct val="75000"/>
            </a:pPr>
            <a:r>
              <a:rPr lang="en-US" sz="1200" b="1" dirty="0" err="1" smtClean="0">
                <a:solidFill>
                  <a:srgbClr val="CC0099"/>
                </a:solidFill>
              </a:rPr>
              <a:t>Divi</a:t>
            </a:r>
            <a:r>
              <a:rPr lang="en-US" sz="1200" b="1" dirty="0" smtClean="0">
                <a:solidFill>
                  <a:srgbClr val="CC0099"/>
                </a:solidFill>
              </a:rPr>
              <a:t> and </a:t>
            </a:r>
            <a:r>
              <a:rPr lang="en-US" sz="1200" b="1" dirty="0" err="1" smtClean="0">
                <a:solidFill>
                  <a:srgbClr val="CC0099"/>
                </a:solidFill>
              </a:rPr>
              <a:t>Wornell</a:t>
            </a:r>
            <a:r>
              <a:rPr lang="en-US" sz="1200" b="1" dirty="0" smtClean="0">
                <a:solidFill>
                  <a:srgbClr val="CC0099"/>
                </a:solidFill>
              </a:rPr>
              <a:t>, ‘09</a:t>
            </a:r>
          </a:p>
          <a:p>
            <a:pPr algn="r">
              <a:lnSpc>
                <a:spcPct val="120000"/>
              </a:lnSpc>
              <a:buSzPct val="75000"/>
            </a:pPr>
            <a:r>
              <a:rPr lang="en-US" sz="1200" b="1" dirty="0" err="1" smtClean="0">
                <a:solidFill>
                  <a:srgbClr val="CC0099"/>
                </a:solidFill>
              </a:rPr>
              <a:t>Murmann</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‘09</a:t>
            </a:r>
          </a:p>
          <a:p>
            <a:pPr algn="r">
              <a:lnSpc>
                <a:spcPct val="120000"/>
              </a:lnSpc>
              <a:buSzPct val="75000"/>
            </a:pPr>
            <a:r>
              <a:rPr lang="en-US" sz="1200" b="1" dirty="0" smtClean="0">
                <a:solidFill>
                  <a:srgbClr val="CC0099"/>
                </a:solidFill>
              </a:rPr>
              <a:t>Goodman </a:t>
            </a:r>
            <a:r>
              <a:rPr lang="en-US" sz="1200" b="1" i="1" dirty="0" smtClean="0">
                <a:solidFill>
                  <a:srgbClr val="CC0099"/>
                </a:solidFill>
              </a:rPr>
              <a:t>et al.</a:t>
            </a:r>
            <a:r>
              <a:rPr lang="en-US" sz="1200" b="1" dirty="0" smtClean="0">
                <a:solidFill>
                  <a:srgbClr val="CC0099"/>
                </a:solidFill>
              </a:rPr>
              <a:t>, ’09</a:t>
            </a:r>
          </a:p>
          <a:p>
            <a:pPr algn="r">
              <a:lnSpc>
                <a:spcPct val="120000"/>
              </a:lnSpc>
              <a:buSzPct val="75000"/>
            </a:pPr>
            <a:r>
              <a:rPr lang="en-US" sz="1200" b="1" dirty="0" smtClean="0">
                <a:solidFill>
                  <a:srgbClr val="CC0099"/>
                </a:solidFill>
              </a:rPr>
              <a:t>…and more</a:t>
            </a:r>
            <a:endParaRPr lang="en-US" sz="1200" b="1" dirty="0">
              <a:solidFill>
                <a:srgbClr val="CC0099"/>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1100138" y="2698750"/>
            <a:ext cx="3105150" cy="1108075"/>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sp>
        <p:nvSpPr>
          <p:cNvPr id="65" name="Rectangle 64"/>
          <p:cNvSpPr/>
          <p:nvPr/>
        </p:nvSpPr>
        <p:spPr>
          <a:xfrm>
            <a:off x="4633913" y="2473325"/>
            <a:ext cx="3105150" cy="1568450"/>
          </a:xfrm>
          <a:prstGeom prst="rect">
            <a:avLst/>
          </a:prstGeom>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sp>
        <p:nvSpPr>
          <p:cNvPr id="51204" name="Title 1"/>
          <p:cNvSpPr>
            <a:spLocks noGrp="1"/>
          </p:cNvSpPr>
          <p:nvPr>
            <p:ph type="title"/>
          </p:nvPr>
        </p:nvSpPr>
        <p:spPr>
          <a:xfrm>
            <a:off x="361950" y="120650"/>
            <a:ext cx="8420100" cy="922338"/>
          </a:xfrm>
        </p:spPr>
        <p:txBody>
          <a:bodyPr/>
          <a:lstStyle/>
          <a:p>
            <a:r>
              <a:rPr lang="en-US" dirty="0" smtClean="0"/>
              <a:t>Generalized Sampling in a Subspace</a:t>
            </a:r>
            <a:endParaRPr lang="he-IL" dirty="0" smtClean="0"/>
          </a:p>
        </p:txBody>
      </p:sp>
      <p:sp>
        <p:nvSpPr>
          <p:cNvPr id="51205" name="Text Box 20"/>
          <p:cNvSpPr txBox="1">
            <a:spLocks noChangeArrowheads="1"/>
          </p:cNvSpPr>
          <p:nvPr/>
        </p:nvSpPr>
        <p:spPr bwMode="auto">
          <a:xfrm>
            <a:off x="400050" y="1325563"/>
            <a:ext cx="6632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dirty="0">
                <a:cs typeface="Tahoma" pitchFamily="34" charset="0"/>
              </a:rPr>
              <a:t> </a:t>
            </a:r>
            <a:r>
              <a:rPr lang="en-US" sz="2000" b="1" dirty="0">
                <a:solidFill>
                  <a:srgbClr val="FF0000"/>
                </a:solidFill>
                <a:cs typeface="Tahoma" pitchFamily="34" charset="0"/>
              </a:rPr>
              <a:t>Model:</a:t>
            </a:r>
            <a:r>
              <a:rPr lang="en-US" sz="2000" dirty="0">
                <a:cs typeface="Tahoma" pitchFamily="34" charset="0"/>
              </a:rPr>
              <a:t>   Shift-invariant (SI) subspace of possible inputs</a:t>
            </a:r>
          </a:p>
        </p:txBody>
      </p:sp>
      <p:pic>
        <p:nvPicPr>
          <p:cNvPr id="51206" name="Picture 4"/>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935163" y="1724025"/>
            <a:ext cx="527367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207" name="Group 66"/>
          <p:cNvGrpSpPr>
            <a:grpSpLocks/>
          </p:cNvGrpSpPr>
          <p:nvPr/>
        </p:nvGrpSpPr>
        <p:grpSpPr bwMode="auto">
          <a:xfrm>
            <a:off x="1433513" y="2879725"/>
            <a:ext cx="2438400" cy="779463"/>
            <a:chOff x="5880613" y="1598038"/>
            <a:chExt cx="2438400" cy="779303"/>
          </a:xfrm>
        </p:grpSpPr>
        <p:pic>
          <p:nvPicPr>
            <p:cNvPr id="51271" name="Picture 59"/>
            <p:cNvPicPr>
              <a:picLocks noChangeAspect="1"/>
            </p:cNvPicPr>
            <p:nvPr>
              <p:custDataLst>
                <p:tags r:id="rId11"/>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045397" y="2181126"/>
              <a:ext cx="2207895" cy="19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2" name="Picture 14"/>
            <p:cNvPicPr>
              <a:picLocks noChangeAspect="1"/>
            </p:cNvPicPr>
            <p:nvPr>
              <p:custDataLst>
                <p:tags r:id="rId1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880613" y="1598038"/>
              <a:ext cx="2438400"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8" name="Group 95"/>
          <p:cNvGrpSpPr>
            <a:grpSpLocks/>
          </p:cNvGrpSpPr>
          <p:nvPr/>
        </p:nvGrpSpPr>
        <p:grpSpPr bwMode="auto">
          <a:xfrm>
            <a:off x="4819650" y="2682875"/>
            <a:ext cx="2733675" cy="981075"/>
            <a:chOff x="4820190" y="2810312"/>
            <a:chExt cx="2733675" cy="1238250"/>
          </a:xfrm>
        </p:grpSpPr>
        <p:cxnSp>
          <p:nvCxnSpPr>
            <p:cNvPr id="51234" name="Straight Connector 16"/>
            <p:cNvCxnSpPr>
              <a:cxnSpLocks noChangeShapeType="1"/>
            </p:cNvCxnSpPr>
            <p:nvPr/>
          </p:nvCxnSpPr>
          <p:spPr bwMode="auto">
            <a:xfrm rot="10800000" flipV="1">
              <a:off x="4820190" y="3781862"/>
              <a:ext cx="2733675" cy="190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1235" name="Straight Connector 17"/>
            <p:cNvCxnSpPr>
              <a:cxnSpLocks noChangeShapeType="1"/>
            </p:cNvCxnSpPr>
            <p:nvPr/>
          </p:nvCxnSpPr>
          <p:spPr bwMode="auto">
            <a:xfrm rot="5400000" flipH="1" flipV="1">
              <a:off x="5500434" y="3546118"/>
              <a:ext cx="993775" cy="1111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51236" name="Group 28"/>
            <p:cNvGrpSpPr>
              <a:grpSpLocks/>
            </p:cNvGrpSpPr>
            <p:nvPr/>
          </p:nvGrpSpPr>
          <p:grpSpPr bwMode="auto">
            <a:xfrm>
              <a:off x="5504403" y="3057962"/>
              <a:ext cx="506412" cy="742950"/>
              <a:chOff x="5351710" y="3429000"/>
              <a:chExt cx="506166" cy="742951"/>
            </a:xfrm>
          </p:grpSpPr>
          <p:cxnSp>
            <p:nvCxnSpPr>
              <p:cNvPr id="51268" name="Straight Connector 17"/>
              <p:cNvCxnSpPr>
                <a:cxnSpLocks noChangeShapeType="1"/>
              </p:cNvCxnSpPr>
              <p:nvPr/>
            </p:nvCxnSpPr>
            <p:spPr bwMode="auto">
              <a:xfrm rot="5400000" flipH="1" flipV="1">
                <a:off x="5156571" y="3967285"/>
                <a:ext cx="401145" cy="81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1269" name="Straight Connector 18"/>
              <p:cNvCxnSpPr>
                <a:cxnSpLocks noChangeShapeType="1"/>
              </p:cNvCxnSpPr>
              <p:nvPr/>
            </p:nvCxnSpPr>
            <p:spPr bwMode="auto">
              <a:xfrm>
                <a:off x="5351710" y="3780328"/>
                <a:ext cx="261860" cy="143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1270" name="Straight Connector 26"/>
              <p:cNvCxnSpPr>
                <a:cxnSpLocks noChangeShapeType="1"/>
              </p:cNvCxnSpPr>
              <p:nvPr/>
            </p:nvCxnSpPr>
            <p:spPr bwMode="auto">
              <a:xfrm rot="5400000">
                <a:off x="5549901" y="3479800"/>
                <a:ext cx="358775" cy="257175"/>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51237" name="Group 29"/>
            <p:cNvGrpSpPr>
              <a:grpSpLocks/>
            </p:cNvGrpSpPr>
            <p:nvPr/>
          </p:nvGrpSpPr>
          <p:grpSpPr bwMode="auto">
            <a:xfrm flipH="1">
              <a:off x="6001290" y="3045262"/>
              <a:ext cx="485775" cy="742950"/>
              <a:chOff x="5351710" y="3429000"/>
              <a:chExt cx="506166" cy="742951"/>
            </a:xfrm>
          </p:grpSpPr>
          <p:cxnSp>
            <p:nvCxnSpPr>
              <p:cNvPr id="51265" name="Straight Connector 30"/>
              <p:cNvCxnSpPr>
                <a:cxnSpLocks noChangeShapeType="1"/>
              </p:cNvCxnSpPr>
              <p:nvPr/>
            </p:nvCxnSpPr>
            <p:spPr bwMode="auto">
              <a:xfrm rot="5400000" flipH="1" flipV="1">
                <a:off x="5156571" y="3967285"/>
                <a:ext cx="401145" cy="81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1266" name="Straight Connector 31"/>
              <p:cNvCxnSpPr>
                <a:cxnSpLocks noChangeShapeType="1"/>
              </p:cNvCxnSpPr>
              <p:nvPr/>
            </p:nvCxnSpPr>
            <p:spPr bwMode="auto">
              <a:xfrm>
                <a:off x="5351710" y="3780328"/>
                <a:ext cx="261860" cy="143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1267" name="Straight Connector 32"/>
              <p:cNvCxnSpPr>
                <a:cxnSpLocks noChangeShapeType="1"/>
              </p:cNvCxnSpPr>
              <p:nvPr/>
            </p:nvCxnSpPr>
            <p:spPr bwMode="auto">
              <a:xfrm rot="5400000">
                <a:off x="5549901" y="3479800"/>
                <a:ext cx="358775" cy="257175"/>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51238" name="Group 36"/>
            <p:cNvGrpSpPr>
              <a:grpSpLocks/>
            </p:cNvGrpSpPr>
            <p:nvPr/>
          </p:nvGrpSpPr>
          <p:grpSpPr bwMode="auto">
            <a:xfrm>
              <a:off x="5999703" y="3248462"/>
              <a:ext cx="982662" cy="552450"/>
              <a:chOff x="5351710" y="3416299"/>
              <a:chExt cx="982530" cy="755652"/>
            </a:xfrm>
          </p:grpSpPr>
          <p:grpSp>
            <p:nvGrpSpPr>
              <p:cNvPr id="51257" name="Group 28"/>
              <p:cNvGrpSpPr>
                <a:grpSpLocks/>
              </p:cNvGrpSpPr>
              <p:nvPr/>
            </p:nvGrpSpPr>
            <p:grpSpPr bwMode="auto">
              <a:xfrm>
                <a:off x="5351710" y="3429000"/>
                <a:ext cx="506166" cy="742951"/>
                <a:chOff x="5351710" y="3429000"/>
                <a:chExt cx="506166" cy="742951"/>
              </a:xfrm>
            </p:grpSpPr>
            <p:cxnSp>
              <p:nvCxnSpPr>
                <p:cNvPr id="51262" name="Straight Connector 43"/>
                <p:cNvCxnSpPr>
                  <a:cxnSpLocks noChangeShapeType="1"/>
                </p:cNvCxnSpPr>
                <p:nvPr/>
              </p:nvCxnSpPr>
              <p:spPr bwMode="auto">
                <a:xfrm rot="5400000" flipH="1" flipV="1">
                  <a:off x="5156571" y="3967285"/>
                  <a:ext cx="401145" cy="818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1263" name="Straight Connector 44"/>
                <p:cNvCxnSpPr>
                  <a:cxnSpLocks noChangeShapeType="1"/>
                </p:cNvCxnSpPr>
                <p:nvPr/>
              </p:nvCxnSpPr>
              <p:spPr bwMode="auto">
                <a:xfrm>
                  <a:off x="5351710" y="3780328"/>
                  <a:ext cx="261860" cy="143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1264" name="Straight Connector 45"/>
                <p:cNvCxnSpPr>
                  <a:cxnSpLocks noChangeShapeType="1"/>
                </p:cNvCxnSpPr>
                <p:nvPr/>
              </p:nvCxnSpPr>
              <p:spPr bwMode="auto">
                <a:xfrm rot="5400000">
                  <a:off x="5549901" y="3479800"/>
                  <a:ext cx="358775" cy="257175"/>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grpSp>
          <p:grpSp>
            <p:nvGrpSpPr>
              <p:cNvPr id="51258" name="Group 29"/>
              <p:cNvGrpSpPr>
                <a:grpSpLocks/>
              </p:cNvGrpSpPr>
              <p:nvPr/>
            </p:nvGrpSpPr>
            <p:grpSpPr bwMode="auto">
              <a:xfrm flipH="1">
                <a:off x="5848476" y="3416299"/>
                <a:ext cx="485764" cy="742951"/>
                <a:chOff x="5351710" y="3429000"/>
                <a:chExt cx="506166" cy="742951"/>
              </a:xfrm>
            </p:grpSpPr>
            <p:cxnSp>
              <p:nvCxnSpPr>
                <p:cNvPr id="51259" name="Straight Connector 40"/>
                <p:cNvCxnSpPr>
                  <a:cxnSpLocks noChangeShapeType="1"/>
                </p:cNvCxnSpPr>
                <p:nvPr/>
              </p:nvCxnSpPr>
              <p:spPr bwMode="auto">
                <a:xfrm rot="5400000" flipH="1" flipV="1">
                  <a:off x="5156571" y="3967285"/>
                  <a:ext cx="401145" cy="818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1260" name="Straight Connector 41"/>
                <p:cNvCxnSpPr>
                  <a:cxnSpLocks noChangeShapeType="1"/>
                </p:cNvCxnSpPr>
                <p:nvPr/>
              </p:nvCxnSpPr>
              <p:spPr bwMode="auto">
                <a:xfrm>
                  <a:off x="5351710" y="3780328"/>
                  <a:ext cx="261860" cy="143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1261" name="Straight Connector 42"/>
                <p:cNvCxnSpPr>
                  <a:cxnSpLocks noChangeShapeType="1"/>
                </p:cNvCxnSpPr>
                <p:nvPr/>
              </p:nvCxnSpPr>
              <p:spPr bwMode="auto">
                <a:xfrm rot="5400000">
                  <a:off x="5549901" y="3479800"/>
                  <a:ext cx="358775" cy="257175"/>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grpSp>
        </p:grpSp>
        <p:grpSp>
          <p:nvGrpSpPr>
            <p:cNvPr id="51239" name="Group 46"/>
            <p:cNvGrpSpPr>
              <a:grpSpLocks/>
            </p:cNvGrpSpPr>
            <p:nvPr/>
          </p:nvGrpSpPr>
          <p:grpSpPr bwMode="auto">
            <a:xfrm>
              <a:off x="6475953" y="2924612"/>
              <a:ext cx="982662" cy="863600"/>
              <a:chOff x="5351710" y="3416299"/>
              <a:chExt cx="982530" cy="755652"/>
            </a:xfrm>
          </p:grpSpPr>
          <p:grpSp>
            <p:nvGrpSpPr>
              <p:cNvPr id="51249" name="Group 28"/>
              <p:cNvGrpSpPr>
                <a:grpSpLocks/>
              </p:cNvGrpSpPr>
              <p:nvPr/>
            </p:nvGrpSpPr>
            <p:grpSpPr bwMode="auto">
              <a:xfrm>
                <a:off x="5351710" y="3429000"/>
                <a:ext cx="506166" cy="742951"/>
                <a:chOff x="5351710" y="3429000"/>
                <a:chExt cx="506166" cy="742951"/>
              </a:xfrm>
            </p:grpSpPr>
            <p:cxnSp>
              <p:nvCxnSpPr>
                <p:cNvPr id="51254" name="Straight Connector 52"/>
                <p:cNvCxnSpPr>
                  <a:cxnSpLocks noChangeShapeType="1"/>
                </p:cNvCxnSpPr>
                <p:nvPr/>
              </p:nvCxnSpPr>
              <p:spPr bwMode="auto">
                <a:xfrm rot="5400000" flipH="1" flipV="1">
                  <a:off x="5156571" y="3967285"/>
                  <a:ext cx="401145" cy="818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1255" name="Straight Connector 53"/>
                <p:cNvCxnSpPr>
                  <a:cxnSpLocks noChangeShapeType="1"/>
                </p:cNvCxnSpPr>
                <p:nvPr/>
              </p:nvCxnSpPr>
              <p:spPr bwMode="auto">
                <a:xfrm>
                  <a:off x="5351710" y="3780328"/>
                  <a:ext cx="261860" cy="143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1256" name="Straight Connector 54"/>
                <p:cNvCxnSpPr>
                  <a:cxnSpLocks noChangeShapeType="1"/>
                </p:cNvCxnSpPr>
                <p:nvPr/>
              </p:nvCxnSpPr>
              <p:spPr bwMode="auto">
                <a:xfrm rot="5400000">
                  <a:off x="5549901" y="3479800"/>
                  <a:ext cx="358775" cy="257175"/>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grpSp>
          <p:grpSp>
            <p:nvGrpSpPr>
              <p:cNvPr id="51250" name="Group 29"/>
              <p:cNvGrpSpPr>
                <a:grpSpLocks/>
              </p:cNvGrpSpPr>
              <p:nvPr/>
            </p:nvGrpSpPr>
            <p:grpSpPr bwMode="auto">
              <a:xfrm flipH="1">
                <a:off x="5848476" y="3416299"/>
                <a:ext cx="485764" cy="742951"/>
                <a:chOff x="5351710" y="3429000"/>
                <a:chExt cx="506166" cy="742951"/>
              </a:xfrm>
            </p:grpSpPr>
            <p:cxnSp>
              <p:nvCxnSpPr>
                <p:cNvPr id="51251" name="Straight Connector 49"/>
                <p:cNvCxnSpPr>
                  <a:cxnSpLocks noChangeShapeType="1"/>
                </p:cNvCxnSpPr>
                <p:nvPr/>
              </p:nvCxnSpPr>
              <p:spPr bwMode="auto">
                <a:xfrm rot="5400000" flipH="1" flipV="1">
                  <a:off x="5156571" y="3967285"/>
                  <a:ext cx="401145" cy="818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1252" name="Straight Connector 50"/>
                <p:cNvCxnSpPr>
                  <a:cxnSpLocks noChangeShapeType="1"/>
                </p:cNvCxnSpPr>
                <p:nvPr/>
              </p:nvCxnSpPr>
              <p:spPr bwMode="auto">
                <a:xfrm>
                  <a:off x="5351710" y="3780328"/>
                  <a:ext cx="261860" cy="143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1253" name="Straight Connector 51"/>
                <p:cNvCxnSpPr>
                  <a:cxnSpLocks noChangeShapeType="1"/>
                </p:cNvCxnSpPr>
                <p:nvPr/>
              </p:nvCxnSpPr>
              <p:spPr bwMode="auto">
                <a:xfrm rot="5400000">
                  <a:off x="5549901" y="3479800"/>
                  <a:ext cx="358775" cy="257175"/>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grpSp>
        </p:grpSp>
        <p:grpSp>
          <p:nvGrpSpPr>
            <p:cNvPr id="51240" name="Group 90"/>
            <p:cNvGrpSpPr>
              <a:grpSpLocks/>
            </p:cNvGrpSpPr>
            <p:nvPr/>
          </p:nvGrpSpPr>
          <p:grpSpPr bwMode="auto">
            <a:xfrm>
              <a:off x="5018628" y="2810312"/>
              <a:ext cx="982662" cy="990600"/>
              <a:chOff x="5351710" y="3416299"/>
              <a:chExt cx="982530" cy="755652"/>
            </a:xfrm>
          </p:grpSpPr>
          <p:grpSp>
            <p:nvGrpSpPr>
              <p:cNvPr id="51241" name="Group 28"/>
              <p:cNvGrpSpPr>
                <a:grpSpLocks/>
              </p:cNvGrpSpPr>
              <p:nvPr/>
            </p:nvGrpSpPr>
            <p:grpSpPr bwMode="auto">
              <a:xfrm>
                <a:off x="5351710" y="3429000"/>
                <a:ext cx="506166" cy="742951"/>
                <a:chOff x="5351710" y="3429000"/>
                <a:chExt cx="506166" cy="742951"/>
              </a:xfrm>
            </p:grpSpPr>
            <p:cxnSp>
              <p:nvCxnSpPr>
                <p:cNvPr id="51246" name="Straight Connector 96"/>
                <p:cNvCxnSpPr>
                  <a:cxnSpLocks noChangeShapeType="1"/>
                </p:cNvCxnSpPr>
                <p:nvPr/>
              </p:nvCxnSpPr>
              <p:spPr bwMode="auto">
                <a:xfrm rot="5400000" flipH="1" flipV="1">
                  <a:off x="5156571" y="3967285"/>
                  <a:ext cx="401145" cy="818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1247" name="Straight Connector 97"/>
                <p:cNvCxnSpPr>
                  <a:cxnSpLocks noChangeShapeType="1"/>
                </p:cNvCxnSpPr>
                <p:nvPr/>
              </p:nvCxnSpPr>
              <p:spPr bwMode="auto">
                <a:xfrm>
                  <a:off x="5351710" y="3780328"/>
                  <a:ext cx="261860" cy="143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1248" name="Straight Connector 98"/>
                <p:cNvCxnSpPr>
                  <a:cxnSpLocks noChangeShapeType="1"/>
                </p:cNvCxnSpPr>
                <p:nvPr/>
              </p:nvCxnSpPr>
              <p:spPr bwMode="auto">
                <a:xfrm rot="5400000">
                  <a:off x="5549901" y="3479800"/>
                  <a:ext cx="358775" cy="257175"/>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grpSp>
          <p:grpSp>
            <p:nvGrpSpPr>
              <p:cNvPr id="51242" name="Group 29"/>
              <p:cNvGrpSpPr>
                <a:grpSpLocks/>
              </p:cNvGrpSpPr>
              <p:nvPr/>
            </p:nvGrpSpPr>
            <p:grpSpPr bwMode="auto">
              <a:xfrm flipH="1">
                <a:off x="5848476" y="3416299"/>
                <a:ext cx="485764" cy="742951"/>
                <a:chOff x="5351710" y="3429000"/>
                <a:chExt cx="506166" cy="742951"/>
              </a:xfrm>
            </p:grpSpPr>
            <p:cxnSp>
              <p:nvCxnSpPr>
                <p:cNvPr id="51243" name="Straight Connector 93"/>
                <p:cNvCxnSpPr>
                  <a:cxnSpLocks noChangeShapeType="1"/>
                </p:cNvCxnSpPr>
                <p:nvPr/>
              </p:nvCxnSpPr>
              <p:spPr bwMode="auto">
                <a:xfrm rot="5400000" flipH="1" flipV="1">
                  <a:off x="5156571" y="3967285"/>
                  <a:ext cx="401145" cy="818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1244" name="Straight Connector 94"/>
                <p:cNvCxnSpPr>
                  <a:cxnSpLocks noChangeShapeType="1"/>
                </p:cNvCxnSpPr>
                <p:nvPr/>
              </p:nvCxnSpPr>
              <p:spPr bwMode="auto">
                <a:xfrm>
                  <a:off x="5351710" y="3780328"/>
                  <a:ext cx="261860" cy="143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1245" name="Straight Connector 95"/>
                <p:cNvCxnSpPr>
                  <a:cxnSpLocks noChangeShapeType="1"/>
                </p:cNvCxnSpPr>
                <p:nvPr/>
              </p:nvCxnSpPr>
              <p:spPr bwMode="auto">
                <a:xfrm rot="5400000">
                  <a:off x="5549901" y="3479800"/>
                  <a:ext cx="358775" cy="257175"/>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grpSp>
        </p:grpSp>
      </p:grpSp>
      <p:sp>
        <p:nvSpPr>
          <p:cNvPr id="51209" name="Oval 53"/>
          <p:cNvSpPr>
            <a:spLocks noChangeArrowheads="1"/>
          </p:cNvSpPr>
          <p:nvPr/>
        </p:nvSpPr>
        <p:spPr bwMode="auto">
          <a:xfrm>
            <a:off x="5954713" y="3197225"/>
            <a:ext cx="90487" cy="90488"/>
          </a:xfrm>
          <a:prstGeom prst="ellipse">
            <a:avLst/>
          </a:prstGeom>
          <a:solidFill>
            <a:srgbClr val="FFFF00"/>
          </a:solidFill>
          <a:ln w="9525" algn="ctr">
            <a:solidFill>
              <a:schemeClr val="tx1"/>
            </a:solidFill>
            <a:round/>
            <a:headEnd/>
            <a:tailEnd/>
          </a:ln>
        </p:spPr>
        <p:txBody>
          <a:bodyPr/>
          <a:lstStyle/>
          <a:p>
            <a:pPr algn="r" rtl="1"/>
            <a:endParaRPr lang="he-IL"/>
          </a:p>
        </p:txBody>
      </p:sp>
      <p:sp>
        <p:nvSpPr>
          <p:cNvPr id="51210" name="Oval 54"/>
          <p:cNvSpPr>
            <a:spLocks noChangeArrowheads="1"/>
          </p:cNvSpPr>
          <p:nvPr/>
        </p:nvSpPr>
        <p:spPr bwMode="auto">
          <a:xfrm>
            <a:off x="5954713" y="3006725"/>
            <a:ext cx="90487" cy="90488"/>
          </a:xfrm>
          <a:prstGeom prst="ellipse">
            <a:avLst/>
          </a:prstGeom>
          <a:solidFill>
            <a:srgbClr val="FFFF00"/>
          </a:solidFill>
          <a:ln w="9525" algn="ctr">
            <a:solidFill>
              <a:schemeClr val="tx1"/>
            </a:solidFill>
            <a:round/>
            <a:headEnd/>
            <a:tailEnd/>
          </a:ln>
        </p:spPr>
        <p:txBody>
          <a:bodyPr/>
          <a:lstStyle/>
          <a:p>
            <a:pPr algn="r" rtl="1"/>
            <a:endParaRPr lang="he-IL"/>
          </a:p>
        </p:txBody>
      </p:sp>
      <p:sp>
        <p:nvSpPr>
          <p:cNvPr id="51211" name="Oval 55"/>
          <p:cNvSpPr>
            <a:spLocks noChangeArrowheads="1"/>
          </p:cNvSpPr>
          <p:nvPr/>
        </p:nvSpPr>
        <p:spPr bwMode="auto">
          <a:xfrm>
            <a:off x="5959475" y="2838450"/>
            <a:ext cx="90488" cy="90488"/>
          </a:xfrm>
          <a:prstGeom prst="ellipse">
            <a:avLst/>
          </a:prstGeom>
          <a:solidFill>
            <a:srgbClr val="FFFF00"/>
          </a:solidFill>
          <a:ln w="9525" algn="ctr">
            <a:solidFill>
              <a:schemeClr val="tx1"/>
            </a:solidFill>
            <a:round/>
            <a:headEnd/>
            <a:tailEnd/>
          </a:ln>
        </p:spPr>
        <p:txBody>
          <a:bodyPr/>
          <a:lstStyle/>
          <a:p>
            <a:pPr algn="r" rtl="1"/>
            <a:endParaRPr lang="he-IL"/>
          </a:p>
        </p:txBody>
      </p:sp>
      <p:pic>
        <p:nvPicPr>
          <p:cNvPr id="51212" name="Picture 80" descr="addin_tmp"/>
          <p:cNvPicPr>
            <a:picLocks noChangeAspect="1" noChangeArrowheads="1"/>
          </p:cNvPicPr>
          <p:nvPr>
            <p:custDataLst>
              <p:tags r:id="rId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837238" y="2584450"/>
            <a:ext cx="303212"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60"/>
          <p:cNvPicPr>
            <a:picLocks noChangeAspect="1"/>
          </p:cNvPicPr>
          <p:nvPr>
            <p:custDataLst>
              <p:tags r:id="rId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987925" y="3716338"/>
            <a:ext cx="25050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20"/>
          <p:cNvSpPr txBox="1">
            <a:spLocks noChangeArrowheads="1"/>
          </p:cNvSpPr>
          <p:nvPr/>
        </p:nvSpPr>
        <p:spPr bwMode="auto">
          <a:xfrm>
            <a:off x="400050" y="4081463"/>
            <a:ext cx="86907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dirty="0" smtClean="0">
                <a:cs typeface="Tahoma" pitchFamily="34" charset="0"/>
              </a:rPr>
              <a:t> Practical !    </a:t>
            </a:r>
            <a:r>
              <a:rPr lang="en-US" sz="2000" i="1" dirty="0" smtClean="0">
                <a:cs typeface="Tahoma" pitchFamily="34" charset="0"/>
              </a:rPr>
              <a:t>e.g.,</a:t>
            </a:r>
            <a:r>
              <a:rPr lang="en-US" sz="2000" dirty="0" smtClean="0">
                <a:cs typeface="Tahoma" pitchFamily="34" charset="0"/>
              </a:rPr>
              <a:t> splines, pulse amplitude modulation (PAM), and more…</a:t>
            </a:r>
            <a:endParaRPr lang="en-US" sz="2000" dirty="0">
              <a:cs typeface="Tahoma" pitchFamily="34" charset="0"/>
            </a:endParaRPr>
          </a:p>
        </p:txBody>
      </p:sp>
      <p:sp>
        <p:nvSpPr>
          <p:cNvPr id="74" name="Text Box 4"/>
          <p:cNvSpPr txBox="1">
            <a:spLocks noChangeArrowheads="1"/>
          </p:cNvSpPr>
          <p:nvPr/>
        </p:nvSpPr>
        <p:spPr bwMode="auto">
          <a:xfrm>
            <a:off x="385763" y="4319588"/>
            <a:ext cx="7054850" cy="179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nSpc>
                <a:spcPct val="70000"/>
              </a:lnSpc>
              <a:spcBef>
                <a:spcPct val="50000"/>
              </a:spcBef>
              <a:buSzPct val="65000"/>
            </a:pPr>
            <a:endParaRPr lang="en-US" sz="2000" dirty="0" smtClean="0">
              <a:latin typeface="Palatino Linotype" pitchFamily="18" charset="0"/>
            </a:endParaRPr>
          </a:p>
          <a:p>
            <a:pPr>
              <a:lnSpc>
                <a:spcPct val="70000"/>
              </a:lnSpc>
              <a:spcBef>
                <a:spcPct val="50000"/>
              </a:spcBef>
              <a:buSzPct val="65000"/>
              <a:buFontTx/>
              <a:buBlip>
                <a:blip r:embed="rId14"/>
              </a:buBlip>
            </a:pPr>
            <a:r>
              <a:rPr lang="en-US" sz="2000" dirty="0" smtClean="0">
                <a:latin typeface="Palatino Linotype" pitchFamily="18" charset="0"/>
              </a:rPr>
              <a:t>  Splines:                      central B-spline</a:t>
            </a:r>
          </a:p>
          <a:p>
            <a:pPr>
              <a:lnSpc>
                <a:spcPct val="70000"/>
              </a:lnSpc>
              <a:spcBef>
                <a:spcPct val="50000"/>
              </a:spcBef>
              <a:buSzPct val="65000"/>
            </a:pPr>
            <a:r>
              <a:rPr lang="en-US" sz="2000" dirty="0" smtClean="0">
                <a:latin typeface="Palatino Linotype" pitchFamily="18" charset="0"/>
              </a:rPr>
              <a:t>  </a:t>
            </a:r>
            <a:endParaRPr lang="en-US" sz="2000" dirty="0">
              <a:latin typeface="Palatino Linotype" pitchFamily="18" charset="0"/>
            </a:endParaRPr>
          </a:p>
          <a:p>
            <a:pPr>
              <a:lnSpc>
                <a:spcPct val="70000"/>
              </a:lnSpc>
              <a:spcBef>
                <a:spcPct val="50000"/>
              </a:spcBef>
              <a:buSzPct val="65000"/>
            </a:pPr>
            <a:endParaRPr lang="en-US" sz="2000" dirty="0">
              <a:latin typeface="Palatino Linotype" pitchFamily="18" charset="0"/>
            </a:endParaRPr>
          </a:p>
          <a:p>
            <a:pPr>
              <a:lnSpc>
                <a:spcPct val="70000"/>
              </a:lnSpc>
              <a:spcBef>
                <a:spcPct val="50000"/>
              </a:spcBef>
              <a:buSzPct val="65000"/>
            </a:pPr>
            <a:r>
              <a:rPr lang="en-US" sz="2000" dirty="0">
                <a:latin typeface="Palatino Linotype" pitchFamily="18" charset="0"/>
              </a:rPr>
              <a:t>  </a:t>
            </a:r>
          </a:p>
        </p:txBody>
      </p:sp>
      <p:pic>
        <p:nvPicPr>
          <p:cNvPr id="78" name="Picture 33" descr="addin_tmp"/>
          <p:cNvPicPr>
            <a:picLocks noChangeAspect="1" noChangeArrowheads="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704975" y="4705350"/>
            <a:ext cx="1177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9" name="Picture 55" descr="addin_tmp"/>
          <p:cNvPicPr>
            <a:picLocks noChangeAspect="1" noChangeArrowheads="1"/>
          </p:cNvPicPr>
          <p:nvPr>
            <p:custDataLst>
              <p:tags r:id="rId5"/>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735138" y="5214938"/>
            <a:ext cx="249555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Picture 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2698750" y="5711826"/>
            <a:ext cx="1198721" cy="191453"/>
          </a:xfrm>
          <a:prstGeom prst="rect">
            <a:avLst/>
          </a:prstGeom>
        </p:spPr>
      </p:pic>
      <p:sp>
        <p:nvSpPr>
          <p:cNvPr id="85" name="AutoShape 54"/>
          <p:cNvSpPr>
            <a:spLocks/>
          </p:cNvSpPr>
          <p:nvPr/>
        </p:nvSpPr>
        <p:spPr bwMode="auto">
          <a:xfrm rot="-5400000">
            <a:off x="3309938" y="4791075"/>
            <a:ext cx="87312" cy="1550988"/>
          </a:xfrm>
          <a:prstGeom prst="leftBrace">
            <a:avLst>
              <a:gd name="adj1" fmla="val 148031"/>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algn="ctr"/>
            <a:endParaRPr lang="en-US" sz="1800" b="1"/>
          </a:p>
        </p:txBody>
      </p:sp>
      <p:grpSp>
        <p:nvGrpSpPr>
          <p:cNvPr id="88" name="Group 33"/>
          <p:cNvGrpSpPr>
            <a:grpSpLocks/>
          </p:cNvGrpSpPr>
          <p:nvPr/>
        </p:nvGrpSpPr>
        <p:grpSpPr bwMode="auto">
          <a:xfrm>
            <a:off x="7207250" y="4552950"/>
            <a:ext cx="1106488" cy="833438"/>
            <a:chOff x="4540" y="2932"/>
            <a:chExt cx="697" cy="525"/>
          </a:xfrm>
        </p:grpSpPr>
        <p:grpSp>
          <p:nvGrpSpPr>
            <p:cNvPr id="92" name="Group 11"/>
            <p:cNvGrpSpPr>
              <a:grpSpLocks/>
            </p:cNvGrpSpPr>
            <p:nvPr/>
          </p:nvGrpSpPr>
          <p:grpSpPr bwMode="auto">
            <a:xfrm>
              <a:off x="4540" y="2932"/>
              <a:ext cx="697" cy="348"/>
              <a:chOff x="2191" y="3312"/>
              <a:chExt cx="1273" cy="577"/>
            </a:xfrm>
          </p:grpSpPr>
          <p:cxnSp>
            <p:nvCxnSpPr>
              <p:cNvPr id="95" name="AutoShape 12"/>
              <p:cNvCxnSpPr>
                <a:cxnSpLocks noChangeShapeType="1"/>
              </p:cNvCxnSpPr>
              <p:nvPr/>
            </p:nvCxnSpPr>
            <p:spPr bwMode="auto">
              <a:xfrm flipV="1">
                <a:off x="2562" y="3314"/>
                <a:ext cx="266" cy="574"/>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96" name="AutoShape 13"/>
              <p:cNvCxnSpPr>
                <a:cxnSpLocks noChangeShapeType="1"/>
              </p:cNvCxnSpPr>
              <p:nvPr/>
            </p:nvCxnSpPr>
            <p:spPr bwMode="auto">
              <a:xfrm>
                <a:off x="2191" y="3884"/>
                <a:ext cx="365" cy="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0" name="AutoShape 14"/>
              <p:cNvCxnSpPr>
                <a:cxnSpLocks noChangeShapeType="1"/>
              </p:cNvCxnSpPr>
              <p:nvPr/>
            </p:nvCxnSpPr>
            <p:spPr bwMode="auto">
              <a:xfrm>
                <a:off x="2830" y="3312"/>
                <a:ext cx="266" cy="57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01" name="AutoShape 15"/>
              <p:cNvCxnSpPr>
                <a:cxnSpLocks noChangeShapeType="1"/>
              </p:cNvCxnSpPr>
              <p:nvPr/>
            </p:nvCxnSpPr>
            <p:spPr bwMode="auto">
              <a:xfrm>
                <a:off x="3098" y="3886"/>
                <a:ext cx="366" cy="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pic>
          <p:nvPicPr>
            <p:cNvPr id="94" name="Picture 63" descr="addin_tmp"/>
            <p:cNvPicPr>
              <a:picLocks noChangeAspect="1" noChangeArrowheads="1"/>
            </p:cNvPicPr>
            <p:nvPr>
              <p:custDataLst>
                <p:tags r:id="rId10"/>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699" y="3361"/>
              <a:ext cx="335"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pic>
        <p:nvPicPr>
          <p:cNvPr id="104" name="Picture 36" descr="addin_tmp"/>
          <p:cNvPicPr>
            <a:picLocks noChangeAspect="1" noChangeArrowheads="1"/>
          </p:cNvPicPr>
          <p:nvPr>
            <p:custDataLst>
              <p:tags r:id="rId7"/>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5802313" y="6280150"/>
            <a:ext cx="53816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108" name="Group 32"/>
          <p:cNvGrpSpPr>
            <a:grpSpLocks/>
          </p:cNvGrpSpPr>
          <p:nvPr/>
        </p:nvGrpSpPr>
        <p:grpSpPr bwMode="auto">
          <a:xfrm>
            <a:off x="5356225" y="4519613"/>
            <a:ext cx="1431925" cy="868362"/>
            <a:chOff x="3374" y="2911"/>
            <a:chExt cx="902" cy="547"/>
          </a:xfrm>
        </p:grpSpPr>
        <p:grpSp>
          <p:nvGrpSpPr>
            <p:cNvPr id="109" name="Group 5"/>
            <p:cNvGrpSpPr>
              <a:grpSpLocks/>
            </p:cNvGrpSpPr>
            <p:nvPr/>
          </p:nvGrpSpPr>
          <p:grpSpPr bwMode="auto">
            <a:xfrm>
              <a:off x="3374" y="2911"/>
              <a:ext cx="902" cy="375"/>
              <a:chOff x="402" y="3418"/>
              <a:chExt cx="1222" cy="540"/>
            </a:xfrm>
          </p:grpSpPr>
          <p:cxnSp>
            <p:nvCxnSpPr>
              <p:cNvPr id="111" name="AutoShape 6"/>
              <p:cNvCxnSpPr>
                <a:cxnSpLocks noChangeShapeType="1"/>
              </p:cNvCxnSpPr>
              <p:nvPr/>
            </p:nvCxnSpPr>
            <p:spPr bwMode="auto">
              <a:xfrm>
                <a:off x="402" y="3950"/>
                <a:ext cx="453" cy="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2" name="AutoShape 7"/>
              <p:cNvCxnSpPr>
                <a:cxnSpLocks noChangeShapeType="1"/>
              </p:cNvCxnSpPr>
              <p:nvPr/>
            </p:nvCxnSpPr>
            <p:spPr bwMode="auto">
              <a:xfrm>
                <a:off x="864" y="3418"/>
                <a:ext cx="1" cy="54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3" name="AutoShape 8"/>
              <p:cNvCxnSpPr>
                <a:cxnSpLocks noChangeShapeType="1"/>
              </p:cNvCxnSpPr>
              <p:nvPr/>
            </p:nvCxnSpPr>
            <p:spPr bwMode="auto">
              <a:xfrm>
                <a:off x="1171" y="3950"/>
                <a:ext cx="453" cy="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4" name="AutoShape 9"/>
              <p:cNvCxnSpPr>
                <a:cxnSpLocks noChangeShapeType="1"/>
              </p:cNvCxnSpPr>
              <p:nvPr/>
            </p:nvCxnSpPr>
            <p:spPr bwMode="auto">
              <a:xfrm>
                <a:off x="1155" y="3423"/>
                <a:ext cx="9" cy="53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115" name="AutoShape 10"/>
              <p:cNvCxnSpPr>
                <a:cxnSpLocks noChangeShapeType="1"/>
              </p:cNvCxnSpPr>
              <p:nvPr/>
            </p:nvCxnSpPr>
            <p:spPr bwMode="auto">
              <a:xfrm>
                <a:off x="860" y="3420"/>
                <a:ext cx="301" cy="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pic>
          <p:nvPicPr>
            <p:cNvPr id="110" name="Picture 57" descr="addin_tmp"/>
            <p:cNvPicPr>
              <a:picLocks noChangeAspect="1" noChangeArrowheads="1"/>
            </p:cNvPicPr>
            <p:nvPr>
              <p:custDataLst>
                <p:tags r:id="rId9"/>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637" y="3361"/>
              <a:ext cx="34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cxnSp>
        <p:nvCxnSpPr>
          <p:cNvPr id="83" name="Curved Connector 82"/>
          <p:cNvCxnSpPr/>
          <p:nvPr/>
        </p:nvCxnSpPr>
        <p:spPr>
          <a:xfrm>
            <a:off x="7683500" y="5676900"/>
            <a:ext cx="571500" cy="533400"/>
          </a:xfrm>
          <a:prstGeom prst="curved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17" name="Curved Connector 116"/>
          <p:cNvCxnSpPr/>
          <p:nvPr/>
        </p:nvCxnSpPr>
        <p:spPr>
          <a:xfrm rot="10800000" flipV="1">
            <a:off x="7112000" y="5676900"/>
            <a:ext cx="584200" cy="520700"/>
          </a:xfrm>
          <a:prstGeom prst="curved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122" name="Straight Connector 121"/>
          <p:cNvCxnSpPr/>
          <p:nvPr/>
        </p:nvCxnSpPr>
        <p:spPr>
          <a:xfrm flipV="1">
            <a:off x="8229600" y="6197600"/>
            <a:ext cx="215900" cy="12700"/>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p:cNvCxnSpPr/>
          <p:nvPr/>
        </p:nvCxnSpPr>
        <p:spPr>
          <a:xfrm flipV="1">
            <a:off x="6934200" y="6197600"/>
            <a:ext cx="215900" cy="12700"/>
          </a:xfrm>
          <a:prstGeom prst="line">
            <a:avLst/>
          </a:prstGeom>
        </p:spPr>
        <p:style>
          <a:lnRef idx="1">
            <a:schemeClr val="dk1"/>
          </a:lnRef>
          <a:fillRef idx="0">
            <a:schemeClr val="dk1"/>
          </a:fillRef>
          <a:effectRef idx="0">
            <a:schemeClr val="dk1"/>
          </a:effectRef>
          <a:fontRef idx="minor">
            <a:schemeClr val="tx1"/>
          </a:fontRef>
        </p:style>
      </p:cxnSp>
      <p:pic>
        <p:nvPicPr>
          <p:cNvPr id="128" name="Picture 39" descr="addin_tmp"/>
          <p:cNvPicPr>
            <a:picLocks noChangeAspect="1" noChangeArrowheads="1"/>
          </p:cNvPicPr>
          <p:nvPr>
            <p:custDataLst>
              <p:tags r:id="rId8"/>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7439025" y="6303963"/>
            <a:ext cx="539750"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9" name="Freeform 98"/>
          <p:cNvSpPr/>
          <p:nvPr/>
        </p:nvSpPr>
        <p:spPr>
          <a:xfrm>
            <a:off x="5715000" y="5471583"/>
            <a:ext cx="762000" cy="778934"/>
          </a:xfrm>
          <a:custGeom>
            <a:avLst/>
            <a:gdLst>
              <a:gd name="connsiteX0" fmla="*/ 0 w 762000"/>
              <a:gd name="connsiteY0" fmla="*/ 675217 h 778934"/>
              <a:gd name="connsiteX1" fmla="*/ 304800 w 762000"/>
              <a:gd name="connsiteY1" fmla="*/ 2117 h 778934"/>
              <a:gd name="connsiteX2" fmla="*/ 558800 w 762000"/>
              <a:gd name="connsiteY2" fmla="*/ 662517 h 778934"/>
              <a:gd name="connsiteX3" fmla="*/ 762000 w 762000"/>
              <a:gd name="connsiteY3" fmla="*/ 700617 h 778934"/>
              <a:gd name="connsiteX4" fmla="*/ 762000 w 762000"/>
              <a:gd name="connsiteY4" fmla="*/ 700617 h 778934"/>
              <a:gd name="connsiteX5" fmla="*/ 762000 w 762000"/>
              <a:gd name="connsiteY5" fmla="*/ 700617 h 77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0" h="778934">
                <a:moveTo>
                  <a:pt x="0" y="675217"/>
                </a:moveTo>
                <a:cubicBezTo>
                  <a:pt x="105833" y="339725"/>
                  <a:pt x="211667" y="4234"/>
                  <a:pt x="304800" y="2117"/>
                </a:cubicBezTo>
                <a:cubicBezTo>
                  <a:pt x="397933" y="0"/>
                  <a:pt x="482600" y="546100"/>
                  <a:pt x="558800" y="662517"/>
                </a:cubicBezTo>
                <a:cubicBezTo>
                  <a:pt x="635000" y="778934"/>
                  <a:pt x="762000" y="700617"/>
                  <a:pt x="762000" y="700617"/>
                </a:cubicBezTo>
                <a:lnTo>
                  <a:pt x="762000" y="700617"/>
                </a:lnTo>
                <a:lnTo>
                  <a:pt x="762000" y="700617"/>
                </a:lnTo>
              </a:path>
            </a:pathLst>
          </a:custGeom>
        </p:spPr>
        <p:style>
          <a:lnRef idx="1">
            <a:schemeClr val="dk1"/>
          </a:lnRef>
          <a:fillRef idx="0">
            <a:schemeClr val="dk1"/>
          </a:fillRef>
          <a:effectRef idx="0">
            <a:schemeClr val="dk1"/>
          </a:effectRef>
          <a:fontRef idx="minor">
            <a:schemeClr val="tx1"/>
          </a:fontRef>
        </p:style>
        <p:txBody>
          <a:bodyPr rtlCol="1" anchor="ctr"/>
          <a:lstStyle/>
          <a:p>
            <a:pPr algn="ctr"/>
            <a:endParaRPr lang="he-IL"/>
          </a:p>
        </p:txBody>
      </p:sp>
      <p:sp>
        <p:nvSpPr>
          <p:cNvPr id="119" name="Arc 118"/>
          <p:cNvSpPr/>
          <p:nvPr/>
        </p:nvSpPr>
        <p:spPr>
          <a:xfrm rot="7400743">
            <a:off x="5257800" y="5638800"/>
            <a:ext cx="406400" cy="647700"/>
          </a:xfrm>
          <a:prstGeom prst="arc">
            <a:avLst>
              <a:gd name="adj1" fmla="val 16200000"/>
              <a:gd name="adj2" fmla="val 19074849"/>
            </a:avLst>
          </a:prstGeom>
        </p:spPr>
        <p:style>
          <a:lnRef idx="1">
            <a:schemeClr val="dk1"/>
          </a:lnRef>
          <a:fillRef idx="0">
            <a:schemeClr val="dk1"/>
          </a:fillRef>
          <a:effectRef idx="0">
            <a:schemeClr val="dk1"/>
          </a:effectRef>
          <a:fontRef idx="minor">
            <a:schemeClr val="tx1"/>
          </a:fontRef>
        </p:style>
        <p:txBody>
          <a:bodyPr rtlCol="1" anchor="ctr"/>
          <a:lstStyle/>
          <a:p>
            <a:pPr algn="ctr"/>
            <a:endParaRPr lang="he-IL"/>
          </a:p>
        </p:txBody>
      </p:sp>
    </p:spTree>
    <p:extLst>
      <p:ext uri="{BB962C8B-B14F-4D97-AF65-F5344CB8AC3E}">
        <p14:creationId xmlns:p14="http://schemas.microsoft.com/office/powerpoint/2010/main" val="247127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5" grpId="0" animBg="1"/>
      <p:bldP spid="51204" grpId="0"/>
      <p:bldP spid="51205" grpId="0"/>
      <p:bldP spid="73" grpId="0"/>
      <p:bldP spid="74" grpId="0"/>
      <p:bldP spid="85" grpId="0" animBg="1"/>
      <p:bldP spid="99" grpId="0" animBg="1"/>
      <p:bldP spid="1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9"/>
          <p:cNvGrpSpPr>
            <a:grpSpLocks/>
          </p:cNvGrpSpPr>
          <p:nvPr/>
        </p:nvGrpSpPr>
        <p:grpSpPr bwMode="auto">
          <a:xfrm>
            <a:off x="1887538" y="1493838"/>
            <a:ext cx="2197100" cy="1500187"/>
            <a:chOff x="1023" y="1376"/>
            <a:chExt cx="1384" cy="945"/>
          </a:xfrm>
        </p:grpSpPr>
        <p:sp>
          <p:nvSpPr>
            <p:cNvPr id="6212" name="Rectangle 57"/>
            <p:cNvSpPr>
              <a:spLocks noChangeArrowheads="1"/>
            </p:cNvSpPr>
            <p:nvPr/>
          </p:nvSpPr>
          <p:spPr bwMode="auto">
            <a:xfrm>
              <a:off x="1345" y="1376"/>
              <a:ext cx="736" cy="529"/>
            </a:xfrm>
            <a:prstGeom prst="rect">
              <a:avLst/>
            </a:prstGeom>
            <a:solidFill>
              <a:schemeClr val="bg1"/>
            </a:solidFill>
            <a:ln w="9525" algn="ctr">
              <a:solidFill>
                <a:srgbClr val="FF0000"/>
              </a:solidFill>
              <a:prstDash val="lgDash"/>
              <a:round/>
              <a:headEnd/>
              <a:tailEnd/>
            </a:ln>
          </p:spPr>
          <p:txBody>
            <a:bodyPr/>
            <a:lstStyle/>
            <a:p>
              <a:pPr algn="r" rtl="1" eaLnBrk="1" hangingPunct="1"/>
              <a:endParaRPr lang="en-US" sz="1800">
                <a:latin typeface="Palatino Linotype" pitchFamily="18" charset="0"/>
              </a:endParaRPr>
            </a:p>
          </p:txBody>
        </p:sp>
        <p:sp>
          <p:nvSpPr>
            <p:cNvPr id="6213" name="Rectangle 21"/>
            <p:cNvSpPr>
              <a:spLocks noChangeArrowheads="1"/>
            </p:cNvSpPr>
            <p:nvPr/>
          </p:nvSpPr>
          <p:spPr bwMode="auto">
            <a:xfrm>
              <a:off x="1023" y="2000"/>
              <a:ext cx="1384"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1800">
                  <a:solidFill>
                    <a:srgbClr val="FF0000"/>
                  </a:solidFill>
                  <a:latin typeface="Palatino Linotype" pitchFamily="18" charset="0"/>
                  <a:cs typeface="Tahoma" pitchFamily="34" charset="0"/>
                </a:rPr>
                <a:t>Generalized anti-aliasing filter</a:t>
              </a:r>
            </a:p>
          </p:txBody>
        </p:sp>
        <p:cxnSp>
          <p:nvCxnSpPr>
            <p:cNvPr id="6214" name="Straight Arrow Connector 68"/>
            <p:cNvCxnSpPr>
              <a:cxnSpLocks noChangeShapeType="1"/>
            </p:cNvCxnSpPr>
            <p:nvPr/>
          </p:nvCxnSpPr>
          <p:spPr bwMode="auto">
            <a:xfrm rot="5400000">
              <a:off x="1656" y="1962"/>
              <a:ext cx="115" cy="1"/>
            </a:xfrm>
            <a:prstGeom prst="straightConnector1">
              <a:avLst/>
            </a:prstGeom>
            <a:noFill/>
            <a:ln w="9525" algn="ctr">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6148" name="Rectangle 7"/>
          <p:cNvSpPr>
            <a:spLocks noChangeArrowheads="1"/>
          </p:cNvSpPr>
          <p:nvPr/>
        </p:nvSpPr>
        <p:spPr bwMode="auto">
          <a:xfrm>
            <a:off x="2635250" y="1603375"/>
            <a:ext cx="754063" cy="438150"/>
          </a:xfrm>
          <a:prstGeom prst="rect">
            <a:avLst/>
          </a:prstGeom>
          <a:solidFill>
            <a:schemeClr val="accent1"/>
          </a:solidFill>
          <a:ln w="9525" algn="ctr">
            <a:solidFill>
              <a:schemeClr val="tx1"/>
            </a:solidFill>
            <a:round/>
            <a:headEnd/>
            <a:tailEnd/>
          </a:ln>
        </p:spPr>
        <p:txBody>
          <a:bodyPr/>
          <a:lstStyle/>
          <a:p>
            <a:pPr algn="ctr" rtl="1" eaLnBrk="1" hangingPunct="1"/>
            <a:endParaRPr lang="he-IL" sz="2000" i="1">
              <a:latin typeface="Palatino Linotype" pitchFamily="18" charset="0"/>
            </a:endParaRPr>
          </a:p>
        </p:txBody>
      </p:sp>
      <p:pic>
        <p:nvPicPr>
          <p:cNvPr id="6150" name="Picture 57" descr="addin_tmp"/>
          <p:cNvPicPr>
            <a:picLocks noChangeAspect="1" noChangeArrowheads="1"/>
          </p:cNvPicPr>
          <p:nvPr>
            <p:custDataLst>
              <p:tags r:id="rId1"/>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792288" y="1497013"/>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59" descr="addin_tmp"/>
          <p:cNvPicPr>
            <a:picLocks noChangeAspect="1" noChangeArrowheads="1"/>
          </p:cNvPicPr>
          <p:nvPr>
            <p:custDataLst>
              <p:tags r:id="rId2"/>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2716213" y="1695450"/>
            <a:ext cx="5651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10"/>
          <p:cNvSpPr>
            <a:spLocks noChangeArrowheads="1"/>
          </p:cNvSpPr>
          <p:nvPr/>
        </p:nvSpPr>
        <p:spPr bwMode="auto">
          <a:xfrm>
            <a:off x="647700" y="-179387"/>
            <a:ext cx="8229600"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dirty="0">
                <a:solidFill>
                  <a:schemeClr val="bg1"/>
                </a:solidFill>
                <a:latin typeface="Palatino Linotype" pitchFamily="18" charset="0"/>
              </a:rPr>
              <a:t>Non-</a:t>
            </a:r>
            <a:r>
              <a:rPr lang="en-US" sz="4000" dirty="0" err="1">
                <a:solidFill>
                  <a:schemeClr val="bg1"/>
                </a:solidFill>
                <a:latin typeface="Palatino Linotype" pitchFamily="18" charset="0"/>
              </a:rPr>
              <a:t>Pointwise</a:t>
            </a:r>
            <a:r>
              <a:rPr lang="en-US" sz="4000" dirty="0">
                <a:solidFill>
                  <a:schemeClr val="bg1"/>
                </a:solidFill>
                <a:latin typeface="Palatino Linotype" pitchFamily="18" charset="0"/>
              </a:rPr>
              <a:t> Linear Sampling</a:t>
            </a:r>
            <a:endParaRPr lang="en-US" sz="3600" dirty="0">
              <a:solidFill>
                <a:schemeClr val="bg1"/>
              </a:solidFill>
              <a:latin typeface="Palatino Linotype" pitchFamily="18" charset="0"/>
              <a:cs typeface="Tahoma" pitchFamily="34" charset="0"/>
            </a:endParaRPr>
          </a:p>
        </p:txBody>
      </p:sp>
      <p:grpSp>
        <p:nvGrpSpPr>
          <p:cNvPr id="3" name="Group 73"/>
          <p:cNvGrpSpPr>
            <a:grpSpLocks/>
          </p:cNvGrpSpPr>
          <p:nvPr/>
        </p:nvGrpSpPr>
        <p:grpSpPr bwMode="auto">
          <a:xfrm>
            <a:off x="5078413" y="1854200"/>
            <a:ext cx="1298575" cy="925513"/>
            <a:chOff x="4714" y="1505"/>
            <a:chExt cx="818" cy="583"/>
          </a:xfrm>
        </p:grpSpPr>
        <p:sp>
          <p:nvSpPr>
            <p:cNvPr id="6210" name="TextBox 63"/>
            <p:cNvSpPr txBox="1">
              <a:spLocks noChangeArrowheads="1"/>
            </p:cNvSpPr>
            <p:nvPr/>
          </p:nvSpPr>
          <p:spPr bwMode="auto">
            <a:xfrm>
              <a:off x="4714" y="1646"/>
              <a:ext cx="81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pPr algn="r" rtl="1" eaLnBrk="1" hangingPunct="1"/>
              <a:r>
                <a:rPr lang="en-US" sz="2000">
                  <a:solidFill>
                    <a:srgbClr val="FF0000"/>
                  </a:solidFill>
                  <a:latin typeface="Palatino Linotype" pitchFamily="18" charset="0"/>
                </a:rPr>
                <a:t>Sampling functions</a:t>
              </a:r>
            </a:p>
          </p:txBody>
        </p:sp>
        <p:sp>
          <p:nvSpPr>
            <p:cNvPr id="6211" name="Line 68"/>
            <p:cNvSpPr>
              <a:spLocks noChangeShapeType="1"/>
            </p:cNvSpPr>
            <p:nvPr/>
          </p:nvSpPr>
          <p:spPr bwMode="auto">
            <a:xfrm flipV="1">
              <a:off x="5123" y="1505"/>
              <a:ext cx="0" cy="1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54" name="Line 74"/>
          <p:cNvSpPr>
            <a:spLocks noChangeShapeType="1"/>
          </p:cNvSpPr>
          <p:nvPr/>
        </p:nvSpPr>
        <p:spPr bwMode="auto">
          <a:xfrm flipH="1">
            <a:off x="1739900" y="1822450"/>
            <a:ext cx="8890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155" name="Line 75"/>
          <p:cNvSpPr>
            <a:spLocks noChangeShapeType="1"/>
          </p:cNvSpPr>
          <p:nvPr/>
        </p:nvSpPr>
        <p:spPr bwMode="auto">
          <a:xfrm flipH="1">
            <a:off x="4095750" y="1822450"/>
            <a:ext cx="528638"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6156" name="Line 76"/>
          <p:cNvSpPr>
            <a:spLocks noChangeShapeType="1"/>
          </p:cNvSpPr>
          <p:nvPr/>
        </p:nvSpPr>
        <p:spPr bwMode="auto">
          <a:xfrm>
            <a:off x="3394075" y="1822450"/>
            <a:ext cx="368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7" name="Line 77"/>
          <p:cNvSpPr>
            <a:spLocks noChangeShapeType="1"/>
          </p:cNvSpPr>
          <p:nvPr/>
        </p:nvSpPr>
        <p:spPr bwMode="auto">
          <a:xfrm flipV="1">
            <a:off x="3773488" y="1589088"/>
            <a:ext cx="241300" cy="2317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 name="Group 112"/>
          <p:cNvGrpSpPr>
            <a:grpSpLocks/>
          </p:cNvGrpSpPr>
          <p:nvPr/>
        </p:nvGrpSpPr>
        <p:grpSpPr bwMode="auto">
          <a:xfrm>
            <a:off x="4673600" y="3319463"/>
            <a:ext cx="4267200" cy="1917700"/>
            <a:chOff x="2807" y="2275"/>
            <a:chExt cx="2688" cy="1208"/>
          </a:xfrm>
        </p:grpSpPr>
        <p:sp>
          <p:nvSpPr>
            <p:cNvPr id="6184" name="Rectangle 110"/>
            <p:cNvSpPr>
              <a:spLocks noChangeArrowheads="1"/>
            </p:cNvSpPr>
            <p:nvPr/>
          </p:nvSpPr>
          <p:spPr bwMode="auto">
            <a:xfrm>
              <a:off x="2807" y="2278"/>
              <a:ext cx="2688" cy="1205"/>
            </a:xfrm>
            <a:prstGeom prst="rect">
              <a:avLst/>
            </a:prstGeom>
            <a:solidFill>
              <a:srgbClr val="A0F078">
                <a:alpha val="50195"/>
              </a:srgbClr>
            </a:solidFill>
            <a:ln w="9525">
              <a:solidFill>
                <a:schemeClr val="tx1"/>
              </a:solidFill>
              <a:miter lim="800000"/>
              <a:headEnd/>
              <a:tailEnd/>
            </a:ln>
          </p:spPr>
          <p:txBody>
            <a:bodyPr wrap="none" anchor="ctr"/>
            <a:lstStyle/>
            <a:p>
              <a:pPr eaLnBrk="1" hangingPunct="1"/>
              <a:endParaRPr lang="en-US" sz="1800">
                <a:latin typeface="Palatino Linotype" pitchFamily="18" charset="0"/>
              </a:endParaRPr>
            </a:p>
          </p:txBody>
        </p:sp>
        <p:sp>
          <p:nvSpPr>
            <p:cNvPr id="4126" name="Rectangle 3"/>
            <p:cNvSpPr txBox="1">
              <a:spLocks noChangeArrowheads="1"/>
            </p:cNvSpPr>
            <p:nvPr/>
          </p:nvSpPr>
          <p:spPr bwMode="auto">
            <a:xfrm>
              <a:off x="2808" y="2275"/>
              <a:ext cx="1498" cy="327"/>
            </a:xfrm>
            <a:prstGeom prst="rect">
              <a:avLst/>
            </a:prstGeom>
            <a:noFill/>
            <a:ln w="9525">
              <a:noFill/>
              <a:miter lim="800000"/>
              <a:headEnd/>
              <a:tailEnd/>
            </a:ln>
          </p:spPr>
          <p:txBody>
            <a:bodyPr/>
            <a:lstStyle/>
            <a:p>
              <a:pPr marL="342900" indent="-247650" eaLnBrk="1" hangingPunct="1">
                <a:lnSpc>
                  <a:spcPct val="90000"/>
                </a:lnSpc>
                <a:spcBef>
                  <a:spcPct val="20000"/>
                </a:spcBef>
                <a:defRPr/>
              </a:pPr>
              <a:r>
                <a:rPr lang="en-US" sz="2000" b="1" dirty="0">
                  <a:solidFill>
                    <a:schemeClr val="accent2"/>
                  </a:solidFill>
                  <a:effectLst>
                    <a:outerShdw blurRad="38100" dist="38100" dir="2700000" algn="tl">
                      <a:srgbClr val="C0C0C0"/>
                    </a:outerShdw>
                  </a:effectLst>
                  <a:latin typeface="Palatino Linotype" pitchFamily="18" charset="0"/>
                  <a:cs typeface="Arial" charset="0"/>
                </a:rPr>
                <a:t>Electrical circuit</a:t>
              </a:r>
            </a:p>
          </p:txBody>
        </p:sp>
        <p:grpSp>
          <p:nvGrpSpPr>
            <p:cNvPr id="6186" name="Group 107"/>
            <p:cNvGrpSpPr>
              <a:grpSpLocks/>
            </p:cNvGrpSpPr>
            <p:nvPr/>
          </p:nvGrpSpPr>
          <p:grpSpPr bwMode="auto">
            <a:xfrm>
              <a:off x="2903" y="2576"/>
              <a:ext cx="1387" cy="610"/>
              <a:chOff x="2633" y="2890"/>
              <a:chExt cx="1387" cy="610"/>
            </a:xfrm>
          </p:grpSpPr>
          <p:sp>
            <p:nvSpPr>
              <p:cNvPr id="6193" name="Line 46"/>
              <p:cNvSpPr>
                <a:spLocks noChangeShapeType="1"/>
              </p:cNvSpPr>
              <p:nvPr/>
            </p:nvSpPr>
            <p:spPr bwMode="auto">
              <a:xfrm>
                <a:off x="2648" y="3050"/>
                <a:ext cx="31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4" name="Rectangle 47"/>
              <p:cNvSpPr>
                <a:spLocks noChangeArrowheads="1"/>
              </p:cNvSpPr>
              <p:nvPr/>
            </p:nvSpPr>
            <p:spPr bwMode="auto">
              <a:xfrm>
                <a:off x="2958" y="3002"/>
                <a:ext cx="258" cy="102"/>
              </a:xfrm>
              <a:prstGeom prst="rect">
                <a:avLst/>
              </a:prstGeom>
              <a:solidFill>
                <a:schemeClr val="accent1"/>
              </a:solidFill>
              <a:ln w="9525">
                <a:solidFill>
                  <a:schemeClr val="tx1"/>
                </a:solidFill>
                <a:miter lim="800000"/>
                <a:headEnd/>
                <a:tailEnd/>
              </a:ln>
            </p:spPr>
            <p:txBody>
              <a:bodyPr wrap="none" anchor="ctr"/>
              <a:lstStyle/>
              <a:p>
                <a:pPr eaLnBrk="1" hangingPunct="1"/>
                <a:endParaRPr lang="he-IL" sz="1800">
                  <a:latin typeface="Palatino Linotype" pitchFamily="18" charset="0"/>
                </a:endParaRPr>
              </a:p>
            </p:txBody>
          </p:sp>
          <p:sp>
            <p:nvSpPr>
              <p:cNvPr id="6195" name="Line 48"/>
              <p:cNvSpPr>
                <a:spLocks noChangeShapeType="1"/>
              </p:cNvSpPr>
              <p:nvPr/>
            </p:nvSpPr>
            <p:spPr bwMode="auto">
              <a:xfrm>
                <a:off x="3222" y="3056"/>
                <a:ext cx="16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6" name="Line 49"/>
              <p:cNvSpPr>
                <a:spLocks noChangeShapeType="1"/>
              </p:cNvSpPr>
              <p:nvPr/>
            </p:nvSpPr>
            <p:spPr bwMode="auto">
              <a:xfrm>
                <a:off x="3397" y="3056"/>
                <a:ext cx="0" cy="19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7" name="Line 50"/>
              <p:cNvSpPr>
                <a:spLocks noChangeShapeType="1"/>
              </p:cNvSpPr>
              <p:nvPr/>
            </p:nvSpPr>
            <p:spPr bwMode="auto">
              <a:xfrm>
                <a:off x="3352" y="3255"/>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8" name="Line 51"/>
              <p:cNvSpPr>
                <a:spLocks noChangeShapeType="1"/>
              </p:cNvSpPr>
              <p:nvPr/>
            </p:nvSpPr>
            <p:spPr bwMode="auto">
              <a:xfrm>
                <a:off x="3356" y="3302"/>
                <a:ext cx="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99" name="Line 52"/>
              <p:cNvSpPr>
                <a:spLocks noChangeShapeType="1"/>
              </p:cNvSpPr>
              <p:nvPr/>
            </p:nvSpPr>
            <p:spPr bwMode="auto">
              <a:xfrm>
                <a:off x="3401" y="3308"/>
                <a:ext cx="0"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0" name="Line 53"/>
              <p:cNvSpPr>
                <a:spLocks noChangeShapeType="1"/>
              </p:cNvSpPr>
              <p:nvPr/>
            </p:nvSpPr>
            <p:spPr bwMode="auto">
              <a:xfrm>
                <a:off x="2659" y="3495"/>
                <a:ext cx="119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1" name="Line 54"/>
              <p:cNvSpPr>
                <a:spLocks noChangeShapeType="1"/>
              </p:cNvSpPr>
              <p:nvPr/>
            </p:nvSpPr>
            <p:spPr bwMode="auto">
              <a:xfrm>
                <a:off x="3397" y="3056"/>
                <a:ext cx="2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2" name="Line 55"/>
              <p:cNvSpPr>
                <a:spLocks noChangeShapeType="1"/>
              </p:cNvSpPr>
              <p:nvPr/>
            </p:nvSpPr>
            <p:spPr bwMode="auto">
              <a:xfrm flipV="1">
                <a:off x="3605" y="2946"/>
                <a:ext cx="83" cy="11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03" name="Freeform 56"/>
              <p:cNvSpPr>
                <a:spLocks/>
              </p:cNvSpPr>
              <p:nvPr/>
            </p:nvSpPr>
            <p:spPr bwMode="auto">
              <a:xfrm>
                <a:off x="3627" y="2966"/>
                <a:ext cx="74" cy="144"/>
              </a:xfrm>
              <a:custGeom>
                <a:avLst/>
                <a:gdLst>
                  <a:gd name="T0" fmla="*/ 0 w 79"/>
                  <a:gd name="T1" fmla="*/ 0 h 144"/>
                  <a:gd name="T2" fmla="*/ 509597959 w 79"/>
                  <a:gd name="T3" fmla="*/ 2147460722 h 144"/>
                  <a:gd name="T4" fmla="*/ 509597959 w 79"/>
                  <a:gd name="T5" fmla="*/ 2147460722 h 144"/>
                  <a:gd name="T6" fmla="*/ 0 60000 65536"/>
                  <a:gd name="T7" fmla="*/ 0 60000 65536"/>
                  <a:gd name="T8" fmla="*/ 0 60000 65536"/>
                  <a:gd name="T9" fmla="*/ 0 w 79"/>
                  <a:gd name="T10" fmla="*/ 0 h 144"/>
                  <a:gd name="T11" fmla="*/ 79 w 79"/>
                  <a:gd name="T12" fmla="*/ 144 h 144"/>
                </a:gdLst>
                <a:ahLst/>
                <a:cxnLst>
                  <a:cxn ang="T6">
                    <a:pos x="T0" y="T1"/>
                  </a:cxn>
                  <a:cxn ang="T7">
                    <a:pos x="T2" y="T3"/>
                  </a:cxn>
                  <a:cxn ang="T8">
                    <a:pos x="T4" y="T5"/>
                  </a:cxn>
                </a:cxnLst>
                <a:rect l="T9" t="T10" r="T11" b="T12"/>
                <a:pathLst>
                  <a:path w="79" h="144">
                    <a:moveTo>
                      <a:pt x="0" y="0"/>
                    </a:moveTo>
                    <a:cubicBezTo>
                      <a:pt x="26" y="12"/>
                      <a:pt x="53" y="24"/>
                      <a:pt x="66" y="48"/>
                    </a:cubicBezTo>
                    <a:cubicBezTo>
                      <a:pt x="79" y="72"/>
                      <a:pt x="78" y="108"/>
                      <a:pt x="78" y="144"/>
                    </a:cubicBezTo>
                  </a:path>
                </a:pathLst>
              </a:custGeom>
              <a:noFill/>
              <a:ln w="9525">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lstStyle/>
              <a:p>
                <a:pPr eaLnBrk="1" hangingPunct="1"/>
                <a:endParaRPr lang="he-IL" sz="1800">
                  <a:latin typeface="Palatino Linotype" pitchFamily="18" charset="0"/>
                </a:endParaRPr>
              </a:p>
            </p:txBody>
          </p:sp>
          <p:sp>
            <p:nvSpPr>
              <p:cNvPr id="6204" name="Line 58"/>
              <p:cNvSpPr>
                <a:spLocks noChangeShapeType="1"/>
              </p:cNvSpPr>
              <p:nvPr/>
            </p:nvSpPr>
            <p:spPr bwMode="auto">
              <a:xfrm>
                <a:off x="3746" y="3067"/>
                <a:ext cx="20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6205" name="Picture 93" descr="addin_tmp"/>
              <p:cNvPicPr>
                <a:picLocks noChangeAspect="1" noChangeArrowheads="1"/>
              </p:cNvPicPr>
              <p:nvPr>
                <p:custDataLst>
                  <p:tags r:id="rId15"/>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3030" y="2890"/>
                <a:ext cx="86" cy="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6" name="Picture 94" descr="addin_tmp"/>
              <p:cNvPicPr>
                <a:picLocks noChangeAspect="1" noChangeArrowheads="1"/>
              </p:cNvPicPr>
              <p:nvPr>
                <p:custDataLst>
                  <p:tags r:id="rId16"/>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2633" y="2895"/>
                <a:ext cx="190"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7" name="Picture 96" descr="addin_tmp"/>
              <p:cNvPicPr>
                <a:picLocks noChangeAspect="1" noChangeArrowheads="1"/>
              </p:cNvPicPr>
              <p:nvPr>
                <p:custDataLst>
                  <p:tags r:id="rId17"/>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216" y="3234"/>
                <a:ext cx="85"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8" name="Picture 98" descr="addin_tmp"/>
              <p:cNvPicPr>
                <a:picLocks noChangeAspect="1" noChangeArrowheads="1"/>
              </p:cNvPicPr>
              <p:nvPr>
                <p:custDataLst>
                  <p:tags r:id="rId18"/>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3505" y="3162"/>
                <a:ext cx="356" cy="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09" name="Picture 101" descr="addin_tmp"/>
              <p:cNvPicPr>
                <a:picLocks noChangeAspect="1" noChangeArrowheads="1"/>
              </p:cNvPicPr>
              <p:nvPr>
                <p:custDataLst>
                  <p:tags r:id="rId19"/>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3847" y="2895"/>
                <a:ext cx="173"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187" name="Group 108"/>
            <p:cNvGrpSpPr>
              <a:grpSpLocks/>
            </p:cNvGrpSpPr>
            <p:nvPr/>
          </p:nvGrpSpPr>
          <p:grpSpPr bwMode="auto">
            <a:xfrm>
              <a:off x="4436" y="2644"/>
              <a:ext cx="859" cy="474"/>
              <a:chOff x="4537" y="3002"/>
              <a:chExt cx="859" cy="474"/>
            </a:xfrm>
          </p:grpSpPr>
          <p:sp>
            <p:nvSpPr>
              <p:cNvPr id="6188" name="Line 64"/>
              <p:cNvSpPr>
                <a:spLocks noChangeShapeType="1"/>
              </p:cNvSpPr>
              <p:nvPr/>
            </p:nvSpPr>
            <p:spPr bwMode="auto">
              <a:xfrm flipV="1">
                <a:off x="5143" y="3034"/>
                <a:ext cx="0" cy="41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89" name="Line 65"/>
              <p:cNvSpPr>
                <a:spLocks noChangeShapeType="1"/>
              </p:cNvSpPr>
              <p:nvPr/>
            </p:nvSpPr>
            <p:spPr bwMode="auto">
              <a:xfrm>
                <a:off x="4537" y="3363"/>
                <a:ext cx="859"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90" name="Freeform 71"/>
              <p:cNvSpPr>
                <a:spLocks/>
              </p:cNvSpPr>
              <p:nvPr/>
            </p:nvSpPr>
            <p:spPr bwMode="auto">
              <a:xfrm>
                <a:off x="4575" y="3220"/>
                <a:ext cx="564" cy="112"/>
              </a:xfrm>
              <a:custGeom>
                <a:avLst/>
                <a:gdLst>
                  <a:gd name="T0" fmla="*/ 2147460702 w 564"/>
                  <a:gd name="T1" fmla="*/ 0 h 128"/>
                  <a:gd name="T2" fmla="*/ 2147460702 w 564"/>
                  <a:gd name="T3" fmla="*/ 113789510 h 128"/>
                  <a:gd name="T4" fmla="*/ 2147460702 w 564"/>
                  <a:gd name="T5" fmla="*/ 113789510 h 128"/>
                  <a:gd name="T6" fmla="*/ 2147460702 w 564"/>
                  <a:gd name="T7" fmla="*/ 113789510 h 128"/>
                  <a:gd name="T8" fmla="*/ 0 w 564"/>
                  <a:gd name="T9" fmla="*/ 113789510 h 128"/>
                  <a:gd name="T10" fmla="*/ 0 60000 65536"/>
                  <a:gd name="T11" fmla="*/ 0 60000 65536"/>
                  <a:gd name="T12" fmla="*/ 0 60000 65536"/>
                  <a:gd name="T13" fmla="*/ 0 60000 65536"/>
                  <a:gd name="T14" fmla="*/ 0 60000 65536"/>
                  <a:gd name="T15" fmla="*/ 0 w 564"/>
                  <a:gd name="T16" fmla="*/ 0 h 128"/>
                  <a:gd name="T17" fmla="*/ 564 w 564"/>
                  <a:gd name="T18" fmla="*/ 128 h 128"/>
                </a:gdLst>
                <a:ahLst/>
                <a:cxnLst>
                  <a:cxn ang="T10">
                    <a:pos x="T0" y="T1"/>
                  </a:cxn>
                  <a:cxn ang="T11">
                    <a:pos x="T2" y="T3"/>
                  </a:cxn>
                  <a:cxn ang="T12">
                    <a:pos x="T4" y="T5"/>
                  </a:cxn>
                  <a:cxn ang="T13">
                    <a:pos x="T6" y="T7"/>
                  </a:cxn>
                  <a:cxn ang="T14">
                    <a:pos x="T8" y="T9"/>
                  </a:cxn>
                </a:cxnLst>
                <a:rect l="T15" t="T16" r="T17" b="T18"/>
                <a:pathLst>
                  <a:path w="564" h="128">
                    <a:moveTo>
                      <a:pt x="564" y="0"/>
                    </a:moveTo>
                    <a:cubicBezTo>
                      <a:pt x="544" y="21"/>
                      <a:pt x="525" y="43"/>
                      <a:pt x="476" y="60"/>
                    </a:cubicBezTo>
                    <a:cubicBezTo>
                      <a:pt x="427" y="77"/>
                      <a:pt x="343" y="89"/>
                      <a:pt x="272" y="100"/>
                    </a:cubicBezTo>
                    <a:cubicBezTo>
                      <a:pt x="201" y="111"/>
                      <a:pt x="97" y="120"/>
                      <a:pt x="52" y="124"/>
                    </a:cubicBezTo>
                    <a:cubicBezTo>
                      <a:pt x="7" y="128"/>
                      <a:pt x="3" y="126"/>
                      <a:pt x="0" y="12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he-IL" sz="1800">
                  <a:latin typeface="Palatino Linotype" pitchFamily="18" charset="0"/>
                </a:endParaRPr>
              </a:p>
            </p:txBody>
          </p:sp>
          <p:pic>
            <p:nvPicPr>
              <p:cNvPr id="6191" name="Picture 103" descr="addin_tmp"/>
              <p:cNvPicPr>
                <a:picLocks noChangeAspect="1" noChangeArrowheads="1"/>
              </p:cNvPicPr>
              <p:nvPr>
                <p:custDataLst>
                  <p:tags r:id="rId13"/>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4845" y="3002"/>
                <a:ext cx="17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05" descr="addin_tmp"/>
              <p:cNvPicPr>
                <a:picLocks noChangeAspect="1" noChangeArrowheads="1"/>
              </p:cNvPicPr>
              <p:nvPr>
                <p:custDataLst>
                  <p:tags r:id="rId14"/>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5290" y="3400"/>
                <a:ext cx="3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7" name="Group 114"/>
          <p:cNvGrpSpPr>
            <a:grpSpLocks/>
          </p:cNvGrpSpPr>
          <p:nvPr/>
        </p:nvGrpSpPr>
        <p:grpSpPr bwMode="auto">
          <a:xfrm>
            <a:off x="203200" y="3330575"/>
            <a:ext cx="4267200" cy="1916113"/>
            <a:chOff x="128" y="2282"/>
            <a:chExt cx="2688" cy="1207"/>
          </a:xfrm>
        </p:grpSpPr>
        <p:sp>
          <p:nvSpPr>
            <p:cNvPr id="6173" name="Rectangle 109"/>
            <p:cNvSpPr>
              <a:spLocks noChangeArrowheads="1"/>
            </p:cNvSpPr>
            <p:nvPr/>
          </p:nvSpPr>
          <p:spPr bwMode="auto">
            <a:xfrm>
              <a:off x="128" y="2284"/>
              <a:ext cx="2688" cy="1205"/>
            </a:xfrm>
            <a:prstGeom prst="rect">
              <a:avLst/>
            </a:prstGeom>
            <a:solidFill>
              <a:srgbClr val="A0F078">
                <a:alpha val="50195"/>
              </a:srgbClr>
            </a:solidFill>
            <a:ln w="9525">
              <a:solidFill>
                <a:schemeClr val="tx1"/>
              </a:solidFill>
              <a:miter lim="800000"/>
              <a:headEnd/>
              <a:tailEnd/>
            </a:ln>
          </p:spPr>
          <p:txBody>
            <a:bodyPr wrap="none" anchor="ctr"/>
            <a:lstStyle/>
            <a:p>
              <a:pPr eaLnBrk="1" hangingPunct="1"/>
              <a:endParaRPr lang="en-US" sz="1800">
                <a:latin typeface="Palatino Linotype" pitchFamily="18" charset="0"/>
              </a:endParaRPr>
            </a:p>
          </p:txBody>
        </p:sp>
        <p:sp>
          <p:nvSpPr>
            <p:cNvPr id="4119" name="Rectangle 3"/>
            <p:cNvSpPr txBox="1">
              <a:spLocks noChangeArrowheads="1"/>
            </p:cNvSpPr>
            <p:nvPr/>
          </p:nvSpPr>
          <p:spPr bwMode="auto">
            <a:xfrm>
              <a:off x="131" y="2282"/>
              <a:ext cx="1498" cy="327"/>
            </a:xfrm>
            <a:prstGeom prst="rect">
              <a:avLst/>
            </a:prstGeom>
            <a:noFill/>
            <a:ln w="9525">
              <a:noFill/>
              <a:miter lim="800000"/>
              <a:headEnd/>
              <a:tailEnd/>
            </a:ln>
          </p:spPr>
          <p:txBody>
            <a:bodyPr/>
            <a:lstStyle/>
            <a:p>
              <a:pPr marL="342900" indent="-247650" eaLnBrk="1" hangingPunct="1">
                <a:lnSpc>
                  <a:spcPct val="90000"/>
                </a:lnSpc>
                <a:spcBef>
                  <a:spcPct val="20000"/>
                </a:spcBef>
                <a:defRPr/>
              </a:pPr>
              <a:r>
                <a:rPr lang="en-US" sz="2000" b="1" dirty="0">
                  <a:solidFill>
                    <a:schemeClr val="accent2"/>
                  </a:solidFill>
                  <a:effectLst>
                    <a:outerShdw blurRad="38100" dist="38100" dir="2700000" algn="tl">
                      <a:srgbClr val="C0C0C0"/>
                    </a:outerShdw>
                  </a:effectLst>
                  <a:latin typeface="Palatino Linotype" pitchFamily="18" charset="0"/>
                  <a:cs typeface="Arial" charset="0"/>
                </a:rPr>
                <a:t>Local averaging</a:t>
              </a:r>
            </a:p>
          </p:txBody>
        </p:sp>
        <p:cxnSp>
          <p:nvCxnSpPr>
            <p:cNvPr id="6175" name="Straight Arrow Connector 54"/>
            <p:cNvCxnSpPr>
              <a:cxnSpLocks noChangeShapeType="1"/>
            </p:cNvCxnSpPr>
            <p:nvPr/>
          </p:nvCxnSpPr>
          <p:spPr bwMode="auto">
            <a:xfrm>
              <a:off x="1947" y="3067"/>
              <a:ext cx="552"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76" name="Straight Arrow Connector 56"/>
            <p:cNvCxnSpPr>
              <a:cxnSpLocks noChangeShapeType="1"/>
            </p:cNvCxnSpPr>
            <p:nvPr/>
          </p:nvCxnSpPr>
          <p:spPr bwMode="auto">
            <a:xfrm rot="5400000" flipH="1" flipV="1">
              <a:off x="1706" y="2824"/>
              <a:ext cx="484" cy="1"/>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6177" name="Straight Connector 58"/>
            <p:cNvCxnSpPr>
              <a:cxnSpLocks noChangeShapeType="1"/>
            </p:cNvCxnSpPr>
            <p:nvPr/>
          </p:nvCxnSpPr>
          <p:spPr bwMode="auto">
            <a:xfrm rot="5400000" flipH="1" flipV="1">
              <a:off x="2131" y="2928"/>
              <a:ext cx="277" cy="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6178" name="Straight Connector 60"/>
            <p:cNvCxnSpPr>
              <a:cxnSpLocks noChangeShapeType="1"/>
            </p:cNvCxnSpPr>
            <p:nvPr/>
          </p:nvCxnSpPr>
          <p:spPr bwMode="auto">
            <a:xfrm rot="10800000">
              <a:off x="1947" y="2792"/>
              <a:ext cx="322"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pic>
          <p:nvPicPr>
            <p:cNvPr id="6179" name="Picture 80" descr="addin_tmp"/>
            <p:cNvPicPr>
              <a:picLocks noChangeAspect="1" noChangeArrowheads="1"/>
            </p:cNvPicPr>
            <p:nvPr>
              <p:custDataLst>
                <p:tags r:id="rId8"/>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1726" y="2718"/>
              <a:ext cx="175" cy="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0" name="Picture 82" descr="addin_tmp"/>
            <p:cNvPicPr>
              <a:picLocks noChangeAspect="1" noChangeArrowheads="1"/>
            </p:cNvPicPr>
            <p:nvPr>
              <p:custDataLst>
                <p:tags r:id="rId9"/>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901" y="3108"/>
              <a:ext cx="50"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1" name="Picture 84" descr="addin_tmp"/>
            <p:cNvPicPr>
              <a:picLocks noChangeAspect="1" noChangeArrowheads="1"/>
            </p:cNvPicPr>
            <p:nvPr>
              <p:custDataLst>
                <p:tags r:id="rId10"/>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2227" y="3105"/>
              <a:ext cx="89"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2" name="Picture 88" descr="addin_tmp"/>
            <p:cNvPicPr>
              <a:picLocks noChangeAspect="1" noChangeArrowheads="1"/>
            </p:cNvPicPr>
            <p:nvPr>
              <p:custDataLst>
                <p:tags r:id="rId11"/>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344" y="2740"/>
              <a:ext cx="952"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3" name="Picture 106" descr="addin_tmp"/>
            <p:cNvPicPr>
              <a:picLocks noChangeAspect="1" noChangeArrowheads="1"/>
            </p:cNvPicPr>
            <p:nvPr>
              <p:custDataLst>
                <p:tags r:id="rId12"/>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2456" y="3110"/>
              <a:ext cx="3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670" name="Picture 78" descr="addin_tmp"/>
          <p:cNvPicPr>
            <a:picLocks noChangeAspect="1" noChangeArrowheads="1"/>
          </p:cNvPicPr>
          <p:nvPr>
            <p:custDataLst>
              <p:tags r:id="rId3"/>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2173288" y="5392738"/>
            <a:ext cx="391636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6161" name="Picture 64" descr="addin_tmp"/>
          <p:cNvPicPr>
            <a:picLocks noChangeAspect="1" noChangeArrowheads="1"/>
          </p:cNvPicPr>
          <p:nvPr>
            <p:custDataLst>
              <p:tags r:id="rId4"/>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3662363" y="2139950"/>
            <a:ext cx="56515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65" descr="addin_tmp"/>
          <p:cNvPicPr>
            <a:picLocks noChangeAspect="1" noChangeArrowheads="1"/>
          </p:cNvPicPr>
          <p:nvPr>
            <p:custDataLst>
              <p:tags r:id="rId5"/>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4356100" y="1489075"/>
            <a:ext cx="24971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a:spLocks noChangeArrowheads="1"/>
          </p:cNvSpPr>
          <p:nvPr/>
        </p:nvSpPr>
        <p:spPr bwMode="auto">
          <a:xfrm>
            <a:off x="176213" y="5470525"/>
            <a:ext cx="200484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buSzPct val="64000"/>
              <a:buFontTx/>
              <a:buBlip>
                <a:blip r:embed="rId36"/>
              </a:buBlip>
            </a:pPr>
            <a:r>
              <a:rPr lang="en-US" sz="1800" i="1" dirty="0">
                <a:latin typeface="Palatino Linotype" pitchFamily="18" charset="0"/>
              </a:rPr>
              <a:t> </a:t>
            </a:r>
            <a:r>
              <a:rPr lang="en-US" sz="1800" dirty="0">
                <a:latin typeface="Palatino Linotype" pitchFamily="18" charset="0"/>
              </a:rPr>
              <a:t>Sampling space</a:t>
            </a:r>
            <a:r>
              <a:rPr lang="en-US" sz="1800" dirty="0" smtClean="0">
                <a:latin typeface="Palatino Linotype" pitchFamily="18" charset="0"/>
              </a:rPr>
              <a:t>:</a:t>
            </a:r>
          </a:p>
          <a:p>
            <a:pPr eaLnBrk="1" hangingPunct="1">
              <a:buSzPct val="64000"/>
              <a:buFontTx/>
              <a:buBlip>
                <a:blip r:embed="rId36"/>
              </a:buBlip>
            </a:pPr>
            <a:endParaRPr lang="en-US" i="1" dirty="0"/>
          </a:p>
          <a:p>
            <a:pPr eaLnBrk="1" hangingPunct="1">
              <a:buSzPct val="64000"/>
              <a:buFontTx/>
              <a:buBlip>
                <a:blip r:embed="rId36"/>
              </a:buBlip>
            </a:pPr>
            <a:r>
              <a:rPr lang="en-US" sz="1800" i="1" dirty="0" smtClean="0">
                <a:latin typeface="Palatino Linotype" pitchFamily="18" charset="0"/>
              </a:rPr>
              <a:t>  </a:t>
            </a:r>
          </a:p>
          <a:p>
            <a:pPr eaLnBrk="1" hangingPunct="1">
              <a:buSzPct val="64000"/>
              <a:buFontTx/>
              <a:buBlip>
                <a:blip r:embed="rId36"/>
              </a:buBlip>
            </a:pPr>
            <a:endParaRPr lang="en-US" i="1" dirty="0"/>
          </a:p>
          <a:p>
            <a:pPr eaLnBrk="1" hangingPunct="1">
              <a:buSzPct val="64000"/>
              <a:buFontTx/>
              <a:buBlip>
                <a:blip r:embed="rId36"/>
              </a:buBlip>
            </a:pPr>
            <a:endParaRPr lang="he-IL" sz="1800" i="1" dirty="0">
              <a:latin typeface="Palatino Linotype" pitchFamily="18" charset="0"/>
            </a:endParaRPr>
          </a:p>
        </p:txBody>
      </p:sp>
      <p:pic>
        <p:nvPicPr>
          <p:cNvPr id="71" name="Picture 70"/>
          <p:cNvPicPr>
            <a:picLocks noChangeAspect="1"/>
          </p:cNvPicPr>
          <p:nvPr>
            <p:custDataLst>
              <p:tags r:id="rId6"/>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498476" y="6111875"/>
            <a:ext cx="19002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p:cNvPicPr>
            <a:picLocks noChangeAspect="1"/>
          </p:cNvPicPr>
          <p:nvPr>
            <p:custDataLst>
              <p:tags r:id="rId7"/>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3197226" y="6111875"/>
            <a:ext cx="357663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Line 337"/>
          <p:cNvSpPr>
            <a:spLocks noChangeShapeType="1"/>
          </p:cNvSpPr>
          <p:nvPr/>
        </p:nvSpPr>
        <p:spPr bwMode="auto">
          <a:xfrm flipH="1">
            <a:off x="2509838" y="6238875"/>
            <a:ext cx="4524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4" name="Freeform 12"/>
          <p:cNvSpPr>
            <a:spLocks/>
          </p:cNvSpPr>
          <p:nvPr/>
        </p:nvSpPr>
        <p:spPr bwMode="auto">
          <a:xfrm>
            <a:off x="3709988" y="1656557"/>
            <a:ext cx="254000" cy="20320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Tree>
    <p:extLst>
      <p:ext uri="{BB962C8B-B14F-4D97-AF65-F5344CB8AC3E}">
        <p14:creationId xmlns:p14="http://schemas.microsoft.com/office/powerpoint/2010/main" val="2249363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10670"/>
                                        </p:tgtEl>
                                        <p:attrNameLst>
                                          <p:attrName>style.visibility</p:attrName>
                                        </p:attrNameLst>
                                      </p:cBhvr>
                                      <p:to>
                                        <p:strVal val="visible"/>
                                      </p:to>
                                    </p:set>
                                    <p:animEffect transition="in" filter="blinds(horizontal)">
                                      <p:cBhvr>
                                        <p:cTn id="22" dur="500"/>
                                        <p:tgtEl>
                                          <p:spTgt spid="11067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linds(horizontal)">
                                      <p:cBhvr>
                                        <p:cTn id="25" dur="500"/>
                                        <p:tgtEl>
                                          <p:spTgt spid="62"/>
                                        </p:tgtEl>
                                      </p:cBhvr>
                                    </p:animEffect>
                                  </p:childTnLst>
                                </p:cTn>
                              </p:par>
                              <p:par>
                                <p:cTn id="26" presetID="1"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72"/>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dirty="0" smtClean="0"/>
              <a:t>Main Tool: Fourier Transforms</a:t>
            </a:r>
          </a:p>
        </p:txBody>
      </p:sp>
      <p:sp>
        <p:nvSpPr>
          <p:cNvPr id="34819" name="Rectangle 3"/>
          <p:cNvSpPr>
            <a:spLocks noGrp="1" noChangeArrowheads="1"/>
          </p:cNvSpPr>
          <p:nvPr>
            <p:ph type="body" idx="1"/>
          </p:nvPr>
        </p:nvSpPr>
        <p:spPr>
          <a:xfrm>
            <a:off x="195263" y="1292225"/>
            <a:ext cx="8229600" cy="4787900"/>
          </a:xfrm>
        </p:spPr>
        <p:txBody>
          <a:bodyPr/>
          <a:lstStyle/>
          <a:p>
            <a:pPr>
              <a:lnSpc>
                <a:spcPct val="180000"/>
              </a:lnSpc>
              <a:buSzPct val="75000"/>
              <a:buFontTx/>
              <a:buNone/>
            </a:pPr>
            <a:r>
              <a:rPr lang="en-US" sz="2000" dirty="0" smtClean="0"/>
              <a:t>     </a:t>
            </a:r>
            <a:r>
              <a:rPr lang="en-US" sz="2000" dirty="0" smtClean="0">
                <a:solidFill>
                  <a:srgbClr val="FF0000"/>
                </a:solidFill>
              </a:rPr>
              <a:t>All manipulations in SI spaces can be carried out in Fourier domain! </a:t>
            </a:r>
          </a:p>
          <a:p>
            <a:pPr>
              <a:lnSpc>
                <a:spcPct val="150000"/>
              </a:lnSpc>
              <a:buSzPct val="75000"/>
              <a:buFontTx/>
              <a:buBlip>
                <a:blip r:embed="rId11"/>
              </a:buBlip>
            </a:pPr>
            <a:r>
              <a:rPr lang="en-US" sz="2000" dirty="0" smtClean="0"/>
              <a:t>Continuous time FT:</a:t>
            </a:r>
          </a:p>
          <a:p>
            <a:pPr>
              <a:lnSpc>
                <a:spcPct val="150000"/>
              </a:lnSpc>
              <a:buSzPct val="75000"/>
              <a:buFontTx/>
              <a:buBlip>
                <a:blip r:embed="rId11"/>
              </a:buBlip>
            </a:pPr>
            <a:endParaRPr lang="en-US" sz="2000" dirty="0" smtClean="0"/>
          </a:p>
          <a:p>
            <a:pPr>
              <a:lnSpc>
                <a:spcPct val="150000"/>
              </a:lnSpc>
              <a:buSzPct val="75000"/>
              <a:buFontTx/>
              <a:buBlip>
                <a:blip r:embed="rId11"/>
              </a:buBlip>
            </a:pPr>
            <a:r>
              <a:rPr lang="en-US" sz="2000" dirty="0" smtClean="0"/>
              <a:t>Discrete time FT:                                                                    - periodic</a:t>
            </a:r>
          </a:p>
          <a:p>
            <a:pPr>
              <a:lnSpc>
                <a:spcPct val="230000"/>
              </a:lnSpc>
              <a:buSzPct val="75000"/>
              <a:buFontTx/>
              <a:buBlip>
                <a:blip r:embed="rId11"/>
              </a:buBlip>
            </a:pPr>
            <a:r>
              <a:rPr lang="en-US" sz="2000" dirty="0" smtClean="0"/>
              <a:t>DTFT of sampled sequence                  :</a:t>
            </a:r>
          </a:p>
          <a:p>
            <a:pPr marL="0" indent="0">
              <a:lnSpc>
                <a:spcPct val="150000"/>
              </a:lnSpc>
              <a:buSzPct val="75000"/>
              <a:buNone/>
            </a:pPr>
            <a:endParaRPr lang="en-US" sz="2000" dirty="0" smtClean="0"/>
          </a:p>
          <a:p>
            <a:pPr>
              <a:lnSpc>
                <a:spcPct val="150000"/>
              </a:lnSpc>
              <a:buSzPct val="75000"/>
              <a:buFontTx/>
              <a:buBlip>
                <a:blip r:embed="rId11"/>
              </a:buBlip>
            </a:pPr>
            <a:r>
              <a:rPr lang="en-US" sz="2000" dirty="0" smtClean="0"/>
              <a:t>If          is used to create                                            :                     </a:t>
            </a:r>
          </a:p>
          <a:p>
            <a:pPr marL="0" indent="0">
              <a:lnSpc>
                <a:spcPct val="110000"/>
              </a:lnSpc>
              <a:buSzPct val="75000"/>
              <a:buNone/>
            </a:pPr>
            <a:endParaRPr lang="en-US" sz="2000" dirty="0" smtClean="0"/>
          </a:p>
          <a:p>
            <a:pPr>
              <a:lnSpc>
                <a:spcPct val="150000"/>
              </a:lnSpc>
              <a:buSzPct val="75000"/>
              <a:buFontTx/>
              <a:buNone/>
            </a:pPr>
            <a:endParaRPr lang="en-US" sz="2000" dirty="0" smtClean="0"/>
          </a:p>
          <a:p>
            <a:pPr>
              <a:buSzPct val="75000"/>
              <a:buFontTx/>
              <a:buNone/>
            </a:pPr>
            <a:endParaRPr lang="en-US" sz="2000" dirty="0" smtClean="0"/>
          </a:p>
        </p:txBody>
      </p:sp>
      <p:pic>
        <p:nvPicPr>
          <p:cNvPr id="34820" name="Picture 9" descr="addin_tmp"/>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3105150" y="2044700"/>
            <a:ext cx="295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4821" name="Picture 18" descr="addin_tmp"/>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675571" y="2854325"/>
            <a:ext cx="3224213"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4822" name="Picture 14" descr="addin_tmp.png"/>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004560" y="3121819"/>
            <a:ext cx="720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tretch>
            <a:fillRect/>
          </a:stretch>
        </p:blipFill>
        <p:spPr>
          <a:xfrm>
            <a:off x="3889057" y="3876231"/>
            <a:ext cx="797243" cy="191453"/>
          </a:xfrm>
          <a:prstGeom prst="rect">
            <a:avLst/>
          </a:prstGeom>
        </p:spPr>
      </p:pic>
      <p:pic>
        <p:nvPicPr>
          <p:cNvPr id="4" name="Picture 3"/>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2802636" y="4156584"/>
            <a:ext cx="3278124" cy="630936"/>
          </a:xfrm>
          <a:prstGeom prst="rect">
            <a:avLst/>
          </a:prstGeom>
        </p:spPr>
      </p:pic>
      <p:pic>
        <p:nvPicPr>
          <p:cNvPr id="34825" name="Picture 24" descr="addin_tmp"/>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930275" y="4914900"/>
            <a:ext cx="400050"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0" name="Picture 19" descr="addin_tmp.png"/>
          <p:cNvPicPr>
            <a:picLocks noChangeAspect="1"/>
          </p:cNvPicPr>
          <p:nvPr>
            <p:custDataLst>
              <p:tags r:id="rId7"/>
            </p:custDataLst>
          </p:nvPr>
        </p:nvPicPr>
        <p:blipFill>
          <a:blip r:embed="rId18" cstate="print"/>
          <a:stretch>
            <a:fillRect/>
          </a:stretch>
        </p:blipFill>
        <p:spPr>
          <a:xfrm>
            <a:off x="3368040" y="4882991"/>
            <a:ext cx="2636520" cy="354330"/>
          </a:xfrm>
          <a:prstGeom prst="rect">
            <a:avLst/>
          </a:prstGeom>
        </p:spPr>
      </p:pic>
      <p:pic>
        <p:nvPicPr>
          <p:cNvPr id="18" name="Picture 17" descr="addin_tmp.png"/>
          <p:cNvPicPr>
            <a:picLocks noChangeAspect="1"/>
          </p:cNvPicPr>
          <p:nvPr>
            <p:custDataLst>
              <p:tags r:id="rId8"/>
            </p:custDataLst>
          </p:nvPr>
        </p:nvPicPr>
        <p:blipFill>
          <a:blip r:embed="rId19" cstate="print"/>
          <a:stretch>
            <a:fillRect/>
          </a:stretch>
        </p:blipFill>
        <p:spPr>
          <a:xfrm>
            <a:off x="3148330" y="5560060"/>
            <a:ext cx="2350770" cy="274320"/>
          </a:xfrm>
          <a:prstGeom prst="rect">
            <a:avLst/>
          </a:prstGeom>
        </p:spPr>
      </p:pic>
    </p:spTree>
    <p:extLst>
      <p:ext uri="{BB962C8B-B14F-4D97-AF65-F5344CB8AC3E}">
        <p14:creationId xmlns:p14="http://schemas.microsoft.com/office/powerpoint/2010/main" val="4474245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8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1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smtClean="0"/>
              <a:t>Correlation Sequences</a:t>
            </a:r>
          </a:p>
        </p:txBody>
      </p:sp>
      <p:sp>
        <p:nvSpPr>
          <p:cNvPr id="35843" name="Rectangle 3"/>
          <p:cNvSpPr>
            <a:spLocks noGrp="1" noChangeArrowheads="1"/>
          </p:cNvSpPr>
          <p:nvPr>
            <p:ph type="body" idx="1"/>
          </p:nvPr>
        </p:nvSpPr>
        <p:spPr>
          <a:xfrm>
            <a:off x="296863" y="1681163"/>
            <a:ext cx="8229600" cy="4787900"/>
          </a:xfrm>
        </p:spPr>
        <p:txBody>
          <a:bodyPr/>
          <a:lstStyle/>
          <a:p>
            <a:pPr>
              <a:buFontTx/>
              <a:buNone/>
            </a:pPr>
            <a:endParaRPr lang="en-US" dirty="0" smtClean="0"/>
          </a:p>
          <a:p>
            <a:pPr>
              <a:buFontTx/>
              <a:buNone/>
            </a:pPr>
            <a:endParaRPr lang="en-US" dirty="0" smtClean="0"/>
          </a:p>
          <a:p>
            <a:pPr>
              <a:lnSpc>
                <a:spcPct val="130000"/>
              </a:lnSpc>
              <a:buSzPct val="75000"/>
              <a:buFontTx/>
              <a:buBlip>
                <a:blip r:embed="rId11"/>
              </a:buBlip>
            </a:pPr>
            <a:r>
              <a:rPr lang="en-US" sz="2000" dirty="0" smtClean="0"/>
              <a:t>Samples can be written as </a:t>
            </a:r>
          </a:p>
          <a:p>
            <a:pPr>
              <a:lnSpc>
                <a:spcPct val="130000"/>
              </a:lnSpc>
              <a:buSzPct val="75000"/>
              <a:buFontTx/>
              <a:buBlip>
                <a:blip r:embed="rId11"/>
              </a:buBlip>
            </a:pPr>
            <a:r>
              <a:rPr lang="en-US" sz="2000" dirty="0" smtClean="0"/>
              <a:t>In the Fourier domain:</a:t>
            </a:r>
          </a:p>
          <a:p>
            <a:pPr>
              <a:lnSpc>
                <a:spcPct val="130000"/>
              </a:lnSpc>
              <a:buSzPct val="75000"/>
              <a:buFontTx/>
              <a:buBlip>
                <a:blip r:embed="rId11"/>
              </a:buBlip>
            </a:pPr>
            <a:endParaRPr lang="en-US" sz="2000" dirty="0" smtClean="0"/>
          </a:p>
          <a:p>
            <a:pPr>
              <a:lnSpc>
                <a:spcPct val="130000"/>
              </a:lnSpc>
              <a:buSzPct val="75000"/>
              <a:buFontTx/>
              <a:buBlip>
                <a:blip r:embed="rId11"/>
              </a:buBlip>
            </a:pPr>
            <a:endParaRPr lang="en-US" sz="2000" dirty="0" smtClean="0"/>
          </a:p>
          <a:p>
            <a:pPr>
              <a:lnSpc>
                <a:spcPct val="130000"/>
              </a:lnSpc>
              <a:buSzPct val="75000"/>
              <a:buFontTx/>
              <a:buBlip>
                <a:blip r:embed="rId11"/>
              </a:buBlip>
            </a:pPr>
            <a:endParaRPr lang="en-US" sz="2000" dirty="0" smtClean="0"/>
          </a:p>
          <a:p>
            <a:pPr>
              <a:lnSpc>
                <a:spcPct val="130000"/>
              </a:lnSpc>
              <a:buSzPct val="75000"/>
              <a:buFontTx/>
              <a:buBlip>
                <a:blip r:embed="rId11"/>
              </a:buBlip>
            </a:pPr>
            <a:r>
              <a:rPr lang="en-US" sz="2000" dirty="0" smtClean="0"/>
              <a:t>The set                      is orthonormal if </a:t>
            </a:r>
          </a:p>
        </p:txBody>
      </p:sp>
      <p:sp>
        <p:nvSpPr>
          <p:cNvPr id="35844" name="Rectangle 7"/>
          <p:cNvSpPr>
            <a:spLocks noChangeArrowheads="1"/>
          </p:cNvSpPr>
          <p:nvPr/>
        </p:nvSpPr>
        <p:spPr bwMode="auto">
          <a:xfrm>
            <a:off x="2635250" y="1603375"/>
            <a:ext cx="754063" cy="438150"/>
          </a:xfrm>
          <a:prstGeom prst="rect">
            <a:avLst/>
          </a:prstGeom>
          <a:solidFill>
            <a:schemeClr val="accent1"/>
          </a:solidFill>
          <a:ln w="9525" algn="ctr">
            <a:solidFill>
              <a:schemeClr val="tx1"/>
            </a:solidFill>
            <a:round/>
            <a:headEnd/>
            <a:tailEnd/>
          </a:ln>
        </p:spPr>
        <p:txBody>
          <a:bodyPr/>
          <a:lstStyle/>
          <a:p>
            <a:pPr algn="ctr" rtl="1" eaLnBrk="1" hangingPunct="1"/>
            <a:endParaRPr lang="he-IL" sz="2000" i="1">
              <a:latin typeface="Palatino Linotype" pitchFamily="18" charset="0"/>
            </a:endParaRPr>
          </a:p>
        </p:txBody>
      </p:sp>
      <p:pic>
        <p:nvPicPr>
          <p:cNvPr id="35846" name="Picture 59" descr="addin_tmp"/>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716213" y="1695450"/>
            <a:ext cx="5651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Line 74"/>
          <p:cNvSpPr>
            <a:spLocks noChangeShapeType="1"/>
          </p:cNvSpPr>
          <p:nvPr/>
        </p:nvSpPr>
        <p:spPr bwMode="auto">
          <a:xfrm flipH="1">
            <a:off x="1739900" y="1822450"/>
            <a:ext cx="889000"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8" name="Line 75"/>
          <p:cNvSpPr>
            <a:spLocks noChangeShapeType="1"/>
          </p:cNvSpPr>
          <p:nvPr/>
        </p:nvSpPr>
        <p:spPr bwMode="auto">
          <a:xfrm flipH="1">
            <a:off x="4095750" y="1822450"/>
            <a:ext cx="528638" cy="0"/>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35849" name="Line 76"/>
          <p:cNvSpPr>
            <a:spLocks noChangeShapeType="1"/>
          </p:cNvSpPr>
          <p:nvPr/>
        </p:nvSpPr>
        <p:spPr bwMode="auto">
          <a:xfrm>
            <a:off x="3394075" y="1822450"/>
            <a:ext cx="368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5850" name="Picture 13" descr="addin_tmp"/>
          <p:cNvPicPr>
            <a:picLocks noChangeAspect="1" noChangeArrowheads="1"/>
          </p:cNvPicPr>
          <p:nvPr>
            <p:custDataLst>
              <p:tags r:id="rId2"/>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181100" y="1641475"/>
            <a:ext cx="4667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 name="Picture 1"/>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3648076" y="2206626"/>
            <a:ext cx="565785" cy="131445"/>
          </a:xfrm>
          <a:prstGeom prst="rect">
            <a:avLst/>
          </a:prstGeom>
        </p:spPr>
      </p:pic>
      <p:pic>
        <p:nvPicPr>
          <p:cNvPr id="35852" name="Picture 39" descr="addin_tmp"/>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4754563" y="1652588"/>
            <a:ext cx="4445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853" name="Text Box 15"/>
          <p:cNvSpPr txBox="1">
            <a:spLocks noChangeArrowheads="1"/>
          </p:cNvSpPr>
          <p:nvPr/>
        </p:nvSpPr>
        <p:spPr bwMode="auto">
          <a:xfrm>
            <a:off x="5397500" y="1611313"/>
            <a:ext cx="1100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defRPr sz="1600">
                <a:solidFill>
                  <a:schemeClr val="tx1"/>
                </a:solidFill>
                <a:latin typeface="Arial" pitchFamily="34" charset="0"/>
                <a:cs typeface="Arial" pitchFamily="34" charset="0"/>
              </a:defRPr>
            </a:lvl1pPr>
            <a:lvl2pPr marL="742950" indent="-285750">
              <a:defRPr sz="1600">
                <a:solidFill>
                  <a:schemeClr val="tx1"/>
                </a:solidFill>
                <a:latin typeface="Arial" pitchFamily="34" charset="0"/>
                <a:cs typeface="Arial" pitchFamily="34" charset="0"/>
              </a:defRPr>
            </a:lvl2pPr>
            <a:lvl3pPr marL="1143000" indent="-228600">
              <a:defRPr sz="1600">
                <a:solidFill>
                  <a:schemeClr val="tx1"/>
                </a:solidFill>
                <a:latin typeface="Arial" pitchFamily="34" charset="0"/>
                <a:cs typeface="Arial" pitchFamily="34" charset="0"/>
              </a:defRPr>
            </a:lvl3pPr>
            <a:lvl4pPr marL="1600200" indent="-228600">
              <a:defRPr sz="1600">
                <a:solidFill>
                  <a:schemeClr val="tx1"/>
                </a:solidFill>
                <a:latin typeface="Arial" pitchFamily="34" charset="0"/>
                <a:cs typeface="Arial" pitchFamily="34" charset="0"/>
              </a:defRPr>
            </a:lvl4pPr>
            <a:lvl5pPr marL="2057400" indent="-228600">
              <a:defRPr sz="16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cs typeface="Arial" pitchFamily="34" charset="0"/>
              </a:defRPr>
            </a:lvl9pPr>
          </a:lstStyle>
          <a:p>
            <a:r>
              <a:rPr lang="en-US" sz="2000">
                <a:latin typeface="Palatino Linotype" pitchFamily="18" charset="0"/>
              </a:rPr>
              <a:t>samples</a:t>
            </a:r>
          </a:p>
        </p:txBody>
      </p:sp>
      <p:pic>
        <p:nvPicPr>
          <p:cNvPr id="3" name="Picture 2"/>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a:off x="3757613" y="2963863"/>
            <a:ext cx="3448050" cy="257175"/>
          </a:xfrm>
          <a:prstGeom prst="rect">
            <a:avLst/>
          </a:prstGeom>
        </p:spPr>
      </p:pic>
      <p:pic>
        <p:nvPicPr>
          <p:cNvPr id="6" name="Picture 5"/>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a:off x="1031877" y="3963988"/>
            <a:ext cx="7305675" cy="876300"/>
          </a:xfrm>
          <a:prstGeom prst="rect">
            <a:avLst/>
          </a:prstGeom>
        </p:spPr>
      </p:pic>
      <p:pic>
        <p:nvPicPr>
          <p:cNvPr id="8" name="Picture 7"/>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tretch>
            <a:fillRect/>
          </a:stretch>
        </p:blipFill>
        <p:spPr>
          <a:xfrm>
            <a:off x="1606550" y="5229226"/>
            <a:ext cx="1268730" cy="255270"/>
          </a:xfrm>
          <a:prstGeom prst="rect">
            <a:avLst/>
          </a:prstGeom>
        </p:spPr>
      </p:pic>
      <p:pic>
        <p:nvPicPr>
          <p:cNvPr id="35857" name="Picture 20" descr="addin_tmp.png"/>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927600" y="5222875"/>
            <a:ext cx="1458913"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9" name="Line 20"/>
          <p:cNvSpPr>
            <a:spLocks noChangeShapeType="1"/>
          </p:cNvSpPr>
          <p:nvPr/>
        </p:nvSpPr>
        <p:spPr bwMode="auto">
          <a:xfrm flipV="1">
            <a:off x="3773488" y="1552575"/>
            <a:ext cx="215900" cy="260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Freeform 12"/>
          <p:cNvSpPr>
            <a:spLocks/>
          </p:cNvSpPr>
          <p:nvPr/>
        </p:nvSpPr>
        <p:spPr bwMode="auto">
          <a:xfrm>
            <a:off x="3722688" y="1618457"/>
            <a:ext cx="254000" cy="20320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Tree>
    <p:extLst>
      <p:ext uri="{BB962C8B-B14F-4D97-AF65-F5344CB8AC3E}">
        <p14:creationId xmlns:p14="http://schemas.microsoft.com/office/powerpoint/2010/main" val="2271999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0"/>
          <p:cNvSpPr txBox="1">
            <a:spLocks noChangeArrowheads="1"/>
          </p:cNvSpPr>
          <p:nvPr/>
        </p:nvSpPr>
        <p:spPr bwMode="auto">
          <a:xfrm>
            <a:off x="311150" y="3470275"/>
            <a:ext cx="8148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lvl="1" eaLnBrk="1" hangingPunct="1">
              <a:buSzPct val="75000"/>
              <a:buFontTx/>
              <a:buBlip>
                <a:blip r:embed="rId21"/>
              </a:buBlip>
            </a:pPr>
            <a:r>
              <a:rPr lang="en-US" sz="2000" b="1">
                <a:solidFill>
                  <a:srgbClr val="FF0000"/>
                </a:solidFill>
                <a:cs typeface="Tahoma" pitchFamily="34" charset="0"/>
              </a:rPr>
              <a:t>Recovery:</a:t>
            </a:r>
            <a:r>
              <a:rPr lang="en-US" sz="2000">
                <a:cs typeface="Tahoma" pitchFamily="34" charset="0"/>
              </a:rPr>
              <a:t>     Filter by                    to obtain         , then interpolate</a:t>
            </a:r>
          </a:p>
        </p:txBody>
      </p:sp>
      <p:sp>
        <p:nvSpPr>
          <p:cNvPr id="52227" name="Title 1"/>
          <p:cNvSpPr>
            <a:spLocks noGrp="1"/>
          </p:cNvSpPr>
          <p:nvPr>
            <p:ph type="title"/>
          </p:nvPr>
        </p:nvSpPr>
        <p:spPr>
          <a:xfrm>
            <a:off x="0" y="120650"/>
            <a:ext cx="9144000" cy="922338"/>
          </a:xfrm>
        </p:spPr>
        <p:txBody>
          <a:bodyPr/>
          <a:lstStyle/>
          <a:p>
            <a:r>
              <a:rPr lang="en-US" sz="3600" smtClean="0"/>
              <a:t>Reconstruction from Generalized Samples</a:t>
            </a:r>
            <a:endParaRPr lang="he-IL" sz="3600" smtClean="0"/>
          </a:p>
        </p:txBody>
      </p:sp>
      <p:pic>
        <p:nvPicPr>
          <p:cNvPr id="52228" name="Picture 9"/>
          <p:cNvPicPr>
            <a:picLocks noChangeAspect="1"/>
          </p:cNvPicPr>
          <p:nvPr>
            <p:custDataLst>
              <p:tags r:id="rId1"/>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578100" y="1766888"/>
            <a:ext cx="264001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13"/>
          <p:cNvPicPr>
            <a:picLocks noChangeAspect="1"/>
          </p:cNvPicPr>
          <p:nvPr>
            <p:custDataLst>
              <p:tags r:id="rId2"/>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6248400" y="1795463"/>
            <a:ext cx="23733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14"/>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578100" y="2427288"/>
            <a:ext cx="2497138"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1180912" y="2795905"/>
            <a:ext cx="7720965" cy="674370"/>
          </a:xfrm>
          <a:prstGeom prst="rect">
            <a:avLst/>
          </a:prstGeom>
        </p:spPr>
      </p:pic>
      <p:pic>
        <p:nvPicPr>
          <p:cNvPr id="52232" name="Picture 16" descr="addin_tmp"/>
          <p:cNvPicPr>
            <a:picLocks noChangeAspect="1" noChangeArrowheads="1"/>
          </p:cNvPicPr>
          <p:nvPr>
            <p:custDataLst>
              <p:tags r:id="rId5"/>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892800" y="3548063"/>
            <a:ext cx="419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AutoShape 18"/>
          <p:cNvSpPr>
            <a:spLocks noChangeArrowheads="1"/>
          </p:cNvSpPr>
          <p:nvPr/>
        </p:nvSpPr>
        <p:spPr bwMode="auto">
          <a:xfrm>
            <a:off x="5378450" y="1779588"/>
            <a:ext cx="508000" cy="304800"/>
          </a:xfrm>
          <a:prstGeom prst="rightArrow">
            <a:avLst>
              <a:gd name="adj1" fmla="val 50000"/>
              <a:gd name="adj2" fmla="val 41667"/>
            </a:avLst>
          </a:prstGeom>
          <a:solidFill>
            <a:schemeClr val="accent2"/>
          </a:solidFill>
          <a:ln w="9525" algn="ctr">
            <a:solidFill>
              <a:schemeClr val="tx1"/>
            </a:solidFill>
            <a:miter lim="800000"/>
            <a:headEnd/>
            <a:tailEnd/>
          </a:ln>
        </p:spPr>
        <p:txBody>
          <a:bodyPr wrap="none" anchor="ctr"/>
          <a:lstStyle/>
          <a:p>
            <a:endParaRPr lang="he-IL"/>
          </a:p>
        </p:txBody>
      </p:sp>
      <p:sp>
        <p:nvSpPr>
          <p:cNvPr id="140" name="Rectangle 139"/>
          <p:cNvSpPr/>
          <p:nvPr/>
        </p:nvSpPr>
        <p:spPr>
          <a:xfrm>
            <a:off x="606425" y="4038600"/>
            <a:ext cx="7753350" cy="1349375"/>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pic>
        <p:nvPicPr>
          <p:cNvPr id="52235" name="Picture 112"/>
          <p:cNvPicPr>
            <a:picLocks noChangeAspect="1"/>
          </p:cNvPicPr>
          <p:nvPr>
            <p:custDataLst>
              <p:tags r:id="rId6"/>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2755900" y="4475163"/>
            <a:ext cx="6032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6" name="Group 174"/>
          <p:cNvGrpSpPr>
            <a:grpSpLocks/>
          </p:cNvGrpSpPr>
          <p:nvPr/>
        </p:nvGrpSpPr>
        <p:grpSpPr bwMode="auto">
          <a:xfrm>
            <a:off x="2936875" y="4794250"/>
            <a:ext cx="288925" cy="257175"/>
            <a:chOff x="3254375" y="2994025"/>
            <a:chExt cx="288925" cy="257175"/>
          </a:xfrm>
        </p:grpSpPr>
        <p:sp>
          <p:nvSpPr>
            <p:cNvPr id="52268"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2269"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52237" name="Line 296"/>
          <p:cNvSpPr>
            <a:spLocks noChangeShapeType="1"/>
          </p:cNvSpPr>
          <p:nvPr/>
        </p:nvSpPr>
        <p:spPr bwMode="auto">
          <a:xfrm flipH="1">
            <a:off x="2560638" y="5018088"/>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2238" name="Rectangle 43"/>
          <p:cNvSpPr>
            <a:spLocks noChangeArrowheads="1"/>
          </p:cNvSpPr>
          <p:nvPr/>
        </p:nvSpPr>
        <p:spPr bwMode="auto">
          <a:xfrm>
            <a:off x="1633538" y="4833938"/>
            <a:ext cx="9271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3" name="Picture 2"/>
          <p:cNvPicPr>
            <a:picLocks noChangeAspect="1"/>
          </p:cNvPicPr>
          <p:nvPr>
            <p:custDataLst>
              <p:tags r:id="rId7"/>
            </p:custDataLst>
          </p:nvPr>
        </p:nvPicPr>
        <p:blipFill>
          <a:blip r:embed="rId28" cstate="print">
            <a:extLst>
              <a:ext uri="{28A0092B-C50C-407E-A947-70E740481C1C}">
                <a14:useLocalDpi xmlns:a14="http://schemas.microsoft.com/office/drawing/2010/main" val="0"/>
              </a:ext>
            </a:extLst>
          </a:blip>
          <a:stretch>
            <a:fillRect/>
          </a:stretch>
        </p:blipFill>
        <p:spPr>
          <a:xfrm>
            <a:off x="1835150" y="4891088"/>
            <a:ext cx="567690" cy="255270"/>
          </a:xfrm>
          <a:prstGeom prst="rect">
            <a:avLst/>
          </a:prstGeom>
        </p:spPr>
      </p:pic>
      <p:sp>
        <p:nvSpPr>
          <p:cNvPr id="52240" name="Line 317"/>
          <p:cNvSpPr>
            <a:spLocks noChangeShapeType="1"/>
          </p:cNvSpPr>
          <p:nvPr/>
        </p:nvSpPr>
        <p:spPr bwMode="auto">
          <a:xfrm flipH="1">
            <a:off x="1246188" y="5018088"/>
            <a:ext cx="3937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2241" name="Picture 295" descr="addin_tmp"/>
          <p:cNvPicPr>
            <a:picLocks noChangeAspect="1" noChangeArrowheads="1"/>
          </p:cNvPicPr>
          <p:nvPr>
            <p:custDataLst>
              <p:tags r:id="rId8"/>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779463" y="4891088"/>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2" name="Line 296"/>
          <p:cNvSpPr>
            <a:spLocks noChangeShapeType="1"/>
          </p:cNvSpPr>
          <p:nvPr/>
        </p:nvSpPr>
        <p:spPr bwMode="auto">
          <a:xfrm flipH="1">
            <a:off x="3284538" y="5018088"/>
            <a:ext cx="79851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2243" name="Picture 122"/>
          <p:cNvPicPr>
            <a:picLocks noChangeAspect="1"/>
          </p:cNvPicPr>
          <p:nvPr>
            <p:custDataLst>
              <p:tags r:id="rId9"/>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3508375" y="4730750"/>
            <a:ext cx="3651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4" name="Rectangle 43"/>
          <p:cNvSpPr>
            <a:spLocks noChangeArrowheads="1"/>
          </p:cNvSpPr>
          <p:nvPr/>
        </p:nvSpPr>
        <p:spPr bwMode="auto">
          <a:xfrm>
            <a:off x="4083050" y="4833938"/>
            <a:ext cx="1227138"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6" name="Picture 5"/>
          <p:cNvPicPr>
            <a:picLocks noChangeAspect="1"/>
          </p:cNvPicPr>
          <p:nvPr>
            <p:custDataLst>
              <p:tags r:id="rId10"/>
            </p:custDataLst>
          </p:nvPr>
        </p:nvPicPr>
        <p:blipFill>
          <a:blip r:embed="rId31" cstate="print">
            <a:extLst>
              <a:ext uri="{28A0092B-C50C-407E-A947-70E740481C1C}">
                <a14:useLocalDpi xmlns:a14="http://schemas.microsoft.com/office/drawing/2010/main" val="0"/>
              </a:ext>
            </a:extLst>
          </a:blip>
          <a:stretch>
            <a:fillRect/>
          </a:stretch>
        </p:blipFill>
        <p:spPr>
          <a:xfrm>
            <a:off x="4125913" y="4865688"/>
            <a:ext cx="1163955" cy="306705"/>
          </a:xfrm>
          <a:prstGeom prst="rect">
            <a:avLst/>
          </a:prstGeom>
        </p:spPr>
      </p:pic>
      <p:sp>
        <p:nvSpPr>
          <p:cNvPr id="52246" name="Line 296"/>
          <p:cNvSpPr>
            <a:spLocks noChangeShapeType="1"/>
          </p:cNvSpPr>
          <p:nvPr/>
        </p:nvSpPr>
        <p:spPr bwMode="auto">
          <a:xfrm flipH="1">
            <a:off x="5310188" y="5018088"/>
            <a:ext cx="79692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2247" name="Picture 5"/>
          <p:cNvPicPr>
            <a:picLocks noChangeAspect="1"/>
          </p:cNvPicPr>
          <p:nvPr>
            <p:custDataLst>
              <p:tags r:id="rId11"/>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5499100" y="4730750"/>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48" name="Group 291"/>
          <p:cNvGrpSpPr>
            <a:grpSpLocks/>
          </p:cNvGrpSpPr>
          <p:nvPr/>
        </p:nvGrpSpPr>
        <p:grpSpPr bwMode="auto">
          <a:xfrm>
            <a:off x="6089650" y="4932363"/>
            <a:ext cx="173038" cy="173037"/>
            <a:chOff x="4680" y="1460"/>
            <a:chExt cx="184" cy="184"/>
          </a:xfrm>
        </p:grpSpPr>
        <p:sp>
          <p:nvSpPr>
            <p:cNvPr id="52265"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52266"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2267"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2249" name="Rectangle 82"/>
          <p:cNvSpPr>
            <a:spLocks noChangeArrowheads="1"/>
          </p:cNvSpPr>
          <p:nvPr/>
        </p:nvSpPr>
        <p:spPr bwMode="auto">
          <a:xfrm>
            <a:off x="6505575" y="4833938"/>
            <a:ext cx="798513"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2250" name="Picture 6"/>
          <p:cNvPicPr>
            <a:picLocks noChangeAspect="1"/>
          </p:cNvPicPr>
          <p:nvPr>
            <p:custDataLst>
              <p:tags r:id="rId12"/>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6710363" y="4891088"/>
            <a:ext cx="3889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1" name="Line 302"/>
          <p:cNvSpPr>
            <a:spLocks noChangeShapeType="1"/>
          </p:cNvSpPr>
          <p:nvPr/>
        </p:nvSpPr>
        <p:spPr bwMode="auto">
          <a:xfrm>
            <a:off x="6276975" y="5018088"/>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2252" name="Line 299"/>
          <p:cNvSpPr>
            <a:spLocks noChangeShapeType="1"/>
          </p:cNvSpPr>
          <p:nvPr/>
        </p:nvSpPr>
        <p:spPr bwMode="auto">
          <a:xfrm flipV="1">
            <a:off x="6175375" y="4475163"/>
            <a:ext cx="0" cy="44767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2253" name="Picture 127" descr="addin_tmp"/>
          <p:cNvPicPr>
            <a:picLocks noChangeAspect="1" noChangeArrowheads="1"/>
          </p:cNvPicPr>
          <p:nvPr>
            <p:custDataLst>
              <p:tags r:id="rId13"/>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5597525" y="4148138"/>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54" name="Picture 98" descr="addin_tmp"/>
          <p:cNvPicPr>
            <a:picLocks noChangeAspect="1" noChangeArrowheads="1"/>
          </p:cNvPicPr>
          <p:nvPr>
            <p:custDataLst>
              <p:tags r:id="rId14"/>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7785100" y="48910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5" name="Line 337"/>
          <p:cNvSpPr>
            <a:spLocks noChangeShapeType="1"/>
          </p:cNvSpPr>
          <p:nvPr/>
        </p:nvSpPr>
        <p:spPr bwMode="auto">
          <a:xfrm flipH="1">
            <a:off x="7340600" y="5018088"/>
            <a:ext cx="39052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2257" name="Text Box 20"/>
          <p:cNvSpPr txBox="1">
            <a:spLocks noChangeArrowheads="1"/>
          </p:cNvSpPr>
          <p:nvPr/>
        </p:nvSpPr>
        <p:spPr bwMode="auto">
          <a:xfrm>
            <a:off x="311150" y="1731963"/>
            <a:ext cx="21383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lvl="1" eaLnBrk="1" hangingPunct="1">
              <a:buSzPct val="75000"/>
              <a:buFontTx/>
              <a:buBlip>
                <a:blip r:embed="rId21"/>
              </a:buBlip>
            </a:pPr>
            <a:r>
              <a:rPr lang="en-US" sz="2000" b="1">
                <a:solidFill>
                  <a:srgbClr val="FF0000"/>
                </a:solidFill>
                <a:cs typeface="Tahoma" pitchFamily="34" charset="0"/>
              </a:rPr>
              <a:t>Model:</a:t>
            </a:r>
          </a:p>
          <a:p>
            <a:pPr lvl="1" eaLnBrk="1" hangingPunct="1">
              <a:buSzPct val="75000"/>
              <a:buFontTx/>
              <a:buBlip>
                <a:blip r:embed="rId21"/>
              </a:buBlip>
            </a:pPr>
            <a:endParaRPr lang="en-US" sz="2000">
              <a:cs typeface="Tahoma" pitchFamily="34" charset="0"/>
            </a:endParaRPr>
          </a:p>
          <a:p>
            <a:pPr lvl="1" eaLnBrk="1" hangingPunct="1">
              <a:buSzPct val="75000"/>
              <a:buFontTx/>
              <a:buBlip>
                <a:blip r:embed="rId21"/>
              </a:buBlip>
            </a:pPr>
            <a:r>
              <a:rPr lang="en-US" sz="2000" b="1">
                <a:solidFill>
                  <a:srgbClr val="FF0000"/>
                </a:solidFill>
                <a:cs typeface="Tahoma" pitchFamily="34" charset="0"/>
              </a:rPr>
              <a:t>Sampling:</a:t>
            </a:r>
          </a:p>
          <a:p>
            <a:pPr lvl="1" eaLnBrk="1" hangingPunct="1">
              <a:buSzPct val="75000"/>
              <a:buFontTx/>
              <a:buBlip>
                <a:blip r:embed="rId21"/>
              </a:buBlip>
            </a:pPr>
            <a:endParaRPr lang="en-US" sz="2000">
              <a:cs typeface="Tahoma" pitchFamily="34" charset="0"/>
            </a:endParaRPr>
          </a:p>
        </p:txBody>
      </p:sp>
      <p:sp>
        <p:nvSpPr>
          <p:cNvPr id="52258" name="Text Box 20"/>
          <p:cNvSpPr txBox="1">
            <a:spLocks noChangeArrowheads="1"/>
          </p:cNvSpPr>
          <p:nvPr/>
        </p:nvSpPr>
        <p:spPr bwMode="auto">
          <a:xfrm>
            <a:off x="311150" y="1325563"/>
            <a:ext cx="256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1"/>
              </a:buBlip>
            </a:pPr>
            <a:r>
              <a:rPr lang="en-US" sz="2000">
                <a:cs typeface="Tahoma" pitchFamily="34" charset="0"/>
              </a:rPr>
              <a:t> Shift-invariant case</a:t>
            </a:r>
          </a:p>
        </p:txBody>
      </p:sp>
      <p:pic>
        <p:nvPicPr>
          <p:cNvPr id="5" name="Picture 4"/>
          <p:cNvPicPr>
            <a:picLocks noChangeAspect="1"/>
          </p:cNvPicPr>
          <p:nvPr>
            <p:custDataLst>
              <p:tags r:id="rId15"/>
            </p:custDataLst>
          </p:nvPr>
        </p:nvPicPr>
        <p:blipFill>
          <a:blip r:embed="rId31" cstate="print">
            <a:extLst>
              <a:ext uri="{28A0092B-C50C-407E-A947-70E740481C1C}">
                <a14:useLocalDpi xmlns:a14="http://schemas.microsoft.com/office/drawing/2010/main" val="0"/>
              </a:ext>
            </a:extLst>
          </a:blip>
          <a:stretch>
            <a:fillRect/>
          </a:stretch>
        </p:blipFill>
        <p:spPr>
          <a:xfrm>
            <a:off x="3616325" y="3524250"/>
            <a:ext cx="1163955" cy="306705"/>
          </a:xfrm>
          <a:prstGeom prst="rect">
            <a:avLst/>
          </a:prstGeom>
        </p:spPr>
      </p:pic>
      <p:pic>
        <p:nvPicPr>
          <p:cNvPr id="52260" name="Picture 8"/>
          <p:cNvPicPr>
            <a:picLocks noChangeAspect="1"/>
          </p:cNvPicPr>
          <p:nvPr>
            <p:custDataLst>
              <p:tags r:id="rId16"/>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8416925" y="3557588"/>
            <a:ext cx="4048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61" name="Text Box 20"/>
          <p:cNvSpPr txBox="1">
            <a:spLocks noChangeArrowheads="1"/>
          </p:cNvSpPr>
          <p:nvPr/>
        </p:nvSpPr>
        <p:spPr bwMode="auto">
          <a:xfrm>
            <a:off x="311150" y="5465763"/>
            <a:ext cx="6119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1"/>
              </a:buBlip>
            </a:pPr>
            <a:r>
              <a:rPr lang="en-US" sz="2000">
                <a:cs typeface="Tahoma" pitchFamily="34" charset="0"/>
              </a:rPr>
              <a:t> Sampling rate is       rather than the Nyquist rate of</a:t>
            </a:r>
          </a:p>
          <a:p>
            <a:pPr eaLnBrk="1" hangingPunct="1">
              <a:buSzPct val="75000"/>
              <a:buFontTx/>
              <a:buBlip>
                <a:blip r:embed="rId21"/>
              </a:buBlip>
            </a:pPr>
            <a:endParaRPr lang="en-US" sz="2000">
              <a:cs typeface="Tahoma" pitchFamily="34" charset="0"/>
            </a:endParaRPr>
          </a:p>
          <a:p>
            <a:pPr eaLnBrk="1" hangingPunct="1">
              <a:buSzPct val="75000"/>
              <a:buFontTx/>
              <a:buBlip>
                <a:blip r:embed="rId21"/>
              </a:buBlip>
            </a:pPr>
            <a:r>
              <a:rPr lang="en-US" sz="2000">
                <a:cs typeface="Tahoma" pitchFamily="34" charset="0"/>
              </a:rPr>
              <a:t> Approach does not depend on</a:t>
            </a:r>
          </a:p>
        </p:txBody>
      </p:sp>
      <p:pic>
        <p:nvPicPr>
          <p:cNvPr id="52262" name="Picture 18"/>
          <p:cNvPicPr>
            <a:picLocks noChangeAspect="1"/>
          </p:cNvPicPr>
          <p:nvPr>
            <p:custDataLst>
              <p:tags r:id="rId17"/>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2570163" y="5529263"/>
            <a:ext cx="149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3" name="Picture 19"/>
          <p:cNvPicPr>
            <a:picLocks noChangeAspect="1"/>
          </p:cNvPicPr>
          <p:nvPr>
            <p:custDataLst>
              <p:tags r:id="rId18"/>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6394450" y="5568950"/>
            <a:ext cx="4032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64" name="Picture 20"/>
          <p:cNvPicPr>
            <a:picLocks noChangeAspect="1"/>
          </p:cNvPicPr>
          <p:nvPr>
            <p:custDataLst>
              <p:tags r:id="rId19"/>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4095750" y="6186488"/>
            <a:ext cx="5064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5"/>
          <p:cNvSpPr txBox="1">
            <a:spLocks noChangeArrowheads="1"/>
          </p:cNvSpPr>
          <p:nvPr/>
        </p:nvSpPr>
        <p:spPr bwMode="auto">
          <a:xfrm>
            <a:off x="7127551" y="5946232"/>
            <a:ext cx="201644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Aldroubi</a:t>
            </a:r>
            <a:r>
              <a:rPr lang="en-US" sz="1200" b="1" dirty="0">
                <a:solidFill>
                  <a:srgbClr val="CC0099"/>
                </a:solidFill>
              </a:rPr>
              <a:t> and Unser, </a:t>
            </a:r>
            <a:r>
              <a:rPr lang="en-US" sz="1200" b="1" dirty="0" smtClean="0">
                <a:solidFill>
                  <a:srgbClr val="CC0099"/>
                </a:solidFill>
              </a:rPr>
              <a:t>‘94</a:t>
            </a:r>
            <a:endParaRPr lang="en-US" sz="1200" b="1" dirty="0">
              <a:solidFill>
                <a:srgbClr val="CC0099"/>
              </a:solidFill>
            </a:endParaRPr>
          </a:p>
          <a:p>
            <a:pPr algn="r">
              <a:lnSpc>
                <a:spcPct val="120000"/>
              </a:lnSpc>
              <a:buSzPct val="75000"/>
            </a:pPr>
            <a:r>
              <a:rPr lang="en-US" sz="1200" b="1" dirty="0">
                <a:solidFill>
                  <a:srgbClr val="CC0099"/>
                </a:solidFill>
              </a:rPr>
              <a:t>Christensen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‘05</a:t>
            </a:r>
            <a:endParaRPr lang="en-US" sz="1200" b="1" dirty="0">
              <a:solidFill>
                <a:srgbClr val="CC0099"/>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custDataLst>
              <p:tags r:id="rId1"/>
            </p:custDataLst>
          </p:nvPr>
        </p:nvPicPr>
        <p:blipFill>
          <a:blip r:embed="rId22" cstate="print">
            <a:extLst>
              <a:ext uri="{28A0092B-C50C-407E-A947-70E740481C1C}">
                <a14:useLocalDpi xmlns:a14="http://schemas.microsoft.com/office/drawing/2010/main" val="0"/>
              </a:ext>
            </a:extLst>
          </a:blip>
          <a:stretch>
            <a:fillRect/>
          </a:stretch>
        </p:blipFill>
        <p:spPr>
          <a:xfrm>
            <a:off x="2199132" y="5209858"/>
            <a:ext cx="4841748" cy="550164"/>
          </a:xfrm>
          <a:prstGeom prst="rect">
            <a:avLst/>
          </a:prstGeom>
        </p:spPr>
      </p:pic>
      <p:sp>
        <p:nvSpPr>
          <p:cNvPr id="53250" name="Text Box 20"/>
          <p:cNvSpPr txBox="1">
            <a:spLocks noChangeArrowheads="1"/>
          </p:cNvSpPr>
          <p:nvPr/>
        </p:nvSpPr>
        <p:spPr bwMode="auto">
          <a:xfrm>
            <a:off x="311150" y="5927382"/>
            <a:ext cx="477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3"/>
              </a:buBlip>
            </a:pPr>
            <a:r>
              <a:rPr lang="en-US" sz="2000">
                <a:cs typeface="Tahoma" pitchFamily="34" charset="0"/>
              </a:rPr>
              <a:t> Sampling rate is       </a:t>
            </a:r>
            <a:r>
              <a:rPr lang="en-US" sz="2000">
                <a:cs typeface="Tahoma" pitchFamily="34" charset="0"/>
                <a:sym typeface="Wingdings" pitchFamily="2" charset="2"/>
              </a:rPr>
              <a:t>  </a:t>
            </a:r>
            <a:r>
              <a:rPr lang="en-US" sz="2000">
                <a:cs typeface="Tahoma" pitchFamily="34" charset="0"/>
              </a:rPr>
              <a:t>independent of</a:t>
            </a:r>
          </a:p>
        </p:txBody>
      </p:sp>
      <p:pic>
        <p:nvPicPr>
          <p:cNvPr id="53251" name="Picture 3"/>
          <p:cNvPicPr>
            <a:picLocks noChangeAspect="1"/>
          </p:cNvPicPr>
          <p:nvPr>
            <p:custDataLst>
              <p:tags r:id="rId2"/>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570163" y="5990882"/>
            <a:ext cx="180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105"/>
          <p:cNvPicPr>
            <a:picLocks noChangeAspect="1"/>
          </p:cNvPicPr>
          <p:nvPr>
            <p:custDataLst>
              <p:tags r:id="rId3"/>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089525" y="6011519"/>
            <a:ext cx="5080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100"/>
          <p:cNvSpPr/>
          <p:nvPr/>
        </p:nvSpPr>
        <p:spPr>
          <a:xfrm>
            <a:off x="260350" y="2462213"/>
            <a:ext cx="8553450" cy="2670175"/>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sp>
        <p:nvSpPr>
          <p:cNvPr id="53254" name="Title 1"/>
          <p:cNvSpPr>
            <a:spLocks noGrp="1"/>
          </p:cNvSpPr>
          <p:nvPr>
            <p:ph type="title"/>
          </p:nvPr>
        </p:nvSpPr>
        <p:spPr/>
        <p:txBody>
          <a:bodyPr/>
          <a:lstStyle/>
          <a:p>
            <a:r>
              <a:rPr lang="en-US" smtClean="0"/>
              <a:t>Multiple Shift-Invariant Generators</a:t>
            </a:r>
            <a:endParaRPr lang="he-IL" smtClean="0"/>
          </a:p>
        </p:txBody>
      </p:sp>
      <p:sp>
        <p:nvSpPr>
          <p:cNvPr id="53255" name="Line 296"/>
          <p:cNvSpPr>
            <a:spLocks noChangeShapeType="1"/>
          </p:cNvSpPr>
          <p:nvPr/>
        </p:nvSpPr>
        <p:spPr bwMode="auto">
          <a:xfrm flipH="1">
            <a:off x="2693988" y="2822575"/>
            <a:ext cx="4000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256" name="Line 301"/>
          <p:cNvSpPr>
            <a:spLocks noChangeShapeType="1"/>
          </p:cNvSpPr>
          <p:nvPr/>
        </p:nvSpPr>
        <p:spPr bwMode="auto">
          <a:xfrm flipV="1">
            <a:off x="3090863" y="2627313"/>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257" name="Line 302"/>
          <p:cNvSpPr>
            <a:spLocks noChangeShapeType="1"/>
          </p:cNvSpPr>
          <p:nvPr/>
        </p:nvSpPr>
        <p:spPr bwMode="auto">
          <a:xfrm>
            <a:off x="3271838" y="2832100"/>
            <a:ext cx="8223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53258" name="Picture 81"/>
          <p:cNvPicPr>
            <a:picLocks noChangeAspect="1"/>
          </p:cNvPicPr>
          <p:nvPr>
            <p:custDataLst>
              <p:tags r:id="rId4"/>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890838" y="2901950"/>
            <a:ext cx="604837"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Freeform 29"/>
          <p:cNvSpPr>
            <a:spLocks/>
          </p:cNvSpPr>
          <p:nvPr/>
        </p:nvSpPr>
        <p:spPr bwMode="auto">
          <a:xfrm>
            <a:off x="3014663" y="2598738"/>
            <a:ext cx="212725" cy="258762"/>
          </a:xfrm>
          <a:custGeom>
            <a:avLst/>
            <a:gdLst>
              <a:gd name="T0" fmla="*/ 0 w 197"/>
              <a:gd name="T1" fmla="*/ 0 h 220"/>
              <a:gd name="T2" fmla="*/ 2147483647 w 197"/>
              <a:gd name="T3" fmla="*/ 2147483647 h 220"/>
              <a:gd name="T4" fmla="*/ 2147483647 w 197"/>
              <a:gd name="T5" fmla="*/ 2147483647 h 220"/>
              <a:gd name="T6" fmla="*/ 2147483647 w 197"/>
              <a:gd name="T7" fmla="*/ 2147483647 h 220"/>
              <a:gd name="T8" fmla="*/ 0 60000 65536"/>
              <a:gd name="T9" fmla="*/ 0 60000 65536"/>
              <a:gd name="T10" fmla="*/ 0 60000 65536"/>
              <a:gd name="T11" fmla="*/ 0 60000 65536"/>
              <a:gd name="T12" fmla="*/ 0 w 197"/>
              <a:gd name="T13" fmla="*/ 0 h 220"/>
              <a:gd name="T14" fmla="*/ 197 w 197"/>
              <a:gd name="T15" fmla="*/ 220 h 220"/>
            </a:gdLst>
            <a:ahLst/>
            <a:cxnLst>
              <a:cxn ang="T8">
                <a:pos x="T0" y="T1"/>
              </a:cxn>
              <a:cxn ang="T9">
                <a:pos x="T2" y="T3"/>
              </a:cxn>
              <a:cxn ang="T10">
                <a:pos x="T4" y="T5"/>
              </a:cxn>
              <a:cxn ang="T11">
                <a:pos x="T6" y="T7"/>
              </a:cxn>
            </a:cxnLst>
            <a:rect l="T12" t="T13" r="T14" b="T15"/>
            <a:pathLst>
              <a:path w="197" h="220">
                <a:moveTo>
                  <a:pt x="0" y="0"/>
                </a:moveTo>
                <a:cubicBezTo>
                  <a:pt x="46" y="6"/>
                  <a:pt x="93" y="12"/>
                  <a:pt x="124" y="28"/>
                </a:cubicBezTo>
                <a:cubicBezTo>
                  <a:pt x="155" y="44"/>
                  <a:pt x="177" y="64"/>
                  <a:pt x="187" y="96"/>
                </a:cubicBezTo>
                <a:cubicBezTo>
                  <a:pt x="197" y="128"/>
                  <a:pt x="189" y="174"/>
                  <a:pt x="181" y="220"/>
                </a:cubicBezTo>
              </a:path>
            </a:pathLst>
          </a:custGeom>
          <a:noFill/>
          <a:ln w="9525">
            <a:solidFill>
              <a:schemeClr val="tx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53260" name="Picture 91"/>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46088" y="3486150"/>
            <a:ext cx="3238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Line 316"/>
          <p:cNvSpPr>
            <a:spLocks noChangeShapeType="1"/>
          </p:cNvSpPr>
          <p:nvPr/>
        </p:nvSpPr>
        <p:spPr bwMode="auto">
          <a:xfrm>
            <a:off x="1379538" y="2817813"/>
            <a:ext cx="0" cy="1604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262" name="Line 317"/>
          <p:cNvSpPr>
            <a:spLocks noChangeShapeType="1"/>
          </p:cNvSpPr>
          <p:nvPr/>
        </p:nvSpPr>
        <p:spPr bwMode="auto">
          <a:xfrm>
            <a:off x="1379538" y="4422775"/>
            <a:ext cx="393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263" name="Rectangle 43"/>
          <p:cNvSpPr>
            <a:spLocks noChangeArrowheads="1"/>
          </p:cNvSpPr>
          <p:nvPr/>
        </p:nvSpPr>
        <p:spPr bwMode="auto">
          <a:xfrm>
            <a:off x="1766888" y="2647950"/>
            <a:ext cx="92710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pic>
        <p:nvPicPr>
          <p:cNvPr id="53264" name="Picture 79"/>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1955800" y="2730500"/>
            <a:ext cx="54927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Rectangle 45"/>
          <p:cNvSpPr>
            <a:spLocks noChangeArrowheads="1"/>
          </p:cNvSpPr>
          <p:nvPr/>
        </p:nvSpPr>
        <p:spPr bwMode="auto">
          <a:xfrm>
            <a:off x="1766888" y="4238625"/>
            <a:ext cx="927100"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pic>
        <p:nvPicPr>
          <p:cNvPr id="53266" name="Picture 80"/>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1927225" y="4318000"/>
            <a:ext cx="6080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67" name="Group 21"/>
          <p:cNvGrpSpPr>
            <a:grpSpLocks/>
          </p:cNvGrpSpPr>
          <p:nvPr/>
        </p:nvGrpSpPr>
        <p:grpSpPr bwMode="auto">
          <a:xfrm>
            <a:off x="2205038" y="3446463"/>
            <a:ext cx="52387" cy="349250"/>
            <a:chOff x="2100263" y="4224338"/>
            <a:chExt cx="52387" cy="349250"/>
          </a:xfrm>
        </p:grpSpPr>
        <p:sp>
          <p:nvSpPr>
            <p:cNvPr id="53324" name="Oval 47"/>
            <p:cNvSpPr>
              <a:spLocks noChangeArrowheads="1"/>
            </p:cNvSpPr>
            <p:nvPr/>
          </p:nvSpPr>
          <p:spPr bwMode="auto">
            <a:xfrm>
              <a:off x="2100263" y="4224338"/>
              <a:ext cx="52387" cy="52387"/>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3325" name="Oval 48"/>
            <p:cNvSpPr>
              <a:spLocks noChangeArrowheads="1"/>
            </p:cNvSpPr>
            <p:nvPr/>
          </p:nvSpPr>
          <p:spPr bwMode="auto">
            <a:xfrm>
              <a:off x="2100263" y="4372769"/>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3326" name="Oval 49"/>
            <p:cNvSpPr>
              <a:spLocks noChangeArrowheads="1"/>
            </p:cNvSpPr>
            <p:nvPr/>
          </p:nvSpPr>
          <p:spPr bwMode="auto">
            <a:xfrm>
              <a:off x="2100263" y="4521200"/>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grpSp>
      <p:pic>
        <p:nvPicPr>
          <p:cNvPr id="53268" name="Picture 83"/>
          <p:cNvPicPr>
            <a:picLocks noChangeAspect="1"/>
          </p:cNvPicPr>
          <p:nvPr>
            <p:custDataLst>
              <p:tags r:id="rId8"/>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3470275" y="2568575"/>
            <a:ext cx="3825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9" name="Line 317"/>
          <p:cNvSpPr>
            <a:spLocks noChangeShapeType="1"/>
          </p:cNvSpPr>
          <p:nvPr/>
        </p:nvSpPr>
        <p:spPr bwMode="auto">
          <a:xfrm>
            <a:off x="1379538" y="2817813"/>
            <a:ext cx="393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53270" name="Picture 84"/>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3427413" y="4192588"/>
            <a:ext cx="446087"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87"/>
          <p:cNvPicPr>
            <a:picLocks noChangeAspect="1"/>
          </p:cNvPicPr>
          <p:nvPr>
            <p:custDataLst>
              <p:tags r:id="rId10"/>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5640388" y="2568575"/>
            <a:ext cx="4000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86"/>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5640388" y="4192588"/>
            <a:ext cx="461962"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3273" name="Group 291"/>
          <p:cNvGrpSpPr>
            <a:grpSpLocks/>
          </p:cNvGrpSpPr>
          <p:nvPr/>
        </p:nvGrpSpPr>
        <p:grpSpPr bwMode="auto">
          <a:xfrm>
            <a:off x="6299200" y="4337050"/>
            <a:ext cx="173038" cy="173038"/>
            <a:chOff x="4680" y="1460"/>
            <a:chExt cx="184" cy="184"/>
          </a:xfrm>
        </p:grpSpPr>
        <p:sp>
          <p:nvSpPr>
            <p:cNvPr id="53321"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53322"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323"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grpSp>
        <p:nvGrpSpPr>
          <p:cNvPr id="53274" name="Group 291"/>
          <p:cNvGrpSpPr>
            <a:grpSpLocks/>
          </p:cNvGrpSpPr>
          <p:nvPr/>
        </p:nvGrpSpPr>
        <p:grpSpPr bwMode="auto">
          <a:xfrm>
            <a:off x="6299200" y="2741613"/>
            <a:ext cx="173038" cy="173037"/>
            <a:chOff x="4680" y="1460"/>
            <a:chExt cx="184" cy="184"/>
          </a:xfrm>
        </p:grpSpPr>
        <p:sp>
          <p:nvSpPr>
            <p:cNvPr id="53318"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53319"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320"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3275" name="Line 299"/>
          <p:cNvSpPr>
            <a:spLocks noChangeShapeType="1"/>
          </p:cNvSpPr>
          <p:nvPr/>
        </p:nvSpPr>
        <p:spPr bwMode="auto">
          <a:xfrm flipV="1">
            <a:off x="6386513" y="2917825"/>
            <a:ext cx="0" cy="2635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76" name="Rectangle 80"/>
          <p:cNvSpPr>
            <a:spLocks noChangeArrowheads="1"/>
          </p:cNvSpPr>
          <p:nvPr/>
        </p:nvSpPr>
        <p:spPr bwMode="auto">
          <a:xfrm>
            <a:off x="6719888" y="2647950"/>
            <a:ext cx="798512"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pic>
        <p:nvPicPr>
          <p:cNvPr id="53277" name="Picture 89"/>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6915150" y="2730500"/>
            <a:ext cx="4079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78" name="Rectangle 82"/>
          <p:cNvSpPr>
            <a:spLocks noChangeArrowheads="1"/>
          </p:cNvSpPr>
          <p:nvPr/>
        </p:nvSpPr>
        <p:spPr bwMode="auto">
          <a:xfrm>
            <a:off x="6719888" y="4238625"/>
            <a:ext cx="798512" cy="3683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pic>
        <p:nvPicPr>
          <p:cNvPr id="53279" name="Picture 88"/>
          <p:cNvPicPr>
            <a:picLocks noChangeAspect="1"/>
          </p:cNvPicPr>
          <p:nvPr>
            <p:custDataLst>
              <p:tags r:id="rId13"/>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6883400" y="4321175"/>
            <a:ext cx="47148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80" name="Line 302"/>
          <p:cNvSpPr>
            <a:spLocks noChangeShapeType="1"/>
          </p:cNvSpPr>
          <p:nvPr/>
        </p:nvSpPr>
        <p:spPr bwMode="auto">
          <a:xfrm>
            <a:off x="6491288" y="2827338"/>
            <a:ext cx="2317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81" name="Line 302"/>
          <p:cNvSpPr>
            <a:spLocks noChangeShapeType="1"/>
          </p:cNvSpPr>
          <p:nvPr/>
        </p:nvSpPr>
        <p:spPr bwMode="auto">
          <a:xfrm>
            <a:off x="6491288" y="4422775"/>
            <a:ext cx="2317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82" name="Line 302"/>
          <p:cNvSpPr>
            <a:spLocks noChangeShapeType="1"/>
          </p:cNvSpPr>
          <p:nvPr/>
        </p:nvSpPr>
        <p:spPr bwMode="auto">
          <a:xfrm>
            <a:off x="7529513" y="2827338"/>
            <a:ext cx="2317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83" name="Line 302"/>
          <p:cNvSpPr>
            <a:spLocks noChangeShapeType="1"/>
          </p:cNvSpPr>
          <p:nvPr/>
        </p:nvSpPr>
        <p:spPr bwMode="auto">
          <a:xfrm>
            <a:off x="7529513" y="4422775"/>
            <a:ext cx="23177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53284" name="Group 291"/>
          <p:cNvGrpSpPr>
            <a:grpSpLocks/>
          </p:cNvGrpSpPr>
          <p:nvPr/>
        </p:nvGrpSpPr>
        <p:grpSpPr bwMode="auto">
          <a:xfrm rot="2700000">
            <a:off x="7674769" y="3534569"/>
            <a:ext cx="173038" cy="171450"/>
            <a:chOff x="4680" y="1460"/>
            <a:chExt cx="184" cy="184"/>
          </a:xfrm>
        </p:grpSpPr>
        <p:sp>
          <p:nvSpPr>
            <p:cNvPr id="53315"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r" rtl="1"/>
              <a:endParaRPr lang="ru-RU"/>
            </a:p>
          </p:txBody>
        </p:sp>
        <p:sp>
          <p:nvSpPr>
            <p:cNvPr id="53316"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317"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3285" name="Line 96"/>
          <p:cNvSpPr>
            <a:spLocks noChangeShapeType="1"/>
          </p:cNvSpPr>
          <p:nvPr/>
        </p:nvSpPr>
        <p:spPr bwMode="auto">
          <a:xfrm>
            <a:off x="7761288" y="2822575"/>
            <a:ext cx="0" cy="6905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86" name="Line 97"/>
          <p:cNvSpPr>
            <a:spLocks noChangeShapeType="1"/>
          </p:cNvSpPr>
          <p:nvPr/>
        </p:nvSpPr>
        <p:spPr bwMode="auto">
          <a:xfrm>
            <a:off x="7761288" y="3716338"/>
            <a:ext cx="0" cy="706437"/>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3287" name="Picture 90"/>
          <p:cNvPicPr>
            <a:picLocks noChangeAspect="1"/>
          </p:cNvPicPr>
          <p:nvPr>
            <p:custDataLst>
              <p:tags r:id="rId14"/>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8294688" y="3486150"/>
            <a:ext cx="32385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88" name="Line 337"/>
          <p:cNvSpPr>
            <a:spLocks noChangeShapeType="1"/>
          </p:cNvSpPr>
          <p:nvPr/>
        </p:nvSpPr>
        <p:spPr bwMode="auto">
          <a:xfrm flipH="1">
            <a:off x="7789863" y="3613150"/>
            <a:ext cx="4508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3289" name="Line 296"/>
          <p:cNvSpPr>
            <a:spLocks noChangeShapeType="1"/>
          </p:cNvSpPr>
          <p:nvPr/>
        </p:nvSpPr>
        <p:spPr bwMode="auto">
          <a:xfrm flipH="1">
            <a:off x="2693988" y="4440238"/>
            <a:ext cx="4000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290" name="Line 301"/>
          <p:cNvSpPr>
            <a:spLocks noChangeShapeType="1"/>
          </p:cNvSpPr>
          <p:nvPr/>
        </p:nvSpPr>
        <p:spPr bwMode="auto">
          <a:xfrm flipV="1">
            <a:off x="3090863" y="4244975"/>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291" name="Line 302"/>
          <p:cNvSpPr>
            <a:spLocks noChangeShapeType="1"/>
          </p:cNvSpPr>
          <p:nvPr/>
        </p:nvSpPr>
        <p:spPr bwMode="auto">
          <a:xfrm>
            <a:off x="3271838" y="4422775"/>
            <a:ext cx="8223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53292" name="Picture 82"/>
          <p:cNvPicPr>
            <a:picLocks noChangeAspect="1"/>
          </p:cNvPicPr>
          <p:nvPr>
            <p:custDataLst>
              <p:tags r:id="rId15"/>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890838" y="4519613"/>
            <a:ext cx="604837"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93" name="Freeform 112"/>
          <p:cNvSpPr>
            <a:spLocks/>
          </p:cNvSpPr>
          <p:nvPr/>
        </p:nvSpPr>
        <p:spPr bwMode="auto">
          <a:xfrm>
            <a:off x="3014663" y="4216400"/>
            <a:ext cx="212725" cy="258763"/>
          </a:xfrm>
          <a:custGeom>
            <a:avLst/>
            <a:gdLst>
              <a:gd name="T0" fmla="*/ 0 w 197"/>
              <a:gd name="T1" fmla="*/ 0 h 220"/>
              <a:gd name="T2" fmla="*/ 2147483647 w 197"/>
              <a:gd name="T3" fmla="*/ 2147483647 h 220"/>
              <a:gd name="T4" fmla="*/ 2147483647 w 197"/>
              <a:gd name="T5" fmla="*/ 2147483647 h 220"/>
              <a:gd name="T6" fmla="*/ 2147483647 w 197"/>
              <a:gd name="T7" fmla="*/ 2147483647 h 220"/>
              <a:gd name="T8" fmla="*/ 0 60000 65536"/>
              <a:gd name="T9" fmla="*/ 0 60000 65536"/>
              <a:gd name="T10" fmla="*/ 0 60000 65536"/>
              <a:gd name="T11" fmla="*/ 0 60000 65536"/>
              <a:gd name="T12" fmla="*/ 0 w 197"/>
              <a:gd name="T13" fmla="*/ 0 h 220"/>
              <a:gd name="T14" fmla="*/ 197 w 197"/>
              <a:gd name="T15" fmla="*/ 220 h 220"/>
            </a:gdLst>
            <a:ahLst/>
            <a:cxnLst>
              <a:cxn ang="T8">
                <a:pos x="T0" y="T1"/>
              </a:cxn>
              <a:cxn ang="T9">
                <a:pos x="T2" y="T3"/>
              </a:cxn>
              <a:cxn ang="T10">
                <a:pos x="T4" y="T5"/>
              </a:cxn>
              <a:cxn ang="T11">
                <a:pos x="T6" y="T7"/>
              </a:cxn>
            </a:cxnLst>
            <a:rect l="T12" t="T13" r="T14" b="T15"/>
            <a:pathLst>
              <a:path w="197" h="220">
                <a:moveTo>
                  <a:pt x="0" y="0"/>
                </a:moveTo>
                <a:cubicBezTo>
                  <a:pt x="46" y="6"/>
                  <a:pt x="93" y="12"/>
                  <a:pt x="124" y="28"/>
                </a:cubicBezTo>
                <a:cubicBezTo>
                  <a:pt x="155" y="44"/>
                  <a:pt x="177" y="64"/>
                  <a:pt x="187" y="96"/>
                </a:cubicBezTo>
                <a:cubicBezTo>
                  <a:pt x="197" y="128"/>
                  <a:pt x="189" y="174"/>
                  <a:pt x="181" y="220"/>
                </a:cubicBezTo>
              </a:path>
            </a:pathLst>
          </a:custGeom>
          <a:noFill/>
          <a:ln w="9525">
            <a:solidFill>
              <a:schemeClr val="tx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5" name="Picture 4"/>
          <p:cNvPicPr>
            <a:picLocks noChangeAspect="1"/>
          </p:cNvPicPr>
          <p:nvPr>
            <p:custDataLst>
              <p:tags r:id="rId16"/>
            </p:custDataLst>
          </p:nvPr>
        </p:nvPicPr>
        <p:blipFill>
          <a:blip r:embed="rId37" cstate="print">
            <a:extLst>
              <a:ext uri="{28A0092B-C50C-407E-A947-70E740481C1C}">
                <a14:useLocalDpi xmlns:a14="http://schemas.microsoft.com/office/drawing/2010/main" val="0"/>
              </a:ext>
            </a:extLst>
          </a:blip>
          <a:stretch>
            <a:fillRect/>
          </a:stretch>
        </p:blipFill>
        <p:spPr>
          <a:xfrm>
            <a:off x="4329113" y="3338513"/>
            <a:ext cx="952500" cy="245364"/>
          </a:xfrm>
          <a:prstGeom prst="rect">
            <a:avLst/>
          </a:prstGeom>
        </p:spPr>
      </p:pic>
      <p:sp>
        <p:nvSpPr>
          <p:cNvPr id="53295" name="Line 302"/>
          <p:cNvSpPr>
            <a:spLocks noChangeShapeType="1"/>
          </p:cNvSpPr>
          <p:nvPr/>
        </p:nvSpPr>
        <p:spPr bwMode="auto">
          <a:xfrm>
            <a:off x="5478463" y="2832100"/>
            <a:ext cx="8191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96" name="Line 302"/>
          <p:cNvSpPr>
            <a:spLocks noChangeShapeType="1"/>
          </p:cNvSpPr>
          <p:nvPr/>
        </p:nvSpPr>
        <p:spPr bwMode="auto">
          <a:xfrm>
            <a:off x="5478463" y="4422775"/>
            <a:ext cx="8191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97" name="Line 299"/>
          <p:cNvSpPr>
            <a:spLocks noChangeShapeType="1"/>
          </p:cNvSpPr>
          <p:nvPr/>
        </p:nvSpPr>
        <p:spPr bwMode="auto">
          <a:xfrm flipV="1">
            <a:off x="6386513" y="4521200"/>
            <a:ext cx="0" cy="2635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3298" name="Line 337"/>
          <p:cNvSpPr>
            <a:spLocks noChangeShapeType="1"/>
          </p:cNvSpPr>
          <p:nvPr/>
        </p:nvSpPr>
        <p:spPr bwMode="auto">
          <a:xfrm flipH="1">
            <a:off x="917575" y="3613150"/>
            <a:ext cx="4524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53299" name="Group 67"/>
          <p:cNvGrpSpPr>
            <a:grpSpLocks/>
          </p:cNvGrpSpPr>
          <p:nvPr/>
        </p:nvGrpSpPr>
        <p:grpSpPr bwMode="auto">
          <a:xfrm>
            <a:off x="7092950" y="3446463"/>
            <a:ext cx="52388" cy="349250"/>
            <a:chOff x="2100263" y="4224338"/>
            <a:chExt cx="52387" cy="349250"/>
          </a:xfrm>
        </p:grpSpPr>
        <p:sp>
          <p:nvSpPr>
            <p:cNvPr id="53312" name="Oval 47"/>
            <p:cNvSpPr>
              <a:spLocks noChangeArrowheads="1"/>
            </p:cNvSpPr>
            <p:nvPr/>
          </p:nvSpPr>
          <p:spPr bwMode="auto">
            <a:xfrm>
              <a:off x="2100263" y="4224338"/>
              <a:ext cx="52387" cy="52387"/>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3313" name="Oval 48"/>
            <p:cNvSpPr>
              <a:spLocks noChangeArrowheads="1"/>
            </p:cNvSpPr>
            <p:nvPr/>
          </p:nvSpPr>
          <p:spPr bwMode="auto">
            <a:xfrm>
              <a:off x="2100263" y="4372769"/>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3314" name="Oval 49"/>
            <p:cNvSpPr>
              <a:spLocks noChangeArrowheads="1"/>
            </p:cNvSpPr>
            <p:nvPr/>
          </p:nvSpPr>
          <p:spPr bwMode="auto">
            <a:xfrm>
              <a:off x="2100263" y="4521200"/>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grpSp>
      <p:sp>
        <p:nvSpPr>
          <p:cNvPr id="53300" name="Rectangle 58"/>
          <p:cNvSpPr>
            <a:spLocks noChangeArrowheads="1"/>
          </p:cNvSpPr>
          <p:nvPr/>
        </p:nvSpPr>
        <p:spPr bwMode="auto">
          <a:xfrm>
            <a:off x="4102100" y="2647950"/>
            <a:ext cx="1387475" cy="19589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pic>
        <p:nvPicPr>
          <p:cNvPr id="53301" name="Picture 127" descr="addin_tmp"/>
          <p:cNvPicPr>
            <a:picLocks noChangeAspect="1" noChangeArrowheads="1"/>
          </p:cNvPicPr>
          <p:nvPr>
            <p:custDataLst>
              <p:tags r:id="rId17"/>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5788025" y="3195638"/>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02" name="Picture 127" descr="addin_tmp"/>
          <p:cNvPicPr>
            <a:picLocks noChangeAspect="1" noChangeArrowheads="1"/>
          </p:cNvPicPr>
          <p:nvPr>
            <p:custDataLst>
              <p:tags r:id="rId18"/>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5788025" y="4776788"/>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03" name="Picture 2"/>
          <p:cNvPicPr>
            <a:picLocks noChangeAspect="1"/>
          </p:cNvPicPr>
          <p:nvPr>
            <p:custDataLst>
              <p:tags r:id="rId19"/>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2851150" y="1285875"/>
            <a:ext cx="32035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04" name="Picture 96"/>
          <p:cNvPicPr>
            <a:picLocks noChangeAspect="1"/>
          </p:cNvPicPr>
          <p:nvPr>
            <p:custDataLst>
              <p:tags r:id="rId20"/>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4492625" y="3776663"/>
            <a:ext cx="60483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05" name="Text Box 20"/>
          <p:cNvSpPr txBox="1">
            <a:spLocks noChangeArrowheads="1"/>
          </p:cNvSpPr>
          <p:nvPr/>
        </p:nvSpPr>
        <p:spPr bwMode="auto">
          <a:xfrm>
            <a:off x="252413" y="1458913"/>
            <a:ext cx="12176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3"/>
              </a:buBlip>
            </a:pPr>
            <a:r>
              <a:rPr lang="en-US" sz="2000" b="1">
                <a:solidFill>
                  <a:srgbClr val="FF0000"/>
                </a:solidFill>
                <a:cs typeface="Tahoma" pitchFamily="34" charset="0"/>
              </a:rPr>
              <a:t> Model:</a:t>
            </a:r>
          </a:p>
        </p:txBody>
      </p:sp>
      <p:sp>
        <p:nvSpPr>
          <p:cNvPr id="53306" name="Text Box 20"/>
          <p:cNvSpPr txBox="1">
            <a:spLocks noChangeArrowheads="1"/>
          </p:cNvSpPr>
          <p:nvPr/>
        </p:nvSpPr>
        <p:spPr bwMode="auto">
          <a:xfrm>
            <a:off x="252413" y="2062163"/>
            <a:ext cx="35544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3"/>
              </a:buBlip>
            </a:pPr>
            <a:r>
              <a:rPr lang="en-US" sz="2000" b="1">
                <a:solidFill>
                  <a:srgbClr val="FF0000"/>
                </a:solidFill>
                <a:cs typeface="Tahoma" pitchFamily="34" charset="0"/>
              </a:rPr>
              <a:t> Sampling / Reconstruction:</a:t>
            </a:r>
          </a:p>
        </p:txBody>
      </p:sp>
      <p:sp>
        <p:nvSpPr>
          <p:cNvPr id="6" name="Rounded Rectangle 5"/>
          <p:cNvSpPr/>
          <p:nvPr/>
        </p:nvSpPr>
        <p:spPr>
          <a:xfrm>
            <a:off x="204788" y="7151688"/>
            <a:ext cx="8734425" cy="3465512"/>
          </a:xfrm>
          <a:prstGeom prst="roundRect">
            <a:avLst/>
          </a:prstGeom>
          <a:gradFill>
            <a:gsLst>
              <a:gs pos="0">
                <a:srgbClr val="5E9EFF"/>
              </a:gs>
              <a:gs pos="39999">
                <a:srgbClr val="85C2FF"/>
              </a:gs>
              <a:gs pos="70000">
                <a:srgbClr val="C4D6EB"/>
              </a:gs>
              <a:gs pos="100000">
                <a:srgbClr val="FFEBFA"/>
              </a:gs>
            </a:gsLst>
            <a:lin ang="16200000" scaled="0"/>
          </a:gradFill>
        </p:spPr>
        <p:style>
          <a:lnRef idx="1">
            <a:schemeClr val="accent3"/>
          </a:lnRef>
          <a:fillRef idx="2">
            <a:schemeClr val="accent3"/>
          </a:fillRef>
          <a:effectRef idx="1">
            <a:schemeClr val="accent3"/>
          </a:effectRef>
          <a:fontRef idx="minor">
            <a:schemeClr val="dk1"/>
          </a:fontRef>
        </p:style>
        <p:txBody>
          <a:bodyPr rtlCol="1" anchor="ctr"/>
          <a:lstStyle/>
          <a:p>
            <a:pPr algn="ctr">
              <a:defRPr/>
            </a:pPr>
            <a:endParaRPr lang="he-IL" sz="2400" b="1" dirty="0"/>
          </a:p>
        </p:txBody>
      </p:sp>
      <p:sp>
        <p:nvSpPr>
          <p:cNvPr id="7" name="Text Box 91"/>
          <p:cNvSpPr txBox="1">
            <a:spLocks noChangeArrowheads="1"/>
          </p:cNvSpPr>
          <p:nvPr/>
        </p:nvSpPr>
        <p:spPr bwMode="auto">
          <a:xfrm>
            <a:off x="554038" y="7443788"/>
            <a:ext cx="8089900" cy="1187450"/>
          </a:xfrm>
          <a:prstGeom prst="rect">
            <a:avLst/>
          </a:prstGeom>
          <a:noFill/>
          <a:ln w="9525">
            <a:noFill/>
            <a:miter lim="800000"/>
            <a:headEnd/>
            <a:tailEnd/>
          </a:ln>
        </p:spPr>
        <p:txBody>
          <a:bodyPr wrap="none">
            <a:spAutoFit/>
          </a:bodyPr>
          <a:lstStyle/>
          <a:p>
            <a:pPr>
              <a:buSzPct val="75000"/>
              <a:buFontTx/>
              <a:buBlip>
                <a:blip r:embed="rId23"/>
              </a:buBlip>
              <a:defRPr/>
            </a:pPr>
            <a:r>
              <a:rPr lang="en-US" sz="2400" dirty="0">
                <a:latin typeface="+mn-lt"/>
              </a:rPr>
              <a:t> Previous work extends theory to arbitrary subspaces</a:t>
            </a:r>
          </a:p>
          <a:p>
            <a:pPr>
              <a:buSzPct val="75000"/>
              <a:buFontTx/>
              <a:buBlip>
                <a:blip r:embed="rId23"/>
              </a:buBlip>
              <a:defRPr/>
            </a:pPr>
            <a:r>
              <a:rPr lang="en-US" sz="2400" dirty="0">
                <a:latin typeface="+mn-lt"/>
              </a:rPr>
              <a:t> Many beautiful results, and many contributors</a:t>
            </a:r>
          </a:p>
          <a:p>
            <a:pPr>
              <a:buSzPct val="75000"/>
              <a:defRPr/>
            </a:pPr>
            <a:r>
              <a:rPr lang="en-US" sz="2400" dirty="0">
                <a:latin typeface="+mn-lt"/>
              </a:rPr>
              <a:t>   </a:t>
            </a:r>
            <a:r>
              <a:rPr lang="en-US" sz="1400" dirty="0">
                <a:latin typeface="+mn-lt"/>
              </a:rPr>
              <a:t>(</a:t>
            </a:r>
            <a:r>
              <a:rPr lang="en-US" sz="1400" i="1" dirty="0">
                <a:latin typeface="+mn-lt"/>
              </a:rPr>
              <a:t>Unser, </a:t>
            </a:r>
            <a:r>
              <a:rPr lang="en-US" sz="1400" i="1" dirty="0" err="1">
                <a:latin typeface="+mn-lt"/>
              </a:rPr>
              <a:t>Aldroubi</a:t>
            </a:r>
            <a:r>
              <a:rPr lang="en-US" sz="1400" i="1" dirty="0">
                <a:latin typeface="+mn-lt"/>
              </a:rPr>
              <a:t>, </a:t>
            </a:r>
            <a:r>
              <a:rPr lang="en-US" sz="1400" i="1" dirty="0" err="1">
                <a:latin typeface="+mn-lt"/>
              </a:rPr>
              <a:t>Vaidyanathan,Blu</a:t>
            </a:r>
            <a:r>
              <a:rPr lang="en-US" sz="1400" i="1" dirty="0">
                <a:latin typeface="+mn-lt"/>
              </a:rPr>
              <a:t>, Jerri, </a:t>
            </a:r>
            <a:r>
              <a:rPr lang="en-US" sz="1400" i="1" dirty="0" err="1">
                <a:latin typeface="+mn-lt"/>
              </a:rPr>
              <a:t>Vetterli</a:t>
            </a:r>
            <a:r>
              <a:rPr lang="en-US" sz="1400" i="1" dirty="0">
                <a:latin typeface="+mn-lt"/>
              </a:rPr>
              <a:t>, </a:t>
            </a:r>
            <a:r>
              <a:rPr lang="en-US" sz="1400" i="1" dirty="0" err="1">
                <a:latin typeface="+mn-lt"/>
              </a:rPr>
              <a:t>Grochenig</a:t>
            </a:r>
            <a:r>
              <a:rPr lang="en-US" sz="1400" i="1" dirty="0">
                <a:latin typeface="+mn-lt"/>
              </a:rPr>
              <a:t>, </a:t>
            </a:r>
            <a:r>
              <a:rPr lang="en-US" sz="1400" i="1" dirty="0" err="1">
                <a:latin typeface="+mn-lt"/>
              </a:rPr>
              <a:t>DeVore,Christensen,Schoenberg,Eldar</a:t>
            </a:r>
            <a:r>
              <a:rPr lang="en-US" sz="1400" i="1" dirty="0">
                <a:latin typeface="+mn-lt"/>
              </a:rPr>
              <a:t> …) </a:t>
            </a:r>
          </a:p>
        </p:txBody>
      </p:sp>
      <p:pic>
        <p:nvPicPr>
          <p:cNvPr id="8" name="Picture 8"/>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294313" y="8742363"/>
            <a:ext cx="2935287"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
          <p:cNvSpPr txBox="1">
            <a:spLocks noChangeArrowheads="1"/>
          </p:cNvSpPr>
          <p:nvPr/>
        </p:nvSpPr>
        <p:spPr bwMode="auto">
          <a:xfrm>
            <a:off x="854075" y="8696325"/>
            <a:ext cx="4668838" cy="1314450"/>
          </a:xfrm>
          <a:prstGeom prst="rect">
            <a:avLst/>
          </a:prstGeom>
          <a:noFill/>
          <a:ln w="9525">
            <a:noFill/>
            <a:miter lim="800000"/>
            <a:headEnd/>
            <a:tailEnd/>
          </a:ln>
        </p:spPr>
        <p:txBody>
          <a:bodyPr>
            <a:spAutoFit/>
          </a:bodyPr>
          <a:lstStyle/>
          <a:p>
            <a:pPr>
              <a:defRPr/>
            </a:pPr>
            <a:r>
              <a:rPr lang="en-US" sz="1600" b="1" i="1" dirty="0">
                <a:solidFill>
                  <a:srgbClr val="FF0000"/>
                </a:solidFill>
                <a:latin typeface="+mn-lt"/>
              </a:rPr>
              <a:t>More information:</a:t>
            </a:r>
          </a:p>
          <a:p>
            <a:pPr>
              <a:defRPr/>
            </a:pPr>
            <a:r>
              <a:rPr lang="en-US" sz="1600" dirty="0">
                <a:latin typeface="+mn-lt"/>
              </a:rPr>
              <a:t>Y. C. </a:t>
            </a:r>
            <a:r>
              <a:rPr lang="en-US" sz="1600" dirty="0" err="1">
                <a:latin typeface="+mn-lt"/>
              </a:rPr>
              <a:t>Eldar</a:t>
            </a:r>
            <a:r>
              <a:rPr lang="en-US" sz="1600" dirty="0">
                <a:latin typeface="+mn-lt"/>
              </a:rPr>
              <a:t> and T. </a:t>
            </a:r>
            <a:r>
              <a:rPr lang="en-US" sz="1600" dirty="0" err="1">
                <a:latin typeface="+mn-lt"/>
              </a:rPr>
              <a:t>Michaeli</a:t>
            </a:r>
            <a:r>
              <a:rPr lang="en-US" sz="1600" dirty="0">
                <a:latin typeface="+mn-lt"/>
              </a:rPr>
              <a:t>, </a:t>
            </a:r>
            <a:br>
              <a:rPr lang="en-US" sz="1600" dirty="0">
                <a:latin typeface="+mn-lt"/>
              </a:rPr>
            </a:br>
            <a:r>
              <a:rPr lang="en-US" sz="1600" dirty="0">
                <a:latin typeface="+mn-lt"/>
              </a:rPr>
              <a:t>“Beyond </a:t>
            </a:r>
            <a:r>
              <a:rPr lang="en-US" sz="1600" dirty="0" err="1">
                <a:latin typeface="+mn-lt"/>
              </a:rPr>
              <a:t>Bandlimited</a:t>
            </a:r>
            <a:r>
              <a:rPr lang="en-US" sz="1600" dirty="0">
                <a:latin typeface="+mn-lt"/>
              </a:rPr>
              <a:t> Sampling,” </a:t>
            </a:r>
            <a:br>
              <a:rPr lang="en-US" sz="1600" dirty="0">
                <a:latin typeface="+mn-lt"/>
              </a:rPr>
            </a:br>
            <a:r>
              <a:rPr lang="en-US" sz="1600" i="1" dirty="0">
                <a:latin typeface="+mn-lt"/>
              </a:rPr>
              <a:t>IEEE Signal Proc. Magazine</a:t>
            </a:r>
            <a:r>
              <a:rPr lang="en-US" sz="1600" dirty="0">
                <a:latin typeface="+mn-lt"/>
              </a:rPr>
              <a:t>, </a:t>
            </a:r>
            <a:br>
              <a:rPr lang="en-US" sz="1600" dirty="0">
                <a:latin typeface="+mn-lt"/>
              </a:rPr>
            </a:br>
            <a:r>
              <a:rPr lang="en-US" sz="1600" dirty="0">
                <a:latin typeface="+mn-lt"/>
              </a:rPr>
              <a:t>26(3): 48-68, May 2009</a:t>
            </a:r>
          </a:p>
        </p:txBody>
      </p:sp>
      <p:sp>
        <p:nvSpPr>
          <p:cNvPr id="79" name="Text Box 5"/>
          <p:cNvSpPr txBox="1">
            <a:spLocks noChangeArrowheads="1"/>
          </p:cNvSpPr>
          <p:nvPr/>
        </p:nvSpPr>
        <p:spPr bwMode="auto">
          <a:xfrm>
            <a:off x="6875302" y="5981700"/>
            <a:ext cx="226869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smtClean="0">
                <a:solidFill>
                  <a:srgbClr val="CC0099"/>
                </a:solidFill>
              </a:rPr>
              <a:t>de Boor, </a:t>
            </a:r>
            <a:r>
              <a:rPr lang="en-US" sz="1200" b="1" dirty="0" err="1" smtClean="0">
                <a:solidFill>
                  <a:srgbClr val="CC0099"/>
                </a:solidFill>
              </a:rPr>
              <a:t>DeVore</a:t>
            </a:r>
            <a:r>
              <a:rPr lang="en-US" sz="1200" b="1" dirty="0" smtClean="0">
                <a:solidFill>
                  <a:srgbClr val="CC0099"/>
                </a:solidFill>
              </a:rPr>
              <a:t> and Ron , ‘94</a:t>
            </a:r>
            <a:endParaRPr lang="en-US" sz="1200" b="1" dirty="0">
              <a:solidFill>
                <a:srgbClr val="CC0099"/>
              </a:solidFill>
            </a:endParaRPr>
          </a:p>
          <a:p>
            <a:pPr algn="r">
              <a:lnSpc>
                <a:spcPct val="120000"/>
              </a:lnSpc>
              <a:buSzPct val="75000"/>
            </a:pPr>
            <a:r>
              <a:rPr lang="en-US" sz="1200" b="1" dirty="0">
                <a:solidFill>
                  <a:srgbClr val="CC0099"/>
                </a:solidFill>
              </a:rPr>
              <a:t>Christensen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‘05</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2"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2"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0" presetClass="path" presetSubtype="0" accel="50000" decel="50000" fill="hold" grpId="1" nodeType="withEffect">
                                  <p:stCondLst>
                                    <p:cond delay="0"/>
                                  </p:stCondLst>
                                  <p:childTnLst>
                                    <p:animMotion origin="layout" path="M 0 0 L 0 -0.72777 " pathEditMode="relative" ptsTypes="AA">
                                      <p:cBhvr>
                                        <p:cTn id="18" dur="2000" fill="hold"/>
                                        <p:tgtEl>
                                          <p:spTgt spid="6"/>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 -0.72777 " pathEditMode="relative" ptsTypes="AA">
                                      <p:cBhvr>
                                        <p:cTn id="20" dur="2000" fill="hold"/>
                                        <p:tgtEl>
                                          <p:spTgt spid="7">
                                            <p:txEl>
                                              <p:pRg st="0" end="0"/>
                                            </p:txEl>
                                          </p:spTgt>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 -0.72777 " pathEditMode="relative" ptsTypes="AA">
                                      <p:cBhvr>
                                        <p:cTn id="22" dur="2000" fill="hold"/>
                                        <p:tgtEl>
                                          <p:spTgt spid="7">
                                            <p:txEl>
                                              <p:pRg st="1" end="1"/>
                                            </p:txEl>
                                          </p:spTgt>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0 0 L 0 -0.72777 " pathEditMode="relative" ptsTypes="AA">
                                      <p:cBhvr>
                                        <p:cTn id="24" dur="2000" fill="hold"/>
                                        <p:tgtEl>
                                          <p:spTgt spid="7">
                                            <p:txEl>
                                              <p:pRg st="2" end="2"/>
                                            </p:txEl>
                                          </p:spTgt>
                                        </p:tgtEl>
                                        <p:attrNameLst>
                                          <p:attrName>ppt_x</p:attrName>
                                          <p:attrName>ppt_y</p:attrName>
                                        </p:attrNameLst>
                                      </p:cBhvr>
                                    </p:animMotion>
                                  </p:childTnLst>
                                </p:cTn>
                              </p:par>
                              <p:par>
                                <p:cTn id="25" presetID="0" presetClass="path" presetSubtype="0" accel="50000" decel="50000" fill="hold" nodeType="withEffect">
                                  <p:stCondLst>
                                    <p:cond delay="0"/>
                                  </p:stCondLst>
                                  <p:childTnLst>
                                    <p:animMotion origin="layout" path="M 0 0 L 0 -0.72777 " pathEditMode="relative" ptsTypes="AA">
                                      <p:cBhvr>
                                        <p:cTn id="26" dur="2000" fill="hold"/>
                                        <p:tgtEl>
                                          <p:spTgt spid="8"/>
                                        </p:tgtEl>
                                        <p:attrNameLst>
                                          <p:attrName>ppt_x</p:attrName>
                                          <p:attrName>ppt_y</p:attrName>
                                        </p:attrNameLst>
                                      </p:cBhvr>
                                    </p:animMotion>
                                  </p:childTnLst>
                                </p:cTn>
                              </p:par>
                              <p:par>
                                <p:cTn id="27" presetID="0" presetClass="path" presetSubtype="0" accel="50000" decel="50000" fill="hold" grpId="1" nodeType="withEffect">
                                  <p:stCondLst>
                                    <p:cond delay="0"/>
                                  </p:stCondLst>
                                  <p:childTnLst>
                                    <p:animMotion origin="layout" path="M 0 0 L 0 -0.72777 " pathEditMode="relative" ptsTypes="AA">
                                      <p:cBhvr>
                                        <p:cTn id="28" dur="2000" fill="hold"/>
                                        <p:tgtEl>
                                          <p:spTgt spid="9"/>
                                        </p:tgtEl>
                                        <p:attrNameLst>
                                          <p:attrName>ppt_x</p:attrName>
                                          <p:attrName>ppt_y</p:attrName>
                                        </p:attrNameLst>
                                      </p:cBhvr>
                                    </p:animMotion>
                                  </p:childTnLst>
                                </p:cTn>
                              </p:par>
                              <p:par>
                                <p:cTn id="29" presetID="3"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linds(horizontal)">
                                      <p:cBhvr>
                                        <p:cTn id="31" dur="500"/>
                                        <p:tgtEl>
                                          <p:spTgt spid="6"/>
                                        </p:tgtEl>
                                      </p:cBhvr>
                                    </p:animEffect>
                                  </p:childTnLst>
                                </p:cTn>
                              </p:par>
                              <p:par>
                                <p:cTn id="32" presetID="1" presetClass="entr" presetSubtype="0" fill="hold" nodeType="with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childTnLst>
                                </p:cTn>
                              </p:par>
                              <p:par>
                                <p:cTn id="38" presetID="3" presetClass="entr" presetSubtype="1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par>
                                <p:cTn id="41" presetID="3" presetClass="entr" presetSubtype="1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linds(horizont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build="allAtOnce"/>
      <p:bldP spid="7" grpId="1" build="allAtOnce"/>
      <p:bldP spid="9" grpId="0"/>
      <p:bldP spid="9" grpId="1"/>
      <p:bldP spid="9" grpId="2"/>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3"/>
          <p:cNvSpPr txBox="1">
            <a:spLocks noChangeArrowheads="1"/>
          </p:cNvSpPr>
          <p:nvPr/>
        </p:nvSpPr>
        <p:spPr bwMode="auto">
          <a:xfrm>
            <a:off x="457200" y="3679825"/>
            <a:ext cx="68516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0"/>
              </a:buBlip>
            </a:pPr>
            <a:r>
              <a:rPr lang="en-US" sz="2000" b="1" dirty="0">
                <a:solidFill>
                  <a:srgbClr val="FF0000"/>
                </a:solidFill>
              </a:rPr>
              <a:t>Sampling:  </a:t>
            </a:r>
            <a:r>
              <a:rPr lang="en-US" sz="2000" dirty="0">
                <a:sym typeface="Wingdings" pitchFamily="2" charset="2"/>
              </a:rPr>
              <a:t>choose</a:t>
            </a:r>
            <a:r>
              <a:rPr lang="en-US" sz="2000" dirty="0"/>
              <a:t>                       </a:t>
            </a:r>
            <a:br>
              <a:rPr lang="en-US" sz="2000" dirty="0"/>
            </a:br>
            <a:r>
              <a:rPr lang="en-US" sz="2000" dirty="0"/>
              <a:t>	            3 adjacent shifts contributes to each sample </a:t>
            </a:r>
          </a:p>
          <a:p>
            <a:pPr>
              <a:lnSpc>
                <a:spcPct val="110000"/>
              </a:lnSpc>
              <a:spcBef>
                <a:spcPct val="20000"/>
              </a:spcBef>
              <a:buSzPct val="65000"/>
              <a:buFontTx/>
              <a:buBlip>
                <a:blip r:embed="rId20"/>
              </a:buBlip>
            </a:pPr>
            <a:r>
              <a:rPr lang="en-US" sz="2000" b="1" dirty="0">
                <a:solidFill>
                  <a:srgbClr val="FF0000"/>
                </a:solidFill>
              </a:rPr>
              <a:t>Recovery:</a:t>
            </a:r>
            <a:r>
              <a:rPr lang="en-US" sz="2000" dirty="0"/>
              <a:t>   exploit known shape</a:t>
            </a:r>
          </a:p>
        </p:txBody>
      </p:sp>
      <p:sp>
        <p:nvSpPr>
          <p:cNvPr id="121" name="Rectangle 3"/>
          <p:cNvSpPr txBox="1">
            <a:spLocks noChangeArrowheads="1"/>
          </p:cNvSpPr>
          <p:nvPr/>
        </p:nvSpPr>
        <p:spPr bwMode="auto">
          <a:xfrm>
            <a:off x="457200" y="6046788"/>
            <a:ext cx="7269163"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0"/>
              </a:buBlip>
            </a:pPr>
            <a:r>
              <a:rPr lang="en-US" sz="2000"/>
              <a:t>         can be very high, since          is not bandlimited</a:t>
            </a:r>
          </a:p>
        </p:txBody>
      </p:sp>
      <p:sp>
        <p:nvSpPr>
          <p:cNvPr id="54276" name="Rectangle 2"/>
          <p:cNvSpPr>
            <a:spLocks noGrp="1" noChangeArrowheads="1"/>
          </p:cNvSpPr>
          <p:nvPr>
            <p:ph type="title"/>
          </p:nvPr>
        </p:nvSpPr>
        <p:spPr/>
        <p:txBody>
          <a:bodyPr/>
          <a:lstStyle/>
          <a:p>
            <a:r>
              <a:rPr lang="en-US" smtClean="0"/>
              <a:t>Toy-Example (1)</a:t>
            </a:r>
          </a:p>
        </p:txBody>
      </p:sp>
      <p:sp>
        <p:nvSpPr>
          <p:cNvPr id="54277" name="Rectangle 3"/>
          <p:cNvSpPr txBox="1">
            <a:spLocks noChangeArrowheads="1"/>
          </p:cNvSpPr>
          <p:nvPr/>
        </p:nvSpPr>
        <p:spPr bwMode="auto">
          <a:xfrm>
            <a:off x="457200" y="2906713"/>
            <a:ext cx="17287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0"/>
              </a:buBlip>
            </a:pPr>
            <a:r>
              <a:rPr lang="en-US" sz="2000" b="1">
                <a:solidFill>
                  <a:srgbClr val="FF0000"/>
                </a:solidFill>
              </a:rPr>
              <a:t>Model:</a:t>
            </a:r>
            <a:r>
              <a:rPr lang="en-US" sz="2000"/>
              <a:t> </a:t>
            </a:r>
          </a:p>
        </p:txBody>
      </p:sp>
      <p:grpSp>
        <p:nvGrpSpPr>
          <p:cNvPr id="54278" name="Group 7"/>
          <p:cNvGrpSpPr>
            <a:grpSpLocks/>
          </p:cNvGrpSpPr>
          <p:nvPr/>
        </p:nvGrpSpPr>
        <p:grpSpPr bwMode="auto">
          <a:xfrm>
            <a:off x="6851650" y="2903538"/>
            <a:ext cx="2174875" cy="1081087"/>
            <a:chOff x="5740400" y="3257655"/>
            <a:chExt cx="3359150" cy="1668068"/>
          </a:xfrm>
        </p:grpSpPr>
        <p:cxnSp>
          <p:nvCxnSpPr>
            <p:cNvPr id="54321" name="Straight Connector 14"/>
            <p:cNvCxnSpPr>
              <a:cxnSpLocks noChangeShapeType="1"/>
            </p:cNvCxnSpPr>
            <p:nvPr/>
          </p:nvCxnSpPr>
          <p:spPr bwMode="auto">
            <a:xfrm rot="10800000" flipV="1">
              <a:off x="5740400" y="4567286"/>
              <a:ext cx="3359150" cy="2567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54322" name="Straight Connector 15"/>
            <p:cNvCxnSpPr>
              <a:cxnSpLocks noChangeShapeType="1"/>
            </p:cNvCxnSpPr>
            <p:nvPr/>
          </p:nvCxnSpPr>
          <p:spPr bwMode="auto">
            <a:xfrm rot="5400000" flipH="1" flipV="1">
              <a:off x="6518044" y="4249100"/>
              <a:ext cx="1339590" cy="1365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nvGrpSpPr>
            <p:cNvPr id="54323" name="Group 28"/>
            <p:cNvGrpSpPr>
              <a:grpSpLocks/>
            </p:cNvGrpSpPr>
            <p:nvPr/>
          </p:nvGrpSpPr>
          <p:grpSpPr bwMode="auto">
            <a:xfrm>
              <a:off x="6581163" y="3591483"/>
              <a:ext cx="622282" cy="1001483"/>
              <a:chOff x="5351710" y="3429000"/>
              <a:chExt cx="506166" cy="742951"/>
            </a:xfrm>
          </p:grpSpPr>
          <p:cxnSp>
            <p:nvCxnSpPr>
              <p:cNvPr id="54358" name="Straight Connector 17"/>
              <p:cNvCxnSpPr>
                <a:cxnSpLocks noChangeShapeType="1"/>
              </p:cNvCxnSpPr>
              <p:nvPr/>
            </p:nvCxnSpPr>
            <p:spPr bwMode="auto">
              <a:xfrm rot="5400000" flipH="1" flipV="1">
                <a:off x="5156571" y="3967285"/>
                <a:ext cx="401145" cy="81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4359" name="Straight Connector 18"/>
              <p:cNvCxnSpPr>
                <a:cxnSpLocks noChangeShapeType="1"/>
              </p:cNvCxnSpPr>
              <p:nvPr/>
            </p:nvCxnSpPr>
            <p:spPr bwMode="auto">
              <a:xfrm>
                <a:off x="5351710" y="3780328"/>
                <a:ext cx="261860" cy="143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4360" name="Straight Connector 26"/>
              <p:cNvCxnSpPr>
                <a:cxnSpLocks noChangeShapeType="1"/>
              </p:cNvCxnSpPr>
              <p:nvPr/>
            </p:nvCxnSpPr>
            <p:spPr bwMode="auto">
              <a:xfrm rot="5400000">
                <a:off x="5549901" y="3479800"/>
                <a:ext cx="358775" cy="257175"/>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54324" name="Group 29"/>
            <p:cNvGrpSpPr>
              <a:grpSpLocks/>
            </p:cNvGrpSpPr>
            <p:nvPr/>
          </p:nvGrpSpPr>
          <p:grpSpPr bwMode="auto">
            <a:xfrm flipH="1">
              <a:off x="7191740" y="3574363"/>
              <a:ext cx="596922" cy="1001483"/>
              <a:chOff x="5351710" y="3429000"/>
              <a:chExt cx="506166" cy="742951"/>
            </a:xfrm>
          </p:grpSpPr>
          <p:cxnSp>
            <p:nvCxnSpPr>
              <p:cNvPr id="54355" name="Straight Connector 30"/>
              <p:cNvCxnSpPr>
                <a:cxnSpLocks noChangeShapeType="1"/>
              </p:cNvCxnSpPr>
              <p:nvPr/>
            </p:nvCxnSpPr>
            <p:spPr bwMode="auto">
              <a:xfrm rot="5400000" flipH="1" flipV="1">
                <a:off x="5156571" y="3967285"/>
                <a:ext cx="401145" cy="818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4356" name="Straight Connector 31"/>
              <p:cNvCxnSpPr>
                <a:cxnSpLocks noChangeShapeType="1"/>
              </p:cNvCxnSpPr>
              <p:nvPr/>
            </p:nvCxnSpPr>
            <p:spPr bwMode="auto">
              <a:xfrm>
                <a:off x="5351710" y="3780328"/>
                <a:ext cx="261860" cy="1437"/>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4357" name="Straight Connector 32"/>
              <p:cNvCxnSpPr>
                <a:cxnSpLocks noChangeShapeType="1"/>
              </p:cNvCxnSpPr>
              <p:nvPr/>
            </p:nvCxnSpPr>
            <p:spPr bwMode="auto">
              <a:xfrm rot="5400000">
                <a:off x="5549901" y="3479800"/>
                <a:ext cx="358775" cy="257175"/>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54325" name="Group 36"/>
            <p:cNvGrpSpPr>
              <a:grpSpLocks/>
            </p:cNvGrpSpPr>
            <p:nvPr/>
          </p:nvGrpSpPr>
          <p:grpSpPr bwMode="auto">
            <a:xfrm>
              <a:off x="7189789" y="3848273"/>
              <a:ext cx="1207499" cy="744692"/>
              <a:chOff x="5351710" y="3416299"/>
              <a:chExt cx="982530" cy="755652"/>
            </a:xfrm>
          </p:grpSpPr>
          <p:grpSp>
            <p:nvGrpSpPr>
              <p:cNvPr id="54347" name="Group 28"/>
              <p:cNvGrpSpPr>
                <a:grpSpLocks/>
              </p:cNvGrpSpPr>
              <p:nvPr/>
            </p:nvGrpSpPr>
            <p:grpSpPr bwMode="auto">
              <a:xfrm>
                <a:off x="5351710" y="3429000"/>
                <a:ext cx="506166" cy="742951"/>
                <a:chOff x="5351710" y="3429000"/>
                <a:chExt cx="506166" cy="742951"/>
              </a:xfrm>
            </p:grpSpPr>
            <p:cxnSp>
              <p:nvCxnSpPr>
                <p:cNvPr id="54352" name="Straight Connector 43"/>
                <p:cNvCxnSpPr>
                  <a:cxnSpLocks noChangeShapeType="1"/>
                </p:cNvCxnSpPr>
                <p:nvPr/>
              </p:nvCxnSpPr>
              <p:spPr bwMode="auto">
                <a:xfrm rot="5400000" flipH="1" flipV="1">
                  <a:off x="5156571" y="3967285"/>
                  <a:ext cx="401145" cy="818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4353" name="Straight Connector 44"/>
                <p:cNvCxnSpPr>
                  <a:cxnSpLocks noChangeShapeType="1"/>
                </p:cNvCxnSpPr>
                <p:nvPr/>
              </p:nvCxnSpPr>
              <p:spPr bwMode="auto">
                <a:xfrm>
                  <a:off x="5351710" y="3780328"/>
                  <a:ext cx="261860" cy="143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4354" name="Straight Connector 45"/>
                <p:cNvCxnSpPr>
                  <a:cxnSpLocks noChangeShapeType="1"/>
                </p:cNvCxnSpPr>
                <p:nvPr/>
              </p:nvCxnSpPr>
              <p:spPr bwMode="auto">
                <a:xfrm rot="5400000">
                  <a:off x="5549901" y="3479800"/>
                  <a:ext cx="358775" cy="257175"/>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grpSp>
          <p:grpSp>
            <p:nvGrpSpPr>
              <p:cNvPr id="54348" name="Group 29"/>
              <p:cNvGrpSpPr>
                <a:grpSpLocks/>
              </p:cNvGrpSpPr>
              <p:nvPr/>
            </p:nvGrpSpPr>
            <p:grpSpPr bwMode="auto">
              <a:xfrm flipH="1">
                <a:off x="5848476" y="3416299"/>
                <a:ext cx="485764" cy="742951"/>
                <a:chOff x="5351710" y="3429000"/>
                <a:chExt cx="506166" cy="742951"/>
              </a:xfrm>
            </p:grpSpPr>
            <p:cxnSp>
              <p:nvCxnSpPr>
                <p:cNvPr id="54349" name="Straight Connector 40"/>
                <p:cNvCxnSpPr>
                  <a:cxnSpLocks noChangeShapeType="1"/>
                </p:cNvCxnSpPr>
                <p:nvPr/>
              </p:nvCxnSpPr>
              <p:spPr bwMode="auto">
                <a:xfrm rot="5400000" flipH="1" flipV="1">
                  <a:off x="5156571" y="3967285"/>
                  <a:ext cx="401145" cy="818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4350" name="Straight Connector 41"/>
                <p:cNvCxnSpPr>
                  <a:cxnSpLocks noChangeShapeType="1"/>
                </p:cNvCxnSpPr>
                <p:nvPr/>
              </p:nvCxnSpPr>
              <p:spPr bwMode="auto">
                <a:xfrm>
                  <a:off x="5351710" y="3780328"/>
                  <a:ext cx="261860" cy="1437"/>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cxnSp>
              <p:nvCxnSpPr>
                <p:cNvPr id="54351" name="Straight Connector 42"/>
                <p:cNvCxnSpPr>
                  <a:cxnSpLocks noChangeShapeType="1"/>
                </p:cNvCxnSpPr>
                <p:nvPr/>
              </p:nvCxnSpPr>
              <p:spPr bwMode="auto">
                <a:xfrm rot="5400000">
                  <a:off x="5549901" y="3479800"/>
                  <a:ext cx="358775" cy="257175"/>
                </a:xfrm>
                <a:prstGeom prst="line">
                  <a:avLst/>
                </a:prstGeom>
                <a:noFill/>
                <a:ln w="19050" algn="ctr">
                  <a:solidFill>
                    <a:srgbClr val="00B0F0"/>
                  </a:solidFill>
                  <a:round/>
                  <a:headEnd/>
                  <a:tailEnd/>
                </a:ln>
                <a:extLst>
                  <a:ext uri="{909E8E84-426E-40DD-AFC4-6F175D3DCCD1}">
                    <a14:hiddenFill xmlns:a14="http://schemas.microsoft.com/office/drawing/2010/main">
                      <a:noFill/>
                    </a14:hiddenFill>
                  </a:ext>
                </a:extLst>
              </p:spPr>
            </p:cxnSp>
          </p:grpSp>
        </p:grpSp>
        <p:grpSp>
          <p:nvGrpSpPr>
            <p:cNvPr id="54326" name="Group 46"/>
            <p:cNvGrpSpPr>
              <a:grpSpLocks/>
            </p:cNvGrpSpPr>
            <p:nvPr/>
          </p:nvGrpSpPr>
          <p:grpSpPr bwMode="auto">
            <a:xfrm>
              <a:off x="7775007" y="3411729"/>
              <a:ext cx="1207499" cy="1164117"/>
              <a:chOff x="5351710" y="3416299"/>
              <a:chExt cx="982530" cy="755652"/>
            </a:xfrm>
          </p:grpSpPr>
          <p:grpSp>
            <p:nvGrpSpPr>
              <p:cNvPr id="54339" name="Group 28"/>
              <p:cNvGrpSpPr>
                <a:grpSpLocks/>
              </p:cNvGrpSpPr>
              <p:nvPr/>
            </p:nvGrpSpPr>
            <p:grpSpPr bwMode="auto">
              <a:xfrm>
                <a:off x="5351710" y="3429000"/>
                <a:ext cx="506166" cy="742951"/>
                <a:chOff x="5351710" y="3429000"/>
                <a:chExt cx="506166" cy="742951"/>
              </a:xfrm>
            </p:grpSpPr>
            <p:cxnSp>
              <p:nvCxnSpPr>
                <p:cNvPr id="54344" name="Straight Connector 52"/>
                <p:cNvCxnSpPr>
                  <a:cxnSpLocks noChangeShapeType="1"/>
                </p:cNvCxnSpPr>
                <p:nvPr/>
              </p:nvCxnSpPr>
              <p:spPr bwMode="auto">
                <a:xfrm rot="5400000" flipH="1" flipV="1">
                  <a:off x="5156571" y="3967285"/>
                  <a:ext cx="401145" cy="818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4345" name="Straight Connector 53"/>
                <p:cNvCxnSpPr>
                  <a:cxnSpLocks noChangeShapeType="1"/>
                </p:cNvCxnSpPr>
                <p:nvPr/>
              </p:nvCxnSpPr>
              <p:spPr bwMode="auto">
                <a:xfrm>
                  <a:off x="5351710" y="3780328"/>
                  <a:ext cx="261860" cy="143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4346" name="Straight Connector 54"/>
                <p:cNvCxnSpPr>
                  <a:cxnSpLocks noChangeShapeType="1"/>
                </p:cNvCxnSpPr>
                <p:nvPr/>
              </p:nvCxnSpPr>
              <p:spPr bwMode="auto">
                <a:xfrm rot="5400000">
                  <a:off x="5549901" y="3479800"/>
                  <a:ext cx="358775" cy="257175"/>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grpSp>
          <p:grpSp>
            <p:nvGrpSpPr>
              <p:cNvPr id="54340" name="Group 29"/>
              <p:cNvGrpSpPr>
                <a:grpSpLocks/>
              </p:cNvGrpSpPr>
              <p:nvPr/>
            </p:nvGrpSpPr>
            <p:grpSpPr bwMode="auto">
              <a:xfrm flipH="1">
                <a:off x="5848476" y="3416299"/>
                <a:ext cx="485764" cy="742951"/>
                <a:chOff x="5351710" y="3429000"/>
                <a:chExt cx="506166" cy="742951"/>
              </a:xfrm>
            </p:grpSpPr>
            <p:cxnSp>
              <p:nvCxnSpPr>
                <p:cNvPr id="54341" name="Straight Connector 49"/>
                <p:cNvCxnSpPr>
                  <a:cxnSpLocks noChangeShapeType="1"/>
                </p:cNvCxnSpPr>
                <p:nvPr/>
              </p:nvCxnSpPr>
              <p:spPr bwMode="auto">
                <a:xfrm rot="5400000" flipH="1" flipV="1">
                  <a:off x="5156571" y="3967285"/>
                  <a:ext cx="401145" cy="818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4342" name="Straight Connector 50"/>
                <p:cNvCxnSpPr>
                  <a:cxnSpLocks noChangeShapeType="1"/>
                </p:cNvCxnSpPr>
                <p:nvPr/>
              </p:nvCxnSpPr>
              <p:spPr bwMode="auto">
                <a:xfrm>
                  <a:off x="5351710" y="3780328"/>
                  <a:ext cx="261860" cy="1437"/>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cxnSp>
              <p:nvCxnSpPr>
                <p:cNvPr id="54343" name="Straight Connector 51"/>
                <p:cNvCxnSpPr>
                  <a:cxnSpLocks noChangeShapeType="1"/>
                </p:cNvCxnSpPr>
                <p:nvPr/>
              </p:nvCxnSpPr>
              <p:spPr bwMode="auto">
                <a:xfrm rot="5400000">
                  <a:off x="5549901" y="3479800"/>
                  <a:ext cx="358775" cy="257175"/>
                </a:xfrm>
                <a:prstGeom prst="line">
                  <a:avLst/>
                </a:prstGeom>
                <a:noFill/>
                <a:ln w="19050" algn="ctr">
                  <a:solidFill>
                    <a:srgbClr val="FF0000"/>
                  </a:solidFill>
                  <a:round/>
                  <a:headEnd/>
                  <a:tailEnd/>
                </a:ln>
                <a:extLst>
                  <a:ext uri="{909E8E84-426E-40DD-AFC4-6F175D3DCCD1}">
                    <a14:hiddenFill xmlns:a14="http://schemas.microsoft.com/office/drawing/2010/main">
                      <a:noFill/>
                    </a14:hiddenFill>
                  </a:ext>
                </a:extLst>
              </p:spPr>
            </p:cxnSp>
          </p:grpSp>
        </p:grpSp>
        <p:grpSp>
          <p:nvGrpSpPr>
            <p:cNvPr id="54327" name="Group 90"/>
            <p:cNvGrpSpPr>
              <a:grpSpLocks/>
            </p:cNvGrpSpPr>
            <p:nvPr/>
          </p:nvGrpSpPr>
          <p:grpSpPr bwMode="auto">
            <a:xfrm>
              <a:off x="5984241" y="3257655"/>
              <a:ext cx="1207499" cy="1335310"/>
              <a:chOff x="5351710" y="3416299"/>
              <a:chExt cx="982530" cy="755652"/>
            </a:xfrm>
          </p:grpSpPr>
          <p:grpSp>
            <p:nvGrpSpPr>
              <p:cNvPr id="54331" name="Group 28"/>
              <p:cNvGrpSpPr>
                <a:grpSpLocks/>
              </p:cNvGrpSpPr>
              <p:nvPr/>
            </p:nvGrpSpPr>
            <p:grpSpPr bwMode="auto">
              <a:xfrm>
                <a:off x="5351710" y="3429000"/>
                <a:ext cx="506166" cy="742951"/>
                <a:chOff x="5351710" y="3429000"/>
                <a:chExt cx="506166" cy="742951"/>
              </a:xfrm>
            </p:grpSpPr>
            <p:cxnSp>
              <p:nvCxnSpPr>
                <p:cNvPr id="54336" name="Straight Connector 96"/>
                <p:cNvCxnSpPr>
                  <a:cxnSpLocks noChangeShapeType="1"/>
                </p:cNvCxnSpPr>
                <p:nvPr/>
              </p:nvCxnSpPr>
              <p:spPr bwMode="auto">
                <a:xfrm rot="5400000" flipH="1" flipV="1">
                  <a:off x="5156571" y="3967285"/>
                  <a:ext cx="401145" cy="818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4337" name="Straight Connector 97"/>
                <p:cNvCxnSpPr>
                  <a:cxnSpLocks noChangeShapeType="1"/>
                </p:cNvCxnSpPr>
                <p:nvPr/>
              </p:nvCxnSpPr>
              <p:spPr bwMode="auto">
                <a:xfrm>
                  <a:off x="5351710" y="3780328"/>
                  <a:ext cx="261860" cy="143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4338" name="Straight Connector 98"/>
                <p:cNvCxnSpPr>
                  <a:cxnSpLocks noChangeShapeType="1"/>
                </p:cNvCxnSpPr>
                <p:nvPr/>
              </p:nvCxnSpPr>
              <p:spPr bwMode="auto">
                <a:xfrm rot="5400000">
                  <a:off x="5549901" y="3479800"/>
                  <a:ext cx="358775" cy="257175"/>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grpSp>
          <p:grpSp>
            <p:nvGrpSpPr>
              <p:cNvPr id="54332" name="Group 29"/>
              <p:cNvGrpSpPr>
                <a:grpSpLocks/>
              </p:cNvGrpSpPr>
              <p:nvPr/>
            </p:nvGrpSpPr>
            <p:grpSpPr bwMode="auto">
              <a:xfrm flipH="1">
                <a:off x="5848476" y="3416299"/>
                <a:ext cx="485764" cy="742951"/>
                <a:chOff x="5351710" y="3429000"/>
                <a:chExt cx="506166" cy="742951"/>
              </a:xfrm>
            </p:grpSpPr>
            <p:cxnSp>
              <p:nvCxnSpPr>
                <p:cNvPr id="54333" name="Straight Connector 93"/>
                <p:cNvCxnSpPr>
                  <a:cxnSpLocks noChangeShapeType="1"/>
                </p:cNvCxnSpPr>
                <p:nvPr/>
              </p:nvCxnSpPr>
              <p:spPr bwMode="auto">
                <a:xfrm rot="5400000" flipH="1" flipV="1">
                  <a:off x="5156571" y="3967285"/>
                  <a:ext cx="401145" cy="818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4334" name="Straight Connector 94"/>
                <p:cNvCxnSpPr>
                  <a:cxnSpLocks noChangeShapeType="1"/>
                </p:cNvCxnSpPr>
                <p:nvPr/>
              </p:nvCxnSpPr>
              <p:spPr bwMode="auto">
                <a:xfrm>
                  <a:off x="5351710" y="3780328"/>
                  <a:ext cx="261860" cy="1437"/>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cxnSp>
              <p:nvCxnSpPr>
                <p:cNvPr id="54335" name="Straight Connector 95"/>
                <p:cNvCxnSpPr>
                  <a:cxnSpLocks noChangeShapeType="1"/>
                </p:cNvCxnSpPr>
                <p:nvPr/>
              </p:nvCxnSpPr>
              <p:spPr bwMode="auto">
                <a:xfrm rot="5400000">
                  <a:off x="5549901" y="3479800"/>
                  <a:ext cx="358775" cy="257175"/>
                </a:xfrm>
                <a:prstGeom prst="line">
                  <a:avLst/>
                </a:prstGeom>
                <a:noFill/>
                <a:ln w="19050" algn="ctr">
                  <a:solidFill>
                    <a:srgbClr val="00B050"/>
                  </a:solidFill>
                  <a:round/>
                  <a:headEnd/>
                  <a:tailEnd/>
                </a:ln>
                <a:extLst>
                  <a:ext uri="{909E8E84-426E-40DD-AFC4-6F175D3DCCD1}">
                    <a14:hiddenFill xmlns:a14="http://schemas.microsoft.com/office/drawing/2010/main">
                      <a:noFill/>
                    </a14:hiddenFill>
                  </a:ext>
                </a:extLst>
              </p:spPr>
            </p:cxnSp>
          </p:grpSp>
        </p:grpSp>
        <p:sp>
          <p:nvSpPr>
            <p:cNvPr id="54328" name="Oval 100"/>
            <p:cNvSpPr>
              <a:spLocks noChangeArrowheads="1"/>
            </p:cNvSpPr>
            <p:nvPr/>
          </p:nvSpPr>
          <p:spPr bwMode="auto">
            <a:xfrm>
              <a:off x="7092253" y="4130743"/>
              <a:ext cx="175565" cy="166914"/>
            </a:xfrm>
            <a:prstGeom prst="ellipse">
              <a:avLst/>
            </a:prstGeom>
            <a:solidFill>
              <a:srgbClr val="FFFF00"/>
            </a:solidFill>
            <a:ln w="9525" algn="ctr">
              <a:solidFill>
                <a:schemeClr val="tx1"/>
              </a:solidFill>
              <a:round/>
              <a:headEnd/>
              <a:tailEnd/>
            </a:ln>
          </p:spPr>
          <p:txBody>
            <a:bodyPr/>
            <a:lstStyle/>
            <a:p>
              <a:pPr algn="r" rtl="1"/>
              <a:endParaRPr lang="he-IL"/>
            </a:p>
          </p:txBody>
        </p:sp>
        <p:sp>
          <p:nvSpPr>
            <p:cNvPr id="54329" name="Oval 110"/>
            <p:cNvSpPr>
              <a:spLocks noChangeArrowheads="1"/>
            </p:cNvSpPr>
            <p:nvPr/>
          </p:nvSpPr>
          <p:spPr bwMode="auto">
            <a:xfrm>
              <a:off x="7092253" y="3809755"/>
              <a:ext cx="175565" cy="166914"/>
            </a:xfrm>
            <a:prstGeom prst="ellipse">
              <a:avLst/>
            </a:prstGeom>
            <a:solidFill>
              <a:srgbClr val="FFFF00"/>
            </a:solidFill>
            <a:ln w="9525" algn="ctr">
              <a:solidFill>
                <a:schemeClr val="tx1"/>
              </a:solidFill>
              <a:round/>
              <a:headEnd/>
              <a:tailEnd/>
            </a:ln>
          </p:spPr>
          <p:txBody>
            <a:bodyPr/>
            <a:lstStyle/>
            <a:p>
              <a:pPr algn="r" rtl="1"/>
              <a:endParaRPr lang="he-IL"/>
            </a:p>
          </p:txBody>
        </p:sp>
        <p:sp>
          <p:nvSpPr>
            <p:cNvPr id="54330" name="Oval 111"/>
            <p:cNvSpPr>
              <a:spLocks noChangeArrowheads="1"/>
            </p:cNvSpPr>
            <p:nvPr/>
          </p:nvSpPr>
          <p:spPr bwMode="auto">
            <a:xfrm>
              <a:off x="7098105" y="3527285"/>
              <a:ext cx="175565" cy="166914"/>
            </a:xfrm>
            <a:prstGeom prst="ellipse">
              <a:avLst/>
            </a:prstGeom>
            <a:solidFill>
              <a:srgbClr val="FFFF00"/>
            </a:solidFill>
            <a:ln w="9525" algn="ctr">
              <a:solidFill>
                <a:schemeClr val="tx1"/>
              </a:solidFill>
              <a:round/>
              <a:headEnd/>
              <a:tailEnd/>
            </a:ln>
          </p:spPr>
          <p:txBody>
            <a:bodyPr/>
            <a:lstStyle/>
            <a:p>
              <a:pPr algn="r" rtl="1"/>
              <a:endParaRPr lang="he-IL"/>
            </a:p>
          </p:txBody>
        </p:sp>
      </p:grpSp>
      <p:pic>
        <p:nvPicPr>
          <p:cNvPr id="54279" name="Picture 156" descr="addin_tmp"/>
          <p:cNvPicPr>
            <a:picLocks noChangeAspect="1" noChangeArrowheads="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7615238" y="2844800"/>
            <a:ext cx="3730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5"/>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116138" y="2935288"/>
            <a:ext cx="26400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ectangle 65"/>
          <p:cNvSpPr/>
          <p:nvPr/>
        </p:nvSpPr>
        <p:spPr>
          <a:xfrm>
            <a:off x="695325" y="1346200"/>
            <a:ext cx="7753350" cy="1349375"/>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pic>
        <p:nvPicPr>
          <p:cNvPr id="54282" name="Picture 66"/>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2844800" y="1782763"/>
            <a:ext cx="6032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83" name="Group 174"/>
          <p:cNvGrpSpPr>
            <a:grpSpLocks/>
          </p:cNvGrpSpPr>
          <p:nvPr/>
        </p:nvGrpSpPr>
        <p:grpSpPr bwMode="auto">
          <a:xfrm>
            <a:off x="3025775" y="2101850"/>
            <a:ext cx="288925" cy="257175"/>
            <a:chOff x="3254375" y="2994025"/>
            <a:chExt cx="288925" cy="257175"/>
          </a:xfrm>
        </p:grpSpPr>
        <p:sp>
          <p:nvSpPr>
            <p:cNvPr id="54319"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4320"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54284" name="Line 296"/>
          <p:cNvSpPr>
            <a:spLocks noChangeShapeType="1"/>
          </p:cNvSpPr>
          <p:nvPr/>
        </p:nvSpPr>
        <p:spPr bwMode="auto">
          <a:xfrm flipH="1">
            <a:off x="2649538" y="2325688"/>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4285" name="Rectangle 43"/>
          <p:cNvSpPr>
            <a:spLocks noChangeArrowheads="1"/>
          </p:cNvSpPr>
          <p:nvPr/>
        </p:nvSpPr>
        <p:spPr bwMode="auto">
          <a:xfrm>
            <a:off x="1722438" y="2141538"/>
            <a:ext cx="9271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4286" name="Picture 135"/>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000250" y="2198688"/>
            <a:ext cx="3714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7" name="Line 317"/>
          <p:cNvSpPr>
            <a:spLocks noChangeShapeType="1"/>
          </p:cNvSpPr>
          <p:nvPr/>
        </p:nvSpPr>
        <p:spPr bwMode="auto">
          <a:xfrm flipH="1">
            <a:off x="1335088" y="2325688"/>
            <a:ext cx="3937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4288" name="Picture 295" descr="addin_tmp"/>
          <p:cNvPicPr>
            <a:picLocks noChangeAspect="1" noChangeArrowheads="1"/>
          </p:cNvPicPr>
          <p:nvPr>
            <p:custDataLst>
              <p:tags r:id="rId5"/>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868363" y="2198688"/>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39"/>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597275" y="2038350"/>
            <a:ext cx="3651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143"/>
          <p:cNvPicPr>
            <a:picLocks noChangeAspect="1"/>
          </p:cNvPicPr>
          <p:nvPr>
            <p:custDataLst>
              <p:tags r:id="rId7"/>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5588000" y="2038350"/>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91" name="Group 291"/>
          <p:cNvGrpSpPr>
            <a:grpSpLocks/>
          </p:cNvGrpSpPr>
          <p:nvPr/>
        </p:nvGrpSpPr>
        <p:grpSpPr bwMode="auto">
          <a:xfrm>
            <a:off x="6178550" y="2239963"/>
            <a:ext cx="173038" cy="173037"/>
            <a:chOff x="4680" y="1460"/>
            <a:chExt cx="184" cy="184"/>
          </a:xfrm>
        </p:grpSpPr>
        <p:sp>
          <p:nvSpPr>
            <p:cNvPr id="54316"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54317"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4318"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4292" name="Rectangle 82"/>
          <p:cNvSpPr>
            <a:spLocks noChangeArrowheads="1"/>
          </p:cNvSpPr>
          <p:nvPr/>
        </p:nvSpPr>
        <p:spPr bwMode="auto">
          <a:xfrm>
            <a:off x="6594475" y="2141538"/>
            <a:ext cx="798513"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4293" name="Picture 149"/>
          <p:cNvPicPr>
            <a:picLocks noChangeAspect="1"/>
          </p:cNvPicPr>
          <p:nvPr>
            <p:custDataLst>
              <p:tags r:id="rId8"/>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6799263" y="2198688"/>
            <a:ext cx="3889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4" name="Line 302"/>
          <p:cNvSpPr>
            <a:spLocks noChangeShapeType="1"/>
          </p:cNvSpPr>
          <p:nvPr/>
        </p:nvSpPr>
        <p:spPr bwMode="auto">
          <a:xfrm>
            <a:off x="6365875" y="2325688"/>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4295" name="Line 299"/>
          <p:cNvSpPr>
            <a:spLocks noChangeShapeType="1"/>
          </p:cNvSpPr>
          <p:nvPr/>
        </p:nvSpPr>
        <p:spPr bwMode="auto">
          <a:xfrm flipV="1">
            <a:off x="6264275" y="1782763"/>
            <a:ext cx="0" cy="44767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4296" name="Picture 98" descr="addin_tmp"/>
          <p:cNvPicPr>
            <a:picLocks noChangeAspect="1" noChangeArrowheads="1"/>
          </p:cNvPicPr>
          <p:nvPr>
            <p:custDataLst>
              <p:tags r:id="rId9"/>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7874000" y="21986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97" name="Line 337"/>
          <p:cNvSpPr>
            <a:spLocks noChangeShapeType="1"/>
          </p:cNvSpPr>
          <p:nvPr/>
        </p:nvSpPr>
        <p:spPr bwMode="auto">
          <a:xfrm flipH="1">
            <a:off x="7429500" y="2325688"/>
            <a:ext cx="39052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4298" name="Picture 127" descr="addin_tmp"/>
          <p:cNvPicPr>
            <a:picLocks noChangeAspect="1" noChangeArrowheads="1"/>
          </p:cNvPicPr>
          <p:nvPr>
            <p:custDataLst>
              <p:tags r:id="rId10"/>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5686425" y="1455738"/>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47" descr="addin_tmp"/>
          <p:cNvPicPr>
            <a:picLocks noChangeAspect="1" noChangeArrowheads="1"/>
          </p:cNvPicPr>
          <p:nvPr>
            <p:custDataLst>
              <p:tags r:id="rId1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3117850" y="3768725"/>
            <a:ext cx="1254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0"/>
          <p:cNvGrpSpPr>
            <a:grpSpLocks/>
          </p:cNvGrpSpPr>
          <p:nvPr/>
        </p:nvGrpSpPr>
        <p:grpSpPr bwMode="auto">
          <a:xfrm>
            <a:off x="1587500" y="1582738"/>
            <a:ext cx="1165225" cy="1165225"/>
            <a:chOff x="1587500" y="1582659"/>
            <a:chExt cx="1165225" cy="1165225"/>
          </a:xfrm>
        </p:grpSpPr>
        <p:sp>
          <p:nvSpPr>
            <p:cNvPr id="54314" name="Line 122"/>
            <p:cNvSpPr>
              <a:spLocks noChangeShapeType="1"/>
            </p:cNvSpPr>
            <p:nvPr/>
          </p:nvSpPr>
          <p:spPr bwMode="auto">
            <a:xfrm flipV="1">
              <a:off x="1587500" y="1582659"/>
              <a:ext cx="1165225" cy="11652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4315" name="Text Box 123"/>
            <p:cNvSpPr txBox="1">
              <a:spLocks noChangeArrowheads="1"/>
            </p:cNvSpPr>
            <p:nvPr/>
          </p:nvSpPr>
          <p:spPr bwMode="auto">
            <a:xfrm>
              <a:off x="1889126" y="1718828"/>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b="1">
                  <a:solidFill>
                    <a:srgbClr val="FF0000"/>
                  </a:solidFill>
                </a:rPr>
                <a:t>1</a:t>
              </a:r>
            </a:p>
          </p:txBody>
        </p:sp>
      </p:grpSp>
      <p:pic>
        <p:nvPicPr>
          <p:cNvPr id="2" name="Picture 1"/>
          <p:cNvPicPr>
            <a:picLocks noChangeAspect="1"/>
          </p:cNvPicPr>
          <p:nvPr>
            <p:custDataLst>
              <p:tags r:id="rId12"/>
            </p:custDataLst>
          </p:nvPr>
        </p:nvPicPr>
        <p:blipFill>
          <a:blip r:embed="rId32" cstate="print">
            <a:extLst>
              <a:ext uri="{28A0092B-C50C-407E-A947-70E740481C1C}">
                <a14:useLocalDpi xmlns:a14="http://schemas.microsoft.com/office/drawing/2010/main" val="0"/>
              </a:ext>
            </a:extLst>
          </a:blip>
          <a:stretch>
            <a:fillRect/>
          </a:stretch>
        </p:blipFill>
        <p:spPr>
          <a:xfrm>
            <a:off x="2970213" y="4835526"/>
            <a:ext cx="3459480" cy="744855"/>
          </a:xfrm>
          <a:prstGeom prst="rect">
            <a:avLst/>
          </a:prstGeom>
        </p:spPr>
      </p:pic>
      <p:pic>
        <p:nvPicPr>
          <p:cNvPr id="26" name="Picture 25"/>
          <p:cNvPicPr>
            <a:picLocks noChangeAspect="1"/>
          </p:cNvPicPr>
          <p:nvPr>
            <p:custDataLst>
              <p:tags r:id="rId13"/>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889000" y="6151563"/>
            <a:ext cx="5064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56" descr="addin_tmp"/>
          <p:cNvPicPr>
            <a:picLocks noChangeAspect="1" noChangeArrowheads="1"/>
          </p:cNvPicPr>
          <p:nvPr>
            <p:custDataLst>
              <p:tags r:id="rId14"/>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4656138" y="4508500"/>
            <a:ext cx="3730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295" descr="addin_tmp"/>
          <p:cNvPicPr>
            <a:picLocks noChangeAspect="1" noChangeArrowheads="1"/>
          </p:cNvPicPr>
          <p:nvPr>
            <p:custDataLst>
              <p:tags r:id="rId15"/>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4117975" y="614203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305" name="Line 296"/>
          <p:cNvSpPr>
            <a:spLocks noChangeShapeType="1"/>
          </p:cNvSpPr>
          <p:nvPr/>
        </p:nvSpPr>
        <p:spPr bwMode="auto">
          <a:xfrm flipH="1">
            <a:off x="3373438" y="2325688"/>
            <a:ext cx="7413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4306" name="Rectangle 43"/>
          <p:cNvSpPr>
            <a:spLocks noChangeArrowheads="1"/>
          </p:cNvSpPr>
          <p:nvPr/>
        </p:nvSpPr>
        <p:spPr bwMode="auto">
          <a:xfrm>
            <a:off x="4114800" y="2141538"/>
            <a:ext cx="13335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3" name="Picture 2"/>
          <p:cNvPicPr>
            <a:picLocks noChangeAspect="1"/>
          </p:cNvPicPr>
          <p:nvPr>
            <p:custDataLst>
              <p:tags r:id="rId16"/>
            </p:custDataLst>
          </p:nvPr>
        </p:nvPicPr>
        <p:blipFill>
          <a:blip r:embed="rId34" cstate="print">
            <a:extLst>
              <a:ext uri="{28A0092B-C50C-407E-A947-70E740481C1C}">
                <a14:useLocalDpi xmlns:a14="http://schemas.microsoft.com/office/drawing/2010/main" val="0"/>
              </a:ext>
            </a:extLst>
          </a:blip>
          <a:stretch>
            <a:fillRect/>
          </a:stretch>
        </p:blipFill>
        <p:spPr>
          <a:xfrm>
            <a:off x="4203700" y="2173288"/>
            <a:ext cx="1163955" cy="306705"/>
          </a:xfrm>
          <a:prstGeom prst="rect">
            <a:avLst/>
          </a:prstGeom>
        </p:spPr>
      </p:pic>
      <p:sp>
        <p:nvSpPr>
          <p:cNvPr id="54308" name="Line 296"/>
          <p:cNvSpPr>
            <a:spLocks noChangeShapeType="1"/>
          </p:cNvSpPr>
          <p:nvPr/>
        </p:nvSpPr>
        <p:spPr bwMode="auto">
          <a:xfrm flipH="1">
            <a:off x="5448300" y="2325688"/>
            <a:ext cx="74771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28" name="Rectangle 3"/>
          <p:cNvSpPr txBox="1">
            <a:spLocks noChangeArrowheads="1"/>
          </p:cNvSpPr>
          <p:nvPr/>
        </p:nvSpPr>
        <p:spPr bwMode="auto">
          <a:xfrm>
            <a:off x="457200" y="5648325"/>
            <a:ext cx="82296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0"/>
              </a:buBlip>
            </a:pPr>
            <a:r>
              <a:rPr lang="en-US" sz="2000" b="1">
                <a:solidFill>
                  <a:srgbClr val="FF0000"/>
                </a:solidFill>
              </a:rPr>
              <a:t>Rate:</a:t>
            </a:r>
            <a:endParaRPr lang="en-US" sz="2000"/>
          </a:p>
        </p:txBody>
      </p:sp>
      <p:pic>
        <p:nvPicPr>
          <p:cNvPr id="129" name="Picture 128"/>
          <p:cNvPicPr>
            <a:picLocks noChangeAspect="1"/>
          </p:cNvPicPr>
          <p:nvPr>
            <p:custDataLst>
              <p:tags r:id="rId17"/>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2185988" y="5681663"/>
            <a:ext cx="149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eft Arrow 12"/>
          <p:cNvSpPr/>
          <p:nvPr/>
        </p:nvSpPr>
        <p:spPr>
          <a:xfrm>
            <a:off x="7158038" y="4054475"/>
            <a:ext cx="646112"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31" name="Left Arrow 130"/>
          <p:cNvSpPr/>
          <p:nvPr/>
        </p:nvSpPr>
        <p:spPr>
          <a:xfrm>
            <a:off x="7158038" y="4448175"/>
            <a:ext cx="646112"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34" name="Rectangle 3"/>
          <p:cNvSpPr txBox="1">
            <a:spLocks noChangeArrowheads="1"/>
          </p:cNvSpPr>
          <p:nvPr/>
        </p:nvSpPr>
        <p:spPr bwMode="auto">
          <a:xfrm>
            <a:off x="7672388" y="4038600"/>
            <a:ext cx="155416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lnSpc>
                <a:spcPct val="110000"/>
              </a:lnSpc>
              <a:spcBef>
                <a:spcPct val="20000"/>
              </a:spcBef>
              <a:buSzPct val="65000"/>
            </a:pPr>
            <a:r>
              <a:rPr lang="en-US" sz="2000"/>
              <a:t>Subspace</a:t>
            </a:r>
            <a:br>
              <a:rPr lang="en-US" sz="2000"/>
            </a:br>
            <a:r>
              <a:rPr lang="en-US" sz="2000"/>
              <a:t>prior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1">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1" presetClass="entr" presetSubtype="0" fill="hold" nodeType="withEffect">
                                  <p:stCondLst>
                                    <p:cond delay="0"/>
                                  </p:stCondLst>
                                  <p:childTnLst>
                                    <p:set>
                                      <p:cBhvr>
                                        <p:cTn id="12" dur="1" fill="hold">
                                          <p:stCondLst>
                                            <p:cond delay="0"/>
                                          </p:stCondLst>
                                        </p:cTn>
                                        <p:tgtEl>
                                          <p:spTgt spid="18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8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2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1">
                                            <p:txEl>
                                              <p:pRg st="0" end="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wipe(right)">
                                      <p:cBhvr>
                                        <p:cTn id="37" dur="500"/>
                                        <p:tgtEl>
                                          <p:spTgt spid="134"/>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right)">
                                      <p:cBhvr>
                                        <p:cTn id="40" dur="500"/>
                                        <p:tgtEl>
                                          <p:spTgt spid="13"/>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31"/>
                                        </p:tgtEl>
                                        <p:attrNameLst>
                                          <p:attrName>style.visibility</p:attrName>
                                        </p:attrNameLst>
                                      </p:cBhvr>
                                      <p:to>
                                        <p:strVal val="visible"/>
                                      </p:to>
                                    </p:set>
                                    <p:animEffect transition="in" filter="wipe(right)">
                                      <p:cBhvr>
                                        <p:cTn id="43"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1" grpId="0" animBg="1"/>
      <p:bldP spid="1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1"/>
          <p:cNvPicPr>
            <a:picLocks noChangeAspect="1" noChangeArrowheads="1"/>
          </p:cNvPicPr>
          <p:nvPr/>
        </p:nvPicPr>
        <p:blipFill>
          <a:blip r:embed="rId19" cstate="print">
            <a:extLst>
              <a:ext uri="{28A0092B-C50C-407E-A947-70E740481C1C}">
                <a14:useLocalDpi xmlns:a14="http://schemas.microsoft.com/office/drawing/2010/main" val="0"/>
              </a:ext>
            </a:extLst>
          </a:blip>
          <a:srcRect l="17189" t="27933" r="21486" b="35699"/>
          <a:stretch>
            <a:fillRect/>
          </a:stretch>
        </p:blipFill>
        <p:spPr bwMode="auto">
          <a:xfrm>
            <a:off x="574675" y="3821113"/>
            <a:ext cx="28511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p:cNvSpPr>
            <a:spLocks noGrp="1"/>
          </p:cNvSpPr>
          <p:nvPr>
            <p:ph type="title" idx="4294967295"/>
          </p:nvPr>
        </p:nvSpPr>
        <p:spPr>
          <a:xfrm>
            <a:off x="0" y="120650"/>
            <a:ext cx="9144000" cy="922338"/>
          </a:xfrm>
        </p:spPr>
        <p:txBody>
          <a:bodyPr/>
          <a:lstStyle/>
          <a:p>
            <a:pPr eaLnBrk="1" hangingPunct="1"/>
            <a:r>
              <a:rPr lang="en-US" sz="4000" smtClean="0"/>
              <a:t>Toy-Example (2)</a:t>
            </a:r>
          </a:p>
        </p:txBody>
      </p:sp>
      <p:pic>
        <p:nvPicPr>
          <p:cNvPr id="12394" name="Picture 18"/>
          <p:cNvPicPr>
            <a:picLocks noChangeAspect="1" noChangeArrowheads="1"/>
          </p:cNvPicPr>
          <p:nvPr/>
        </p:nvPicPr>
        <p:blipFill>
          <a:blip r:embed="rId20" cstate="print">
            <a:extLst>
              <a:ext uri="{28A0092B-C50C-407E-A947-70E740481C1C}">
                <a14:useLocalDpi xmlns:a14="http://schemas.microsoft.com/office/drawing/2010/main" val="0"/>
              </a:ext>
            </a:extLst>
          </a:blip>
          <a:srcRect l="22058" t="28445" r="22513" b="35382"/>
          <a:stretch>
            <a:fillRect/>
          </a:stretch>
        </p:blipFill>
        <p:spPr bwMode="auto">
          <a:xfrm>
            <a:off x="5748338" y="3821113"/>
            <a:ext cx="2516187"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113" descr="addin_tmp"/>
          <p:cNvPicPr>
            <a:picLocks noChangeAspect="1" noChangeArrowheads="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152650" y="2919413"/>
            <a:ext cx="1747838"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115" descr="addin_tmp"/>
          <p:cNvPicPr>
            <a:picLocks noChangeAspect="1" noChangeArrowheads="1"/>
          </p:cNvPicPr>
          <p:nvPr>
            <p:custDataLst>
              <p:tags r:id="rId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5505450" y="298926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3" name="Group 179"/>
          <p:cNvGrpSpPr>
            <a:grpSpLocks/>
          </p:cNvGrpSpPr>
          <p:nvPr/>
        </p:nvGrpSpPr>
        <p:grpSpPr bwMode="auto">
          <a:xfrm>
            <a:off x="3997325" y="2865438"/>
            <a:ext cx="1333500" cy="846137"/>
            <a:chOff x="1596" y="1881"/>
            <a:chExt cx="1236" cy="784"/>
          </a:xfrm>
        </p:grpSpPr>
        <p:sp>
          <p:nvSpPr>
            <p:cNvPr id="55341" name="Line 6"/>
            <p:cNvSpPr>
              <a:spLocks noChangeShapeType="1"/>
            </p:cNvSpPr>
            <p:nvPr/>
          </p:nvSpPr>
          <p:spPr bwMode="auto">
            <a:xfrm>
              <a:off x="1596" y="2093"/>
              <a:ext cx="4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5342" name="Rectangle 7"/>
            <p:cNvSpPr>
              <a:spLocks noChangeArrowheads="1"/>
            </p:cNvSpPr>
            <p:nvPr/>
          </p:nvSpPr>
          <p:spPr bwMode="auto">
            <a:xfrm>
              <a:off x="2046" y="2053"/>
              <a:ext cx="262" cy="82"/>
            </a:xfrm>
            <a:prstGeom prst="rect">
              <a:avLst/>
            </a:prstGeom>
            <a:solidFill>
              <a:schemeClr val="accent1"/>
            </a:solidFill>
            <a:ln w="9525">
              <a:solidFill>
                <a:schemeClr val="tx1"/>
              </a:solidFill>
              <a:miter lim="800000"/>
              <a:headEnd/>
              <a:tailEnd/>
            </a:ln>
          </p:spPr>
          <p:txBody>
            <a:bodyPr wrap="none" anchor="ctr"/>
            <a:lstStyle/>
            <a:p>
              <a:endParaRPr lang="he-IL"/>
            </a:p>
          </p:txBody>
        </p:sp>
        <p:sp>
          <p:nvSpPr>
            <p:cNvPr id="55343" name="Line 8"/>
            <p:cNvSpPr>
              <a:spLocks noChangeShapeType="1"/>
            </p:cNvSpPr>
            <p:nvPr/>
          </p:nvSpPr>
          <p:spPr bwMode="auto">
            <a:xfrm>
              <a:off x="2308" y="2093"/>
              <a:ext cx="1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44" name="Line 9"/>
            <p:cNvSpPr>
              <a:spLocks noChangeShapeType="1"/>
            </p:cNvSpPr>
            <p:nvPr/>
          </p:nvSpPr>
          <p:spPr bwMode="auto">
            <a:xfrm>
              <a:off x="2457" y="2093"/>
              <a:ext cx="0" cy="2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45" name="Line 10"/>
            <p:cNvSpPr>
              <a:spLocks noChangeShapeType="1"/>
            </p:cNvSpPr>
            <p:nvPr/>
          </p:nvSpPr>
          <p:spPr bwMode="auto">
            <a:xfrm>
              <a:off x="2383" y="2338"/>
              <a:ext cx="1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46" name="Line 11"/>
            <p:cNvSpPr>
              <a:spLocks noChangeShapeType="1"/>
            </p:cNvSpPr>
            <p:nvPr/>
          </p:nvSpPr>
          <p:spPr bwMode="auto">
            <a:xfrm>
              <a:off x="2383" y="2420"/>
              <a:ext cx="14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47" name="Line 12"/>
            <p:cNvSpPr>
              <a:spLocks noChangeShapeType="1"/>
            </p:cNvSpPr>
            <p:nvPr/>
          </p:nvSpPr>
          <p:spPr bwMode="auto">
            <a:xfrm>
              <a:off x="2457" y="2420"/>
              <a:ext cx="0" cy="24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48" name="Line 13"/>
            <p:cNvSpPr>
              <a:spLocks noChangeShapeType="1"/>
            </p:cNvSpPr>
            <p:nvPr/>
          </p:nvSpPr>
          <p:spPr bwMode="auto">
            <a:xfrm flipH="1">
              <a:off x="1634" y="2665"/>
              <a:ext cx="82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49" name="Line 21"/>
            <p:cNvSpPr>
              <a:spLocks noChangeShapeType="1"/>
            </p:cNvSpPr>
            <p:nvPr/>
          </p:nvSpPr>
          <p:spPr bwMode="auto">
            <a:xfrm>
              <a:off x="2457" y="2093"/>
              <a:ext cx="3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5350" name="Line 25"/>
            <p:cNvSpPr>
              <a:spLocks noChangeShapeType="1"/>
            </p:cNvSpPr>
            <p:nvPr/>
          </p:nvSpPr>
          <p:spPr bwMode="auto">
            <a:xfrm>
              <a:off x="2457" y="2665"/>
              <a:ext cx="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55351" name="Picture 176" descr="addin_tmp"/>
            <p:cNvPicPr>
              <a:picLocks noChangeAspect="1" noChangeArrowheads="1"/>
            </p:cNvPicPr>
            <p:nvPr>
              <p:custDataLst>
                <p:tags r:id="rId1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2602" y="2301"/>
              <a:ext cx="103"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52" name="Picture 178" descr="addin_tmp"/>
            <p:cNvPicPr>
              <a:picLocks noChangeAspect="1" noChangeArrowheads="1"/>
            </p:cNvPicPr>
            <p:nvPr>
              <p:custDataLst>
                <p:tags r:id="rId1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110" y="1881"/>
              <a:ext cx="10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4" name="Rectangle 3"/>
          <p:cNvSpPr txBox="1">
            <a:spLocks noChangeArrowheads="1"/>
          </p:cNvSpPr>
          <p:nvPr/>
        </p:nvSpPr>
        <p:spPr bwMode="auto">
          <a:xfrm>
            <a:off x="457200" y="2847975"/>
            <a:ext cx="29162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5"/>
              </a:buBlip>
            </a:pPr>
            <a:r>
              <a:rPr lang="en-US" sz="2000" b="1">
                <a:solidFill>
                  <a:srgbClr val="FF0000"/>
                </a:solidFill>
              </a:rPr>
              <a:t>Model:</a:t>
            </a:r>
            <a:r>
              <a:rPr lang="en-US" sz="2000"/>
              <a:t> </a:t>
            </a:r>
          </a:p>
        </p:txBody>
      </p:sp>
      <p:sp>
        <p:nvSpPr>
          <p:cNvPr id="69" name="Rectangle 68"/>
          <p:cNvSpPr/>
          <p:nvPr/>
        </p:nvSpPr>
        <p:spPr>
          <a:xfrm>
            <a:off x="695325" y="1346200"/>
            <a:ext cx="7753350" cy="1349375"/>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pic>
        <p:nvPicPr>
          <p:cNvPr id="55306" name="Picture 69"/>
          <p:cNvPicPr>
            <a:picLocks noChangeAspect="1"/>
          </p:cNvPicPr>
          <p:nvPr>
            <p:custDataLst>
              <p:tags r:id="rId3"/>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844800" y="1782763"/>
            <a:ext cx="6032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07" name="Group 174"/>
          <p:cNvGrpSpPr>
            <a:grpSpLocks/>
          </p:cNvGrpSpPr>
          <p:nvPr/>
        </p:nvGrpSpPr>
        <p:grpSpPr bwMode="auto">
          <a:xfrm>
            <a:off x="3025775" y="2101850"/>
            <a:ext cx="288925" cy="257175"/>
            <a:chOff x="3254375" y="2994025"/>
            <a:chExt cx="288925" cy="257175"/>
          </a:xfrm>
        </p:grpSpPr>
        <p:sp>
          <p:nvSpPr>
            <p:cNvPr id="55339"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40"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55308" name="Line 296"/>
          <p:cNvSpPr>
            <a:spLocks noChangeShapeType="1"/>
          </p:cNvSpPr>
          <p:nvPr/>
        </p:nvSpPr>
        <p:spPr bwMode="auto">
          <a:xfrm flipH="1">
            <a:off x="2649538" y="2325688"/>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5309" name="Rectangle 43"/>
          <p:cNvSpPr>
            <a:spLocks noChangeArrowheads="1"/>
          </p:cNvSpPr>
          <p:nvPr/>
        </p:nvSpPr>
        <p:spPr bwMode="auto">
          <a:xfrm>
            <a:off x="1722438" y="2141538"/>
            <a:ext cx="9271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5310" name="Picture 75"/>
          <p:cNvPicPr>
            <a:picLocks noChangeAspect="1"/>
          </p:cNvPicPr>
          <p:nvPr>
            <p:custDataLst>
              <p:tags r:id="rId4"/>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2000250" y="2198688"/>
            <a:ext cx="3714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1" name="Line 317"/>
          <p:cNvSpPr>
            <a:spLocks noChangeShapeType="1"/>
          </p:cNvSpPr>
          <p:nvPr/>
        </p:nvSpPr>
        <p:spPr bwMode="auto">
          <a:xfrm flipH="1">
            <a:off x="1335088" y="2325688"/>
            <a:ext cx="3937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5312" name="Picture 295" descr="addin_tmp"/>
          <p:cNvPicPr>
            <a:picLocks noChangeAspect="1" noChangeArrowheads="1"/>
          </p:cNvPicPr>
          <p:nvPr>
            <p:custDataLst>
              <p:tags r:id="rId5"/>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868363" y="2198688"/>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79"/>
          <p:cNvPicPr>
            <a:picLocks noChangeAspect="1"/>
          </p:cNvPicPr>
          <p:nvPr>
            <p:custDataLst>
              <p:tags r:id="rId6"/>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3597275" y="2038350"/>
            <a:ext cx="3651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83"/>
          <p:cNvPicPr>
            <a:picLocks noChangeAspect="1"/>
          </p:cNvPicPr>
          <p:nvPr>
            <p:custDataLst>
              <p:tags r:id="rId7"/>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5588000" y="2038350"/>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315" name="Group 291"/>
          <p:cNvGrpSpPr>
            <a:grpSpLocks/>
          </p:cNvGrpSpPr>
          <p:nvPr/>
        </p:nvGrpSpPr>
        <p:grpSpPr bwMode="auto">
          <a:xfrm>
            <a:off x="6178550" y="2239963"/>
            <a:ext cx="173038" cy="173037"/>
            <a:chOff x="4680" y="1460"/>
            <a:chExt cx="184" cy="184"/>
          </a:xfrm>
        </p:grpSpPr>
        <p:sp>
          <p:nvSpPr>
            <p:cNvPr id="55336"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55337"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5338"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5316" name="Rectangle 82"/>
          <p:cNvSpPr>
            <a:spLocks noChangeArrowheads="1"/>
          </p:cNvSpPr>
          <p:nvPr/>
        </p:nvSpPr>
        <p:spPr bwMode="auto">
          <a:xfrm>
            <a:off x="6594475" y="2141538"/>
            <a:ext cx="798513"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5317" name="Picture 89"/>
          <p:cNvPicPr>
            <a:picLocks noChangeAspect="1"/>
          </p:cNvPicPr>
          <p:nvPr>
            <p:custDataLst>
              <p:tags r:id="rId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6799263" y="2198688"/>
            <a:ext cx="3889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8" name="Line 302"/>
          <p:cNvSpPr>
            <a:spLocks noChangeShapeType="1"/>
          </p:cNvSpPr>
          <p:nvPr/>
        </p:nvSpPr>
        <p:spPr bwMode="auto">
          <a:xfrm>
            <a:off x="6365875" y="2325688"/>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5319" name="Line 299"/>
          <p:cNvSpPr>
            <a:spLocks noChangeShapeType="1"/>
          </p:cNvSpPr>
          <p:nvPr/>
        </p:nvSpPr>
        <p:spPr bwMode="auto">
          <a:xfrm flipV="1">
            <a:off x="6264275" y="1782763"/>
            <a:ext cx="0" cy="44767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5320" name="Picture 98" descr="addin_tmp"/>
          <p:cNvPicPr>
            <a:picLocks noChangeAspect="1" noChangeArrowheads="1"/>
          </p:cNvPicPr>
          <p:nvPr>
            <p:custDataLst>
              <p:tags r:id="rId9"/>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7874000" y="21986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1" name="Line 337"/>
          <p:cNvSpPr>
            <a:spLocks noChangeShapeType="1"/>
          </p:cNvSpPr>
          <p:nvPr/>
        </p:nvSpPr>
        <p:spPr bwMode="auto">
          <a:xfrm flipH="1">
            <a:off x="7429500" y="2325688"/>
            <a:ext cx="39052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5322" name="Picture 127" descr="addin_tmp"/>
          <p:cNvPicPr>
            <a:picLocks noChangeAspect="1" noChangeArrowheads="1"/>
          </p:cNvPicPr>
          <p:nvPr>
            <p:custDataLst>
              <p:tags r:id="rId10"/>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5686425" y="1455738"/>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165" descr="addin_tmp"/>
          <p:cNvPicPr>
            <a:picLocks noChangeAspect="1" noChangeArrowheads="1"/>
          </p:cNvPicPr>
          <p:nvPr>
            <p:custDataLst>
              <p:tags r:id="rId11"/>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1384300" y="3597275"/>
            <a:ext cx="12763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Box 113"/>
          <p:cNvSpPr txBox="1">
            <a:spLocks noChangeArrowheads="1"/>
          </p:cNvSpPr>
          <p:nvPr/>
        </p:nvSpPr>
        <p:spPr bwMode="auto">
          <a:xfrm>
            <a:off x="5891213" y="3511550"/>
            <a:ext cx="2228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solidFill>
                  <a:srgbClr val="FF0000"/>
                </a:solidFill>
              </a:rPr>
              <a:t>Perfect recovery !</a:t>
            </a:r>
            <a:endParaRPr lang="en-US"/>
          </a:p>
        </p:txBody>
      </p:sp>
      <p:pic>
        <p:nvPicPr>
          <p:cNvPr id="58" name="Picture 57"/>
          <p:cNvPicPr>
            <a:picLocks noChangeAspect="1"/>
          </p:cNvPicPr>
          <p:nvPr>
            <p:custDataLst>
              <p:tags r:id="rId12"/>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3741738" y="4981575"/>
            <a:ext cx="506412"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58"/>
          <p:cNvSpPr txBox="1">
            <a:spLocks noChangeArrowheads="1"/>
          </p:cNvSpPr>
          <p:nvPr/>
        </p:nvSpPr>
        <p:spPr bwMode="auto">
          <a:xfrm>
            <a:off x="4260850" y="4897438"/>
            <a:ext cx="126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t>is high…</a:t>
            </a:r>
            <a:endParaRPr lang="en-US"/>
          </a:p>
        </p:txBody>
      </p:sp>
      <p:sp>
        <p:nvSpPr>
          <p:cNvPr id="55327" name="Line 296"/>
          <p:cNvSpPr>
            <a:spLocks noChangeShapeType="1"/>
          </p:cNvSpPr>
          <p:nvPr/>
        </p:nvSpPr>
        <p:spPr bwMode="auto">
          <a:xfrm flipH="1">
            <a:off x="3373438" y="2325688"/>
            <a:ext cx="7413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5328" name="Rectangle 43"/>
          <p:cNvSpPr>
            <a:spLocks noChangeArrowheads="1"/>
          </p:cNvSpPr>
          <p:nvPr/>
        </p:nvSpPr>
        <p:spPr bwMode="auto">
          <a:xfrm>
            <a:off x="4114800" y="2141538"/>
            <a:ext cx="13335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5329" name="Picture 61"/>
          <p:cNvPicPr>
            <a:picLocks noChangeAspect="1"/>
          </p:cNvPicPr>
          <p:nvPr>
            <p:custDataLst>
              <p:tags r:id="rId13"/>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4216400" y="2173288"/>
            <a:ext cx="11366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30" name="Line 296"/>
          <p:cNvSpPr>
            <a:spLocks noChangeShapeType="1"/>
          </p:cNvSpPr>
          <p:nvPr/>
        </p:nvSpPr>
        <p:spPr bwMode="auto">
          <a:xfrm flipH="1">
            <a:off x="5448300" y="2325688"/>
            <a:ext cx="74771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4" name="Left Arrow 63"/>
          <p:cNvSpPr/>
          <p:nvPr/>
        </p:nvSpPr>
        <p:spPr>
          <a:xfrm rot="18900000">
            <a:off x="2043113" y="1636713"/>
            <a:ext cx="647700"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65" name="Left Arrow 64"/>
          <p:cNvSpPr/>
          <p:nvPr/>
        </p:nvSpPr>
        <p:spPr>
          <a:xfrm rot="18900000">
            <a:off x="4645025" y="1636713"/>
            <a:ext cx="647700"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67" name="Rectangle 3"/>
          <p:cNvSpPr txBox="1">
            <a:spLocks noChangeArrowheads="1"/>
          </p:cNvSpPr>
          <p:nvPr/>
        </p:nvSpPr>
        <p:spPr bwMode="auto">
          <a:xfrm>
            <a:off x="3811588" y="4443413"/>
            <a:ext cx="13827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pPr>
            <a:r>
              <a:rPr lang="en-US" sz="2000" b="1">
                <a:solidFill>
                  <a:srgbClr val="FF0000"/>
                </a:solidFill>
              </a:rPr>
              <a:t>Rate:</a:t>
            </a:r>
            <a:endParaRPr lang="en-US" sz="2000"/>
          </a:p>
        </p:txBody>
      </p:sp>
      <p:pic>
        <p:nvPicPr>
          <p:cNvPr id="68" name="Picture 67"/>
          <p:cNvPicPr>
            <a:picLocks noChangeAspect="1"/>
          </p:cNvPicPr>
          <p:nvPr>
            <p:custDataLst>
              <p:tags r:id="rId14"/>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4764088" y="4476750"/>
            <a:ext cx="14922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Rectangle 5"/>
          <p:cNvSpPr txBox="1">
            <a:spLocks noChangeArrowheads="1"/>
          </p:cNvSpPr>
          <p:nvPr/>
        </p:nvSpPr>
        <p:spPr bwMode="auto">
          <a:xfrm>
            <a:off x="592138" y="6029325"/>
            <a:ext cx="7989887" cy="363538"/>
          </a:xfrm>
          <a:prstGeom prst="rect">
            <a:avLst/>
          </a:prstGeom>
          <a:solidFill>
            <a:srgbClr val="FF0000"/>
          </a:solidFill>
          <a:ln>
            <a:noFill/>
          </a:ln>
          <a:extLst/>
        </p:spPr>
        <p:txBody>
          <a:bodyPr anchor="ctr"/>
          <a:lstStyle/>
          <a:p>
            <a:pPr algn="ctr" eaLnBrk="0" hangingPunct="0">
              <a:spcBef>
                <a:spcPct val="20000"/>
              </a:spcBef>
              <a:buSzPct val="75000"/>
              <a:defRPr/>
            </a:pPr>
            <a:r>
              <a:rPr lang="en-US" sz="2200" b="1" kern="0" dirty="0" err="1">
                <a:solidFill>
                  <a:schemeClr val="bg1"/>
                </a:solidFill>
                <a:latin typeface="+mn-lt"/>
                <a:cs typeface="+mn-cs"/>
              </a:rPr>
              <a:t>Lowpass</a:t>
            </a:r>
            <a:r>
              <a:rPr lang="en-US" sz="2200" b="1" kern="0" dirty="0">
                <a:solidFill>
                  <a:schemeClr val="bg1"/>
                </a:solidFill>
                <a:latin typeface="+mn-lt"/>
                <a:cs typeface="+mn-cs"/>
              </a:rPr>
              <a:t> data can contain all relevant information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3" presetClass="entr" presetSubtype="10" fill="hold" nodeType="withEffect">
                                  <p:stCondLst>
                                    <p:cond delay="0"/>
                                  </p:stCondLst>
                                  <p:childTnLst>
                                    <p:set>
                                      <p:cBhvr>
                                        <p:cTn id="10" dur="1" fill="hold">
                                          <p:stCondLst>
                                            <p:cond delay="0"/>
                                          </p:stCondLst>
                                        </p:cTn>
                                        <p:tgtEl>
                                          <p:spTgt spid="12394"/>
                                        </p:tgtEl>
                                        <p:attrNameLst>
                                          <p:attrName>style.visibility</p:attrName>
                                        </p:attrNameLst>
                                      </p:cBhvr>
                                      <p:to>
                                        <p:strVal val="visible"/>
                                      </p:to>
                                    </p:set>
                                    <p:animEffect transition="in" filter="blinds(horizontal)">
                                      <p:cBhvr>
                                        <p:cTn id="11" dur="500"/>
                                        <p:tgtEl>
                                          <p:spTgt spid="1239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22" presetClass="entr" presetSubtype="2"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right)">
                                      <p:cBhvr>
                                        <p:cTn id="17" dur="500"/>
                                        <p:tgtEl>
                                          <p:spTgt spid="64"/>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right)">
                                      <p:cBhvr>
                                        <p:cTn id="20" dur="500"/>
                                        <p:tgtEl>
                                          <p:spTgt spid="6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6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par>
                          <p:cTn id="27" fill="hold" nodeType="afterGroup">
                            <p:stCondLst>
                              <p:cond delay="0"/>
                            </p:stCondLst>
                            <p:childTnLst>
                              <p:par>
                                <p:cTn id="28" presetID="1" presetClass="entr" presetSubtype="0" fill="hold" nodeType="after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wipe(down)">
                                      <p:cBhvr>
                                        <p:cTn id="3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59" grpId="0"/>
      <p:bldP spid="64" grpId="0" animBg="1"/>
      <p:bldP spid="65"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en-US" smtClean="0"/>
              <a:t>Outline</a:t>
            </a:r>
          </a:p>
        </p:txBody>
      </p:sp>
      <p:sp>
        <p:nvSpPr>
          <p:cNvPr id="29699" name="Rectangle 3"/>
          <p:cNvSpPr>
            <a:spLocks noGrp="1" noChangeArrowheads="1"/>
          </p:cNvSpPr>
          <p:nvPr>
            <p:ph type="body" idx="4294967295"/>
          </p:nvPr>
        </p:nvSpPr>
        <p:spPr>
          <a:xfrm>
            <a:off x="476250" y="1304925"/>
            <a:ext cx="5387975" cy="4883150"/>
          </a:xfrm>
        </p:spPr>
        <p:txBody>
          <a:bodyPr/>
          <a:lstStyle/>
          <a:p>
            <a:pPr>
              <a:buSzPct val="75000"/>
              <a:buFontTx/>
              <a:buBlip>
                <a:blip r:embed="rId2"/>
              </a:buBlip>
              <a:tabLst>
                <a:tab pos="1258888" algn="l"/>
              </a:tabLst>
            </a:pPr>
            <a:r>
              <a:rPr lang="en-US" sz="2000" dirty="0" smtClean="0"/>
              <a:t>Part 1:	Introduction</a:t>
            </a:r>
            <a:endParaRPr lang="en-US" sz="2000" dirty="0" smtClean="0">
              <a:solidFill>
                <a:srgbClr val="FF0000"/>
              </a:solidFill>
            </a:endParaRPr>
          </a:p>
          <a:p>
            <a:pPr>
              <a:buSzPct val="75000"/>
              <a:buFontTx/>
              <a:buBlip>
                <a:blip r:embed="rId2"/>
              </a:buBlip>
              <a:tabLst>
                <a:tab pos="1258888" algn="l"/>
              </a:tabLst>
            </a:pPr>
            <a:r>
              <a:rPr lang="en-US" sz="2000" dirty="0" smtClean="0"/>
              <a:t>Part 2:	Sub-Nyquist in a subspace</a:t>
            </a:r>
            <a:endParaRPr lang="en-US" sz="2000" b="1" dirty="0" smtClean="0">
              <a:solidFill>
                <a:srgbClr val="FF0000"/>
              </a:solidFill>
            </a:endParaRPr>
          </a:p>
          <a:p>
            <a:pPr lvl="1">
              <a:buSzPct val="75000"/>
              <a:buFontTx/>
              <a:buBlip>
                <a:blip r:embed="rId2"/>
              </a:buBlip>
              <a:tabLst>
                <a:tab pos="1258888" algn="l"/>
              </a:tabLst>
            </a:pPr>
            <a:r>
              <a:rPr lang="en-US" sz="1600" dirty="0" smtClean="0"/>
              <a:t>Generalized sampling framework</a:t>
            </a:r>
          </a:p>
          <a:p>
            <a:pPr lvl="1">
              <a:buSzPct val="75000"/>
              <a:buFontTx/>
              <a:buBlip>
                <a:blip r:embed="rId2"/>
              </a:buBlip>
              <a:tabLst>
                <a:tab pos="1258888" algn="l"/>
              </a:tabLst>
            </a:pPr>
            <a:r>
              <a:rPr lang="en-US" sz="1600" dirty="0" smtClean="0"/>
              <a:t>Examples</a:t>
            </a:r>
          </a:p>
          <a:p>
            <a:pPr>
              <a:buSzPct val="75000"/>
              <a:buFontTx/>
              <a:buBlip>
                <a:blip r:embed="rId2"/>
              </a:buBlip>
              <a:tabLst>
                <a:tab pos="1258888" algn="l"/>
              </a:tabLst>
            </a:pPr>
            <a:r>
              <a:rPr lang="en-US" sz="2000" dirty="0" smtClean="0"/>
              <a:t>Part 3:	Union of subspaces</a:t>
            </a:r>
          </a:p>
          <a:p>
            <a:pPr lvl="1">
              <a:buSzPct val="75000"/>
              <a:buFontTx/>
              <a:buBlip>
                <a:blip r:embed="rId2"/>
              </a:buBlip>
              <a:tabLst>
                <a:tab pos="1258888" algn="l"/>
              </a:tabLst>
            </a:pPr>
            <a:r>
              <a:rPr lang="en-US" sz="1600" dirty="0" smtClean="0"/>
              <a:t>Model, analog and discrete applications</a:t>
            </a:r>
          </a:p>
          <a:p>
            <a:pPr lvl="1">
              <a:buSzPct val="75000"/>
              <a:buFontTx/>
              <a:buBlip>
                <a:blip r:embed="rId2"/>
              </a:buBlip>
              <a:tabLst>
                <a:tab pos="1258888" algn="l"/>
              </a:tabLst>
            </a:pPr>
            <a:r>
              <a:rPr lang="en-US" sz="1600" dirty="0" smtClean="0"/>
              <a:t>Short intro to compressed sensing</a:t>
            </a:r>
          </a:p>
          <a:p>
            <a:pPr>
              <a:buSzPct val="75000"/>
              <a:buFontTx/>
              <a:buBlip>
                <a:blip r:embed="rId2"/>
              </a:buBlip>
              <a:tabLst>
                <a:tab pos="1258888" algn="l"/>
              </a:tabLst>
            </a:pPr>
            <a:r>
              <a:rPr lang="en-US" sz="2000" dirty="0" smtClean="0"/>
              <a:t>Part 4:	</a:t>
            </a:r>
            <a:r>
              <a:rPr lang="en-US" sz="2000" dirty="0" err="1" smtClean="0"/>
              <a:t>Xampling</a:t>
            </a:r>
            <a:r>
              <a:rPr lang="en-US" sz="2000" dirty="0" smtClean="0"/>
              <a:t>, Sub-Nyquist in a union</a:t>
            </a:r>
          </a:p>
          <a:p>
            <a:pPr lvl="1">
              <a:buSzPct val="75000"/>
              <a:buFontTx/>
              <a:buBlip>
                <a:blip r:embed="rId2"/>
              </a:buBlip>
              <a:tabLst>
                <a:tab pos="1258888" algn="l"/>
              </a:tabLst>
            </a:pPr>
            <a:r>
              <a:rPr lang="en-US" sz="1600" dirty="0" smtClean="0"/>
              <a:t>Functional framework</a:t>
            </a:r>
          </a:p>
          <a:p>
            <a:pPr lvl="1">
              <a:buSzPct val="75000"/>
              <a:buFontTx/>
              <a:buBlip>
                <a:blip r:embed="rId2"/>
              </a:buBlip>
              <a:tabLst>
                <a:tab pos="1258888" algn="l"/>
              </a:tabLst>
            </a:pPr>
            <a:r>
              <a:rPr lang="en-US" sz="1600" dirty="0" smtClean="0"/>
              <a:t>Modulated wideband conversion</a:t>
            </a:r>
          </a:p>
          <a:p>
            <a:pPr lvl="1">
              <a:buSzPct val="75000"/>
              <a:buFontTx/>
              <a:buBlip>
                <a:blip r:embed="rId2"/>
              </a:buBlip>
              <a:tabLst>
                <a:tab pos="1258888" algn="l"/>
              </a:tabLst>
            </a:pPr>
            <a:r>
              <a:rPr lang="en-US" sz="1600" dirty="0" smtClean="0"/>
              <a:t>Sparse shift-invariant sampling</a:t>
            </a:r>
          </a:p>
          <a:p>
            <a:pPr lvl="1">
              <a:buSzPct val="75000"/>
              <a:buFontTx/>
              <a:buBlip>
                <a:blip r:embed="rId2"/>
              </a:buBlip>
              <a:tabLst>
                <a:tab pos="1258888" algn="l"/>
              </a:tabLst>
            </a:pPr>
            <a:r>
              <a:rPr lang="en-US" sz="1600" dirty="0" smtClean="0"/>
              <a:t>Finite-rate/sequences of innovation methods</a:t>
            </a:r>
          </a:p>
          <a:p>
            <a:pPr lvl="1">
              <a:buSzPct val="75000"/>
              <a:buFontTx/>
              <a:buBlip>
                <a:blip r:embed="rId2"/>
              </a:buBlip>
              <a:tabLst>
                <a:tab pos="1258888" algn="l"/>
              </a:tabLst>
            </a:pPr>
            <a:r>
              <a:rPr lang="en-US" sz="1600" dirty="0" smtClean="0"/>
              <a:t>Random demodulation</a:t>
            </a:r>
          </a:p>
          <a:p>
            <a:pPr>
              <a:buSzPct val="75000"/>
              <a:buFontTx/>
              <a:buBlip>
                <a:blip r:embed="rId2"/>
              </a:buBlip>
              <a:tabLst>
                <a:tab pos="1258888" algn="l"/>
              </a:tabLst>
            </a:pPr>
            <a:r>
              <a:rPr lang="en-US" sz="2000" dirty="0" smtClean="0"/>
              <a:t>Part 5:	From theory to hardware</a:t>
            </a:r>
          </a:p>
          <a:p>
            <a:pPr lvl="1">
              <a:buSzPct val="75000"/>
              <a:buFontTx/>
              <a:buBlip>
                <a:blip r:embed="rId2"/>
              </a:buBlip>
              <a:tabLst>
                <a:tab pos="1258888" algn="l"/>
              </a:tabLst>
            </a:pPr>
            <a:r>
              <a:rPr lang="en-US" sz="1600" dirty="0" smtClean="0"/>
              <a:t>Practical design metrics</a:t>
            </a:r>
          </a:p>
          <a:p>
            <a:pPr lvl="1">
              <a:buSzPct val="75000"/>
              <a:buFontTx/>
              <a:buBlip>
                <a:blip r:embed="rId2"/>
              </a:buBlip>
              <a:tabLst>
                <a:tab pos="1258888" algn="l"/>
              </a:tabLst>
            </a:pPr>
            <a:r>
              <a:rPr lang="en-US" sz="1600" dirty="0" smtClean="0"/>
              <a:t>Circuit challenges</a:t>
            </a:r>
          </a:p>
        </p:txBody>
      </p:sp>
      <p:sp>
        <p:nvSpPr>
          <p:cNvPr id="3" name="Rectangle 2">
            <a:hlinkClick r:id="rId3" action="ppaction://hlinksldjump"/>
          </p:cNvPr>
          <p:cNvSpPr/>
          <p:nvPr/>
        </p:nvSpPr>
        <p:spPr>
          <a:xfrm>
            <a:off x="841375" y="1304925"/>
            <a:ext cx="2478088"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3" name="Rectangle 12">
            <a:hlinkClick r:id="rId4" action="ppaction://hlinksldjump"/>
          </p:cNvPr>
          <p:cNvSpPr/>
          <p:nvPr/>
        </p:nvSpPr>
        <p:spPr>
          <a:xfrm>
            <a:off x="841375" y="1674813"/>
            <a:ext cx="4067175"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4" name="Rectangle 13">
            <a:hlinkClick r:id="rId5" action="ppaction://hlinksldjump"/>
          </p:cNvPr>
          <p:cNvSpPr/>
          <p:nvPr/>
        </p:nvSpPr>
        <p:spPr>
          <a:xfrm>
            <a:off x="841375" y="2628900"/>
            <a:ext cx="3275013"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5" name="Rectangle 14">
            <a:hlinkClick r:id="rId6" action="ppaction://hlinksldjump"/>
          </p:cNvPr>
          <p:cNvSpPr/>
          <p:nvPr/>
        </p:nvSpPr>
        <p:spPr>
          <a:xfrm>
            <a:off x="874713" y="3546475"/>
            <a:ext cx="47625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6" name="Rectangle 15">
            <a:hlinkClick r:id="rId7" action="ppaction://hlinksldjump"/>
          </p:cNvPr>
          <p:cNvSpPr/>
          <p:nvPr/>
        </p:nvSpPr>
        <p:spPr>
          <a:xfrm>
            <a:off x="773113" y="5403850"/>
            <a:ext cx="39497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8" name="Rectangle 17">
            <a:hlinkClick r:id="rId8" action="ppaction://hlinksldjump"/>
          </p:cNvPr>
          <p:cNvSpPr/>
          <p:nvPr/>
        </p:nvSpPr>
        <p:spPr>
          <a:xfrm>
            <a:off x="4940300" y="6191250"/>
            <a:ext cx="3076575" cy="33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3"/>
          <p:cNvSpPr txBox="1">
            <a:spLocks noChangeArrowheads="1"/>
          </p:cNvSpPr>
          <p:nvPr/>
        </p:nvSpPr>
        <p:spPr bwMode="auto">
          <a:xfrm>
            <a:off x="457200" y="5972175"/>
            <a:ext cx="8229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4"/>
              </a:buBlip>
            </a:pPr>
            <a:r>
              <a:rPr lang="en-US" sz="2000"/>
              <a:t>           is high, </a:t>
            </a:r>
            <a:r>
              <a:rPr lang="en-US" sz="2000">
                <a:sym typeface="Wingdings" pitchFamily="2" charset="2"/>
              </a:rPr>
              <a:t>since </a:t>
            </a:r>
            <a:r>
              <a:rPr lang="en-US" sz="2000"/>
              <a:t>          is not bandlimited</a:t>
            </a:r>
          </a:p>
        </p:txBody>
      </p:sp>
      <p:sp>
        <p:nvSpPr>
          <p:cNvPr id="57" name="Rectangle 3"/>
          <p:cNvSpPr txBox="1">
            <a:spLocks noChangeArrowheads="1"/>
          </p:cNvSpPr>
          <p:nvPr/>
        </p:nvSpPr>
        <p:spPr bwMode="auto">
          <a:xfrm>
            <a:off x="457200" y="3297238"/>
            <a:ext cx="8229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4"/>
              </a:buBlip>
            </a:pPr>
            <a:r>
              <a:rPr lang="en-US" sz="2000" b="1">
                <a:solidFill>
                  <a:srgbClr val="FF0000"/>
                </a:solidFill>
              </a:rPr>
              <a:t>Sampling:</a:t>
            </a:r>
            <a:r>
              <a:rPr lang="en-US" sz="2000"/>
              <a:t>   </a:t>
            </a:r>
            <a:r>
              <a:rPr lang="en-US" sz="2000">
                <a:sym typeface="Wingdings" pitchFamily="2" charset="2"/>
              </a:rPr>
              <a:t>design                                and sample                                  </a:t>
            </a:r>
            <a:br>
              <a:rPr lang="en-US" sz="2000">
                <a:sym typeface="Wingdings" pitchFamily="2" charset="2"/>
              </a:rPr>
            </a:br>
            <a:r>
              <a:rPr lang="en-US" sz="2000">
                <a:sym typeface="Wingdings" pitchFamily="2" charset="2"/>
              </a:rPr>
              <a:t>                                           are known</a:t>
            </a:r>
            <a:endParaRPr lang="en-US" sz="2000"/>
          </a:p>
        </p:txBody>
      </p:sp>
      <p:sp>
        <p:nvSpPr>
          <p:cNvPr id="56324" name="Title 1"/>
          <p:cNvSpPr>
            <a:spLocks noGrp="1"/>
          </p:cNvSpPr>
          <p:nvPr>
            <p:ph type="title"/>
          </p:nvPr>
        </p:nvSpPr>
        <p:spPr/>
        <p:txBody>
          <a:bodyPr/>
          <a:lstStyle/>
          <a:p>
            <a:r>
              <a:rPr lang="en-US" smtClean="0"/>
              <a:t>Pulse-streams (known locations)</a:t>
            </a:r>
            <a:endParaRPr lang="he-IL" smtClean="0"/>
          </a:p>
        </p:txBody>
      </p:sp>
      <p:pic>
        <p:nvPicPr>
          <p:cNvPr id="56325" name="Picture 20479"/>
          <p:cNvPicPr>
            <a:picLocks noChangeAspect="1"/>
          </p:cNvPicPr>
          <p:nvPr>
            <p:custDataLst>
              <p:tags r:id="rId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8686800" y="2627313"/>
            <a:ext cx="77788"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0480"/>
          <p:cNvPicPr>
            <a:picLocks noChangeAspect="1"/>
          </p:cNvPicPr>
          <p:nvPr>
            <p:custDataLst>
              <p:tags r:id="rId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715000" y="2855913"/>
            <a:ext cx="169863"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Line 49"/>
          <p:cNvSpPr>
            <a:spLocks noChangeShapeType="1"/>
          </p:cNvSpPr>
          <p:nvPr/>
        </p:nvSpPr>
        <p:spPr bwMode="auto">
          <a:xfrm>
            <a:off x="5800725" y="2738438"/>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6328" name="Line 41"/>
          <p:cNvSpPr>
            <a:spLocks noChangeShapeType="1"/>
          </p:cNvSpPr>
          <p:nvPr/>
        </p:nvSpPr>
        <p:spPr bwMode="auto">
          <a:xfrm>
            <a:off x="5429250" y="2719388"/>
            <a:ext cx="3122613"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 name="Freeform 43"/>
          <p:cNvSpPr>
            <a:spLocks/>
          </p:cNvSpPr>
          <p:nvPr/>
        </p:nvSpPr>
        <p:spPr bwMode="auto">
          <a:xfrm>
            <a:off x="5495925" y="1941513"/>
            <a:ext cx="608013" cy="771525"/>
          </a:xfrm>
          <a:custGeom>
            <a:avLst/>
            <a:gdLst>
              <a:gd name="T0" fmla="*/ 0 w 337"/>
              <a:gd name="T1" fmla="*/ 75667 h 438"/>
              <a:gd name="T2" fmla="*/ 52299 w 337"/>
              <a:gd name="T3" fmla="*/ 70350 h 438"/>
              <a:gd name="T4" fmla="*/ 75355 w 337"/>
              <a:gd name="T5" fmla="*/ 32251 h 438"/>
              <a:gd name="T6" fmla="*/ 91663 w 337"/>
              <a:gd name="T7" fmla="*/ 8506 h 438"/>
              <a:gd name="T8" fmla="*/ 120905 w 337"/>
              <a:gd name="T9" fmla="*/ 6557 h 438"/>
              <a:gd name="T10" fmla="*/ 137214 w 337"/>
              <a:gd name="T11" fmla="*/ 47668 h 438"/>
              <a:gd name="T12" fmla="*/ 150711 w 337"/>
              <a:gd name="T13" fmla="*/ 68401 h 438"/>
              <a:gd name="T14" fmla="*/ 189512 w 337"/>
              <a:gd name="T15" fmla="*/ 76553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00FF"/>
            </a:solidFill>
            <a:round/>
            <a:headEnd/>
            <a:tailEnd/>
          </a:ln>
        </p:spPr>
        <p:txBody>
          <a:bodyPr/>
          <a:lstStyle/>
          <a:p>
            <a:pPr>
              <a:defRPr/>
            </a:pPr>
            <a:endParaRPr lang="he-IL">
              <a:ln>
                <a:solidFill>
                  <a:srgbClr val="FF0000"/>
                </a:solidFill>
              </a:ln>
            </a:endParaRPr>
          </a:p>
        </p:txBody>
      </p:sp>
      <p:sp>
        <p:nvSpPr>
          <p:cNvPr id="56330" name="Freeform 45"/>
          <p:cNvSpPr>
            <a:spLocks/>
          </p:cNvSpPr>
          <p:nvPr/>
        </p:nvSpPr>
        <p:spPr bwMode="auto">
          <a:xfrm>
            <a:off x="5722938" y="1766888"/>
            <a:ext cx="606425" cy="946150"/>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56331" name="Freeform 44"/>
          <p:cNvSpPr>
            <a:spLocks/>
          </p:cNvSpPr>
          <p:nvPr/>
        </p:nvSpPr>
        <p:spPr bwMode="auto">
          <a:xfrm>
            <a:off x="6353175" y="2028825"/>
            <a:ext cx="606425" cy="684213"/>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56332" name="Freeform 44"/>
          <p:cNvSpPr>
            <a:spLocks/>
          </p:cNvSpPr>
          <p:nvPr/>
        </p:nvSpPr>
        <p:spPr bwMode="auto">
          <a:xfrm>
            <a:off x="7321550" y="1941513"/>
            <a:ext cx="608013" cy="771525"/>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nvGrpSpPr>
          <p:cNvPr id="56333" name="Group 27"/>
          <p:cNvGrpSpPr>
            <a:grpSpLocks/>
          </p:cNvGrpSpPr>
          <p:nvPr/>
        </p:nvGrpSpPr>
        <p:grpSpPr bwMode="auto">
          <a:xfrm rot="5400000">
            <a:off x="7120731" y="2174082"/>
            <a:ext cx="52387" cy="349250"/>
            <a:chOff x="2100263" y="4224338"/>
            <a:chExt cx="52387" cy="349250"/>
          </a:xfrm>
        </p:grpSpPr>
        <p:sp>
          <p:nvSpPr>
            <p:cNvPr id="56365" name="Oval 47"/>
            <p:cNvSpPr>
              <a:spLocks noChangeArrowheads="1"/>
            </p:cNvSpPr>
            <p:nvPr/>
          </p:nvSpPr>
          <p:spPr bwMode="auto">
            <a:xfrm>
              <a:off x="2100263" y="4224338"/>
              <a:ext cx="52387" cy="52387"/>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6366" name="Oval 48"/>
            <p:cNvSpPr>
              <a:spLocks noChangeArrowheads="1"/>
            </p:cNvSpPr>
            <p:nvPr/>
          </p:nvSpPr>
          <p:spPr bwMode="auto">
            <a:xfrm>
              <a:off x="2100263" y="4372769"/>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6367" name="Oval 49"/>
            <p:cNvSpPr>
              <a:spLocks noChangeArrowheads="1"/>
            </p:cNvSpPr>
            <p:nvPr/>
          </p:nvSpPr>
          <p:spPr bwMode="auto">
            <a:xfrm>
              <a:off x="2100263" y="4521200"/>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grpSp>
      <p:pic>
        <p:nvPicPr>
          <p:cNvPr id="56334" name="Picture 20482"/>
          <p:cNvPicPr>
            <a:picLocks noChangeAspect="1"/>
          </p:cNvPicPr>
          <p:nvPr>
            <p:custDataLst>
              <p:tags r:id="rId3"/>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5988050" y="2855913"/>
            <a:ext cx="1746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5" name="Line 49"/>
          <p:cNvSpPr>
            <a:spLocks noChangeShapeType="1"/>
          </p:cNvSpPr>
          <p:nvPr/>
        </p:nvSpPr>
        <p:spPr bwMode="auto">
          <a:xfrm>
            <a:off x="6075363" y="2738438"/>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56336" name="Picture 20483"/>
          <p:cNvPicPr>
            <a:picLocks noChangeAspect="1"/>
          </p:cNvPicPr>
          <p:nvPr>
            <p:custDataLst>
              <p:tags r:id="rId4"/>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6567488" y="2855913"/>
            <a:ext cx="1778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7" name="Line 49"/>
          <p:cNvSpPr>
            <a:spLocks noChangeShapeType="1"/>
          </p:cNvSpPr>
          <p:nvPr/>
        </p:nvSpPr>
        <p:spPr bwMode="auto">
          <a:xfrm>
            <a:off x="6656388" y="2738438"/>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56338" name="Picture 20492"/>
          <p:cNvPicPr>
            <a:picLocks noChangeAspect="1"/>
          </p:cNvPicPr>
          <p:nvPr>
            <p:custDataLst>
              <p:tags r:id="rId5"/>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7532688" y="2855913"/>
            <a:ext cx="203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9" name="Line 49"/>
          <p:cNvSpPr>
            <a:spLocks noChangeShapeType="1"/>
          </p:cNvSpPr>
          <p:nvPr/>
        </p:nvSpPr>
        <p:spPr bwMode="auto">
          <a:xfrm>
            <a:off x="7624763" y="2738438"/>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4" name="Rectangle 3"/>
          <p:cNvSpPr txBox="1">
            <a:spLocks noChangeArrowheads="1"/>
          </p:cNvSpPr>
          <p:nvPr/>
        </p:nvSpPr>
        <p:spPr bwMode="auto">
          <a:xfrm>
            <a:off x="457200" y="1481138"/>
            <a:ext cx="5072063" cy="520700"/>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110000"/>
              </a:lnSpc>
              <a:buSzPct val="65000"/>
              <a:buFontTx/>
              <a:buBlip>
                <a:blip r:embed="rId24"/>
              </a:buBlip>
              <a:defRPr/>
            </a:pPr>
            <a:r>
              <a:rPr lang="en-US" sz="2000" b="1" dirty="0" smtClean="0">
                <a:solidFill>
                  <a:srgbClr val="FF0000"/>
                </a:solidFill>
              </a:rPr>
              <a:t>Model:</a:t>
            </a:r>
            <a:r>
              <a:rPr lang="en-US" sz="2000" dirty="0" smtClean="0"/>
              <a:t>  fixed delays     , unknown </a:t>
            </a:r>
          </a:p>
          <a:p>
            <a:pPr>
              <a:lnSpc>
                <a:spcPct val="110000"/>
              </a:lnSpc>
              <a:buSzPct val="65000"/>
              <a:buFontTx/>
              <a:buBlip>
                <a:blip r:embed="rId24"/>
              </a:buBlip>
              <a:defRPr/>
            </a:pPr>
            <a:endParaRPr lang="en-US" sz="2000" dirty="0"/>
          </a:p>
          <a:p>
            <a:pPr marL="0" indent="0">
              <a:lnSpc>
                <a:spcPct val="110000"/>
              </a:lnSpc>
              <a:buSzPct val="65000"/>
              <a:buFontTx/>
              <a:buNone/>
              <a:defRPr/>
            </a:pPr>
            <a:endParaRPr lang="en-US" sz="2000" dirty="0" smtClean="0"/>
          </a:p>
        </p:txBody>
      </p:sp>
      <p:pic>
        <p:nvPicPr>
          <p:cNvPr id="56341" name="Picture 20491"/>
          <p:cNvPicPr>
            <a:picLocks noChangeAspect="1"/>
          </p:cNvPicPr>
          <p:nvPr>
            <p:custDataLst>
              <p:tags r:id="rId6"/>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2081213" y="2058988"/>
            <a:ext cx="23907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2" name="Picture 20486"/>
          <p:cNvPicPr>
            <a:picLocks noChangeAspect="1"/>
          </p:cNvPicPr>
          <p:nvPr>
            <p:custDataLst>
              <p:tags r:id="rId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5697538" y="1701800"/>
            <a:ext cx="2063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3" name="Picture 20487"/>
          <p:cNvPicPr>
            <a:picLocks noChangeAspect="1"/>
          </p:cNvPicPr>
          <p:nvPr>
            <p:custDataLst>
              <p:tags r:id="rId8"/>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5970588" y="1524000"/>
            <a:ext cx="211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4" name="Picture 20488"/>
          <p:cNvPicPr>
            <a:picLocks noChangeAspect="1"/>
          </p:cNvPicPr>
          <p:nvPr>
            <p:custDataLst>
              <p:tags r:id="rId9"/>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6550025" y="1747838"/>
            <a:ext cx="212725"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5" name="Picture 20493"/>
          <p:cNvPicPr>
            <a:picLocks noChangeAspect="1"/>
          </p:cNvPicPr>
          <p:nvPr>
            <p:custDataLst>
              <p:tags r:id="rId10"/>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7513638" y="1703388"/>
            <a:ext cx="23971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20495"/>
          <p:cNvPicPr>
            <a:picLocks noChangeAspect="1"/>
          </p:cNvPicPr>
          <p:nvPr>
            <p:custDataLst>
              <p:tags r:id="rId11"/>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3095625" y="3381375"/>
            <a:ext cx="181927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p:cNvPicPr>
            <a:picLocks noChangeAspect="1"/>
          </p:cNvPicPr>
          <p:nvPr>
            <p:custDataLst>
              <p:tags r:id="rId12"/>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950913" y="6062663"/>
            <a:ext cx="5064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295" descr="addin_tmp"/>
          <p:cNvPicPr>
            <a:picLocks noChangeAspect="1" noChangeArrowheads="1"/>
          </p:cNvPicPr>
          <p:nvPr>
            <p:custDataLst>
              <p:tags r:id="rId13"/>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3160713" y="6072188"/>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49" name="Group 75"/>
          <p:cNvGrpSpPr>
            <a:grpSpLocks/>
          </p:cNvGrpSpPr>
          <p:nvPr/>
        </p:nvGrpSpPr>
        <p:grpSpPr bwMode="auto">
          <a:xfrm rot="5400000">
            <a:off x="8077994" y="2174082"/>
            <a:ext cx="52387" cy="349250"/>
            <a:chOff x="2100263" y="4224338"/>
            <a:chExt cx="52387" cy="349250"/>
          </a:xfrm>
        </p:grpSpPr>
        <p:sp>
          <p:nvSpPr>
            <p:cNvPr id="56362" name="Oval 47"/>
            <p:cNvSpPr>
              <a:spLocks noChangeArrowheads="1"/>
            </p:cNvSpPr>
            <p:nvPr/>
          </p:nvSpPr>
          <p:spPr bwMode="auto">
            <a:xfrm>
              <a:off x="2100263" y="4224338"/>
              <a:ext cx="52387" cy="52387"/>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6363" name="Oval 48"/>
            <p:cNvSpPr>
              <a:spLocks noChangeArrowheads="1"/>
            </p:cNvSpPr>
            <p:nvPr/>
          </p:nvSpPr>
          <p:spPr bwMode="auto">
            <a:xfrm>
              <a:off x="2100263" y="4372769"/>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sp>
          <p:nvSpPr>
            <p:cNvPr id="56364" name="Oval 49"/>
            <p:cNvSpPr>
              <a:spLocks noChangeArrowheads="1"/>
            </p:cNvSpPr>
            <p:nvPr/>
          </p:nvSpPr>
          <p:spPr bwMode="auto">
            <a:xfrm>
              <a:off x="2100263" y="4521200"/>
              <a:ext cx="52387" cy="52388"/>
            </a:xfrm>
            <a:prstGeom prst="ellipse">
              <a:avLst/>
            </a:prstGeom>
            <a:solidFill>
              <a:schemeClr val="tx1"/>
            </a:solidFill>
            <a:ln w="9525">
              <a:solidFill>
                <a:schemeClr val="tx1"/>
              </a:solidFill>
              <a:round/>
              <a:headEnd/>
              <a:tailEnd/>
            </a:ln>
          </p:spPr>
          <p:txBody>
            <a:bodyPr wrap="none" anchor="ctr"/>
            <a:lstStyle/>
            <a:p>
              <a:pPr algn="r" rtl="1"/>
              <a:endParaRPr lang="ru-RU">
                <a:latin typeface="Arial" pitchFamily="34" charset="0"/>
              </a:endParaRPr>
            </a:p>
          </p:txBody>
        </p:sp>
      </p:grpSp>
      <p:pic>
        <p:nvPicPr>
          <p:cNvPr id="56350" name="Picture 80"/>
          <p:cNvPicPr>
            <a:picLocks noChangeAspect="1"/>
          </p:cNvPicPr>
          <p:nvPr>
            <p:custDataLst>
              <p:tags r:id="rId14"/>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4848225" y="1614488"/>
            <a:ext cx="23971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51" name="Picture 81"/>
          <p:cNvPicPr>
            <a:picLocks noChangeAspect="1"/>
          </p:cNvPicPr>
          <p:nvPr>
            <p:custDataLst>
              <p:tags r:id="rId15"/>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3259138" y="1611313"/>
            <a:ext cx="203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20494"/>
          <p:cNvPicPr>
            <a:picLocks noChangeAspect="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2317750" y="3748088"/>
            <a:ext cx="12112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p:cNvPicPr>
            <a:picLocks noChangeAspect="1"/>
          </p:cNvPicPr>
          <p:nvPr>
            <p:custDataLst>
              <p:tags r:id="rId17"/>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6438900" y="3392488"/>
            <a:ext cx="19907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20500"/>
          <p:cNvPicPr>
            <a:picLocks noChangeAspect="1"/>
          </p:cNvPicPr>
          <p:nvPr>
            <p:custDataLst>
              <p:tags r:id="rId18"/>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2317750" y="4259263"/>
            <a:ext cx="12573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p:cNvPicPr>
            <a:picLocks noChangeAspect="1"/>
          </p:cNvPicPr>
          <p:nvPr>
            <p:custDataLst>
              <p:tags r:id="rId19"/>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2555875" y="4602163"/>
            <a:ext cx="12112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custDataLst>
              <p:tags r:id="rId20"/>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1423988" y="5049838"/>
            <a:ext cx="6296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eft Arrow 50"/>
          <p:cNvSpPr/>
          <p:nvPr/>
        </p:nvSpPr>
        <p:spPr>
          <a:xfrm>
            <a:off x="8316913" y="3749675"/>
            <a:ext cx="646112" cy="328613"/>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52" name="Left Arrow 51"/>
          <p:cNvSpPr/>
          <p:nvPr/>
        </p:nvSpPr>
        <p:spPr>
          <a:xfrm>
            <a:off x="8316913" y="4522788"/>
            <a:ext cx="646112"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54" name="Rectangle 3"/>
          <p:cNvSpPr txBox="1">
            <a:spLocks noChangeArrowheads="1"/>
          </p:cNvSpPr>
          <p:nvPr/>
        </p:nvSpPr>
        <p:spPr bwMode="auto">
          <a:xfrm>
            <a:off x="457200" y="4157663"/>
            <a:ext cx="8229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4"/>
              </a:buBlip>
            </a:pPr>
            <a:r>
              <a:rPr lang="en-US" sz="2000" b="1">
                <a:solidFill>
                  <a:srgbClr val="FF0000"/>
                </a:solidFill>
              </a:rPr>
              <a:t>Recovery:</a:t>
            </a:r>
            <a:r>
              <a:rPr lang="en-US" sz="2000"/>
              <a:t>                    </a:t>
            </a:r>
            <a:r>
              <a:rPr lang="en-US" sz="2000">
                <a:sym typeface="Wingdings" pitchFamily="2" charset="2"/>
              </a:rPr>
              <a:t>      satisfy a linear system, with coefficients depending on                     </a:t>
            </a:r>
            <a:endParaRPr lang="en-US" sz="2000"/>
          </a:p>
        </p:txBody>
      </p:sp>
      <p:sp>
        <p:nvSpPr>
          <p:cNvPr id="55" name="Rectangle 3"/>
          <p:cNvSpPr txBox="1">
            <a:spLocks noChangeArrowheads="1"/>
          </p:cNvSpPr>
          <p:nvPr/>
        </p:nvSpPr>
        <p:spPr bwMode="auto">
          <a:xfrm>
            <a:off x="457200" y="5516563"/>
            <a:ext cx="33099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24"/>
              </a:buBlip>
            </a:pPr>
            <a:r>
              <a:rPr lang="en-US" sz="2000" b="1">
                <a:solidFill>
                  <a:srgbClr val="FF0000"/>
                </a:solidFill>
              </a:rPr>
              <a:t>Rate:</a:t>
            </a:r>
            <a:endParaRPr lang="en-US" sz="2000"/>
          </a:p>
        </p:txBody>
      </p:sp>
      <p:pic>
        <p:nvPicPr>
          <p:cNvPr id="7" name="Picture 6"/>
          <p:cNvPicPr>
            <a:picLocks noChangeAspect="1"/>
          </p:cNvPicPr>
          <p:nvPr>
            <p:custDataLst>
              <p:tags r:id="rId21"/>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2185988" y="5630863"/>
            <a:ext cx="389255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9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22" presetClass="entr" presetSubtype="2"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right)">
                                      <p:cBhvr>
                                        <p:cTn id="21" dur="500"/>
                                        <p:tgtEl>
                                          <p:spTgt spid="51"/>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right)">
                                      <p:cBhvr>
                                        <p:cTn id="24" dur="500"/>
                                        <p:tgtEl>
                                          <p:spTgt spid="52"/>
                                        </p:tgtEl>
                                      </p:cBhvr>
                                    </p:animEffect>
                                  </p:childTnLst>
                                </p:cTn>
                              </p:par>
                              <p:par>
                                <p:cTn id="25" presetID="1" presetClass="entr" presetSubtype="0" fill="hold" nodeType="withEffect">
                                  <p:stCondLst>
                                    <p:cond delay="0"/>
                                  </p:stCondLst>
                                  <p:childTnLst>
                                    <p:set>
                                      <p:cBhvr>
                                        <p:cTn id="2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5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nodeType="afterGroup">
                            <p:stCondLst>
                              <p:cond delay="0"/>
                            </p:stCondLst>
                            <p:childTnLst>
                              <p:par>
                                <p:cTn id="34" presetID="1" presetClass="entr" presetSubtype="0"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7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9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51" grpId="0" animBg="1"/>
      <p:bldP spid="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smtClean="0"/>
              <a:t>Generalized Sampling in Practice</a:t>
            </a:r>
          </a:p>
        </p:txBody>
      </p:sp>
      <p:sp>
        <p:nvSpPr>
          <p:cNvPr id="66" name="Rectangle 65"/>
          <p:cNvSpPr/>
          <p:nvPr/>
        </p:nvSpPr>
        <p:spPr>
          <a:xfrm>
            <a:off x="695325" y="1346200"/>
            <a:ext cx="7753350" cy="1349375"/>
          </a:xfrm>
          <a:prstGeom prst="rect">
            <a:avLst/>
          </a:prstGeom>
          <a:ln w="12700">
            <a:solidFill>
              <a:schemeClr val="tx1"/>
            </a:solidFill>
          </a:ln>
        </p:spPr>
        <p:style>
          <a:lnRef idx="1">
            <a:schemeClr val="accent1"/>
          </a:lnRef>
          <a:fillRef idx="2">
            <a:schemeClr val="accent1"/>
          </a:fillRef>
          <a:effectRef idx="1">
            <a:schemeClr val="accent1"/>
          </a:effectRef>
          <a:fontRef idx="minor">
            <a:schemeClr val="dk1"/>
          </a:fontRef>
        </p:style>
        <p:txBody>
          <a:bodyPr rtlCol="1" anchor="ctr"/>
          <a:lstStyle/>
          <a:p>
            <a:pPr algn="ctr" rtl="1">
              <a:defRPr/>
            </a:pPr>
            <a:endParaRPr lang="he-IL"/>
          </a:p>
        </p:txBody>
      </p:sp>
      <p:pic>
        <p:nvPicPr>
          <p:cNvPr id="57348" name="Picture 66"/>
          <p:cNvPicPr>
            <a:picLocks noChangeAspect="1"/>
          </p:cNvPicPr>
          <p:nvPr>
            <p:custDataLst>
              <p:tags r:id="rId1"/>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844800" y="1782763"/>
            <a:ext cx="60325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9" name="Group 174"/>
          <p:cNvGrpSpPr>
            <a:grpSpLocks/>
          </p:cNvGrpSpPr>
          <p:nvPr/>
        </p:nvGrpSpPr>
        <p:grpSpPr bwMode="auto">
          <a:xfrm>
            <a:off x="3025775" y="2101850"/>
            <a:ext cx="288925" cy="257175"/>
            <a:chOff x="3254375" y="2994025"/>
            <a:chExt cx="288925" cy="257175"/>
          </a:xfrm>
        </p:grpSpPr>
        <p:sp>
          <p:nvSpPr>
            <p:cNvPr id="57390"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7391"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57350" name="Line 296"/>
          <p:cNvSpPr>
            <a:spLocks noChangeShapeType="1"/>
          </p:cNvSpPr>
          <p:nvPr/>
        </p:nvSpPr>
        <p:spPr bwMode="auto">
          <a:xfrm flipH="1">
            <a:off x="2649538" y="2325688"/>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7351" name="Rectangle 43"/>
          <p:cNvSpPr>
            <a:spLocks noChangeArrowheads="1"/>
          </p:cNvSpPr>
          <p:nvPr/>
        </p:nvSpPr>
        <p:spPr bwMode="auto">
          <a:xfrm>
            <a:off x="1722438" y="2141538"/>
            <a:ext cx="9271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7352" name="Picture 135"/>
          <p:cNvPicPr>
            <a:picLocks noChangeAspect="1"/>
          </p:cNvPicPr>
          <p:nvPr>
            <p:custDataLst>
              <p:tags r:id="rId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000250" y="2198688"/>
            <a:ext cx="3714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Line 317"/>
          <p:cNvSpPr>
            <a:spLocks noChangeShapeType="1"/>
          </p:cNvSpPr>
          <p:nvPr/>
        </p:nvSpPr>
        <p:spPr bwMode="auto">
          <a:xfrm flipH="1">
            <a:off x="1335088" y="2325688"/>
            <a:ext cx="39370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7354" name="Picture 295" descr="addin_tmp"/>
          <p:cNvPicPr>
            <a:picLocks noChangeAspect="1" noChangeArrowheads="1"/>
          </p:cNvPicPr>
          <p:nvPr>
            <p:custDataLst>
              <p:tags r:id="rId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868363" y="2198688"/>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Line 296"/>
          <p:cNvSpPr>
            <a:spLocks noChangeShapeType="1"/>
          </p:cNvSpPr>
          <p:nvPr/>
        </p:nvSpPr>
        <p:spPr bwMode="auto">
          <a:xfrm flipH="1">
            <a:off x="3373438" y="2325688"/>
            <a:ext cx="7413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7356" name="Picture 13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597275" y="2038350"/>
            <a:ext cx="3651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7" name="Rectangle 43"/>
          <p:cNvSpPr>
            <a:spLocks noChangeArrowheads="1"/>
          </p:cNvSpPr>
          <p:nvPr/>
        </p:nvSpPr>
        <p:spPr bwMode="auto">
          <a:xfrm>
            <a:off x="4114800" y="2141538"/>
            <a:ext cx="1333500"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2" name="Picture 1"/>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4203700" y="2173288"/>
            <a:ext cx="1163955" cy="306705"/>
          </a:xfrm>
          <a:prstGeom prst="rect">
            <a:avLst/>
          </a:prstGeom>
        </p:spPr>
      </p:pic>
      <p:sp>
        <p:nvSpPr>
          <p:cNvPr id="57359" name="Line 296"/>
          <p:cNvSpPr>
            <a:spLocks noChangeShapeType="1"/>
          </p:cNvSpPr>
          <p:nvPr/>
        </p:nvSpPr>
        <p:spPr bwMode="auto">
          <a:xfrm flipH="1">
            <a:off x="5448300" y="2325688"/>
            <a:ext cx="74771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7360" name="Picture 143"/>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5588000" y="2038350"/>
            <a:ext cx="38735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61" name="Group 291"/>
          <p:cNvGrpSpPr>
            <a:grpSpLocks/>
          </p:cNvGrpSpPr>
          <p:nvPr/>
        </p:nvGrpSpPr>
        <p:grpSpPr bwMode="auto">
          <a:xfrm>
            <a:off x="6178550" y="2239963"/>
            <a:ext cx="173038" cy="173037"/>
            <a:chOff x="4680" y="1460"/>
            <a:chExt cx="184" cy="184"/>
          </a:xfrm>
        </p:grpSpPr>
        <p:sp>
          <p:nvSpPr>
            <p:cNvPr id="57387" name="Oval 292"/>
            <p:cNvSpPr>
              <a:spLocks noChangeArrowheads="1"/>
            </p:cNvSpPr>
            <p:nvPr/>
          </p:nvSpPr>
          <p:spPr bwMode="auto">
            <a:xfrm>
              <a:off x="4680" y="1460"/>
              <a:ext cx="184" cy="184"/>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r" rtl="1"/>
              <a:endParaRPr lang="ru-RU"/>
            </a:p>
          </p:txBody>
        </p:sp>
        <p:sp>
          <p:nvSpPr>
            <p:cNvPr id="57388"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7389"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7362" name="Rectangle 82"/>
          <p:cNvSpPr>
            <a:spLocks noChangeArrowheads="1"/>
          </p:cNvSpPr>
          <p:nvPr/>
        </p:nvSpPr>
        <p:spPr bwMode="auto">
          <a:xfrm>
            <a:off x="6594475" y="2141538"/>
            <a:ext cx="798513" cy="368300"/>
          </a:xfrm>
          <a:prstGeom prst="rect">
            <a:avLst/>
          </a:prstGeom>
          <a:solidFill>
            <a:schemeClr val="bg1"/>
          </a:solidFill>
          <a:ln w="19050">
            <a:solidFill>
              <a:schemeClr val="tx1"/>
            </a:solidFill>
            <a:miter lim="800000"/>
            <a:headEnd/>
            <a:tailEnd/>
          </a:ln>
        </p:spPr>
        <p:txBody>
          <a:bodyPr wrap="none" anchor="ctr"/>
          <a:lstStyle/>
          <a:p>
            <a:pPr algn="r" rtl="1"/>
            <a:endParaRPr lang="ru-RU"/>
          </a:p>
        </p:txBody>
      </p:sp>
      <p:pic>
        <p:nvPicPr>
          <p:cNvPr id="57363" name="Picture 149"/>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6799263" y="2198688"/>
            <a:ext cx="3889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Line 302"/>
          <p:cNvSpPr>
            <a:spLocks noChangeShapeType="1"/>
          </p:cNvSpPr>
          <p:nvPr/>
        </p:nvSpPr>
        <p:spPr bwMode="auto">
          <a:xfrm>
            <a:off x="6365875" y="2325688"/>
            <a:ext cx="23336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7365" name="Line 299"/>
          <p:cNvSpPr>
            <a:spLocks noChangeShapeType="1"/>
          </p:cNvSpPr>
          <p:nvPr/>
        </p:nvSpPr>
        <p:spPr bwMode="auto">
          <a:xfrm flipV="1">
            <a:off x="6264275" y="1782763"/>
            <a:ext cx="0" cy="447675"/>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7366" name="Picture 127" descr="addin_tmp"/>
          <p:cNvPicPr>
            <a:picLocks noChangeAspect="1" noChangeArrowheads="1"/>
          </p:cNvPicPr>
          <p:nvPr>
            <p:custDataLst>
              <p:tags r:id="rId8"/>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5686425" y="1455738"/>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7" name="Picture 98" descr="addin_tmp"/>
          <p:cNvPicPr>
            <a:picLocks noChangeAspect="1" noChangeArrowheads="1"/>
          </p:cNvPicPr>
          <p:nvPr>
            <p:custDataLst>
              <p:tags r:id="rId9"/>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7874000" y="21986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8" name="Line 337"/>
          <p:cNvSpPr>
            <a:spLocks noChangeShapeType="1"/>
          </p:cNvSpPr>
          <p:nvPr/>
        </p:nvSpPr>
        <p:spPr bwMode="auto">
          <a:xfrm flipH="1">
            <a:off x="7429500" y="2325688"/>
            <a:ext cx="39052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7369" name="Text Box 20"/>
          <p:cNvSpPr txBox="1">
            <a:spLocks noChangeArrowheads="1"/>
          </p:cNvSpPr>
          <p:nvPr/>
        </p:nvSpPr>
        <p:spPr bwMode="auto">
          <a:xfrm>
            <a:off x="400050" y="2792413"/>
            <a:ext cx="7285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dirty="0">
                <a:cs typeface="Tahoma" pitchFamily="34" charset="0"/>
              </a:rPr>
              <a:t>So far:</a:t>
            </a:r>
          </a:p>
          <a:p>
            <a:pPr eaLnBrk="1" hangingPunct="1">
              <a:buSzPct val="75000"/>
              <a:buFontTx/>
              <a:buBlip>
                <a:blip r:embed="rId26"/>
              </a:buBlip>
            </a:pPr>
            <a:r>
              <a:rPr lang="en-US" sz="2000" dirty="0">
                <a:cs typeface="Tahoma" pitchFamily="34" charset="0"/>
              </a:rPr>
              <a:t> Toy-examples: perfect recovery of </a:t>
            </a:r>
            <a:r>
              <a:rPr lang="en-US" sz="2000" dirty="0" err="1">
                <a:cs typeface="Tahoma" pitchFamily="34" charset="0"/>
              </a:rPr>
              <a:t>nonbandlimited</a:t>
            </a:r>
            <a:r>
              <a:rPr lang="en-US" sz="2000" dirty="0">
                <a:cs typeface="Tahoma" pitchFamily="34" charset="0"/>
              </a:rPr>
              <a:t> inputs !</a:t>
            </a:r>
          </a:p>
          <a:p>
            <a:pPr eaLnBrk="1" hangingPunct="1">
              <a:buSzPct val="75000"/>
              <a:buFontTx/>
              <a:buBlip>
                <a:blip r:embed="rId26"/>
              </a:buBlip>
            </a:pPr>
            <a:r>
              <a:rPr lang="en-US" sz="2000" dirty="0">
                <a:cs typeface="Tahoma" pitchFamily="34" charset="0"/>
              </a:rPr>
              <a:t> Pulse streams,		   known pulse shape and fixed delays</a:t>
            </a:r>
          </a:p>
        </p:txBody>
      </p:sp>
      <p:pic>
        <p:nvPicPr>
          <p:cNvPr id="8" name="Picture 7"/>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1360488" y="4675188"/>
            <a:ext cx="19240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 name="Text Box 20"/>
          <p:cNvSpPr txBox="1">
            <a:spLocks noChangeArrowheads="1"/>
          </p:cNvSpPr>
          <p:nvPr/>
        </p:nvSpPr>
        <p:spPr bwMode="auto">
          <a:xfrm>
            <a:off x="4603750" y="4129088"/>
            <a:ext cx="353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b="1">
                <a:solidFill>
                  <a:srgbClr val="FF0000"/>
                </a:solidFill>
                <a:cs typeface="Tahoma" pitchFamily="34" charset="0"/>
              </a:rPr>
              <a:t>Sampling &amp; processing rates</a:t>
            </a:r>
          </a:p>
        </p:txBody>
      </p:sp>
      <p:grpSp>
        <p:nvGrpSpPr>
          <p:cNvPr id="6" name="Group 3"/>
          <p:cNvGrpSpPr>
            <a:grpSpLocks/>
          </p:cNvGrpSpPr>
          <p:nvPr/>
        </p:nvGrpSpPr>
        <p:grpSpPr bwMode="auto">
          <a:xfrm>
            <a:off x="400050" y="3787775"/>
            <a:ext cx="8332788" cy="400050"/>
            <a:chOff x="400050" y="4127441"/>
            <a:chExt cx="8332892" cy="400110"/>
          </a:xfrm>
        </p:grpSpPr>
        <p:sp>
          <p:nvSpPr>
            <p:cNvPr id="57384" name="Text Box 20"/>
            <p:cNvSpPr txBox="1">
              <a:spLocks noChangeArrowheads="1"/>
            </p:cNvSpPr>
            <p:nvPr/>
          </p:nvSpPr>
          <p:spPr bwMode="auto">
            <a:xfrm>
              <a:off x="3090665" y="4127441"/>
              <a:ext cx="296267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A common denominator</a:t>
              </a:r>
            </a:p>
          </p:txBody>
        </p:sp>
        <p:cxnSp>
          <p:nvCxnSpPr>
            <p:cNvPr id="3" name="Straight Connector 2"/>
            <p:cNvCxnSpPr/>
            <p:nvPr/>
          </p:nvCxnSpPr>
          <p:spPr>
            <a:xfrm>
              <a:off x="400050" y="4327496"/>
              <a:ext cx="2625758" cy="0"/>
            </a:xfrm>
            <a:prstGeom prst="line">
              <a:avLst/>
            </a:prstGeom>
          </p:spPr>
          <p:style>
            <a:lnRef idx="3">
              <a:schemeClr val="dk1"/>
            </a:lnRef>
            <a:fillRef idx="0">
              <a:schemeClr val="dk1"/>
            </a:fillRef>
            <a:effectRef idx="2">
              <a:schemeClr val="dk1"/>
            </a:effectRef>
            <a:fontRef idx="minor">
              <a:schemeClr val="tx1"/>
            </a:fontRef>
          </p:style>
        </p:cxnSp>
        <p:cxnSp>
          <p:nvCxnSpPr>
            <p:cNvPr id="164" name="Straight Connector 163"/>
            <p:cNvCxnSpPr/>
            <p:nvPr/>
          </p:nvCxnSpPr>
          <p:spPr>
            <a:xfrm>
              <a:off x="6107184" y="4327496"/>
              <a:ext cx="2625758" cy="0"/>
            </a:xfrm>
            <a:prstGeom prst="line">
              <a:avLst/>
            </a:prstGeom>
          </p:spPr>
          <p:style>
            <a:lnRef idx="3">
              <a:schemeClr val="dk1"/>
            </a:lnRef>
            <a:fillRef idx="0">
              <a:schemeClr val="dk1"/>
            </a:fillRef>
            <a:effectRef idx="2">
              <a:schemeClr val="dk1"/>
            </a:effectRef>
            <a:fontRef idx="minor">
              <a:schemeClr val="tx1"/>
            </a:fontRef>
          </p:style>
        </p:cxnSp>
      </p:grpSp>
      <p:sp>
        <p:nvSpPr>
          <p:cNvPr id="165" name="Text Box 20"/>
          <p:cNvSpPr txBox="1">
            <a:spLocks noChangeArrowheads="1"/>
          </p:cNvSpPr>
          <p:nvPr/>
        </p:nvSpPr>
        <p:spPr bwMode="auto">
          <a:xfrm>
            <a:off x="752475" y="5180013"/>
            <a:ext cx="2097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exact knowledge</a:t>
            </a:r>
          </a:p>
        </p:txBody>
      </p:sp>
      <p:sp>
        <p:nvSpPr>
          <p:cNvPr id="168" name="Text Box 20"/>
          <p:cNvSpPr txBox="1">
            <a:spLocks noChangeArrowheads="1"/>
          </p:cNvSpPr>
          <p:nvPr/>
        </p:nvSpPr>
        <p:spPr bwMode="auto">
          <a:xfrm>
            <a:off x="5145088" y="5180013"/>
            <a:ext cx="2341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Approach minimal</a:t>
            </a:r>
          </a:p>
        </p:txBody>
      </p:sp>
      <p:pic>
        <p:nvPicPr>
          <p:cNvPr id="5" name="Picture 4"/>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2838450" y="5272088"/>
            <a:ext cx="938213"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 name="Text Box 20"/>
          <p:cNvSpPr txBox="1">
            <a:spLocks noChangeArrowheads="1"/>
          </p:cNvSpPr>
          <p:nvPr/>
        </p:nvSpPr>
        <p:spPr bwMode="auto">
          <a:xfrm>
            <a:off x="1074738" y="4129088"/>
            <a:ext cx="2455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b="1">
                <a:solidFill>
                  <a:srgbClr val="FF0000"/>
                </a:solidFill>
                <a:cs typeface="Tahoma" pitchFamily="34" charset="0"/>
              </a:rPr>
              <a:t>Design assumption</a:t>
            </a:r>
          </a:p>
        </p:txBody>
      </p:sp>
      <p:sp>
        <p:nvSpPr>
          <p:cNvPr id="172" name="Text Box 20"/>
          <p:cNvSpPr txBox="1">
            <a:spLocks noChangeArrowheads="1"/>
          </p:cNvSpPr>
          <p:nvPr/>
        </p:nvSpPr>
        <p:spPr bwMode="auto">
          <a:xfrm>
            <a:off x="5932488" y="4579938"/>
            <a:ext cx="765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High</a:t>
            </a:r>
          </a:p>
        </p:txBody>
      </p:sp>
      <p:pic>
        <p:nvPicPr>
          <p:cNvPr id="57378" name="Picture 5"/>
          <p:cNvPicPr>
            <a:picLocks noChangeAspect="1"/>
          </p:cNvPicPr>
          <p:nvPr>
            <p:custDataLst>
              <p:tags r:id="rId12"/>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865438" y="3489325"/>
            <a:ext cx="449262"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custDataLst>
              <p:tags r:id="rId13"/>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4332288" y="6196013"/>
            <a:ext cx="449262"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0" name="Picture 8"/>
          <p:cNvPicPr>
            <a:picLocks noChangeAspect="1"/>
          </p:cNvPicPr>
          <p:nvPr>
            <p:custDataLst>
              <p:tags r:id="rId14"/>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7437438" y="3187700"/>
            <a:ext cx="8509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224" descr="happy-128x128"/>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255000" y="5148263"/>
            <a:ext cx="604838"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81" descr="hmm-128x128"/>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8256588" y="4502150"/>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 Box 20"/>
          <p:cNvSpPr txBox="1">
            <a:spLocks noChangeArrowheads="1"/>
          </p:cNvSpPr>
          <p:nvPr/>
        </p:nvSpPr>
        <p:spPr bwMode="auto">
          <a:xfrm>
            <a:off x="400050" y="6094413"/>
            <a:ext cx="7610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6"/>
              </a:buBlip>
            </a:pPr>
            <a:r>
              <a:rPr lang="en-US" sz="2000">
                <a:cs typeface="Tahoma" pitchFamily="34" charset="0"/>
              </a:rPr>
              <a:t> </a:t>
            </a:r>
            <a:r>
              <a:rPr lang="en-US" sz="2000" b="1">
                <a:solidFill>
                  <a:srgbClr val="FF0000"/>
                </a:solidFill>
                <a:cs typeface="Tahoma" pitchFamily="34" charset="0"/>
              </a:rPr>
              <a:t>Next slides: </a:t>
            </a:r>
            <a:r>
              <a:rPr lang="en-US" sz="2000">
                <a:cs typeface="Tahoma" pitchFamily="34" charset="0"/>
              </a:rPr>
              <a:t>Multiband signals,           known carrier frequencies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61"/>
                                        </p:tgtEl>
                                        <p:attrNameLst>
                                          <p:attrName>style.visibility</p:attrName>
                                        </p:attrNameLst>
                                      </p:cBhvr>
                                      <p:to>
                                        <p:strVal val="visible"/>
                                      </p:to>
                                    </p:se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2"/>
                                        </p:tgtEl>
                                        <p:attrNameLst>
                                          <p:attrName>style.visibility</p:attrName>
                                        </p:attrNameLst>
                                      </p:cBhvr>
                                      <p:to>
                                        <p:strVal val="visible"/>
                                      </p:to>
                                    </p:set>
                                    <p:animEffect transition="in" filter="wipe(left)">
                                      <p:cBhvr>
                                        <p:cTn id="19" dur="500"/>
                                        <p:tgtEl>
                                          <p:spTgt spid="17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left)">
                                      <p:cBhvr>
                                        <p:cTn id="22" dur="500"/>
                                        <p:tgtEl>
                                          <p:spTgt spid="16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8"/>
                                        </p:tgtEl>
                                        <p:attrNameLst>
                                          <p:attrName>style.visibility</p:attrName>
                                        </p:attrNameLst>
                                      </p:cBhvr>
                                      <p:to>
                                        <p:strVal val="visible"/>
                                      </p:to>
                                    </p:set>
                                    <p:animEffect transition="in" filter="wipe(left)">
                                      <p:cBhvr>
                                        <p:cTn id="25" dur="500"/>
                                        <p:tgtEl>
                                          <p:spTgt spid="168"/>
                                        </p:tgtEl>
                                      </p:cBhvr>
                                    </p:animEffect>
                                  </p:childTnLst>
                                </p:cTn>
                              </p:par>
                              <p:par>
                                <p:cTn id="26" presetID="22" presetClass="entr" presetSubtype="8"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wipe(left)">
                                      <p:cBhvr>
                                        <p:cTn id="31" dur="500"/>
                                        <p:tgtEl>
                                          <p:spTgt spid="50"/>
                                        </p:tgtEl>
                                      </p:cBhvr>
                                    </p:animEffect>
                                  </p:childTnLst>
                                </p:cTn>
                              </p:par>
                              <p:par>
                                <p:cTn id="32" presetID="22" presetClass="entr" presetSubtype="8"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wipe(left)">
                                      <p:cBhvr>
                                        <p:cTn id="34" dur="500"/>
                                        <p:tgtEl>
                                          <p:spTgt spid="4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165" grpId="0"/>
      <p:bldP spid="168" grpId="0"/>
      <p:bldP spid="170" grpId="0"/>
      <p:bldP spid="172" grpId="0"/>
      <p:bldP spid="5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Mutliband (known carriers)</a:t>
            </a:r>
            <a:endParaRPr lang="he-IL" smtClean="0"/>
          </a:p>
        </p:txBody>
      </p:sp>
      <p:sp>
        <p:nvSpPr>
          <p:cNvPr id="58371" name="Line 4"/>
          <p:cNvSpPr>
            <a:spLocks noChangeShapeType="1"/>
          </p:cNvSpPr>
          <p:nvPr/>
        </p:nvSpPr>
        <p:spPr bwMode="auto">
          <a:xfrm>
            <a:off x="1068388" y="2462213"/>
            <a:ext cx="67325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8372" name="Line 5"/>
          <p:cNvSpPr>
            <a:spLocks noChangeShapeType="1"/>
          </p:cNvSpPr>
          <p:nvPr/>
        </p:nvSpPr>
        <p:spPr bwMode="auto">
          <a:xfrm>
            <a:off x="1579563" y="24622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373" name="Line 6"/>
          <p:cNvSpPr>
            <a:spLocks noChangeShapeType="1"/>
          </p:cNvSpPr>
          <p:nvPr/>
        </p:nvSpPr>
        <p:spPr bwMode="auto">
          <a:xfrm>
            <a:off x="7296150" y="24622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374" name="Rectangle 7"/>
          <p:cNvSpPr>
            <a:spLocks noChangeArrowheads="1"/>
          </p:cNvSpPr>
          <p:nvPr/>
        </p:nvSpPr>
        <p:spPr bwMode="auto">
          <a:xfrm>
            <a:off x="4503738" y="1979613"/>
            <a:ext cx="571500" cy="48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58375" name="Rectangle 8"/>
          <p:cNvSpPr>
            <a:spLocks noChangeArrowheads="1"/>
          </p:cNvSpPr>
          <p:nvPr/>
        </p:nvSpPr>
        <p:spPr bwMode="auto">
          <a:xfrm>
            <a:off x="2219325" y="1979613"/>
            <a:ext cx="323850" cy="48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58376" name="AutoShape 9"/>
          <p:cNvSpPr>
            <a:spLocks noChangeArrowheads="1"/>
          </p:cNvSpPr>
          <p:nvPr/>
        </p:nvSpPr>
        <p:spPr bwMode="auto">
          <a:xfrm>
            <a:off x="6294438" y="1914525"/>
            <a:ext cx="323850" cy="547688"/>
          </a:xfrm>
          <a:prstGeom prst="triangle">
            <a:avLst>
              <a:gd name="adj" fmla="val 10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58377" name="AutoShape 10"/>
          <p:cNvSpPr>
            <a:spLocks noChangeArrowheads="1"/>
          </p:cNvSpPr>
          <p:nvPr/>
        </p:nvSpPr>
        <p:spPr bwMode="auto">
          <a:xfrm rot="10800000">
            <a:off x="3227388" y="2017713"/>
            <a:ext cx="684212" cy="444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p>
        </p:txBody>
      </p:sp>
      <p:pic>
        <p:nvPicPr>
          <p:cNvPr id="58378" name="Picture 11" descr="addin_tmp_trans"/>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908925" y="2282825"/>
            <a:ext cx="2952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4" descr="addin_tmp"/>
          <p:cNvPicPr>
            <a:picLocks noChangeAspect="1" noChangeArrowheads="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1530350" y="2690813"/>
            <a:ext cx="1063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0" name="Oval 70"/>
          <p:cNvSpPr>
            <a:spLocks noChangeArrowheads="1"/>
          </p:cNvSpPr>
          <p:nvPr/>
        </p:nvSpPr>
        <p:spPr bwMode="auto">
          <a:xfrm>
            <a:off x="5389563" y="2166938"/>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58381" name="Oval 71"/>
          <p:cNvSpPr>
            <a:spLocks noChangeArrowheads="1"/>
          </p:cNvSpPr>
          <p:nvPr/>
        </p:nvSpPr>
        <p:spPr bwMode="auto">
          <a:xfrm>
            <a:off x="5607050" y="2166938"/>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58382" name="Oval 72"/>
          <p:cNvSpPr>
            <a:spLocks noChangeArrowheads="1"/>
          </p:cNvSpPr>
          <p:nvPr/>
        </p:nvSpPr>
        <p:spPr bwMode="auto">
          <a:xfrm>
            <a:off x="5807075" y="2166938"/>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pic>
        <p:nvPicPr>
          <p:cNvPr id="58383" name="Picture 96" descr="addin_tmp"/>
          <p:cNvPicPr>
            <a:picLocks noChangeAspect="1" noChangeArrowheads="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059613" y="2665413"/>
            <a:ext cx="5064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4" name="TextBox 84"/>
          <p:cNvSpPr txBox="1">
            <a:spLocks noChangeArrowheads="1"/>
          </p:cNvSpPr>
          <p:nvPr/>
        </p:nvSpPr>
        <p:spPr bwMode="auto">
          <a:xfrm>
            <a:off x="2079625" y="1546225"/>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AM</a:t>
            </a:r>
            <a:endParaRPr lang="he-IL" sz="2000"/>
          </a:p>
        </p:txBody>
      </p:sp>
      <p:sp>
        <p:nvSpPr>
          <p:cNvPr id="58385" name="TextBox 85"/>
          <p:cNvSpPr txBox="1">
            <a:spLocks noChangeArrowheads="1"/>
          </p:cNvSpPr>
          <p:nvPr/>
        </p:nvSpPr>
        <p:spPr bwMode="auto">
          <a:xfrm>
            <a:off x="3260725" y="1546225"/>
            <a:ext cx="56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FM</a:t>
            </a:r>
            <a:endParaRPr lang="he-IL" sz="2000"/>
          </a:p>
        </p:txBody>
      </p:sp>
      <p:sp>
        <p:nvSpPr>
          <p:cNvPr id="58386" name="TextBox 86"/>
          <p:cNvSpPr txBox="1">
            <a:spLocks noChangeArrowheads="1"/>
          </p:cNvSpPr>
          <p:nvPr/>
        </p:nvSpPr>
        <p:spPr bwMode="auto">
          <a:xfrm>
            <a:off x="6029325" y="1546225"/>
            <a:ext cx="855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QPSK</a:t>
            </a:r>
            <a:endParaRPr lang="he-IL" sz="2000"/>
          </a:p>
        </p:txBody>
      </p:sp>
      <p:sp>
        <p:nvSpPr>
          <p:cNvPr id="58387" name="TextBox 87"/>
          <p:cNvSpPr txBox="1">
            <a:spLocks noChangeArrowheads="1"/>
          </p:cNvSpPr>
          <p:nvPr/>
        </p:nvSpPr>
        <p:spPr bwMode="auto">
          <a:xfrm>
            <a:off x="4378325" y="1546225"/>
            <a:ext cx="820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QAM</a:t>
            </a:r>
            <a:endParaRPr lang="he-IL" sz="2000"/>
          </a:p>
        </p:txBody>
      </p:sp>
      <p:grpSp>
        <p:nvGrpSpPr>
          <p:cNvPr id="58388" name="Group 15"/>
          <p:cNvGrpSpPr>
            <a:grpSpLocks/>
          </p:cNvGrpSpPr>
          <p:nvPr/>
        </p:nvGrpSpPr>
        <p:grpSpPr bwMode="auto">
          <a:xfrm>
            <a:off x="350838" y="1498600"/>
            <a:ext cx="420687" cy="974725"/>
            <a:chOff x="390" y="2288"/>
            <a:chExt cx="369" cy="856"/>
          </a:xfrm>
        </p:grpSpPr>
        <p:sp>
          <p:nvSpPr>
            <p:cNvPr id="58407" name="Line 16"/>
            <p:cNvSpPr>
              <a:spLocks noChangeShapeType="1"/>
            </p:cNvSpPr>
            <p:nvPr/>
          </p:nvSpPr>
          <p:spPr bwMode="auto">
            <a:xfrm rot="900000">
              <a:off x="474"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08" name="Line 17"/>
            <p:cNvSpPr>
              <a:spLocks noChangeShapeType="1"/>
            </p:cNvSpPr>
            <p:nvPr/>
          </p:nvSpPr>
          <p:spPr bwMode="auto">
            <a:xfrm rot="-900000">
              <a:off x="650"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09" name="Line 18"/>
            <p:cNvSpPr>
              <a:spLocks noChangeShapeType="1"/>
            </p:cNvSpPr>
            <p:nvPr/>
          </p:nvSpPr>
          <p:spPr bwMode="auto">
            <a:xfrm flipV="1">
              <a:off x="390"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10" name="Line 19"/>
            <p:cNvSpPr>
              <a:spLocks noChangeShapeType="1"/>
            </p:cNvSpPr>
            <p:nvPr/>
          </p:nvSpPr>
          <p:spPr bwMode="auto">
            <a:xfrm flipH="1" flipV="1">
              <a:off x="434"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11" name="Line 20"/>
            <p:cNvSpPr>
              <a:spLocks noChangeShapeType="1"/>
            </p:cNvSpPr>
            <p:nvPr/>
          </p:nvSpPr>
          <p:spPr bwMode="auto">
            <a:xfrm flipV="1">
              <a:off x="434" y="2827"/>
              <a:ext cx="216"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12" name="Line 21"/>
            <p:cNvSpPr>
              <a:spLocks noChangeShapeType="1"/>
            </p:cNvSpPr>
            <p:nvPr/>
          </p:nvSpPr>
          <p:spPr bwMode="auto">
            <a:xfrm flipH="1" flipV="1">
              <a:off x="473" y="2827"/>
              <a:ext cx="217"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13" name="Line 22"/>
            <p:cNvSpPr>
              <a:spLocks noChangeShapeType="1"/>
            </p:cNvSpPr>
            <p:nvPr/>
          </p:nvSpPr>
          <p:spPr bwMode="auto">
            <a:xfrm flipV="1">
              <a:off x="470" y="2730"/>
              <a:ext cx="156"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14" name="Line 23"/>
            <p:cNvSpPr>
              <a:spLocks noChangeShapeType="1"/>
            </p:cNvSpPr>
            <p:nvPr/>
          </p:nvSpPr>
          <p:spPr bwMode="auto">
            <a:xfrm flipH="1" flipV="1">
              <a:off x="502" y="2735"/>
              <a:ext cx="148" cy="8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15" name="Freeform 24"/>
            <p:cNvSpPr>
              <a:spLocks/>
            </p:cNvSpPr>
            <p:nvPr/>
          </p:nvSpPr>
          <p:spPr bwMode="auto">
            <a:xfrm>
              <a:off x="554" y="2392"/>
              <a:ext cx="88" cy="116"/>
            </a:xfrm>
            <a:custGeom>
              <a:avLst/>
              <a:gdLst>
                <a:gd name="T0" fmla="*/ 0 w 88"/>
                <a:gd name="T1" fmla="*/ 0 h 116"/>
                <a:gd name="T2" fmla="*/ 64 w 88"/>
                <a:gd name="T3" fmla="*/ 16 h 116"/>
                <a:gd name="T4" fmla="*/ 88 w 88"/>
                <a:gd name="T5" fmla="*/ 68 h 116"/>
                <a:gd name="T6" fmla="*/ 64 w 88"/>
                <a:gd name="T7" fmla="*/ 116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58416" name="Freeform 25"/>
            <p:cNvSpPr>
              <a:spLocks/>
            </p:cNvSpPr>
            <p:nvPr/>
          </p:nvSpPr>
          <p:spPr bwMode="auto">
            <a:xfrm>
              <a:off x="562" y="2332"/>
              <a:ext cx="140" cy="184"/>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58417" name="Freeform 26"/>
            <p:cNvSpPr>
              <a:spLocks/>
            </p:cNvSpPr>
            <p:nvPr/>
          </p:nvSpPr>
          <p:spPr bwMode="auto">
            <a:xfrm>
              <a:off x="582" y="2288"/>
              <a:ext cx="177" cy="232"/>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grpSp>
        <p:nvGrpSpPr>
          <p:cNvPr id="58389" name="Group 78"/>
          <p:cNvGrpSpPr>
            <a:grpSpLocks/>
          </p:cNvGrpSpPr>
          <p:nvPr/>
        </p:nvGrpSpPr>
        <p:grpSpPr bwMode="auto">
          <a:xfrm>
            <a:off x="8229600" y="1425575"/>
            <a:ext cx="488950" cy="908050"/>
            <a:chOff x="5112" y="1184"/>
            <a:chExt cx="390" cy="725"/>
          </a:xfrm>
        </p:grpSpPr>
        <p:sp>
          <p:nvSpPr>
            <p:cNvPr id="58401" name="Line 79"/>
            <p:cNvSpPr>
              <a:spLocks noChangeShapeType="1"/>
            </p:cNvSpPr>
            <p:nvPr/>
          </p:nvSpPr>
          <p:spPr bwMode="auto">
            <a:xfrm>
              <a:off x="5387" y="1481"/>
              <a:ext cx="115" cy="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02" name="Line 80"/>
            <p:cNvSpPr>
              <a:spLocks noChangeShapeType="1"/>
            </p:cNvSpPr>
            <p:nvPr/>
          </p:nvSpPr>
          <p:spPr bwMode="auto">
            <a:xfrm>
              <a:off x="5502" y="1596"/>
              <a:ext cx="0" cy="3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03" name="Line 81"/>
            <p:cNvSpPr>
              <a:spLocks noChangeShapeType="1"/>
            </p:cNvSpPr>
            <p:nvPr/>
          </p:nvSpPr>
          <p:spPr bwMode="auto">
            <a:xfrm flipH="1" flipV="1">
              <a:off x="5146" y="1294"/>
              <a:ext cx="87" cy="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04" name="Line 82"/>
            <p:cNvSpPr>
              <a:spLocks noChangeShapeType="1"/>
            </p:cNvSpPr>
            <p:nvPr/>
          </p:nvSpPr>
          <p:spPr bwMode="auto">
            <a:xfrm flipH="1" flipV="1">
              <a:off x="5140" y="1289"/>
              <a:ext cx="285"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8405" name="Oval 83"/>
            <p:cNvSpPr>
              <a:spLocks noChangeArrowheads="1"/>
            </p:cNvSpPr>
            <p:nvPr/>
          </p:nvSpPr>
          <p:spPr bwMode="auto">
            <a:xfrm>
              <a:off x="5112" y="1260"/>
              <a:ext cx="56" cy="56"/>
            </a:xfrm>
            <a:prstGeom prst="ellipse">
              <a:avLst/>
            </a:prstGeom>
            <a:solidFill>
              <a:schemeClr val="tx1"/>
            </a:solidFill>
            <a:ln w="9525">
              <a:solidFill>
                <a:schemeClr val="tx1"/>
              </a:solidFill>
              <a:round/>
              <a:headEnd/>
              <a:tailEnd/>
            </a:ln>
          </p:spPr>
          <p:txBody>
            <a:bodyPr wrap="none" anchor="ctr"/>
            <a:lstStyle/>
            <a:p>
              <a:endParaRPr lang="ru-RU"/>
            </a:p>
          </p:txBody>
        </p:sp>
        <p:pic>
          <p:nvPicPr>
            <p:cNvPr id="58406" name="Picture 84"/>
            <p:cNvPicPr>
              <a:picLocks noChangeAspect="1" noChangeArrowheads="1"/>
            </p:cNvPicPr>
            <p:nvPr/>
          </p:nvPicPr>
          <p:blipFill>
            <a:blip r:embed="rId13" cstate="print">
              <a:extLst>
                <a:ext uri="{28A0092B-C50C-407E-A947-70E740481C1C}">
                  <a14:useLocalDpi xmlns:a14="http://schemas.microsoft.com/office/drawing/2010/main" val="0"/>
                </a:ext>
              </a:extLst>
            </a:blip>
            <a:srcRect l="44197"/>
            <a:stretch>
              <a:fillRect/>
            </a:stretch>
          </p:blipFill>
          <p:spPr bwMode="auto">
            <a:xfrm rot="1800000">
              <a:off x="5170" y="1184"/>
              <a:ext cx="25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90" name="Line 6"/>
          <p:cNvSpPr>
            <a:spLocks noChangeShapeType="1"/>
          </p:cNvSpPr>
          <p:nvPr/>
        </p:nvSpPr>
        <p:spPr bwMode="auto">
          <a:xfrm>
            <a:off x="6456363" y="24622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58391" name="Picture 157" descr="addin_tmp.png"/>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370638" y="2665413"/>
            <a:ext cx="17303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92" name="Rectangle 3"/>
          <p:cNvSpPr txBox="1">
            <a:spLocks noChangeArrowheads="1"/>
          </p:cNvSpPr>
          <p:nvPr/>
        </p:nvSpPr>
        <p:spPr bwMode="auto">
          <a:xfrm>
            <a:off x="457200" y="3209925"/>
            <a:ext cx="79549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15"/>
              </a:buBlip>
            </a:pPr>
            <a:r>
              <a:rPr lang="en-US" sz="2000" b="1">
                <a:solidFill>
                  <a:srgbClr val="FF0000"/>
                </a:solidFill>
              </a:rPr>
              <a:t>Model:</a:t>
            </a:r>
            <a:r>
              <a:rPr lang="en-US" sz="2000"/>
              <a:t>  narrowband transmissions in wideband range, </a:t>
            </a:r>
            <a:br>
              <a:rPr lang="en-US" sz="2000"/>
            </a:br>
            <a:r>
              <a:rPr lang="en-US" sz="2000"/>
              <a:t>               modulated on carrier frequencies</a:t>
            </a:r>
            <a:br>
              <a:rPr lang="en-US" sz="2000"/>
            </a:br>
            <a:r>
              <a:rPr lang="en-US" sz="2000"/>
              <a:t>   </a:t>
            </a:r>
            <a:endParaRPr lang="en-US" sz="1600"/>
          </a:p>
        </p:txBody>
      </p:sp>
      <p:pic>
        <p:nvPicPr>
          <p:cNvPr id="58393" name="Picture 1"/>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726113" y="3646488"/>
            <a:ext cx="10541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ectangle 3"/>
          <p:cNvSpPr txBox="1">
            <a:spLocks noChangeArrowheads="1"/>
          </p:cNvSpPr>
          <p:nvPr/>
        </p:nvSpPr>
        <p:spPr bwMode="auto">
          <a:xfrm>
            <a:off x="457200" y="4289425"/>
            <a:ext cx="392112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15"/>
              </a:buBlip>
            </a:pPr>
            <a:r>
              <a:rPr lang="en-US" sz="2000" b="1">
                <a:solidFill>
                  <a:srgbClr val="FF0000"/>
                </a:solidFill>
              </a:rPr>
              <a:t>Sampling:</a:t>
            </a:r>
          </a:p>
          <a:p>
            <a:pPr lvl="1">
              <a:lnSpc>
                <a:spcPct val="110000"/>
              </a:lnSpc>
              <a:spcBef>
                <a:spcPct val="20000"/>
              </a:spcBef>
              <a:buSzPct val="65000"/>
              <a:buFontTx/>
              <a:buBlip>
                <a:blip r:embed="rId15"/>
              </a:buBlip>
            </a:pPr>
            <a:r>
              <a:rPr lang="en-US" sz="2000"/>
              <a:t>RF demodulation</a:t>
            </a:r>
          </a:p>
          <a:p>
            <a:pPr lvl="1">
              <a:lnSpc>
                <a:spcPct val="110000"/>
              </a:lnSpc>
              <a:spcBef>
                <a:spcPct val="20000"/>
              </a:spcBef>
              <a:buSzPct val="65000"/>
              <a:buFontTx/>
              <a:buBlip>
                <a:blip r:embed="rId15"/>
              </a:buBlip>
            </a:pPr>
            <a:r>
              <a:rPr lang="en-US" sz="2000"/>
              <a:t>Undesampling</a:t>
            </a:r>
          </a:p>
          <a:p>
            <a:pPr lvl="1">
              <a:lnSpc>
                <a:spcPct val="110000"/>
              </a:lnSpc>
              <a:spcBef>
                <a:spcPct val="20000"/>
              </a:spcBef>
              <a:buSzPct val="65000"/>
              <a:buFontTx/>
              <a:buBlip>
                <a:blip r:embed="rId15"/>
              </a:buBlip>
            </a:pPr>
            <a:r>
              <a:rPr lang="en-US" sz="2000"/>
              <a:t>Nonuniform strategies</a:t>
            </a:r>
          </a:p>
        </p:txBody>
      </p:sp>
      <p:sp>
        <p:nvSpPr>
          <p:cNvPr id="88" name="Right Brace 87"/>
          <p:cNvSpPr/>
          <p:nvPr/>
        </p:nvSpPr>
        <p:spPr>
          <a:xfrm>
            <a:off x="4433888" y="4614863"/>
            <a:ext cx="228600" cy="1233487"/>
          </a:xfrm>
          <a:prstGeom prst="rightBrace">
            <a:avLst>
              <a:gd name="adj1" fmla="val 26388"/>
              <a:gd name="adj2" fmla="val 50000"/>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90" name="Text Box 20"/>
          <p:cNvSpPr txBox="1">
            <a:spLocks noChangeArrowheads="1"/>
          </p:cNvSpPr>
          <p:nvPr/>
        </p:nvSpPr>
        <p:spPr bwMode="auto">
          <a:xfrm>
            <a:off x="4999038" y="5032375"/>
            <a:ext cx="22748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Utilize knowledge</a:t>
            </a:r>
          </a:p>
        </p:txBody>
      </p:sp>
      <p:pic>
        <p:nvPicPr>
          <p:cNvPr id="91" name="Picture 90"/>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264400" y="5103813"/>
            <a:ext cx="9398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Rectangle 3"/>
          <p:cNvSpPr txBox="1">
            <a:spLocks noChangeArrowheads="1"/>
          </p:cNvSpPr>
          <p:nvPr/>
        </p:nvSpPr>
        <p:spPr bwMode="auto">
          <a:xfrm>
            <a:off x="457200" y="6007100"/>
            <a:ext cx="8521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10000"/>
              </a:lnSpc>
              <a:spcBef>
                <a:spcPct val="20000"/>
              </a:spcBef>
              <a:buSzPct val="65000"/>
              <a:buFontTx/>
              <a:buBlip>
                <a:blip r:embed="rId15"/>
              </a:buBlip>
            </a:pPr>
            <a:r>
              <a:rPr lang="en-US" sz="2000">
                <a:sym typeface="Wingdings" pitchFamily="2" charset="2"/>
              </a:rPr>
              <a:t>Sampling and processing at rate           are often impractical</a:t>
            </a:r>
            <a:endParaRPr lang="en-US" sz="2000"/>
          </a:p>
        </p:txBody>
      </p:sp>
      <p:pic>
        <p:nvPicPr>
          <p:cNvPr id="94" name="Picture 93"/>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594225" y="6099175"/>
            <a:ext cx="5064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Left Arrow 51"/>
          <p:cNvSpPr/>
          <p:nvPr/>
        </p:nvSpPr>
        <p:spPr>
          <a:xfrm>
            <a:off x="8316913" y="5067300"/>
            <a:ext cx="646112" cy="328613"/>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22" presetClass="entr" presetSubtype="2"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wipe(right)">
                                      <p:cBhvr>
                                        <p:cTn id="17" dur="500"/>
                                        <p:tgtEl>
                                          <p:spTgt spid="52"/>
                                        </p:tgtEl>
                                      </p:cBhvr>
                                    </p:animEffect>
                                  </p:childTnLst>
                                </p:cTn>
                              </p:par>
                              <p:par>
                                <p:cTn id="18" presetID="1" presetClass="entr" presetSubtype="0" fill="hold" nodeType="withEffect">
                                  <p:stCondLst>
                                    <p:cond delay="0"/>
                                  </p:stCondLst>
                                  <p:childTnLst>
                                    <p:set>
                                      <p:cBhvr>
                                        <p:cTn id="19"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animBg="1"/>
      <p:bldP spid="90" grpId="0"/>
      <p:bldP spid="95" grpId="0"/>
      <p:bldP spid="5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smtClean="0"/>
              <a:t>Landau’s Theorem</a:t>
            </a:r>
            <a:endParaRPr lang="he-IL" smtClean="0"/>
          </a:p>
        </p:txBody>
      </p:sp>
      <p:sp>
        <p:nvSpPr>
          <p:cNvPr id="5" name="AutoShape 10"/>
          <p:cNvSpPr>
            <a:spLocks noChangeArrowheads="1"/>
          </p:cNvSpPr>
          <p:nvPr/>
        </p:nvSpPr>
        <p:spPr bwMode="auto">
          <a:xfrm>
            <a:off x="427038" y="2222500"/>
            <a:ext cx="8118475" cy="1490663"/>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a:defRPr/>
            </a:pPr>
            <a:endParaRPr lang="en-US">
              <a:cs typeface="Arial" charset="0"/>
            </a:endParaRPr>
          </a:p>
        </p:txBody>
      </p:sp>
      <p:sp>
        <p:nvSpPr>
          <p:cNvPr id="59396" name="AutoShape 11"/>
          <p:cNvSpPr>
            <a:spLocks noChangeArrowheads="1"/>
          </p:cNvSpPr>
          <p:nvPr/>
        </p:nvSpPr>
        <p:spPr bwMode="auto">
          <a:xfrm>
            <a:off x="427038" y="2214563"/>
            <a:ext cx="8118475" cy="522287"/>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59397" name="Rectangle 12"/>
          <p:cNvSpPr>
            <a:spLocks noChangeArrowheads="1"/>
          </p:cNvSpPr>
          <p:nvPr/>
        </p:nvSpPr>
        <p:spPr bwMode="auto">
          <a:xfrm>
            <a:off x="427038" y="2478088"/>
            <a:ext cx="8118475" cy="273050"/>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59398" name="Text Box 4"/>
          <p:cNvSpPr txBox="1">
            <a:spLocks noChangeArrowheads="1"/>
          </p:cNvSpPr>
          <p:nvPr/>
        </p:nvSpPr>
        <p:spPr bwMode="auto">
          <a:xfrm>
            <a:off x="2474913" y="4127500"/>
            <a:ext cx="2232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600">
                <a:cs typeface="Tahoma" pitchFamily="34" charset="0"/>
              </a:rPr>
              <a:t>Average sampling rate</a:t>
            </a:r>
          </a:p>
        </p:txBody>
      </p:sp>
      <p:sp>
        <p:nvSpPr>
          <p:cNvPr id="59399" name="AutoShape 5"/>
          <p:cNvSpPr>
            <a:spLocks/>
          </p:cNvSpPr>
          <p:nvPr/>
        </p:nvSpPr>
        <p:spPr bwMode="auto">
          <a:xfrm rot="-5400000">
            <a:off x="3384550" y="3616325"/>
            <a:ext cx="288925" cy="777875"/>
          </a:xfrm>
          <a:prstGeom prst="leftBrace">
            <a:avLst>
              <a:gd name="adj1" fmla="val 2243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algn="r" rtl="1"/>
            <a:endParaRPr lang="he-IL"/>
          </a:p>
        </p:txBody>
      </p:sp>
      <p:sp>
        <p:nvSpPr>
          <p:cNvPr id="59400" name="Text Box 9"/>
          <p:cNvSpPr txBox="1">
            <a:spLocks noChangeArrowheads="1"/>
          </p:cNvSpPr>
          <p:nvPr/>
        </p:nvSpPr>
        <p:spPr bwMode="auto">
          <a:xfrm>
            <a:off x="611188" y="2173288"/>
            <a:ext cx="673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spcBef>
                <a:spcPct val="50000"/>
              </a:spcBef>
            </a:pPr>
            <a:r>
              <a:rPr lang="en-US" sz="2000" b="1">
                <a:solidFill>
                  <a:schemeClr val="bg1"/>
                </a:solidFill>
                <a:cs typeface="Tahoma" pitchFamily="34" charset="0"/>
              </a:rPr>
              <a:t>Theorem (known spectral support)</a:t>
            </a:r>
          </a:p>
        </p:txBody>
      </p:sp>
      <p:pic>
        <p:nvPicPr>
          <p:cNvPr id="59401" name="Picture 32" descr="addin_tmp"/>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714375" y="2690813"/>
            <a:ext cx="74025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2"/>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3176588" y="3286125"/>
            <a:ext cx="203676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Text Box 5"/>
          <p:cNvSpPr txBox="1">
            <a:spLocks noChangeArrowheads="1"/>
          </p:cNvSpPr>
          <p:nvPr/>
        </p:nvSpPr>
        <p:spPr bwMode="auto">
          <a:xfrm>
            <a:off x="7107238" y="3397250"/>
            <a:ext cx="98135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a:solidFill>
                  <a:srgbClr val="CC0099"/>
                </a:solidFill>
              </a:rPr>
              <a:t>Landau, </a:t>
            </a:r>
            <a:r>
              <a:rPr lang="en-US" sz="1200" b="1" dirty="0" smtClean="0">
                <a:solidFill>
                  <a:srgbClr val="CC0099"/>
                </a:solidFill>
              </a:rPr>
              <a:t>‘67</a:t>
            </a:r>
            <a:endParaRPr lang="en-US" sz="1200" b="1" dirty="0">
              <a:solidFill>
                <a:srgbClr val="CC0099"/>
              </a:solidFill>
            </a:endParaRPr>
          </a:p>
        </p:txBody>
      </p:sp>
      <p:sp>
        <p:nvSpPr>
          <p:cNvPr id="15" name="Text Box 8"/>
          <p:cNvSpPr txBox="1">
            <a:spLocks noChangeArrowheads="1"/>
          </p:cNvSpPr>
          <p:nvPr/>
        </p:nvSpPr>
        <p:spPr bwMode="auto">
          <a:xfrm>
            <a:off x="328613" y="4618038"/>
            <a:ext cx="83708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t>      bands, individual widths         , requires at least         samples/sec</a:t>
            </a:r>
          </a:p>
          <a:p>
            <a:pPr eaLnBrk="1" hangingPunct="1">
              <a:buSzPct val="75000"/>
              <a:buFontTx/>
              <a:buBlip>
                <a:blip r:embed="rId13"/>
              </a:buBlip>
            </a:pPr>
            <a:endParaRPr lang="en-US" sz="2000"/>
          </a:p>
          <a:p>
            <a:pPr eaLnBrk="1" hangingPunct="1">
              <a:buSzPct val="75000"/>
              <a:buFontTx/>
              <a:buBlip>
                <a:blip r:embed="rId13"/>
              </a:buBlip>
            </a:pPr>
            <a:endParaRPr lang="en-US" sz="2000"/>
          </a:p>
          <a:p>
            <a:pPr eaLnBrk="1" hangingPunct="1">
              <a:buSzPct val="75000"/>
              <a:buFontTx/>
              <a:buBlip>
                <a:blip r:embed="rId13"/>
              </a:buBlip>
            </a:pPr>
            <a:r>
              <a:rPr lang="en-US" sz="2000"/>
              <a:t> Note:	</a:t>
            </a:r>
            <a:r>
              <a:rPr lang="en-US" sz="2000">
                <a:sym typeface="Wingdings" pitchFamily="2" charset="2"/>
              </a:rPr>
              <a:t> bandpass with single-side width     requires        samples/sec</a:t>
            </a:r>
            <a:endParaRPr lang="en-US" sz="2000"/>
          </a:p>
          <a:p>
            <a:pPr eaLnBrk="1" hangingPunct="1">
              <a:buSzPct val="75000"/>
            </a:pPr>
            <a:r>
              <a:rPr lang="en-US" sz="2000">
                <a:sym typeface="Wingdings" pitchFamily="2" charset="2"/>
              </a:rPr>
              <a:t>	    transmissions result in               bands (</a:t>
            </a:r>
            <a:r>
              <a:rPr lang="en-US" sz="2000"/>
              <a:t>conjugate symmetry)</a:t>
            </a:r>
          </a:p>
        </p:txBody>
      </p:sp>
      <p:pic>
        <p:nvPicPr>
          <p:cNvPr id="59405" name="Picture 3"/>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46113" y="4730750"/>
            <a:ext cx="21431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6" name="Picture 17"/>
          <p:cNvPicPr>
            <a:picLocks noChangeAspect="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863975" y="4730750"/>
            <a:ext cx="43815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7" name="Picture 19"/>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296025" y="4732338"/>
            <a:ext cx="4127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437063" y="5957888"/>
            <a:ext cx="814387"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647825" y="5954713"/>
            <a:ext cx="11588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8"/>
          <p:cNvSpPr txBox="1">
            <a:spLocks noChangeArrowheads="1"/>
          </p:cNvSpPr>
          <p:nvPr/>
        </p:nvSpPr>
        <p:spPr bwMode="auto">
          <a:xfrm>
            <a:off x="328613" y="1349375"/>
            <a:ext cx="8504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t> States the minimal sampling rate for any (pointwise) sampling strategy </a:t>
            </a:r>
            <a:br>
              <a:rPr lang="en-US" sz="2000"/>
            </a:br>
            <a:r>
              <a:rPr lang="en-US" sz="2000"/>
              <a:t>   that utilizes frequency support  knowledge</a:t>
            </a:r>
          </a:p>
        </p:txBody>
      </p:sp>
      <p:pic>
        <p:nvPicPr>
          <p:cNvPr id="12" name="Picture 11"/>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367338" y="5648325"/>
            <a:ext cx="182562"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custDataLst>
              <p:tags r:id="rId9"/>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6630988" y="5648325"/>
            <a:ext cx="3063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eft Arrow 24"/>
          <p:cNvSpPr/>
          <p:nvPr/>
        </p:nvSpPr>
        <p:spPr>
          <a:xfrm>
            <a:off x="8316913" y="2673350"/>
            <a:ext cx="646112"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right)">
                                      <p:cBhvr>
                                        <p:cTn id="7" dur="5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5">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mtClean="0"/>
              <a:t>RF Demodulation</a:t>
            </a:r>
            <a:endParaRPr lang="he-IL" smtClean="0"/>
          </a:p>
        </p:txBody>
      </p:sp>
      <p:sp>
        <p:nvSpPr>
          <p:cNvPr id="60419" name="Line 4"/>
          <p:cNvSpPr>
            <a:spLocks noChangeShapeType="1"/>
          </p:cNvSpPr>
          <p:nvPr/>
        </p:nvSpPr>
        <p:spPr bwMode="auto">
          <a:xfrm>
            <a:off x="1081088" y="2632075"/>
            <a:ext cx="6732587"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0420" name="Line 5"/>
          <p:cNvSpPr>
            <a:spLocks noChangeShapeType="1"/>
          </p:cNvSpPr>
          <p:nvPr/>
        </p:nvSpPr>
        <p:spPr bwMode="auto">
          <a:xfrm>
            <a:off x="1592263" y="26320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21" name="Line 6"/>
          <p:cNvSpPr>
            <a:spLocks noChangeShapeType="1"/>
          </p:cNvSpPr>
          <p:nvPr/>
        </p:nvSpPr>
        <p:spPr bwMode="auto">
          <a:xfrm>
            <a:off x="7308850" y="26320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22" name="Rectangle 7"/>
          <p:cNvSpPr>
            <a:spLocks noChangeArrowheads="1"/>
          </p:cNvSpPr>
          <p:nvPr/>
        </p:nvSpPr>
        <p:spPr bwMode="auto">
          <a:xfrm>
            <a:off x="4516438" y="2149475"/>
            <a:ext cx="571500" cy="48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60423" name="Rectangle 8"/>
          <p:cNvSpPr>
            <a:spLocks noChangeArrowheads="1"/>
          </p:cNvSpPr>
          <p:nvPr/>
        </p:nvSpPr>
        <p:spPr bwMode="auto">
          <a:xfrm>
            <a:off x="2232025" y="2149475"/>
            <a:ext cx="323850" cy="482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60424" name="AutoShape 9"/>
          <p:cNvSpPr>
            <a:spLocks noChangeArrowheads="1"/>
          </p:cNvSpPr>
          <p:nvPr/>
        </p:nvSpPr>
        <p:spPr bwMode="auto">
          <a:xfrm>
            <a:off x="6307138" y="2084388"/>
            <a:ext cx="323850" cy="547687"/>
          </a:xfrm>
          <a:prstGeom prst="triangle">
            <a:avLst>
              <a:gd name="adj" fmla="val 10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60425" name="AutoShape 10"/>
          <p:cNvSpPr>
            <a:spLocks noChangeArrowheads="1"/>
          </p:cNvSpPr>
          <p:nvPr/>
        </p:nvSpPr>
        <p:spPr bwMode="auto">
          <a:xfrm rot="10800000">
            <a:off x="3240088" y="2187575"/>
            <a:ext cx="684212" cy="4445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p>
        </p:txBody>
      </p:sp>
      <p:pic>
        <p:nvPicPr>
          <p:cNvPr id="60426" name="Picture 11" descr="addin_tmp_trans"/>
          <p:cNvPicPr>
            <a:picLocks noChangeAspect="1" noChangeArrowheads="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921625" y="2452688"/>
            <a:ext cx="2952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7" name="Picture 14" descr="addin_tmp"/>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543050" y="2860675"/>
            <a:ext cx="1063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8" name="Oval 70"/>
          <p:cNvSpPr>
            <a:spLocks noChangeArrowheads="1"/>
          </p:cNvSpPr>
          <p:nvPr/>
        </p:nvSpPr>
        <p:spPr bwMode="auto">
          <a:xfrm>
            <a:off x="5402263" y="2336800"/>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0429" name="Oval 71"/>
          <p:cNvSpPr>
            <a:spLocks noChangeArrowheads="1"/>
          </p:cNvSpPr>
          <p:nvPr/>
        </p:nvSpPr>
        <p:spPr bwMode="auto">
          <a:xfrm>
            <a:off x="5619750" y="2336800"/>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0430" name="Oval 72"/>
          <p:cNvSpPr>
            <a:spLocks noChangeArrowheads="1"/>
          </p:cNvSpPr>
          <p:nvPr/>
        </p:nvSpPr>
        <p:spPr bwMode="auto">
          <a:xfrm>
            <a:off x="5819775" y="2336800"/>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pic>
        <p:nvPicPr>
          <p:cNvPr id="60431" name="Picture 96" descr="addin_tmp"/>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072313" y="2835275"/>
            <a:ext cx="5064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2" name="TextBox 84"/>
          <p:cNvSpPr txBox="1">
            <a:spLocks noChangeArrowheads="1"/>
          </p:cNvSpPr>
          <p:nvPr/>
        </p:nvSpPr>
        <p:spPr bwMode="auto">
          <a:xfrm>
            <a:off x="2092325" y="1716088"/>
            <a:ext cx="625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AM</a:t>
            </a:r>
            <a:endParaRPr lang="he-IL" sz="2000"/>
          </a:p>
        </p:txBody>
      </p:sp>
      <p:sp>
        <p:nvSpPr>
          <p:cNvPr id="60433" name="TextBox 85"/>
          <p:cNvSpPr txBox="1">
            <a:spLocks noChangeArrowheads="1"/>
          </p:cNvSpPr>
          <p:nvPr/>
        </p:nvSpPr>
        <p:spPr bwMode="auto">
          <a:xfrm>
            <a:off x="3273425" y="1716088"/>
            <a:ext cx="569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FM</a:t>
            </a:r>
            <a:endParaRPr lang="he-IL" sz="2000"/>
          </a:p>
        </p:txBody>
      </p:sp>
      <p:sp>
        <p:nvSpPr>
          <p:cNvPr id="60434" name="TextBox 86"/>
          <p:cNvSpPr txBox="1">
            <a:spLocks noChangeArrowheads="1"/>
          </p:cNvSpPr>
          <p:nvPr/>
        </p:nvSpPr>
        <p:spPr bwMode="auto">
          <a:xfrm>
            <a:off x="6042025" y="1716088"/>
            <a:ext cx="855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QPSK</a:t>
            </a:r>
            <a:endParaRPr lang="he-IL" sz="2000"/>
          </a:p>
        </p:txBody>
      </p:sp>
      <p:sp>
        <p:nvSpPr>
          <p:cNvPr id="60435" name="TextBox 87"/>
          <p:cNvSpPr txBox="1">
            <a:spLocks noChangeArrowheads="1"/>
          </p:cNvSpPr>
          <p:nvPr/>
        </p:nvSpPr>
        <p:spPr bwMode="auto">
          <a:xfrm>
            <a:off x="4391025" y="1716088"/>
            <a:ext cx="820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QAM</a:t>
            </a:r>
            <a:endParaRPr lang="he-IL" sz="2000"/>
          </a:p>
        </p:txBody>
      </p:sp>
      <p:grpSp>
        <p:nvGrpSpPr>
          <p:cNvPr id="60436" name="Group 15"/>
          <p:cNvGrpSpPr>
            <a:grpSpLocks/>
          </p:cNvGrpSpPr>
          <p:nvPr/>
        </p:nvGrpSpPr>
        <p:grpSpPr bwMode="auto">
          <a:xfrm>
            <a:off x="363538" y="1668463"/>
            <a:ext cx="420687" cy="974725"/>
            <a:chOff x="390" y="2288"/>
            <a:chExt cx="369" cy="856"/>
          </a:xfrm>
        </p:grpSpPr>
        <p:sp>
          <p:nvSpPr>
            <p:cNvPr id="60489" name="Line 16"/>
            <p:cNvSpPr>
              <a:spLocks noChangeShapeType="1"/>
            </p:cNvSpPr>
            <p:nvPr/>
          </p:nvSpPr>
          <p:spPr bwMode="auto">
            <a:xfrm rot="900000">
              <a:off x="474"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0" name="Line 17"/>
            <p:cNvSpPr>
              <a:spLocks noChangeShapeType="1"/>
            </p:cNvSpPr>
            <p:nvPr/>
          </p:nvSpPr>
          <p:spPr bwMode="auto">
            <a:xfrm rot="-900000">
              <a:off x="650"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1" name="Line 18"/>
            <p:cNvSpPr>
              <a:spLocks noChangeShapeType="1"/>
            </p:cNvSpPr>
            <p:nvPr/>
          </p:nvSpPr>
          <p:spPr bwMode="auto">
            <a:xfrm flipV="1">
              <a:off x="390"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2" name="Line 19"/>
            <p:cNvSpPr>
              <a:spLocks noChangeShapeType="1"/>
            </p:cNvSpPr>
            <p:nvPr/>
          </p:nvSpPr>
          <p:spPr bwMode="auto">
            <a:xfrm flipH="1" flipV="1">
              <a:off x="434"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3" name="Line 20"/>
            <p:cNvSpPr>
              <a:spLocks noChangeShapeType="1"/>
            </p:cNvSpPr>
            <p:nvPr/>
          </p:nvSpPr>
          <p:spPr bwMode="auto">
            <a:xfrm flipV="1">
              <a:off x="434" y="2827"/>
              <a:ext cx="216"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4" name="Line 21"/>
            <p:cNvSpPr>
              <a:spLocks noChangeShapeType="1"/>
            </p:cNvSpPr>
            <p:nvPr/>
          </p:nvSpPr>
          <p:spPr bwMode="auto">
            <a:xfrm flipH="1" flipV="1">
              <a:off x="473" y="2827"/>
              <a:ext cx="217"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5" name="Line 22"/>
            <p:cNvSpPr>
              <a:spLocks noChangeShapeType="1"/>
            </p:cNvSpPr>
            <p:nvPr/>
          </p:nvSpPr>
          <p:spPr bwMode="auto">
            <a:xfrm flipV="1">
              <a:off x="470" y="2730"/>
              <a:ext cx="156"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6" name="Line 23"/>
            <p:cNvSpPr>
              <a:spLocks noChangeShapeType="1"/>
            </p:cNvSpPr>
            <p:nvPr/>
          </p:nvSpPr>
          <p:spPr bwMode="auto">
            <a:xfrm flipH="1" flipV="1">
              <a:off x="502" y="2735"/>
              <a:ext cx="148" cy="8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97" name="Freeform 24"/>
            <p:cNvSpPr>
              <a:spLocks/>
            </p:cNvSpPr>
            <p:nvPr/>
          </p:nvSpPr>
          <p:spPr bwMode="auto">
            <a:xfrm>
              <a:off x="554" y="2392"/>
              <a:ext cx="88" cy="116"/>
            </a:xfrm>
            <a:custGeom>
              <a:avLst/>
              <a:gdLst>
                <a:gd name="T0" fmla="*/ 0 w 88"/>
                <a:gd name="T1" fmla="*/ 0 h 116"/>
                <a:gd name="T2" fmla="*/ 64 w 88"/>
                <a:gd name="T3" fmla="*/ 16 h 116"/>
                <a:gd name="T4" fmla="*/ 88 w 88"/>
                <a:gd name="T5" fmla="*/ 68 h 116"/>
                <a:gd name="T6" fmla="*/ 64 w 88"/>
                <a:gd name="T7" fmla="*/ 116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0498" name="Freeform 25"/>
            <p:cNvSpPr>
              <a:spLocks/>
            </p:cNvSpPr>
            <p:nvPr/>
          </p:nvSpPr>
          <p:spPr bwMode="auto">
            <a:xfrm>
              <a:off x="562" y="2332"/>
              <a:ext cx="140" cy="184"/>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0499" name="Freeform 26"/>
            <p:cNvSpPr>
              <a:spLocks/>
            </p:cNvSpPr>
            <p:nvPr/>
          </p:nvSpPr>
          <p:spPr bwMode="auto">
            <a:xfrm>
              <a:off x="582" y="2288"/>
              <a:ext cx="177" cy="232"/>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grpSp>
        <p:nvGrpSpPr>
          <p:cNvPr id="60437" name="Group 78"/>
          <p:cNvGrpSpPr>
            <a:grpSpLocks/>
          </p:cNvGrpSpPr>
          <p:nvPr/>
        </p:nvGrpSpPr>
        <p:grpSpPr bwMode="auto">
          <a:xfrm>
            <a:off x="8242300" y="1595438"/>
            <a:ext cx="488950" cy="908050"/>
            <a:chOff x="5112" y="1184"/>
            <a:chExt cx="390" cy="725"/>
          </a:xfrm>
        </p:grpSpPr>
        <p:sp>
          <p:nvSpPr>
            <p:cNvPr id="60483" name="Line 79"/>
            <p:cNvSpPr>
              <a:spLocks noChangeShapeType="1"/>
            </p:cNvSpPr>
            <p:nvPr/>
          </p:nvSpPr>
          <p:spPr bwMode="auto">
            <a:xfrm>
              <a:off x="5387" y="1481"/>
              <a:ext cx="115" cy="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84" name="Line 80"/>
            <p:cNvSpPr>
              <a:spLocks noChangeShapeType="1"/>
            </p:cNvSpPr>
            <p:nvPr/>
          </p:nvSpPr>
          <p:spPr bwMode="auto">
            <a:xfrm>
              <a:off x="5502" y="1596"/>
              <a:ext cx="0" cy="3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85" name="Line 81"/>
            <p:cNvSpPr>
              <a:spLocks noChangeShapeType="1"/>
            </p:cNvSpPr>
            <p:nvPr/>
          </p:nvSpPr>
          <p:spPr bwMode="auto">
            <a:xfrm flipH="1" flipV="1">
              <a:off x="5146" y="1294"/>
              <a:ext cx="87" cy="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86" name="Line 82"/>
            <p:cNvSpPr>
              <a:spLocks noChangeShapeType="1"/>
            </p:cNvSpPr>
            <p:nvPr/>
          </p:nvSpPr>
          <p:spPr bwMode="auto">
            <a:xfrm flipH="1" flipV="1">
              <a:off x="5140" y="1289"/>
              <a:ext cx="285"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87" name="Oval 83"/>
            <p:cNvSpPr>
              <a:spLocks noChangeArrowheads="1"/>
            </p:cNvSpPr>
            <p:nvPr/>
          </p:nvSpPr>
          <p:spPr bwMode="auto">
            <a:xfrm>
              <a:off x="5112" y="1260"/>
              <a:ext cx="56" cy="56"/>
            </a:xfrm>
            <a:prstGeom prst="ellipse">
              <a:avLst/>
            </a:prstGeom>
            <a:solidFill>
              <a:schemeClr val="tx1"/>
            </a:solidFill>
            <a:ln w="9525">
              <a:solidFill>
                <a:schemeClr val="tx1"/>
              </a:solidFill>
              <a:round/>
              <a:headEnd/>
              <a:tailEnd/>
            </a:ln>
          </p:spPr>
          <p:txBody>
            <a:bodyPr wrap="none" anchor="ctr"/>
            <a:lstStyle/>
            <a:p>
              <a:endParaRPr lang="ru-RU"/>
            </a:p>
          </p:txBody>
        </p:sp>
        <p:pic>
          <p:nvPicPr>
            <p:cNvPr id="60488" name="Picture 84"/>
            <p:cNvPicPr>
              <a:picLocks noChangeAspect="1" noChangeArrowheads="1"/>
            </p:cNvPicPr>
            <p:nvPr/>
          </p:nvPicPr>
          <p:blipFill>
            <a:blip r:embed="rId18" cstate="print">
              <a:extLst>
                <a:ext uri="{28A0092B-C50C-407E-A947-70E740481C1C}">
                  <a14:useLocalDpi xmlns:a14="http://schemas.microsoft.com/office/drawing/2010/main" val="0"/>
                </a:ext>
              </a:extLst>
            </a:blip>
            <a:srcRect l="44197"/>
            <a:stretch>
              <a:fillRect/>
            </a:stretch>
          </p:blipFill>
          <p:spPr bwMode="auto">
            <a:xfrm rot="1800000">
              <a:off x="5170" y="1184"/>
              <a:ext cx="25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438" name="Line 6"/>
          <p:cNvSpPr>
            <a:spLocks noChangeShapeType="1"/>
          </p:cNvSpPr>
          <p:nvPr/>
        </p:nvSpPr>
        <p:spPr bwMode="auto">
          <a:xfrm>
            <a:off x="6469063" y="263207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0439" name="Picture 157" descr="addin_tmp.png"/>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383338" y="2835275"/>
            <a:ext cx="1730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0" name="AutoShape 9"/>
          <p:cNvSpPr>
            <a:spLocks noChangeArrowheads="1"/>
          </p:cNvSpPr>
          <p:nvPr/>
        </p:nvSpPr>
        <p:spPr bwMode="auto">
          <a:xfrm>
            <a:off x="1443038" y="2084388"/>
            <a:ext cx="323850" cy="547687"/>
          </a:xfrm>
          <a:prstGeom prst="triangle">
            <a:avLst>
              <a:gd name="adj" fmla="val 100000"/>
            </a:avLst>
          </a:prstGeom>
          <a:solidFill>
            <a:srgbClr val="FFFF00"/>
          </a:solidFill>
          <a:ln w="19050">
            <a:solidFill>
              <a:schemeClr val="tx1"/>
            </a:solidFill>
            <a:miter lim="800000"/>
            <a:headEnd/>
            <a:tailEnd/>
          </a:ln>
        </p:spPr>
        <p:txBody>
          <a:bodyPr wrap="none" anchor="ctr"/>
          <a:lstStyle/>
          <a:p>
            <a:pPr algn="ctr" rtl="1"/>
            <a:endParaRPr lang="ru-RU"/>
          </a:p>
        </p:txBody>
      </p:sp>
      <p:sp>
        <p:nvSpPr>
          <p:cNvPr id="60441" name="Freeform 118"/>
          <p:cNvSpPr>
            <a:spLocks/>
          </p:cNvSpPr>
          <p:nvPr/>
        </p:nvSpPr>
        <p:spPr bwMode="auto">
          <a:xfrm>
            <a:off x="1571625" y="1406525"/>
            <a:ext cx="4510088" cy="466725"/>
          </a:xfrm>
          <a:custGeom>
            <a:avLst/>
            <a:gdLst>
              <a:gd name="T0" fmla="*/ 2147483647 w 1678"/>
              <a:gd name="T1" fmla="*/ 2147483647 h 294"/>
              <a:gd name="T2" fmla="*/ 2147483647 w 1678"/>
              <a:gd name="T3" fmla="*/ 2147483647 h 294"/>
              <a:gd name="T4" fmla="*/ 2147483647 w 1678"/>
              <a:gd name="T5" fmla="*/ 2147483647 h 294"/>
              <a:gd name="T6" fmla="*/ 0 w 1678"/>
              <a:gd name="T7" fmla="*/ 2147483647 h 294"/>
              <a:gd name="T8" fmla="*/ 0 60000 65536"/>
              <a:gd name="T9" fmla="*/ 0 60000 65536"/>
              <a:gd name="T10" fmla="*/ 0 60000 65536"/>
              <a:gd name="T11" fmla="*/ 0 60000 65536"/>
              <a:gd name="T12" fmla="*/ 0 w 1678"/>
              <a:gd name="T13" fmla="*/ 0 h 294"/>
              <a:gd name="T14" fmla="*/ 1678 w 1678"/>
              <a:gd name="T15" fmla="*/ 294 h 294"/>
            </a:gdLst>
            <a:ahLst/>
            <a:cxnLst>
              <a:cxn ang="T8">
                <a:pos x="T0" y="T1"/>
              </a:cxn>
              <a:cxn ang="T9">
                <a:pos x="T2" y="T3"/>
              </a:cxn>
              <a:cxn ang="T10">
                <a:pos x="T4" y="T5"/>
              </a:cxn>
              <a:cxn ang="T11">
                <a:pos x="T6" y="T7"/>
              </a:cxn>
            </a:cxnLst>
            <a:rect l="T12" t="T13" r="T14" b="T15"/>
            <a:pathLst>
              <a:path w="1678" h="294">
                <a:moveTo>
                  <a:pt x="1678" y="289"/>
                </a:moveTo>
                <a:cubicBezTo>
                  <a:pt x="1560" y="200"/>
                  <a:pt x="1443" y="112"/>
                  <a:pt x="1272" y="70"/>
                </a:cubicBezTo>
                <a:cubicBezTo>
                  <a:pt x="1101" y="28"/>
                  <a:pt x="865" y="0"/>
                  <a:pt x="653" y="37"/>
                </a:cubicBezTo>
                <a:cubicBezTo>
                  <a:pt x="441" y="74"/>
                  <a:pt x="220" y="184"/>
                  <a:pt x="0" y="294"/>
                </a:cubicBezTo>
              </a:path>
            </a:pathLst>
          </a:custGeom>
          <a:noFill/>
          <a:ln w="19050" cmpd="sng">
            <a:solidFill>
              <a:srgbClr val="FF0000"/>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0531" name="Text Box 20"/>
          <p:cNvSpPr txBox="1">
            <a:spLocks noChangeArrowheads="1"/>
          </p:cNvSpPr>
          <p:nvPr/>
        </p:nvSpPr>
        <p:spPr bwMode="auto">
          <a:xfrm>
            <a:off x="461963" y="4913313"/>
            <a:ext cx="7731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a:cs typeface="Tahoma" pitchFamily="34" charset="0"/>
              </a:rPr>
              <a:t>      </a:t>
            </a:r>
            <a:r>
              <a:rPr lang="en-US" sz="2000">
                <a:cs typeface="Tahoma" pitchFamily="34" charset="0"/>
                <a:sym typeface="Wingdings" pitchFamily="2" charset="2"/>
              </a:rPr>
              <a:t>value is used in sampling and reconstruction</a:t>
            </a:r>
            <a:endParaRPr lang="en-US" sz="2000">
              <a:cs typeface="Tahoma" pitchFamily="34" charset="0"/>
            </a:endParaRPr>
          </a:p>
          <a:p>
            <a:pPr eaLnBrk="1" hangingPunct="1">
              <a:buSzPct val="75000"/>
              <a:buFontTx/>
              <a:buBlip>
                <a:blip r:embed="rId20"/>
              </a:buBlip>
            </a:pPr>
            <a:r>
              <a:rPr lang="en-US" sz="2000">
                <a:cs typeface="Tahoma" pitchFamily="34" charset="0"/>
              </a:rPr>
              <a:t> Analog preprocessing with RF devices (1 branch/transmission)</a:t>
            </a:r>
          </a:p>
          <a:p>
            <a:pPr eaLnBrk="1" hangingPunct="1">
              <a:buSzPct val="75000"/>
              <a:buFontTx/>
              <a:buBlip>
                <a:blip r:embed="rId20"/>
              </a:buBlip>
            </a:pPr>
            <a:r>
              <a:rPr lang="en-US" sz="2000">
                <a:cs typeface="Tahoma" pitchFamily="34" charset="0"/>
              </a:rPr>
              <a:t> </a:t>
            </a:r>
            <a:r>
              <a:rPr lang="en-US" sz="2000" b="1">
                <a:solidFill>
                  <a:srgbClr val="FF0000"/>
                </a:solidFill>
                <a:cs typeface="Tahoma" pitchFamily="34" charset="0"/>
              </a:rPr>
              <a:t>Minimal rate:</a:t>
            </a:r>
          </a:p>
          <a:p>
            <a:pPr eaLnBrk="1" hangingPunct="1">
              <a:buSzPct val="75000"/>
              <a:buFontTx/>
              <a:buBlip>
                <a:blip r:embed="rId20"/>
              </a:buBlip>
            </a:pPr>
            <a:r>
              <a:rPr lang="en-US" sz="2000">
                <a:cs typeface="Tahoma" pitchFamily="34" charset="0"/>
              </a:rPr>
              <a:t> Zero-IF, low-IF topologies</a:t>
            </a:r>
          </a:p>
        </p:txBody>
      </p:sp>
      <p:pic>
        <p:nvPicPr>
          <p:cNvPr id="20532" name="Picture 172" descr="addin_tmp.png"/>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96925" y="4999038"/>
            <a:ext cx="1730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44" name="Group 91"/>
          <p:cNvGrpSpPr>
            <a:grpSpLocks/>
          </p:cNvGrpSpPr>
          <p:nvPr/>
        </p:nvGrpSpPr>
        <p:grpSpPr bwMode="auto">
          <a:xfrm>
            <a:off x="1074738" y="4086225"/>
            <a:ext cx="292100" cy="292100"/>
            <a:chOff x="4680" y="1460"/>
            <a:chExt cx="184" cy="184"/>
          </a:xfrm>
        </p:grpSpPr>
        <p:sp>
          <p:nvSpPr>
            <p:cNvPr id="60480" name="Oval 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60481" name="Line 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82" name="Line 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60445" name="Picture 95" descr="addin_tmp"/>
          <p:cNvPicPr>
            <a:picLocks noChangeAspect="1" noChangeArrowheads="1"/>
          </p:cNvPicPr>
          <p:nvPr>
            <p:custDataLst>
              <p:tags r:id="rId6"/>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30175" y="40782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6" name="Line 96"/>
          <p:cNvSpPr>
            <a:spLocks noChangeShapeType="1"/>
          </p:cNvSpPr>
          <p:nvPr/>
        </p:nvSpPr>
        <p:spPr bwMode="auto">
          <a:xfrm flipH="1">
            <a:off x="574675" y="4227513"/>
            <a:ext cx="5143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47" name="Line 97"/>
          <p:cNvSpPr>
            <a:spLocks noChangeShapeType="1"/>
          </p:cNvSpPr>
          <p:nvPr/>
        </p:nvSpPr>
        <p:spPr bwMode="auto">
          <a:xfrm flipH="1" flipV="1">
            <a:off x="1365250" y="4227513"/>
            <a:ext cx="4365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0448" name="Picture 163" descr="addin_tmp.png"/>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815975" y="3481388"/>
            <a:ext cx="8667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49" name="Line 99"/>
          <p:cNvSpPr>
            <a:spLocks noChangeShapeType="1"/>
          </p:cNvSpPr>
          <p:nvPr/>
        </p:nvSpPr>
        <p:spPr bwMode="auto">
          <a:xfrm flipV="1">
            <a:off x="1204913" y="3738563"/>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50" name="Line 100"/>
          <p:cNvSpPr>
            <a:spLocks noChangeShapeType="1"/>
          </p:cNvSpPr>
          <p:nvPr/>
        </p:nvSpPr>
        <p:spPr bwMode="auto">
          <a:xfrm flipH="1">
            <a:off x="2884488" y="4227513"/>
            <a:ext cx="2682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51" name="Line 102"/>
          <p:cNvSpPr>
            <a:spLocks noChangeShapeType="1"/>
          </p:cNvSpPr>
          <p:nvPr/>
        </p:nvSpPr>
        <p:spPr bwMode="auto">
          <a:xfrm>
            <a:off x="3435350" y="4230688"/>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0452" name="Picture 110" descr="addin_tmp"/>
          <p:cNvPicPr>
            <a:picLocks noChangeAspect="1" noChangeArrowheads="1"/>
          </p:cNvPicPr>
          <p:nvPr>
            <p:custDataLst>
              <p:tags r:id="rId8"/>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3236913" y="3736975"/>
            <a:ext cx="32543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3" name="Rectangle 87"/>
          <p:cNvSpPr>
            <a:spLocks noChangeArrowheads="1"/>
          </p:cNvSpPr>
          <p:nvPr/>
        </p:nvSpPr>
        <p:spPr bwMode="auto">
          <a:xfrm>
            <a:off x="1801813" y="3987800"/>
            <a:ext cx="1109662" cy="444500"/>
          </a:xfrm>
          <a:prstGeom prst="rect">
            <a:avLst/>
          </a:prstGeom>
          <a:solidFill>
            <a:schemeClr val="bg1"/>
          </a:solidFill>
          <a:ln w="12700">
            <a:solidFill>
              <a:schemeClr val="tx1"/>
            </a:solidFill>
            <a:miter lim="800000"/>
            <a:headEnd/>
            <a:tailEnd/>
          </a:ln>
        </p:spPr>
        <p:txBody>
          <a:bodyPr wrap="none" anchor="ctr"/>
          <a:lstStyle/>
          <a:p>
            <a:pPr algn="ctr" rtl="1"/>
            <a:r>
              <a:rPr lang="en-US"/>
              <a:t>Lowpass</a:t>
            </a:r>
            <a:endParaRPr lang="he-IL"/>
          </a:p>
        </p:txBody>
      </p:sp>
      <p:sp>
        <p:nvSpPr>
          <p:cNvPr id="60454" name="Line 119"/>
          <p:cNvSpPr>
            <a:spLocks noChangeShapeType="1"/>
          </p:cNvSpPr>
          <p:nvPr/>
        </p:nvSpPr>
        <p:spPr bwMode="auto">
          <a:xfrm flipH="1">
            <a:off x="4937125" y="4227513"/>
            <a:ext cx="385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60455" name="Group 120"/>
          <p:cNvGrpSpPr>
            <a:grpSpLocks/>
          </p:cNvGrpSpPr>
          <p:nvPr/>
        </p:nvGrpSpPr>
        <p:grpSpPr bwMode="auto">
          <a:xfrm>
            <a:off x="5314950" y="4086225"/>
            <a:ext cx="292100" cy="292100"/>
            <a:chOff x="4680" y="1460"/>
            <a:chExt cx="184" cy="184"/>
          </a:xfrm>
        </p:grpSpPr>
        <p:sp>
          <p:nvSpPr>
            <p:cNvPr id="60477" name="Oval 121"/>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60478" name="Line 122"/>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79" name="Line 123"/>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60456" name="Line 124"/>
          <p:cNvSpPr>
            <a:spLocks noChangeShapeType="1"/>
          </p:cNvSpPr>
          <p:nvPr/>
        </p:nvSpPr>
        <p:spPr bwMode="auto">
          <a:xfrm flipV="1">
            <a:off x="5445125" y="3738563"/>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0457" name="Picture 127" descr="addin_tmp"/>
          <p:cNvPicPr>
            <a:picLocks noChangeAspect="1" noChangeArrowheads="1"/>
          </p:cNvPicPr>
          <p:nvPr>
            <p:custDataLst>
              <p:tags r:id="rId9"/>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4921250" y="3465513"/>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58" name="Line 137"/>
          <p:cNvSpPr>
            <a:spLocks noChangeShapeType="1"/>
          </p:cNvSpPr>
          <p:nvPr/>
        </p:nvSpPr>
        <p:spPr bwMode="auto">
          <a:xfrm flipH="1">
            <a:off x="5626100" y="4227513"/>
            <a:ext cx="473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60459" name="Group 138"/>
          <p:cNvGrpSpPr>
            <a:grpSpLocks/>
          </p:cNvGrpSpPr>
          <p:nvPr/>
        </p:nvGrpSpPr>
        <p:grpSpPr bwMode="auto">
          <a:xfrm>
            <a:off x="7727950" y="4086225"/>
            <a:ext cx="292100" cy="292100"/>
            <a:chOff x="4680" y="1460"/>
            <a:chExt cx="184" cy="184"/>
          </a:xfrm>
        </p:grpSpPr>
        <p:sp>
          <p:nvSpPr>
            <p:cNvPr id="60474" name="Oval 139"/>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60475" name="Line 140"/>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76" name="Line 141"/>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60460" name="Line 142"/>
          <p:cNvSpPr>
            <a:spLocks noChangeShapeType="1"/>
          </p:cNvSpPr>
          <p:nvPr/>
        </p:nvSpPr>
        <p:spPr bwMode="auto">
          <a:xfrm flipH="1">
            <a:off x="7059613" y="4227513"/>
            <a:ext cx="6683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0461" name="Picture 164" descr="addin_tmp.png"/>
          <p:cNvPicPr>
            <a:picLocks noChangeAspect="1"/>
          </p:cNvPicPr>
          <p:nvPr>
            <p:custDataLst>
              <p:tags r:id="rId10"/>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7405688" y="3481388"/>
            <a:ext cx="8667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62" name="Line 144"/>
          <p:cNvSpPr>
            <a:spLocks noChangeShapeType="1"/>
          </p:cNvSpPr>
          <p:nvPr/>
        </p:nvSpPr>
        <p:spPr bwMode="auto">
          <a:xfrm flipV="1">
            <a:off x="7858125" y="3738563"/>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0463" name="Picture 82" descr="addin_tmp.png"/>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8585200" y="40782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64" name="Line 146"/>
          <p:cNvSpPr>
            <a:spLocks noChangeShapeType="1"/>
          </p:cNvSpPr>
          <p:nvPr/>
        </p:nvSpPr>
        <p:spPr bwMode="auto">
          <a:xfrm flipH="1">
            <a:off x="8016875" y="4227513"/>
            <a:ext cx="5270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65" name="Rectangle 87"/>
          <p:cNvSpPr>
            <a:spLocks noChangeArrowheads="1"/>
          </p:cNvSpPr>
          <p:nvPr/>
        </p:nvSpPr>
        <p:spPr bwMode="auto">
          <a:xfrm>
            <a:off x="3811588" y="3987800"/>
            <a:ext cx="1109662" cy="444500"/>
          </a:xfrm>
          <a:prstGeom prst="rect">
            <a:avLst/>
          </a:prstGeom>
          <a:solidFill>
            <a:schemeClr val="bg1"/>
          </a:solidFill>
          <a:ln w="12700">
            <a:solidFill>
              <a:schemeClr val="tx1"/>
            </a:solidFill>
            <a:miter lim="800000"/>
            <a:headEnd/>
            <a:tailEnd/>
          </a:ln>
        </p:spPr>
        <p:txBody>
          <a:bodyPr wrap="none" anchor="ctr"/>
          <a:lstStyle/>
          <a:p>
            <a:pPr algn="ctr"/>
            <a:r>
              <a:rPr lang="en-US"/>
              <a:t>DSP</a:t>
            </a:r>
            <a:endParaRPr lang="he-IL"/>
          </a:p>
        </p:txBody>
      </p:sp>
      <p:sp>
        <p:nvSpPr>
          <p:cNvPr id="60466" name="Rectangle 87"/>
          <p:cNvSpPr>
            <a:spLocks noChangeArrowheads="1"/>
          </p:cNvSpPr>
          <p:nvPr/>
        </p:nvSpPr>
        <p:spPr bwMode="auto">
          <a:xfrm>
            <a:off x="6097588" y="3987800"/>
            <a:ext cx="1109662" cy="444500"/>
          </a:xfrm>
          <a:prstGeom prst="rect">
            <a:avLst/>
          </a:prstGeom>
          <a:solidFill>
            <a:schemeClr val="bg1"/>
          </a:solidFill>
          <a:ln w="12700">
            <a:solidFill>
              <a:schemeClr val="tx1"/>
            </a:solidFill>
            <a:miter lim="800000"/>
            <a:headEnd/>
            <a:tailEnd/>
          </a:ln>
        </p:spPr>
        <p:txBody>
          <a:bodyPr wrap="none" anchor="ctr"/>
          <a:lstStyle/>
          <a:p>
            <a:pPr algn="ctr" rtl="1"/>
            <a:r>
              <a:rPr lang="en-US"/>
              <a:t>Interp.</a:t>
            </a:r>
            <a:endParaRPr lang="he-IL"/>
          </a:p>
        </p:txBody>
      </p:sp>
      <p:grpSp>
        <p:nvGrpSpPr>
          <p:cNvPr id="60467" name="Group 174"/>
          <p:cNvGrpSpPr>
            <a:grpSpLocks/>
          </p:cNvGrpSpPr>
          <p:nvPr/>
        </p:nvGrpSpPr>
        <p:grpSpPr bwMode="auto">
          <a:xfrm>
            <a:off x="3138488" y="4008438"/>
            <a:ext cx="288925" cy="257175"/>
            <a:chOff x="3254375" y="2994025"/>
            <a:chExt cx="288925" cy="257175"/>
          </a:xfrm>
        </p:grpSpPr>
        <p:sp>
          <p:nvSpPr>
            <p:cNvPr id="60472"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0473"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178" name="Text Box 91"/>
          <p:cNvSpPr txBox="1">
            <a:spLocks noChangeArrowheads="1"/>
          </p:cNvSpPr>
          <p:nvPr/>
        </p:nvSpPr>
        <p:spPr bwMode="auto">
          <a:xfrm>
            <a:off x="7156450" y="5908675"/>
            <a:ext cx="1997663" cy="307777"/>
          </a:xfrm>
          <a:prstGeom prst="rect">
            <a:avLst/>
          </a:prstGeom>
          <a:noFill/>
          <a:ln w="9525">
            <a:noFill/>
            <a:miter lim="800000"/>
            <a:headEnd/>
            <a:tailEnd/>
          </a:ln>
        </p:spPr>
        <p:txBody>
          <a:bodyPr wrap="none">
            <a:spAutoFit/>
          </a:bodyPr>
          <a:lstStyle/>
          <a:p>
            <a:pPr algn="r">
              <a:buSzPct val="75000"/>
              <a:defRPr/>
            </a:pPr>
            <a:r>
              <a:rPr lang="en-US" sz="1400" b="1" dirty="0" err="1">
                <a:solidFill>
                  <a:srgbClr val="CC0099"/>
                </a:solidFill>
                <a:latin typeface="+mn-lt"/>
              </a:rPr>
              <a:t>Crols</a:t>
            </a:r>
            <a:r>
              <a:rPr lang="en-US" sz="1400" b="1" dirty="0">
                <a:solidFill>
                  <a:srgbClr val="CC0099"/>
                </a:solidFill>
                <a:latin typeface="+mn-lt"/>
              </a:rPr>
              <a:t> and </a:t>
            </a:r>
            <a:r>
              <a:rPr lang="en-US" sz="1400" b="1" dirty="0" err="1">
                <a:solidFill>
                  <a:srgbClr val="CC0099"/>
                </a:solidFill>
                <a:latin typeface="+mn-lt"/>
              </a:rPr>
              <a:t>Steyaert</a:t>
            </a:r>
            <a:r>
              <a:rPr lang="en-US" sz="1400" b="1" dirty="0">
                <a:solidFill>
                  <a:srgbClr val="CC0099"/>
                </a:solidFill>
                <a:latin typeface="+mn-lt"/>
              </a:rPr>
              <a:t>, </a:t>
            </a:r>
            <a:r>
              <a:rPr lang="en-US" sz="1400" b="1" dirty="0" smtClean="0">
                <a:solidFill>
                  <a:srgbClr val="CC0099"/>
                </a:solidFill>
                <a:latin typeface="+mn-lt"/>
              </a:rPr>
              <a:t>‘98</a:t>
            </a:r>
            <a:endParaRPr lang="en-US" sz="1400" b="1" dirty="0">
              <a:solidFill>
                <a:srgbClr val="CC0099"/>
              </a:solidFill>
              <a:latin typeface="+mn-lt"/>
            </a:endParaRPr>
          </a:p>
        </p:txBody>
      </p:sp>
      <p:sp>
        <p:nvSpPr>
          <p:cNvPr id="90" name="Down Arrow 89"/>
          <p:cNvSpPr/>
          <p:nvPr/>
        </p:nvSpPr>
        <p:spPr>
          <a:xfrm rot="3126688">
            <a:off x="1773238" y="3248025"/>
            <a:ext cx="193675" cy="339725"/>
          </a:xfrm>
          <a:prstGeom prst="down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defRPr/>
            </a:pPr>
            <a:endParaRPr lang="he-IL"/>
          </a:p>
        </p:txBody>
      </p:sp>
      <p:sp>
        <p:nvSpPr>
          <p:cNvPr id="91" name="Down Arrow 90"/>
          <p:cNvSpPr/>
          <p:nvPr/>
        </p:nvSpPr>
        <p:spPr>
          <a:xfrm rot="3126688">
            <a:off x="8381206" y="3248819"/>
            <a:ext cx="193675" cy="338138"/>
          </a:xfrm>
          <a:prstGeom prst="down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defRPr/>
            </a:pPr>
            <a:endParaRPr lang="he-IL"/>
          </a:p>
        </p:txBody>
      </p:sp>
      <p:pic>
        <p:nvPicPr>
          <p:cNvPr id="2" name="Picture 1"/>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413000" y="5641975"/>
            <a:ext cx="41275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532"/>
                                        </p:tgtEl>
                                        <p:attrNameLst>
                                          <p:attrName>style.visibility</p:attrName>
                                        </p:attrNameLst>
                                      </p:cBhvr>
                                      <p:to>
                                        <p:strVal val="visible"/>
                                      </p:to>
                                    </p:set>
                                    <p:animEffect transition="in" filter="wipe(left)">
                                      <p:cBhvr>
                                        <p:cTn id="7" dur="500"/>
                                        <p:tgtEl>
                                          <p:spTgt spid="20532"/>
                                        </p:tgtEl>
                                      </p:cBhvr>
                                    </p:animEffect>
                                  </p:childTnLst>
                                </p:cTn>
                              </p:par>
                              <p:par>
                                <p:cTn id="8" presetID="22" presetClass="entr" presetSubtype="8" fill="hold" nodeType="withEffect">
                                  <p:stCondLst>
                                    <p:cond delay="0"/>
                                  </p:stCondLst>
                                  <p:childTnLst>
                                    <p:set>
                                      <p:cBhvr>
                                        <p:cTn id="9" dur="1" fill="hold">
                                          <p:stCondLst>
                                            <p:cond delay="0"/>
                                          </p:stCondLst>
                                        </p:cTn>
                                        <p:tgtEl>
                                          <p:spTgt spid="20531">
                                            <p:txEl>
                                              <p:pRg st="0" end="0"/>
                                            </p:txEl>
                                          </p:spTgt>
                                        </p:tgtEl>
                                        <p:attrNameLst>
                                          <p:attrName>style.visibility</p:attrName>
                                        </p:attrNameLst>
                                      </p:cBhvr>
                                      <p:to>
                                        <p:strVal val="visible"/>
                                      </p:to>
                                    </p:set>
                                    <p:animEffect transition="in" filter="wipe(left)">
                                      <p:cBhvr>
                                        <p:cTn id="10" dur="500"/>
                                        <p:tgtEl>
                                          <p:spTgt spid="20531">
                                            <p:txEl>
                                              <p:pRg st="0" end="0"/>
                                            </p:txEl>
                                          </p:spTgt>
                                        </p:tgtEl>
                                      </p:cBhvr>
                                    </p:animEffect>
                                  </p:childTnLst>
                                </p:cTn>
                              </p:par>
                            </p:childTnLst>
                          </p:cTn>
                        </p:par>
                        <p:par>
                          <p:cTn id="11" fill="hold" nodeType="afterGroup">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90"/>
                                        </p:tgtEl>
                                        <p:attrNameLst>
                                          <p:attrName>style.visibility</p:attrName>
                                        </p:attrNameLst>
                                      </p:cBhvr>
                                      <p:to>
                                        <p:strVal val="visible"/>
                                      </p:to>
                                    </p:set>
                                    <p:animEffect transition="in" filter="wipe(right)">
                                      <p:cBhvr>
                                        <p:cTn id="14" dur="500"/>
                                        <p:tgtEl>
                                          <p:spTgt spid="90"/>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Effect transition="in" filter="wipe(right)">
                                      <p:cBhvr>
                                        <p:cTn id="17" dur="500"/>
                                        <p:tgtEl>
                                          <p:spTgt spid="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0531">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531">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0531">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0"/>
      <p:bldP spid="90" grpId="0" animBg="1"/>
      <p:bldP spid="9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Undersampling</a:t>
            </a:r>
            <a:endParaRPr lang="he-IL" smtClean="0"/>
          </a:p>
        </p:txBody>
      </p:sp>
      <p:sp>
        <p:nvSpPr>
          <p:cNvPr id="61443" name="Text Box 20"/>
          <p:cNvSpPr txBox="1">
            <a:spLocks noChangeArrowheads="1"/>
          </p:cNvSpPr>
          <p:nvPr/>
        </p:nvSpPr>
        <p:spPr bwMode="auto">
          <a:xfrm>
            <a:off x="504825" y="1443038"/>
            <a:ext cx="31829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a:cs typeface="Tahoma" pitchFamily="34" charset="0"/>
              </a:rPr>
              <a:t> </a:t>
            </a:r>
            <a:r>
              <a:rPr lang="en-US" sz="2000" i="1">
                <a:cs typeface="Tahoma" pitchFamily="34" charset="0"/>
              </a:rPr>
              <a:t>a.k.a.</a:t>
            </a:r>
            <a:r>
              <a:rPr lang="en-US" sz="2000">
                <a:cs typeface="Tahoma" pitchFamily="34" charset="0"/>
              </a:rPr>
              <a:t> bandpass sampling</a:t>
            </a:r>
            <a:endParaRPr lang="en-US" sz="2000" i="1">
              <a:cs typeface="Tahoma" pitchFamily="34" charset="0"/>
            </a:endParaRPr>
          </a:p>
        </p:txBody>
      </p:sp>
      <p:sp>
        <p:nvSpPr>
          <p:cNvPr id="61444" name="Line 4"/>
          <p:cNvSpPr>
            <a:spLocks noChangeShapeType="1"/>
          </p:cNvSpPr>
          <p:nvPr/>
        </p:nvSpPr>
        <p:spPr bwMode="auto">
          <a:xfrm>
            <a:off x="1098550" y="2816225"/>
            <a:ext cx="673258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1445" name="Line 5"/>
          <p:cNvSpPr>
            <a:spLocks noChangeShapeType="1"/>
          </p:cNvSpPr>
          <p:nvPr/>
        </p:nvSpPr>
        <p:spPr bwMode="auto">
          <a:xfrm>
            <a:off x="1609725" y="281622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446" name="Line 6"/>
          <p:cNvSpPr>
            <a:spLocks noChangeShapeType="1"/>
          </p:cNvSpPr>
          <p:nvPr/>
        </p:nvSpPr>
        <p:spPr bwMode="auto">
          <a:xfrm>
            <a:off x="7326313" y="281622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447" name="AutoShape 9"/>
          <p:cNvSpPr>
            <a:spLocks noChangeArrowheads="1"/>
          </p:cNvSpPr>
          <p:nvPr/>
        </p:nvSpPr>
        <p:spPr bwMode="auto">
          <a:xfrm>
            <a:off x="6324600" y="2268538"/>
            <a:ext cx="323850" cy="547687"/>
          </a:xfrm>
          <a:prstGeom prst="triangle">
            <a:avLst>
              <a:gd name="adj" fmla="val 100000"/>
            </a:avLst>
          </a:prstGeom>
          <a:solidFill>
            <a:srgbClr val="FFFF00"/>
          </a:solidFill>
          <a:ln w="19050">
            <a:solidFill>
              <a:schemeClr val="tx1"/>
            </a:solidFill>
            <a:miter lim="800000"/>
            <a:headEnd/>
            <a:tailEnd/>
          </a:ln>
        </p:spPr>
        <p:txBody>
          <a:bodyPr wrap="none" anchor="ctr"/>
          <a:lstStyle/>
          <a:p>
            <a:pPr algn="ctr" rtl="1"/>
            <a:endParaRPr lang="ru-RU"/>
          </a:p>
        </p:txBody>
      </p:sp>
      <p:pic>
        <p:nvPicPr>
          <p:cNvPr id="61448" name="Picture 11" descr="addin_tmp_trans"/>
          <p:cNvPicPr>
            <a:picLocks noChangeAspect="1" noChangeArrowheads="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939088" y="2636838"/>
            <a:ext cx="2952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4" descr="addin_tmp"/>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560513" y="3044825"/>
            <a:ext cx="106362"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96" descr="addin_tmp"/>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089775" y="3019425"/>
            <a:ext cx="50641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1" name="TextBox 86"/>
          <p:cNvSpPr txBox="1">
            <a:spLocks noChangeArrowheads="1"/>
          </p:cNvSpPr>
          <p:nvPr/>
        </p:nvSpPr>
        <p:spPr bwMode="auto">
          <a:xfrm>
            <a:off x="6059488" y="1900238"/>
            <a:ext cx="8556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000"/>
              <a:t>QPSK</a:t>
            </a:r>
            <a:endParaRPr lang="he-IL" sz="2000"/>
          </a:p>
        </p:txBody>
      </p:sp>
      <p:grpSp>
        <p:nvGrpSpPr>
          <p:cNvPr id="61452" name="Group 15"/>
          <p:cNvGrpSpPr>
            <a:grpSpLocks/>
          </p:cNvGrpSpPr>
          <p:nvPr/>
        </p:nvGrpSpPr>
        <p:grpSpPr bwMode="auto">
          <a:xfrm>
            <a:off x="381000" y="1852613"/>
            <a:ext cx="420688" cy="974725"/>
            <a:chOff x="390" y="2288"/>
            <a:chExt cx="369" cy="856"/>
          </a:xfrm>
        </p:grpSpPr>
        <p:sp>
          <p:nvSpPr>
            <p:cNvPr id="61506" name="Line 16"/>
            <p:cNvSpPr>
              <a:spLocks noChangeShapeType="1"/>
            </p:cNvSpPr>
            <p:nvPr/>
          </p:nvSpPr>
          <p:spPr bwMode="auto">
            <a:xfrm rot="900000">
              <a:off x="474"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07" name="Line 17"/>
            <p:cNvSpPr>
              <a:spLocks noChangeShapeType="1"/>
            </p:cNvSpPr>
            <p:nvPr/>
          </p:nvSpPr>
          <p:spPr bwMode="auto">
            <a:xfrm rot="-900000">
              <a:off x="650" y="2464"/>
              <a:ext cx="0" cy="68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08" name="Line 18"/>
            <p:cNvSpPr>
              <a:spLocks noChangeShapeType="1"/>
            </p:cNvSpPr>
            <p:nvPr/>
          </p:nvSpPr>
          <p:spPr bwMode="auto">
            <a:xfrm flipV="1">
              <a:off x="390"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09" name="Line 19"/>
            <p:cNvSpPr>
              <a:spLocks noChangeShapeType="1"/>
            </p:cNvSpPr>
            <p:nvPr/>
          </p:nvSpPr>
          <p:spPr bwMode="auto">
            <a:xfrm flipH="1" flipV="1">
              <a:off x="434" y="2955"/>
              <a:ext cx="300" cy="17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10" name="Line 20"/>
            <p:cNvSpPr>
              <a:spLocks noChangeShapeType="1"/>
            </p:cNvSpPr>
            <p:nvPr/>
          </p:nvSpPr>
          <p:spPr bwMode="auto">
            <a:xfrm flipV="1">
              <a:off x="434" y="2827"/>
              <a:ext cx="216"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11" name="Line 21"/>
            <p:cNvSpPr>
              <a:spLocks noChangeShapeType="1"/>
            </p:cNvSpPr>
            <p:nvPr/>
          </p:nvSpPr>
          <p:spPr bwMode="auto">
            <a:xfrm flipH="1" flipV="1">
              <a:off x="473" y="2827"/>
              <a:ext cx="217"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12" name="Line 22"/>
            <p:cNvSpPr>
              <a:spLocks noChangeShapeType="1"/>
            </p:cNvSpPr>
            <p:nvPr/>
          </p:nvSpPr>
          <p:spPr bwMode="auto">
            <a:xfrm flipV="1">
              <a:off x="470" y="2730"/>
              <a:ext cx="156"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13" name="Line 23"/>
            <p:cNvSpPr>
              <a:spLocks noChangeShapeType="1"/>
            </p:cNvSpPr>
            <p:nvPr/>
          </p:nvSpPr>
          <p:spPr bwMode="auto">
            <a:xfrm flipH="1" flipV="1">
              <a:off x="502" y="2735"/>
              <a:ext cx="148" cy="8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14" name="Freeform 24"/>
            <p:cNvSpPr>
              <a:spLocks/>
            </p:cNvSpPr>
            <p:nvPr/>
          </p:nvSpPr>
          <p:spPr bwMode="auto">
            <a:xfrm>
              <a:off x="554" y="2392"/>
              <a:ext cx="88" cy="116"/>
            </a:xfrm>
            <a:custGeom>
              <a:avLst/>
              <a:gdLst>
                <a:gd name="T0" fmla="*/ 0 w 88"/>
                <a:gd name="T1" fmla="*/ 0 h 116"/>
                <a:gd name="T2" fmla="*/ 64 w 88"/>
                <a:gd name="T3" fmla="*/ 16 h 116"/>
                <a:gd name="T4" fmla="*/ 88 w 88"/>
                <a:gd name="T5" fmla="*/ 68 h 116"/>
                <a:gd name="T6" fmla="*/ 64 w 88"/>
                <a:gd name="T7" fmla="*/ 116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1515" name="Freeform 25"/>
            <p:cNvSpPr>
              <a:spLocks/>
            </p:cNvSpPr>
            <p:nvPr/>
          </p:nvSpPr>
          <p:spPr bwMode="auto">
            <a:xfrm>
              <a:off x="562" y="2332"/>
              <a:ext cx="140" cy="184"/>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1516" name="Freeform 26"/>
            <p:cNvSpPr>
              <a:spLocks/>
            </p:cNvSpPr>
            <p:nvPr/>
          </p:nvSpPr>
          <p:spPr bwMode="auto">
            <a:xfrm>
              <a:off x="582" y="2288"/>
              <a:ext cx="177" cy="232"/>
            </a:xfrm>
            <a:custGeom>
              <a:avLst/>
              <a:gdLst>
                <a:gd name="T0" fmla="*/ 0 w 88"/>
                <a:gd name="T1" fmla="*/ 0 h 116"/>
                <a:gd name="T2" fmla="*/ 2147483647 w 88"/>
                <a:gd name="T3" fmla="*/ 2147483647 h 116"/>
                <a:gd name="T4" fmla="*/ 2147483647 w 88"/>
                <a:gd name="T5" fmla="*/ 2147483647 h 116"/>
                <a:gd name="T6" fmla="*/ 2147483647 w 88"/>
                <a:gd name="T7" fmla="*/ 2147483647 h 116"/>
                <a:gd name="T8" fmla="*/ 0 60000 65536"/>
                <a:gd name="T9" fmla="*/ 0 60000 65536"/>
                <a:gd name="T10" fmla="*/ 0 60000 65536"/>
                <a:gd name="T11" fmla="*/ 0 60000 65536"/>
                <a:gd name="T12" fmla="*/ 0 w 88"/>
                <a:gd name="T13" fmla="*/ 0 h 116"/>
                <a:gd name="T14" fmla="*/ 88 w 88"/>
                <a:gd name="T15" fmla="*/ 116 h 116"/>
              </a:gdLst>
              <a:ahLst/>
              <a:cxnLst>
                <a:cxn ang="T8">
                  <a:pos x="T0" y="T1"/>
                </a:cxn>
                <a:cxn ang="T9">
                  <a:pos x="T2" y="T3"/>
                </a:cxn>
                <a:cxn ang="T10">
                  <a:pos x="T4" y="T5"/>
                </a:cxn>
                <a:cxn ang="T11">
                  <a:pos x="T6" y="T7"/>
                </a:cxn>
              </a:cxnLst>
              <a:rect l="T12" t="T13" r="T14" b="T15"/>
              <a:pathLst>
                <a:path w="88" h="116">
                  <a:moveTo>
                    <a:pt x="0" y="0"/>
                  </a:moveTo>
                  <a:cubicBezTo>
                    <a:pt x="24" y="2"/>
                    <a:pt x="49" y="5"/>
                    <a:pt x="64" y="16"/>
                  </a:cubicBezTo>
                  <a:cubicBezTo>
                    <a:pt x="79" y="27"/>
                    <a:pt x="88" y="51"/>
                    <a:pt x="88" y="68"/>
                  </a:cubicBezTo>
                  <a:cubicBezTo>
                    <a:pt x="88" y="85"/>
                    <a:pt x="76" y="100"/>
                    <a:pt x="64" y="116"/>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grpSp>
      <p:grpSp>
        <p:nvGrpSpPr>
          <p:cNvPr id="61453" name="Group 78"/>
          <p:cNvGrpSpPr>
            <a:grpSpLocks/>
          </p:cNvGrpSpPr>
          <p:nvPr/>
        </p:nvGrpSpPr>
        <p:grpSpPr bwMode="auto">
          <a:xfrm>
            <a:off x="8259763" y="1779588"/>
            <a:ext cx="488950" cy="908050"/>
            <a:chOff x="5112" y="1184"/>
            <a:chExt cx="390" cy="725"/>
          </a:xfrm>
        </p:grpSpPr>
        <p:sp>
          <p:nvSpPr>
            <p:cNvPr id="61500" name="Line 79"/>
            <p:cNvSpPr>
              <a:spLocks noChangeShapeType="1"/>
            </p:cNvSpPr>
            <p:nvPr/>
          </p:nvSpPr>
          <p:spPr bwMode="auto">
            <a:xfrm>
              <a:off x="5387" y="1481"/>
              <a:ext cx="115" cy="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01" name="Line 80"/>
            <p:cNvSpPr>
              <a:spLocks noChangeShapeType="1"/>
            </p:cNvSpPr>
            <p:nvPr/>
          </p:nvSpPr>
          <p:spPr bwMode="auto">
            <a:xfrm>
              <a:off x="5502" y="1596"/>
              <a:ext cx="0" cy="3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02" name="Line 81"/>
            <p:cNvSpPr>
              <a:spLocks noChangeShapeType="1"/>
            </p:cNvSpPr>
            <p:nvPr/>
          </p:nvSpPr>
          <p:spPr bwMode="auto">
            <a:xfrm flipH="1" flipV="1">
              <a:off x="5146" y="1294"/>
              <a:ext cx="87" cy="2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03" name="Line 82"/>
            <p:cNvSpPr>
              <a:spLocks noChangeShapeType="1"/>
            </p:cNvSpPr>
            <p:nvPr/>
          </p:nvSpPr>
          <p:spPr bwMode="auto">
            <a:xfrm flipH="1" flipV="1">
              <a:off x="5140" y="1289"/>
              <a:ext cx="285" cy="1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504" name="Oval 83"/>
            <p:cNvSpPr>
              <a:spLocks noChangeArrowheads="1"/>
            </p:cNvSpPr>
            <p:nvPr/>
          </p:nvSpPr>
          <p:spPr bwMode="auto">
            <a:xfrm>
              <a:off x="5112" y="1260"/>
              <a:ext cx="56" cy="56"/>
            </a:xfrm>
            <a:prstGeom prst="ellipse">
              <a:avLst/>
            </a:prstGeom>
            <a:solidFill>
              <a:schemeClr val="tx1"/>
            </a:solidFill>
            <a:ln w="9525">
              <a:solidFill>
                <a:schemeClr val="tx1"/>
              </a:solidFill>
              <a:round/>
              <a:headEnd/>
              <a:tailEnd/>
            </a:ln>
          </p:spPr>
          <p:txBody>
            <a:bodyPr wrap="none" anchor="ctr"/>
            <a:lstStyle/>
            <a:p>
              <a:endParaRPr lang="ru-RU"/>
            </a:p>
          </p:txBody>
        </p:sp>
        <p:pic>
          <p:nvPicPr>
            <p:cNvPr id="61505" name="Picture 84"/>
            <p:cNvPicPr>
              <a:picLocks noChangeAspect="1" noChangeArrowheads="1"/>
            </p:cNvPicPr>
            <p:nvPr/>
          </p:nvPicPr>
          <p:blipFill>
            <a:blip r:embed="rId18" cstate="print">
              <a:extLst>
                <a:ext uri="{28A0092B-C50C-407E-A947-70E740481C1C}">
                  <a14:useLocalDpi xmlns:a14="http://schemas.microsoft.com/office/drawing/2010/main" val="0"/>
                </a:ext>
              </a:extLst>
            </a:blip>
            <a:srcRect l="44197"/>
            <a:stretch>
              <a:fillRect/>
            </a:stretch>
          </p:blipFill>
          <p:spPr bwMode="auto">
            <a:xfrm rot="1800000">
              <a:off x="5170" y="1184"/>
              <a:ext cx="250" cy="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2" name="Picture 95" descr="addin_tmp"/>
          <p:cNvPicPr>
            <a:picLocks noChangeAspect="1" noChangeArrowheads="1"/>
          </p:cNvPicPr>
          <p:nvPr>
            <p:custDataLst>
              <p:tags r:id="rId4"/>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012825" y="40909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Line 96"/>
          <p:cNvSpPr>
            <a:spLocks noChangeShapeType="1"/>
          </p:cNvSpPr>
          <p:nvPr/>
        </p:nvSpPr>
        <p:spPr bwMode="auto">
          <a:xfrm flipH="1">
            <a:off x="1479550" y="4240213"/>
            <a:ext cx="32702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7" name="Line 100"/>
          <p:cNvSpPr>
            <a:spLocks noChangeShapeType="1"/>
          </p:cNvSpPr>
          <p:nvPr/>
        </p:nvSpPr>
        <p:spPr bwMode="auto">
          <a:xfrm flipH="1">
            <a:off x="1798638" y="4240213"/>
            <a:ext cx="2492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9" name="Line 102"/>
          <p:cNvSpPr>
            <a:spLocks noChangeShapeType="1"/>
          </p:cNvSpPr>
          <p:nvPr/>
        </p:nvSpPr>
        <p:spPr bwMode="auto">
          <a:xfrm>
            <a:off x="2349500" y="4243388"/>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20" name="Picture 110" descr="addin_tmp"/>
          <p:cNvPicPr>
            <a:picLocks noChangeAspect="1" noChangeArrowheads="1"/>
          </p:cNvPicPr>
          <p:nvPr>
            <p:custDataLst>
              <p:tags r:id="rId5"/>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151063" y="3749675"/>
            <a:ext cx="325437"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Line 119"/>
          <p:cNvSpPr>
            <a:spLocks noChangeShapeType="1"/>
          </p:cNvSpPr>
          <p:nvPr/>
        </p:nvSpPr>
        <p:spPr bwMode="auto">
          <a:xfrm flipH="1">
            <a:off x="3851275" y="4240213"/>
            <a:ext cx="3857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4" name="Group 120"/>
          <p:cNvGrpSpPr>
            <a:grpSpLocks/>
          </p:cNvGrpSpPr>
          <p:nvPr/>
        </p:nvGrpSpPr>
        <p:grpSpPr bwMode="auto">
          <a:xfrm>
            <a:off x="4229100" y="4098925"/>
            <a:ext cx="292100" cy="292100"/>
            <a:chOff x="4680" y="1460"/>
            <a:chExt cx="184" cy="184"/>
          </a:xfrm>
        </p:grpSpPr>
        <p:sp>
          <p:nvSpPr>
            <p:cNvPr id="61497" name="Oval 121"/>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61498" name="Line 122"/>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499" name="Line 123"/>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34" name="Line 124"/>
          <p:cNvSpPr>
            <a:spLocks noChangeShapeType="1"/>
          </p:cNvSpPr>
          <p:nvPr/>
        </p:nvSpPr>
        <p:spPr bwMode="auto">
          <a:xfrm flipV="1">
            <a:off x="4359275" y="3751263"/>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35" name="Picture 127" descr="addin_tmp"/>
          <p:cNvPicPr>
            <a:picLocks noChangeAspect="1" noChangeArrowheads="1"/>
          </p:cNvPicPr>
          <p:nvPr>
            <p:custDataLst>
              <p:tags r:id="rId6"/>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835400" y="3478213"/>
            <a:ext cx="1062038"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 name="Line 137"/>
          <p:cNvSpPr>
            <a:spLocks noChangeShapeType="1"/>
          </p:cNvSpPr>
          <p:nvPr/>
        </p:nvSpPr>
        <p:spPr bwMode="auto">
          <a:xfrm flipH="1">
            <a:off x="4540250" y="4240213"/>
            <a:ext cx="4730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5" name="Group 138"/>
          <p:cNvGrpSpPr>
            <a:grpSpLocks/>
          </p:cNvGrpSpPr>
          <p:nvPr/>
        </p:nvGrpSpPr>
        <p:grpSpPr bwMode="auto">
          <a:xfrm>
            <a:off x="6519863" y="4098925"/>
            <a:ext cx="292100" cy="292100"/>
            <a:chOff x="4680" y="1460"/>
            <a:chExt cx="184" cy="184"/>
          </a:xfrm>
        </p:grpSpPr>
        <p:sp>
          <p:nvSpPr>
            <p:cNvPr id="61494" name="Oval 139"/>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61495" name="Line 140"/>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496" name="Line 141"/>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41" name="Line 142"/>
          <p:cNvSpPr>
            <a:spLocks noChangeShapeType="1"/>
          </p:cNvSpPr>
          <p:nvPr/>
        </p:nvSpPr>
        <p:spPr bwMode="auto">
          <a:xfrm flipH="1">
            <a:off x="5973763" y="4240213"/>
            <a:ext cx="536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65" name="Picture 164" descr="addin_tmp.png"/>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6197600" y="3494088"/>
            <a:ext cx="866775"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Line 144"/>
          <p:cNvSpPr>
            <a:spLocks noChangeShapeType="1"/>
          </p:cNvSpPr>
          <p:nvPr/>
        </p:nvSpPr>
        <p:spPr bwMode="auto">
          <a:xfrm flipV="1">
            <a:off x="6650038" y="3751263"/>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44" name="Picture 145" descr="addin_tmp"/>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361238" y="4090988"/>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 name="Line 146"/>
          <p:cNvSpPr>
            <a:spLocks noChangeShapeType="1"/>
          </p:cNvSpPr>
          <p:nvPr/>
        </p:nvSpPr>
        <p:spPr bwMode="auto">
          <a:xfrm flipH="1">
            <a:off x="6808788" y="4240213"/>
            <a:ext cx="4572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cxnSp>
        <p:nvCxnSpPr>
          <p:cNvPr id="160" name="Straight Arrow Connector 159"/>
          <p:cNvCxnSpPr/>
          <p:nvPr/>
        </p:nvCxnSpPr>
        <p:spPr>
          <a:xfrm>
            <a:off x="6130925" y="1658938"/>
            <a:ext cx="711200" cy="1587"/>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pic>
        <p:nvPicPr>
          <p:cNvPr id="61471" name="Picture 162" descr="addin_tmp.png"/>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6396038" y="1400175"/>
            <a:ext cx="182562"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AutoShape 9"/>
          <p:cNvSpPr>
            <a:spLocks noChangeArrowheads="1"/>
          </p:cNvSpPr>
          <p:nvPr/>
        </p:nvSpPr>
        <p:spPr bwMode="auto">
          <a:xfrm>
            <a:off x="5359400" y="2268538"/>
            <a:ext cx="323850" cy="547687"/>
          </a:xfrm>
          <a:prstGeom prst="triangle">
            <a:avLst>
              <a:gd name="adj" fmla="val 10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167" name="Rectangle 87"/>
          <p:cNvSpPr>
            <a:spLocks noChangeArrowheads="1"/>
          </p:cNvSpPr>
          <p:nvPr/>
        </p:nvSpPr>
        <p:spPr bwMode="auto">
          <a:xfrm>
            <a:off x="2725738" y="4000500"/>
            <a:ext cx="1109662" cy="444500"/>
          </a:xfrm>
          <a:prstGeom prst="rect">
            <a:avLst/>
          </a:prstGeom>
          <a:solidFill>
            <a:schemeClr val="bg1"/>
          </a:solidFill>
          <a:ln w="12700">
            <a:solidFill>
              <a:schemeClr val="tx1"/>
            </a:solidFill>
            <a:miter lim="800000"/>
            <a:headEnd/>
            <a:tailEnd/>
          </a:ln>
        </p:spPr>
        <p:txBody>
          <a:bodyPr wrap="none" anchor="ctr"/>
          <a:lstStyle/>
          <a:p>
            <a:pPr algn="ctr"/>
            <a:r>
              <a:rPr lang="en-US"/>
              <a:t>DSP</a:t>
            </a:r>
            <a:endParaRPr lang="he-IL"/>
          </a:p>
        </p:txBody>
      </p:sp>
      <p:sp>
        <p:nvSpPr>
          <p:cNvPr id="169" name="Rectangle 87"/>
          <p:cNvSpPr>
            <a:spLocks noChangeArrowheads="1"/>
          </p:cNvSpPr>
          <p:nvPr/>
        </p:nvSpPr>
        <p:spPr bwMode="auto">
          <a:xfrm>
            <a:off x="5011738" y="4000500"/>
            <a:ext cx="1109662" cy="444500"/>
          </a:xfrm>
          <a:prstGeom prst="rect">
            <a:avLst/>
          </a:prstGeom>
          <a:solidFill>
            <a:schemeClr val="bg1"/>
          </a:solidFill>
          <a:ln w="12700">
            <a:solidFill>
              <a:schemeClr val="tx1"/>
            </a:solidFill>
            <a:miter lim="800000"/>
            <a:headEnd/>
            <a:tailEnd/>
          </a:ln>
        </p:spPr>
        <p:txBody>
          <a:bodyPr wrap="none" anchor="ctr"/>
          <a:lstStyle/>
          <a:p>
            <a:pPr algn="ctr" rtl="1"/>
            <a:r>
              <a:rPr lang="en-US"/>
              <a:t>Interp.</a:t>
            </a:r>
            <a:endParaRPr lang="he-IL"/>
          </a:p>
        </p:txBody>
      </p:sp>
      <p:sp>
        <p:nvSpPr>
          <p:cNvPr id="171" name="Text Box 20"/>
          <p:cNvSpPr txBox="1">
            <a:spLocks noChangeArrowheads="1"/>
          </p:cNvSpPr>
          <p:nvPr/>
        </p:nvSpPr>
        <p:spPr bwMode="auto">
          <a:xfrm>
            <a:off x="244475" y="4835525"/>
            <a:ext cx="7446963"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a:cs typeface="Tahoma" pitchFamily="34" charset="0"/>
              </a:rPr>
              <a:t> </a:t>
            </a:r>
            <a:r>
              <a:rPr lang="en-US" sz="2000" b="1">
                <a:solidFill>
                  <a:srgbClr val="FF0000"/>
                </a:solidFill>
                <a:cs typeface="Tahoma" pitchFamily="34" charset="0"/>
              </a:rPr>
              <a:t>Sampling:</a:t>
            </a:r>
            <a:r>
              <a:rPr lang="en-US" sz="2000">
                <a:cs typeface="Tahoma" pitchFamily="34" charset="0"/>
              </a:rPr>
              <a:t>             Select rate to satisfy ``alias free condition’’ </a:t>
            </a:r>
          </a:p>
          <a:p>
            <a:pPr eaLnBrk="1" hangingPunct="1">
              <a:buSzPct val="75000"/>
              <a:buFontTx/>
              <a:buBlip>
                <a:blip r:embed="rId14"/>
              </a:buBlip>
            </a:pPr>
            <a:endParaRPr lang="en-US" sz="2000">
              <a:cs typeface="Tahoma" pitchFamily="34" charset="0"/>
            </a:endParaRPr>
          </a:p>
          <a:p>
            <a:pPr eaLnBrk="1" hangingPunct="1">
              <a:buSzPct val="75000"/>
              <a:buFontTx/>
              <a:buBlip>
                <a:blip r:embed="rId14"/>
              </a:buBlip>
            </a:pPr>
            <a:r>
              <a:rPr lang="en-US" sz="2000">
                <a:cs typeface="Tahoma" pitchFamily="34" charset="0"/>
              </a:rPr>
              <a:t> </a:t>
            </a:r>
            <a:r>
              <a:rPr lang="en-US" sz="2000" b="1">
                <a:solidFill>
                  <a:srgbClr val="FF0000"/>
                </a:solidFill>
                <a:cs typeface="Tahoma" pitchFamily="34" charset="0"/>
              </a:rPr>
              <a:t>Reconstruction:</a:t>
            </a:r>
            <a:r>
              <a:rPr lang="en-US" sz="2000">
                <a:cs typeface="Tahoma" pitchFamily="34" charset="0"/>
              </a:rPr>
              <a:t>   </a:t>
            </a:r>
            <a:r>
              <a:rPr lang="en-US" sz="2000">
                <a:cs typeface="Tahoma" pitchFamily="34" charset="0"/>
                <a:sym typeface="Wingdings" pitchFamily="2" charset="2"/>
              </a:rPr>
              <a:t>Same as in RF demodulation</a:t>
            </a:r>
            <a:endParaRPr lang="en-US" sz="2000">
              <a:cs typeface="Tahoma" pitchFamily="34" charset="0"/>
            </a:endParaRPr>
          </a:p>
          <a:p>
            <a:pPr eaLnBrk="1" hangingPunct="1">
              <a:buSzPct val="75000"/>
              <a:buFontTx/>
              <a:buBlip>
                <a:blip r:embed="rId14"/>
              </a:buBlip>
            </a:pPr>
            <a:endParaRPr lang="en-US" sz="2000">
              <a:cs typeface="Tahoma" pitchFamily="34" charset="0"/>
            </a:endParaRPr>
          </a:p>
          <a:p>
            <a:pPr eaLnBrk="1" hangingPunct="1">
              <a:buSzPct val="75000"/>
              <a:buFontTx/>
              <a:buBlip>
                <a:blip r:embed="rId14"/>
              </a:buBlip>
            </a:pPr>
            <a:r>
              <a:rPr lang="en-US" sz="2000">
                <a:cs typeface="Tahoma" pitchFamily="34" charset="0"/>
              </a:rPr>
              <a:t> No analog preprocessing</a:t>
            </a:r>
          </a:p>
        </p:txBody>
      </p:sp>
      <p:sp>
        <p:nvSpPr>
          <p:cNvPr id="81" name="AutoShape 9"/>
          <p:cNvSpPr>
            <a:spLocks noChangeArrowheads="1"/>
          </p:cNvSpPr>
          <p:nvPr/>
        </p:nvSpPr>
        <p:spPr bwMode="auto">
          <a:xfrm flipH="1">
            <a:off x="5854700" y="2268538"/>
            <a:ext cx="323850" cy="547687"/>
          </a:xfrm>
          <a:prstGeom prst="triangle">
            <a:avLst>
              <a:gd name="adj" fmla="val 10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82" name="AutoShape 9"/>
          <p:cNvSpPr>
            <a:spLocks noChangeArrowheads="1"/>
          </p:cNvSpPr>
          <p:nvPr/>
        </p:nvSpPr>
        <p:spPr bwMode="auto">
          <a:xfrm>
            <a:off x="4406900" y="2268538"/>
            <a:ext cx="323850" cy="547687"/>
          </a:xfrm>
          <a:prstGeom prst="triangle">
            <a:avLst>
              <a:gd name="adj" fmla="val 10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rtl="1"/>
            <a:endParaRPr lang="ru-RU"/>
          </a:p>
        </p:txBody>
      </p:sp>
      <p:sp>
        <p:nvSpPr>
          <p:cNvPr id="88" name="AutoShape 9"/>
          <p:cNvSpPr>
            <a:spLocks noChangeArrowheads="1"/>
          </p:cNvSpPr>
          <p:nvPr/>
        </p:nvSpPr>
        <p:spPr bwMode="auto">
          <a:xfrm flipH="1">
            <a:off x="4902200" y="2268538"/>
            <a:ext cx="323850" cy="547687"/>
          </a:xfrm>
          <a:prstGeom prst="triangle">
            <a:avLst>
              <a:gd name="adj" fmla="val 10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grpSp>
        <p:nvGrpSpPr>
          <p:cNvPr id="6" name="Group 114"/>
          <p:cNvGrpSpPr>
            <a:grpSpLocks/>
          </p:cNvGrpSpPr>
          <p:nvPr/>
        </p:nvGrpSpPr>
        <p:grpSpPr bwMode="auto">
          <a:xfrm>
            <a:off x="3578225" y="2432050"/>
            <a:ext cx="506413" cy="88900"/>
            <a:chOff x="5227638" y="2589213"/>
            <a:chExt cx="506412" cy="88900"/>
          </a:xfrm>
        </p:grpSpPr>
        <p:sp>
          <p:nvSpPr>
            <p:cNvPr id="61491" name="Oval 70"/>
            <p:cNvSpPr>
              <a:spLocks noChangeArrowheads="1"/>
            </p:cNvSpPr>
            <p:nvPr/>
          </p:nvSpPr>
          <p:spPr bwMode="auto">
            <a:xfrm>
              <a:off x="5227638"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1492" name="Oval 71"/>
            <p:cNvSpPr>
              <a:spLocks noChangeArrowheads="1"/>
            </p:cNvSpPr>
            <p:nvPr/>
          </p:nvSpPr>
          <p:spPr bwMode="auto">
            <a:xfrm>
              <a:off x="5445125"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1493" name="Oval 72"/>
            <p:cNvSpPr>
              <a:spLocks noChangeArrowheads="1"/>
            </p:cNvSpPr>
            <p:nvPr/>
          </p:nvSpPr>
          <p:spPr bwMode="auto">
            <a:xfrm>
              <a:off x="5645150"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sp>
        <p:nvSpPr>
          <p:cNvPr id="121" name="AutoShape 9"/>
          <p:cNvSpPr>
            <a:spLocks noChangeArrowheads="1"/>
          </p:cNvSpPr>
          <p:nvPr/>
        </p:nvSpPr>
        <p:spPr bwMode="auto">
          <a:xfrm>
            <a:off x="1676400" y="2268538"/>
            <a:ext cx="323850" cy="547687"/>
          </a:xfrm>
          <a:prstGeom prst="triangle">
            <a:avLst>
              <a:gd name="adj" fmla="val 100000"/>
            </a:avLst>
          </a:prstGeom>
          <a:solidFill>
            <a:srgbClr val="FFFF00"/>
          </a:solidFill>
          <a:ln w="19050">
            <a:solidFill>
              <a:schemeClr val="tx1"/>
            </a:solidFill>
            <a:miter lim="800000"/>
            <a:headEnd/>
            <a:tailEnd/>
          </a:ln>
        </p:spPr>
        <p:txBody>
          <a:bodyPr wrap="none" anchor="ctr"/>
          <a:lstStyle/>
          <a:p>
            <a:pPr algn="ctr" rtl="1"/>
            <a:endParaRPr lang="ru-RU"/>
          </a:p>
        </p:txBody>
      </p:sp>
      <p:sp>
        <p:nvSpPr>
          <p:cNvPr id="122" name="AutoShape 9"/>
          <p:cNvSpPr>
            <a:spLocks noChangeArrowheads="1"/>
          </p:cNvSpPr>
          <p:nvPr/>
        </p:nvSpPr>
        <p:spPr bwMode="auto">
          <a:xfrm flipH="1">
            <a:off x="1219200" y="2268538"/>
            <a:ext cx="323850" cy="547687"/>
          </a:xfrm>
          <a:prstGeom prst="triangle">
            <a:avLst>
              <a:gd name="adj" fmla="val 100000"/>
            </a:avLst>
          </a:prstGeom>
          <a:solidFill>
            <a:srgbClr val="FFFF00"/>
          </a:solidFill>
          <a:ln w="19050">
            <a:solidFill>
              <a:schemeClr val="tx1"/>
            </a:solidFill>
            <a:miter lim="800000"/>
            <a:headEnd/>
            <a:tailEnd/>
          </a:ln>
        </p:spPr>
        <p:txBody>
          <a:bodyPr wrap="none" anchor="ctr"/>
          <a:lstStyle/>
          <a:p>
            <a:pPr algn="ctr"/>
            <a:endParaRPr lang="ru-RU"/>
          </a:p>
        </p:txBody>
      </p:sp>
      <p:sp>
        <p:nvSpPr>
          <p:cNvPr id="61482" name="Line 6"/>
          <p:cNvSpPr>
            <a:spLocks noChangeShapeType="1"/>
          </p:cNvSpPr>
          <p:nvPr/>
        </p:nvSpPr>
        <p:spPr bwMode="auto">
          <a:xfrm>
            <a:off x="6321425" y="280352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1483" name="Picture 127" descr="addin_tmp.png"/>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6235700" y="3006725"/>
            <a:ext cx="1619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4" name="Line 6"/>
          <p:cNvSpPr>
            <a:spLocks noChangeShapeType="1"/>
          </p:cNvSpPr>
          <p:nvPr/>
        </p:nvSpPr>
        <p:spPr bwMode="auto">
          <a:xfrm>
            <a:off x="6638925" y="2803525"/>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1485" name="Picture 129" descr="addin_tmp.png"/>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6553200" y="3006725"/>
            <a:ext cx="2206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47"/>
          <p:cNvGrpSpPr>
            <a:grpSpLocks/>
          </p:cNvGrpSpPr>
          <p:nvPr/>
        </p:nvGrpSpPr>
        <p:grpSpPr bwMode="auto">
          <a:xfrm>
            <a:off x="2033588" y="4021138"/>
            <a:ext cx="288925" cy="257175"/>
            <a:chOff x="3254375" y="2994025"/>
            <a:chExt cx="288925" cy="257175"/>
          </a:xfrm>
        </p:grpSpPr>
        <p:sp>
          <p:nvSpPr>
            <p:cNvPr id="61489" name="Line 9"/>
            <p:cNvSpPr>
              <a:spLocks noChangeShapeType="1"/>
            </p:cNvSpPr>
            <p:nvPr/>
          </p:nvSpPr>
          <p:spPr bwMode="auto">
            <a:xfrm flipV="1">
              <a:off x="3270250" y="29940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490"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sp>
        <p:nvSpPr>
          <p:cNvPr id="86" name="Left Arrow 85"/>
          <p:cNvSpPr/>
          <p:nvPr/>
        </p:nvSpPr>
        <p:spPr>
          <a:xfrm>
            <a:off x="8316913" y="4873625"/>
            <a:ext cx="646112"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87" name="Left Arrow 86"/>
          <p:cNvSpPr/>
          <p:nvPr/>
        </p:nvSpPr>
        <p:spPr>
          <a:xfrm>
            <a:off x="8316913" y="5416550"/>
            <a:ext cx="646112" cy="328613"/>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16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2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2"/>
                                        </p:tgtEl>
                                        <p:attrNameLst>
                                          <p:attrName>style.visibility</p:attrName>
                                        </p:attrNameLst>
                                      </p:cBhvr>
                                      <p:to>
                                        <p:strVal val="visible"/>
                                      </p:to>
                                    </p:set>
                                  </p:childTnLst>
                                </p:cTn>
                              </p:par>
                            </p:childTnLst>
                          </p:cTn>
                        </p:par>
                        <p:par>
                          <p:cTn id="32" fill="hold" nodeType="afterGroup">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1"/>
                                        </p:tgtEl>
                                        <p:attrNameLst>
                                          <p:attrName>style.visibility</p:attrName>
                                        </p:attrNameLst>
                                      </p:cBhvr>
                                      <p:to>
                                        <p:strVal val="visible"/>
                                      </p:to>
                                    </p:set>
                                  </p:childTnLst>
                                </p:cTn>
                              </p:par>
                              <p:par>
                                <p:cTn id="63" presetID="22" presetClass="entr" presetSubtype="2" fill="hold" grpId="0" nodeType="with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wipe(right)">
                                      <p:cBhvr>
                                        <p:cTn id="65" dur="500"/>
                                        <p:tgtEl>
                                          <p:spTgt spid="86"/>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87"/>
                                        </p:tgtEl>
                                        <p:attrNameLst>
                                          <p:attrName>style.visibility</p:attrName>
                                        </p:attrNameLst>
                                      </p:cBhvr>
                                      <p:to>
                                        <p:strVal val="visible"/>
                                      </p:to>
                                    </p:set>
                                    <p:animEffect transition="in" filter="wipe(right)">
                                      <p:cBhvr>
                                        <p:cTn id="68"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117" grpId="0" animBg="1"/>
      <p:bldP spid="119" grpId="0" animBg="1"/>
      <p:bldP spid="129" grpId="0" animBg="1"/>
      <p:bldP spid="134" grpId="0" animBg="1"/>
      <p:bldP spid="136" grpId="0" animBg="1"/>
      <p:bldP spid="141" grpId="0" animBg="1"/>
      <p:bldP spid="143" grpId="0" animBg="1"/>
      <p:bldP spid="145" grpId="0" animBg="1"/>
      <p:bldP spid="166" grpId="0" animBg="1"/>
      <p:bldP spid="167" grpId="0" animBg="1"/>
      <p:bldP spid="169" grpId="0" animBg="1"/>
      <p:bldP spid="171" grpId="0"/>
      <p:bldP spid="81" grpId="0" animBg="1"/>
      <p:bldP spid="82" grpId="0" animBg="1"/>
      <p:bldP spid="88" grpId="0" animBg="1"/>
      <p:bldP spid="121" grpId="0" animBg="1"/>
      <p:bldP spid="122" grpId="0" animBg="1"/>
      <p:bldP spid="86" grpId="0" animBg="1"/>
      <p:bldP spid="8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smtClean="0"/>
              <a:t>Allowed Undersampling Rates</a:t>
            </a:r>
            <a:endParaRPr lang="he-IL" smtClean="0"/>
          </a:p>
        </p:txBody>
      </p:sp>
      <p:pic>
        <p:nvPicPr>
          <p:cNvPr id="62467"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82750" y="2216150"/>
            <a:ext cx="5221288"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addin_tmp.png"/>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830513" y="2673350"/>
            <a:ext cx="400050"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8" descr="addin_tmp.png"/>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894263" y="2635250"/>
            <a:ext cx="404812"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9" descr="addin_tmp.png"/>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816600" y="3216275"/>
            <a:ext cx="4064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16" descr="addin_tmp.png"/>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3240000">
            <a:off x="2372519" y="3331369"/>
            <a:ext cx="14795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18" descr="addin_tmp.png"/>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2040000">
            <a:off x="4065588" y="3440113"/>
            <a:ext cx="474662"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23" descr="addin_tmp.png"/>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rot="-1500000">
            <a:off x="4854575" y="3606800"/>
            <a:ext cx="5715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30" descr="addin_tmp.png"/>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522663" y="5364163"/>
            <a:ext cx="154305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5" name="Picture 13" descr="addin_tmp.png"/>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705225" y="1820863"/>
            <a:ext cx="173355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91"/>
          <p:cNvSpPr txBox="1">
            <a:spLocks noChangeArrowheads="1"/>
          </p:cNvSpPr>
          <p:nvPr/>
        </p:nvSpPr>
        <p:spPr bwMode="auto">
          <a:xfrm>
            <a:off x="7551738" y="1985963"/>
            <a:ext cx="1663597" cy="307777"/>
          </a:xfrm>
          <a:prstGeom prst="rect">
            <a:avLst/>
          </a:prstGeom>
          <a:noFill/>
          <a:ln w="9525">
            <a:noFill/>
            <a:miter lim="800000"/>
            <a:headEnd/>
            <a:tailEnd/>
          </a:ln>
        </p:spPr>
        <p:txBody>
          <a:bodyPr wrap="none">
            <a:spAutoFit/>
          </a:bodyPr>
          <a:lstStyle/>
          <a:p>
            <a:pPr>
              <a:buSzPct val="75000"/>
              <a:defRPr/>
            </a:pPr>
            <a:r>
              <a:rPr lang="en-US" sz="1400" b="1" dirty="0">
                <a:solidFill>
                  <a:srgbClr val="CC0099"/>
                </a:solidFill>
                <a:latin typeface="+mn-lt"/>
              </a:rPr>
              <a:t>Vaughan</a:t>
            </a:r>
            <a:r>
              <a:rPr lang="en-US" sz="1400" b="1" i="1" dirty="0">
                <a:solidFill>
                  <a:srgbClr val="CC0099"/>
                </a:solidFill>
                <a:latin typeface="+mn-lt"/>
              </a:rPr>
              <a:t> et al.</a:t>
            </a:r>
            <a:r>
              <a:rPr lang="en-US" sz="1400" b="1" dirty="0">
                <a:solidFill>
                  <a:srgbClr val="CC0099"/>
                </a:solidFill>
                <a:latin typeface="+mn-lt"/>
              </a:rPr>
              <a:t>, </a:t>
            </a:r>
            <a:r>
              <a:rPr lang="en-US" sz="1400" b="1" dirty="0" smtClean="0">
                <a:solidFill>
                  <a:srgbClr val="CC0099"/>
                </a:solidFill>
                <a:latin typeface="+mn-lt"/>
              </a:rPr>
              <a:t>‘91</a:t>
            </a:r>
            <a:endParaRPr lang="en-US" sz="1400" b="1" dirty="0">
              <a:solidFill>
                <a:srgbClr val="CC0099"/>
              </a:solidFill>
              <a:latin typeface="+mn-lt"/>
            </a:endParaRPr>
          </a:p>
        </p:txBody>
      </p:sp>
      <p:sp>
        <p:nvSpPr>
          <p:cNvPr id="62477" name="Text Box 20"/>
          <p:cNvSpPr txBox="1">
            <a:spLocks noChangeArrowheads="1"/>
          </p:cNvSpPr>
          <p:nvPr/>
        </p:nvSpPr>
        <p:spPr bwMode="auto">
          <a:xfrm>
            <a:off x="504825" y="1319213"/>
            <a:ext cx="73644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1"/>
              </a:buBlip>
            </a:pPr>
            <a:r>
              <a:rPr lang="en-US" sz="2000">
                <a:cs typeface="Tahoma" pitchFamily="34" charset="0"/>
              </a:rPr>
              <a:t> Sampling rate must be chosen in accordance to band location:</a:t>
            </a:r>
            <a:endParaRPr lang="en-US" sz="2000" i="1">
              <a:cs typeface="Tahoma" pitchFamily="34" charset="0"/>
            </a:endParaRPr>
          </a:p>
        </p:txBody>
      </p:sp>
      <p:sp>
        <p:nvSpPr>
          <p:cNvPr id="21" name="Rectangle 20"/>
          <p:cNvSpPr/>
          <p:nvPr/>
        </p:nvSpPr>
        <p:spPr>
          <a:xfrm>
            <a:off x="6632575" y="2900363"/>
            <a:ext cx="544513" cy="23018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62479" name="Text Box 20"/>
          <p:cNvSpPr txBox="1">
            <a:spLocks noChangeArrowheads="1"/>
          </p:cNvSpPr>
          <p:nvPr/>
        </p:nvSpPr>
        <p:spPr bwMode="auto">
          <a:xfrm>
            <a:off x="7177088" y="2816225"/>
            <a:ext cx="1163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Allowed</a:t>
            </a:r>
          </a:p>
        </p:txBody>
      </p:sp>
      <p:sp>
        <p:nvSpPr>
          <p:cNvPr id="23" name="Rectangle 22"/>
          <p:cNvSpPr/>
          <p:nvPr/>
        </p:nvSpPr>
        <p:spPr>
          <a:xfrm>
            <a:off x="6632575" y="3459163"/>
            <a:ext cx="544513" cy="230187"/>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62481" name="Text Box 20"/>
          <p:cNvSpPr txBox="1">
            <a:spLocks noChangeArrowheads="1"/>
          </p:cNvSpPr>
          <p:nvPr/>
        </p:nvSpPr>
        <p:spPr bwMode="auto">
          <a:xfrm>
            <a:off x="7177088" y="3375025"/>
            <a:ext cx="1373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Forbidden</a:t>
            </a:r>
          </a:p>
        </p:txBody>
      </p:sp>
      <p:sp>
        <p:nvSpPr>
          <p:cNvPr id="25" name="Text Box 20"/>
          <p:cNvSpPr txBox="1">
            <a:spLocks noChangeArrowheads="1"/>
          </p:cNvSpPr>
          <p:nvPr/>
        </p:nvSpPr>
        <p:spPr bwMode="auto">
          <a:xfrm>
            <a:off x="504825" y="5516563"/>
            <a:ext cx="7654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1"/>
              </a:buBlip>
            </a:pPr>
            <a:r>
              <a:rPr lang="en-US" sz="2000">
                <a:cs typeface="Tahoma" pitchFamily="34" charset="0"/>
              </a:rPr>
              <a:t> Robustness to model mismatch requires significant rate increase</a:t>
            </a:r>
          </a:p>
          <a:p>
            <a:pPr eaLnBrk="1" hangingPunct="1">
              <a:buSzPct val="75000"/>
              <a:buFontTx/>
              <a:buBlip>
                <a:blip r:embed="rId21"/>
              </a:buBlip>
            </a:pPr>
            <a:r>
              <a:rPr lang="en-US" sz="2000">
                <a:cs typeface="Tahoma" pitchFamily="34" charset="0"/>
              </a:rPr>
              <a:t> Multiband alias-free conditions are complicated and generally </a:t>
            </a:r>
            <a:br>
              <a:rPr lang="en-US" sz="2000">
                <a:cs typeface="Tahoma" pitchFamily="34" charset="0"/>
              </a:rPr>
            </a:br>
            <a:r>
              <a:rPr lang="en-US" sz="2000">
                <a:cs typeface="Tahoma" pitchFamily="34" charset="0"/>
              </a:rPr>
              <a:t>   do not result in significant rate reduction</a:t>
            </a:r>
          </a:p>
        </p:txBody>
      </p:sp>
      <p:cxnSp>
        <p:nvCxnSpPr>
          <p:cNvPr id="27" name="Straight Connector 26"/>
          <p:cNvCxnSpPr/>
          <p:nvPr/>
        </p:nvCxnSpPr>
        <p:spPr>
          <a:xfrm flipV="1">
            <a:off x="3690938" y="2346325"/>
            <a:ext cx="0" cy="282098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597275" y="2346325"/>
            <a:ext cx="0" cy="2820988"/>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784600" y="2346325"/>
            <a:ext cx="0" cy="2820988"/>
          </a:xfrm>
          <a:prstGeom prst="line">
            <a:avLst/>
          </a:prstGeom>
          <a:ln w="28575">
            <a:solidFill>
              <a:srgbClr val="0000FF"/>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619250" y="4587875"/>
            <a:ext cx="2071688"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2487" name="Picture 31" descr="addin_tmp.png"/>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952625" y="2997200"/>
            <a:ext cx="179388"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p:nvPr/>
        </p:nvCxnSpPr>
        <p:spPr>
          <a:xfrm>
            <a:off x="1619250" y="3902075"/>
            <a:ext cx="2071688" cy="0"/>
          </a:xfrm>
          <a:prstGeom prst="line">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797050" y="3902075"/>
            <a:ext cx="0" cy="685800"/>
          </a:xfrm>
          <a:prstGeom prst="line">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 Box 20"/>
          <p:cNvSpPr txBox="1">
            <a:spLocks noChangeArrowheads="1"/>
          </p:cNvSpPr>
          <p:nvPr/>
        </p:nvSpPr>
        <p:spPr bwMode="auto">
          <a:xfrm>
            <a:off x="125413" y="3952875"/>
            <a:ext cx="1557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1600">
                <a:cs typeface="Tahoma" pitchFamily="34" charset="0"/>
              </a:rPr>
              <a:t>~150% increase</a:t>
            </a:r>
          </a:p>
          <a:p>
            <a:pPr eaLnBrk="1" hangingPunct="1">
              <a:buSzPct val="75000"/>
            </a:pPr>
            <a:r>
              <a:rPr lang="en-US" sz="1600">
                <a:cs typeface="Tahoma" pitchFamily="34" charset="0"/>
              </a:rPr>
              <a:t>above optimal</a:t>
            </a:r>
          </a:p>
        </p:txBody>
      </p:sp>
      <p:sp>
        <p:nvSpPr>
          <p:cNvPr id="31" name="Left Arrow 30"/>
          <p:cNvSpPr/>
          <p:nvPr/>
        </p:nvSpPr>
        <p:spPr>
          <a:xfrm>
            <a:off x="5899150" y="1893888"/>
            <a:ext cx="647700"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4" name="Picture 3"/>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1227138" y="4568825"/>
            <a:ext cx="3063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right)">
                                      <p:cBhvr>
                                        <p:cTn id="7" dur="500"/>
                                        <p:tgtEl>
                                          <p:spTgt spid="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5">
                                            <p:txEl>
                                              <p:pRg st="0" end="0"/>
                                            </p:txEl>
                                          </p:spTgt>
                                        </p:tgtEl>
                                        <p:attrNameLst>
                                          <p:attrName>style.visibility</p:attrName>
                                        </p:attrNameLst>
                                      </p:cBhvr>
                                      <p:to>
                                        <p:strVal val="visible"/>
                                      </p:to>
                                    </p:set>
                                  </p:childTnLst>
                                </p:cTn>
                              </p:par>
                              <p:par>
                                <p:cTn id="12" presetID="22" presetClass="entr" presetSubtype="4"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00"/>
                                        <p:tgtEl>
                                          <p:spTgt spid="27"/>
                                        </p:tgtEl>
                                      </p:cBhvr>
                                    </p:animEffect>
                                  </p:childTnLst>
                                </p:cTn>
                              </p:par>
                              <p:par>
                                <p:cTn id="15" presetID="22" presetClass="entr" presetSubtype="4"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down)">
                                      <p:cBhvr>
                                        <p:cTn id="17" dur="500"/>
                                        <p:tgtEl>
                                          <p:spTgt spid="30"/>
                                        </p:tgtEl>
                                      </p:cBhvr>
                                    </p:animEffect>
                                  </p:childTnLst>
                                </p:cTn>
                              </p:par>
                            </p:childTnLst>
                          </p:cTn>
                        </p:par>
                        <p:par>
                          <p:cTn id="18" fill="hold" nodeType="afterGroup">
                            <p:stCondLst>
                              <p:cond delay="500"/>
                            </p:stCondLst>
                            <p:childTnLst>
                              <p:par>
                                <p:cTn id="19" presetID="16" presetClass="entr" presetSubtype="37"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outVertical)">
                                      <p:cBhvr>
                                        <p:cTn id="21" dur="500"/>
                                        <p:tgtEl>
                                          <p:spTgt spid="29"/>
                                        </p:tgtEl>
                                      </p:cBhvr>
                                    </p:animEffect>
                                  </p:childTnLst>
                                </p:cTn>
                              </p:par>
                              <p:par>
                                <p:cTn id="22" presetID="22" presetClass="entr" presetSubtype="4"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par>
                                <p:cTn id="25" presetID="16" presetClass="entr" presetSubtype="21"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par>
                          <p:cTn id="28" fill="hold" nodeType="afterGroup">
                            <p:stCondLst>
                              <p:cond delay="1000"/>
                            </p:stCondLst>
                            <p:childTnLst>
                              <p:par>
                                <p:cTn id="29" presetID="22" presetClass="entr" presetSubtype="4"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childTnLst>
                          </p:cTn>
                        </p:par>
                        <p:par>
                          <p:cTn id="32" fill="hold" nodeType="afterGroup">
                            <p:stCondLst>
                              <p:cond delay="1500"/>
                            </p:stCondLst>
                            <p:childTnLst>
                              <p:par>
                                <p:cTn id="33" presetID="22" presetClass="entr" presetSubtype="4"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down)">
                                      <p:cBhvr>
                                        <p:cTn id="35" dur="500"/>
                                        <p:tgtEl>
                                          <p:spTgt spid="3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smtClean="0"/>
              <a:t>Periodic Nonuniform Sampling</a:t>
            </a:r>
            <a:endParaRPr lang="he-IL" smtClean="0"/>
          </a:p>
        </p:txBody>
      </p:sp>
      <p:sp>
        <p:nvSpPr>
          <p:cNvPr id="63491" name="Text Box 20"/>
          <p:cNvSpPr txBox="1">
            <a:spLocks noChangeArrowheads="1"/>
          </p:cNvSpPr>
          <p:nvPr/>
        </p:nvSpPr>
        <p:spPr bwMode="auto">
          <a:xfrm>
            <a:off x="263525" y="1198563"/>
            <a:ext cx="64722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5"/>
              </a:buBlip>
            </a:pPr>
            <a:r>
              <a:rPr lang="en-US" sz="2000" dirty="0">
                <a:cs typeface="Tahoma" pitchFamily="34" charset="0"/>
              </a:rPr>
              <a:t> Advantages:</a:t>
            </a:r>
          </a:p>
          <a:p>
            <a:pPr lvl="1" eaLnBrk="1" hangingPunct="1">
              <a:buSzPct val="75000"/>
              <a:buFontTx/>
              <a:buBlip>
                <a:blip r:embed="rId15"/>
              </a:buBlip>
            </a:pPr>
            <a:r>
              <a:rPr lang="en-US" sz="2000" dirty="0">
                <a:cs typeface="Tahoma" pitchFamily="34" charset="0"/>
              </a:rPr>
              <a:t> No analog preprocessing </a:t>
            </a:r>
          </a:p>
          <a:p>
            <a:pPr lvl="1" eaLnBrk="1" hangingPunct="1">
              <a:buSzPct val="75000"/>
              <a:buFontTx/>
              <a:buBlip>
                <a:blip r:embed="rId15"/>
              </a:buBlip>
            </a:pPr>
            <a:r>
              <a:rPr lang="en-US" sz="2000" dirty="0">
                <a:cs typeface="Tahoma" pitchFamily="34" charset="0"/>
              </a:rPr>
              <a:t> No ``alias-free’’ conditions, </a:t>
            </a:r>
            <a:r>
              <a:rPr lang="en-US" sz="2000" dirty="0" smtClean="0">
                <a:cs typeface="Tahoma" pitchFamily="34" charset="0"/>
              </a:rPr>
              <a:t>works </a:t>
            </a:r>
            <a:r>
              <a:rPr lang="en-US" sz="2000" dirty="0">
                <a:cs typeface="Tahoma" pitchFamily="34" charset="0"/>
              </a:rPr>
              <a:t>for multiband</a:t>
            </a:r>
          </a:p>
          <a:p>
            <a:pPr lvl="1" eaLnBrk="1" hangingPunct="1">
              <a:buSzPct val="75000"/>
              <a:buFontTx/>
              <a:buBlip>
                <a:blip r:embed="rId15"/>
              </a:buBlip>
            </a:pPr>
            <a:r>
              <a:rPr lang="en-US" sz="2000" dirty="0">
                <a:cs typeface="Tahoma" pitchFamily="34" charset="0"/>
              </a:rPr>
              <a:t> Approach minimal rate</a:t>
            </a:r>
          </a:p>
          <a:p>
            <a:pPr eaLnBrk="1" hangingPunct="1">
              <a:buSzPct val="75000"/>
              <a:buFontTx/>
              <a:buBlip>
                <a:blip r:embed="rId15"/>
              </a:buBlip>
            </a:pPr>
            <a:endParaRPr lang="en-US" sz="2000" dirty="0">
              <a:cs typeface="Tahoma" pitchFamily="34" charset="0"/>
            </a:endParaRPr>
          </a:p>
          <a:p>
            <a:pPr eaLnBrk="1" hangingPunct="1">
              <a:buSzPct val="75000"/>
              <a:buFontTx/>
              <a:buBlip>
                <a:blip r:embed="rId15"/>
              </a:buBlip>
            </a:pPr>
            <a:r>
              <a:rPr lang="en-US" sz="2000" b="1" dirty="0">
                <a:solidFill>
                  <a:srgbClr val="FF0000"/>
                </a:solidFill>
                <a:cs typeface="Tahoma" pitchFamily="34" charset="0"/>
              </a:rPr>
              <a:t> Sampling:</a:t>
            </a:r>
          </a:p>
        </p:txBody>
      </p:sp>
      <p:sp>
        <p:nvSpPr>
          <p:cNvPr id="63492" name="Rectangle 87"/>
          <p:cNvSpPr>
            <a:spLocks noChangeArrowheads="1"/>
          </p:cNvSpPr>
          <p:nvPr/>
        </p:nvSpPr>
        <p:spPr bwMode="auto">
          <a:xfrm>
            <a:off x="2746375" y="3049588"/>
            <a:ext cx="503238" cy="444500"/>
          </a:xfrm>
          <a:prstGeom prst="rect">
            <a:avLst/>
          </a:prstGeom>
          <a:solidFill>
            <a:schemeClr val="bg1"/>
          </a:solidFill>
          <a:ln w="12700">
            <a:solidFill>
              <a:schemeClr val="tx1"/>
            </a:solidFill>
            <a:miter lim="800000"/>
            <a:headEnd/>
            <a:tailEnd/>
          </a:ln>
        </p:spPr>
        <p:txBody>
          <a:bodyPr wrap="none" anchor="ctr"/>
          <a:lstStyle/>
          <a:p>
            <a:pPr algn="ctr" rtl="1"/>
            <a:endParaRPr lang="he-IL"/>
          </a:p>
        </p:txBody>
      </p:sp>
      <p:sp>
        <p:nvSpPr>
          <p:cNvPr id="63493" name="Line 78"/>
          <p:cNvSpPr>
            <a:spLocks noChangeShapeType="1"/>
          </p:cNvSpPr>
          <p:nvPr/>
        </p:nvSpPr>
        <p:spPr bwMode="auto">
          <a:xfrm>
            <a:off x="2376488" y="3286125"/>
            <a:ext cx="3698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3494" name="Line 78"/>
          <p:cNvSpPr>
            <a:spLocks noChangeShapeType="1"/>
          </p:cNvSpPr>
          <p:nvPr/>
        </p:nvSpPr>
        <p:spPr bwMode="auto">
          <a:xfrm>
            <a:off x="2376488" y="3279775"/>
            <a:ext cx="0" cy="1450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3495" name="Picture 161" descr="addin_tmp.png"/>
          <p:cNvPicPr>
            <a:picLocks noChangeAspect="1"/>
          </p:cNvPicPr>
          <p:nvPr>
            <p:custDataLst>
              <p:tags r:id="rId1"/>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897188" y="3160713"/>
            <a:ext cx="201612"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Oval 48"/>
          <p:cNvSpPr>
            <a:spLocks noChangeArrowheads="1"/>
          </p:cNvSpPr>
          <p:nvPr/>
        </p:nvSpPr>
        <p:spPr bwMode="auto">
          <a:xfrm>
            <a:off x="6443663" y="3840163"/>
            <a:ext cx="309562" cy="30956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63497" name="Picture 59" descr="addin_tmp"/>
          <p:cNvPicPr>
            <a:picLocks noChangeAspect="1" noChangeArrowheads="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6515100" y="3906838"/>
            <a:ext cx="1682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8" name="Line 78"/>
          <p:cNvSpPr>
            <a:spLocks noChangeShapeType="1"/>
          </p:cNvSpPr>
          <p:nvPr/>
        </p:nvSpPr>
        <p:spPr bwMode="auto">
          <a:xfrm>
            <a:off x="6597650" y="3284538"/>
            <a:ext cx="0" cy="5413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3499" name="Line 78"/>
          <p:cNvSpPr>
            <a:spLocks noChangeShapeType="1"/>
          </p:cNvSpPr>
          <p:nvPr/>
        </p:nvSpPr>
        <p:spPr bwMode="auto">
          <a:xfrm>
            <a:off x="6597650" y="4168775"/>
            <a:ext cx="0" cy="56356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3500" name="Line 78"/>
          <p:cNvSpPr>
            <a:spLocks noChangeShapeType="1"/>
          </p:cNvSpPr>
          <p:nvPr/>
        </p:nvSpPr>
        <p:spPr bwMode="auto">
          <a:xfrm>
            <a:off x="6753225" y="3995738"/>
            <a:ext cx="395288"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63501" name="Picture 95" descr="addin_tmp"/>
          <p:cNvPicPr>
            <a:picLocks noChangeAspect="1" noChangeArrowheads="1"/>
          </p:cNvPicPr>
          <p:nvPr>
            <p:custDataLst>
              <p:tags r:id="rId3"/>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485900" y="3868738"/>
            <a:ext cx="4016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2" name="Line 100"/>
          <p:cNvSpPr>
            <a:spLocks noChangeShapeType="1"/>
          </p:cNvSpPr>
          <p:nvPr/>
        </p:nvSpPr>
        <p:spPr bwMode="auto">
          <a:xfrm flipH="1">
            <a:off x="3244850" y="3289300"/>
            <a:ext cx="266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03" name="Line 102"/>
          <p:cNvSpPr>
            <a:spLocks noChangeShapeType="1"/>
          </p:cNvSpPr>
          <p:nvPr/>
        </p:nvSpPr>
        <p:spPr bwMode="auto">
          <a:xfrm>
            <a:off x="3795713" y="3292475"/>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3504" name="Picture 1"/>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863975" y="2230438"/>
            <a:ext cx="4127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5" name="Line 119"/>
          <p:cNvSpPr>
            <a:spLocks noChangeShapeType="1"/>
          </p:cNvSpPr>
          <p:nvPr/>
        </p:nvSpPr>
        <p:spPr bwMode="auto">
          <a:xfrm flipH="1">
            <a:off x="4171950" y="3294063"/>
            <a:ext cx="38576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63506" name="Group 120"/>
          <p:cNvGrpSpPr>
            <a:grpSpLocks/>
          </p:cNvGrpSpPr>
          <p:nvPr/>
        </p:nvGrpSpPr>
        <p:grpSpPr bwMode="auto">
          <a:xfrm>
            <a:off x="4562475" y="3143250"/>
            <a:ext cx="292100" cy="292100"/>
            <a:chOff x="4680" y="1460"/>
            <a:chExt cx="184" cy="184"/>
          </a:xfrm>
        </p:grpSpPr>
        <p:sp>
          <p:nvSpPr>
            <p:cNvPr id="63552" name="Oval 121"/>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63553" name="Line 122"/>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54" name="Line 123"/>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63507" name="Line 124"/>
          <p:cNvSpPr>
            <a:spLocks noChangeShapeType="1"/>
          </p:cNvSpPr>
          <p:nvPr/>
        </p:nvSpPr>
        <p:spPr bwMode="auto">
          <a:xfrm flipV="1">
            <a:off x="4708525" y="2955925"/>
            <a:ext cx="0" cy="180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3508" name="Picture 127" descr="addin_tmp"/>
          <p:cNvPicPr>
            <a:picLocks noChangeAspect="1" noChangeArrowheads="1"/>
          </p:cNvPicPr>
          <p:nvPr>
            <p:custDataLst>
              <p:tags r:id="rId5"/>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176713" y="2684463"/>
            <a:ext cx="10620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9" name="Line 137"/>
          <p:cNvSpPr>
            <a:spLocks noChangeShapeType="1"/>
          </p:cNvSpPr>
          <p:nvPr/>
        </p:nvSpPr>
        <p:spPr bwMode="auto">
          <a:xfrm flipH="1">
            <a:off x="4860925" y="3284538"/>
            <a:ext cx="4730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3510" name="Line 142"/>
          <p:cNvSpPr>
            <a:spLocks noChangeShapeType="1"/>
          </p:cNvSpPr>
          <p:nvPr/>
        </p:nvSpPr>
        <p:spPr bwMode="auto">
          <a:xfrm flipH="1">
            <a:off x="6073775" y="3284538"/>
            <a:ext cx="536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11" name="Rectangle 87"/>
          <p:cNvSpPr>
            <a:spLocks noChangeArrowheads="1"/>
          </p:cNvSpPr>
          <p:nvPr/>
        </p:nvSpPr>
        <p:spPr bwMode="auto">
          <a:xfrm>
            <a:off x="5332413" y="3049588"/>
            <a:ext cx="744537" cy="444500"/>
          </a:xfrm>
          <a:prstGeom prst="rect">
            <a:avLst/>
          </a:prstGeom>
          <a:solidFill>
            <a:schemeClr val="bg1"/>
          </a:solidFill>
          <a:ln w="12700">
            <a:solidFill>
              <a:schemeClr val="tx1"/>
            </a:solidFill>
            <a:miter lim="800000"/>
            <a:headEnd/>
            <a:tailEnd/>
          </a:ln>
        </p:spPr>
        <p:txBody>
          <a:bodyPr wrap="none" anchor="ctr"/>
          <a:lstStyle/>
          <a:p>
            <a:pPr algn="ctr" rtl="1"/>
            <a:endParaRPr lang="he-IL"/>
          </a:p>
        </p:txBody>
      </p:sp>
      <p:grpSp>
        <p:nvGrpSpPr>
          <p:cNvPr id="63512" name="Group 158"/>
          <p:cNvGrpSpPr>
            <a:grpSpLocks/>
          </p:cNvGrpSpPr>
          <p:nvPr/>
        </p:nvGrpSpPr>
        <p:grpSpPr bwMode="auto">
          <a:xfrm>
            <a:off x="3497263" y="3070225"/>
            <a:ext cx="288925" cy="257175"/>
            <a:chOff x="3254375" y="2994025"/>
            <a:chExt cx="288925" cy="257175"/>
          </a:xfrm>
        </p:grpSpPr>
        <p:sp>
          <p:nvSpPr>
            <p:cNvPr id="63550" name="Line 9"/>
            <p:cNvSpPr>
              <a:spLocks noChangeShapeType="1"/>
            </p:cNvSpPr>
            <p:nvPr/>
          </p:nvSpPr>
          <p:spPr bwMode="auto">
            <a:xfrm flipV="1">
              <a:off x="3270250" y="2994025"/>
              <a:ext cx="273050" cy="2174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51"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19050">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pic>
        <p:nvPicPr>
          <p:cNvPr id="63513" name="Picture 112" descr="addin_tmp.png"/>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5481638" y="3155950"/>
            <a:ext cx="4460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14" name="Group 163"/>
          <p:cNvGrpSpPr>
            <a:grpSpLocks/>
          </p:cNvGrpSpPr>
          <p:nvPr/>
        </p:nvGrpSpPr>
        <p:grpSpPr bwMode="auto">
          <a:xfrm rot="-5400000">
            <a:off x="2807494" y="3877469"/>
            <a:ext cx="384175" cy="68263"/>
            <a:chOff x="5227638" y="2589213"/>
            <a:chExt cx="506412" cy="88900"/>
          </a:xfrm>
        </p:grpSpPr>
        <p:sp>
          <p:nvSpPr>
            <p:cNvPr id="63547" name="Oval 70"/>
            <p:cNvSpPr>
              <a:spLocks noChangeArrowheads="1"/>
            </p:cNvSpPr>
            <p:nvPr/>
          </p:nvSpPr>
          <p:spPr bwMode="auto">
            <a:xfrm>
              <a:off x="5227638"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3548" name="Oval 71"/>
            <p:cNvSpPr>
              <a:spLocks noChangeArrowheads="1"/>
            </p:cNvSpPr>
            <p:nvPr/>
          </p:nvSpPr>
          <p:spPr bwMode="auto">
            <a:xfrm>
              <a:off x="5445125"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3549" name="Oval 72"/>
            <p:cNvSpPr>
              <a:spLocks noChangeArrowheads="1"/>
            </p:cNvSpPr>
            <p:nvPr/>
          </p:nvSpPr>
          <p:spPr bwMode="auto">
            <a:xfrm>
              <a:off x="5645150"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sp>
        <p:nvSpPr>
          <p:cNvPr id="63515" name="Rectangle 87"/>
          <p:cNvSpPr>
            <a:spLocks noChangeArrowheads="1"/>
          </p:cNvSpPr>
          <p:nvPr/>
        </p:nvSpPr>
        <p:spPr bwMode="auto">
          <a:xfrm>
            <a:off x="2746375" y="4489450"/>
            <a:ext cx="503238" cy="444500"/>
          </a:xfrm>
          <a:prstGeom prst="rect">
            <a:avLst/>
          </a:prstGeom>
          <a:solidFill>
            <a:schemeClr val="bg1"/>
          </a:solidFill>
          <a:ln w="12700">
            <a:solidFill>
              <a:schemeClr val="tx1"/>
            </a:solidFill>
            <a:miter lim="800000"/>
            <a:headEnd/>
            <a:tailEnd/>
          </a:ln>
        </p:spPr>
        <p:txBody>
          <a:bodyPr wrap="none" anchor="ctr"/>
          <a:lstStyle/>
          <a:p>
            <a:pPr algn="ctr" rtl="1"/>
            <a:endParaRPr lang="he-IL"/>
          </a:p>
        </p:txBody>
      </p:sp>
      <p:sp>
        <p:nvSpPr>
          <p:cNvPr id="63516" name="Line 78"/>
          <p:cNvSpPr>
            <a:spLocks noChangeShapeType="1"/>
          </p:cNvSpPr>
          <p:nvPr/>
        </p:nvSpPr>
        <p:spPr bwMode="auto">
          <a:xfrm>
            <a:off x="2376488" y="4725988"/>
            <a:ext cx="3698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63517" name="Picture 197" descr="addin_tmp.png"/>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897188" y="4600575"/>
            <a:ext cx="2143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8" name="Line 100"/>
          <p:cNvSpPr>
            <a:spLocks noChangeShapeType="1"/>
          </p:cNvSpPr>
          <p:nvPr/>
        </p:nvSpPr>
        <p:spPr bwMode="auto">
          <a:xfrm flipH="1">
            <a:off x="3244850" y="4729163"/>
            <a:ext cx="266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19" name="Line 102"/>
          <p:cNvSpPr>
            <a:spLocks noChangeShapeType="1"/>
          </p:cNvSpPr>
          <p:nvPr/>
        </p:nvSpPr>
        <p:spPr bwMode="auto">
          <a:xfrm>
            <a:off x="3795713" y="4733925"/>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3520" name="Picture 110" descr="addin_tmp"/>
          <p:cNvPicPr>
            <a:picLocks noChangeAspect="1" noChangeArrowheads="1"/>
          </p:cNvPicPr>
          <p:nvPr>
            <p:custDataLst>
              <p:tags r:id="rId8"/>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3597275" y="4238625"/>
            <a:ext cx="3254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21" name="Line 119"/>
          <p:cNvSpPr>
            <a:spLocks noChangeShapeType="1"/>
          </p:cNvSpPr>
          <p:nvPr/>
        </p:nvSpPr>
        <p:spPr bwMode="auto">
          <a:xfrm flipH="1">
            <a:off x="4171950" y="4733925"/>
            <a:ext cx="38576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63522" name="Group 120"/>
          <p:cNvGrpSpPr>
            <a:grpSpLocks/>
          </p:cNvGrpSpPr>
          <p:nvPr/>
        </p:nvGrpSpPr>
        <p:grpSpPr bwMode="auto">
          <a:xfrm>
            <a:off x="4562475" y="4592638"/>
            <a:ext cx="292100" cy="292100"/>
            <a:chOff x="4680" y="1460"/>
            <a:chExt cx="184" cy="184"/>
          </a:xfrm>
        </p:grpSpPr>
        <p:sp>
          <p:nvSpPr>
            <p:cNvPr id="63544" name="Oval 121"/>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pPr algn="r" rtl="1"/>
              <a:endParaRPr lang="he-IL"/>
            </a:p>
          </p:txBody>
        </p:sp>
        <p:sp>
          <p:nvSpPr>
            <p:cNvPr id="63545" name="Line 122"/>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46" name="Line 123"/>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63523" name="Line 137"/>
          <p:cNvSpPr>
            <a:spLocks noChangeShapeType="1"/>
          </p:cNvSpPr>
          <p:nvPr/>
        </p:nvSpPr>
        <p:spPr bwMode="auto">
          <a:xfrm flipH="1">
            <a:off x="4860925" y="4733925"/>
            <a:ext cx="4730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3524" name="Line 142"/>
          <p:cNvSpPr>
            <a:spLocks noChangeShapeType="1"/>
          </p:cNvSpPr>
          <p:nvPr/>
        </p:nvSpPr>
        <p:spPr bwMode="auto">
          <a:xfrm flipH="1">
            <a:off x="6073775" y="4733925"/>
            <a:ext cx="53657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25" name="Rectangle 87"/>
          <p:cNvSpPr>
            <a:spLocks noChangeArrowheads="1"/>
          </p:cNvSpPr>
          <p:nvPr/>
        </p:nvSpPr>
        <p:spPr bwMode="auto">
          <a:xfrm>
            <a:off x="5332413" y="4489450"/>
            <a:ext cx="744537" cy="444500"/>
          </a:xfrm>
          <a:prstGeom prst="rect">
            <a:avLst/>
          </a:prstGeom>
          <a:solidFill>
            <a:schemeClr val="bg1"/>
          </a:solidFill>
          <a:ln w="12700">
            <a:solidFill>
              <a:schemeClr val="tx1"/>
            </a:solidFill>
            <a:miter lim="800000"/>
            <a:headEnd/>
            <a:tailEnd/>
          </a:ln>
        </p:spPr>
        <p:txBody>
          <a:bodyPr wrap="none" anchor="ctr"/>
          <a:lstStyle/>
          <a:p>
            <a:pPr algn="ctr" rtl="1"/>
            <a:endParaRPr lang="he-IL"/>
          </a:p>
        </p:txBody>
      </p:sp>
      <p:grpSp>
        <p:nvGrpSpPr>
          <p:cNvPr id="63526" name="Group 184"/>
          <p:cNvGrpSpPr>
            <a:grpSpLocks/>
          </p:cNvGrpSpPr>
          <p:nvPr/>
        </p:nvGrpSpPr>
        <p:grpSpPr bwMode="auto">
          <a:xfrm>
            <a:off x="3497263" y="4510088"/>
            <a:ext cx="288925" cy="257175"/>
            <a:chOff x="3254375" y="2994025"/>
            <a:chExt cx="288925" cy="257175"/>
          </a:xfrm>
        </p:grpSpPr>
        <p:sp>
          <p:nvSpPr>
            <p:cNvPr id="63542" name="Line 9"/>
            <p:cNvSpPr>
              <a:spLocks noChangeShapeType="1"/>
            </p:cNvSpPr>
            <p:nvPr/>
          </p:nvSpPr>
          <p:spPr bwMode="auto">
            <a:xfrm flipV="1">
              <a:off x="3270250" y="2994025"/>
              <a:ext cx="273050" cy="21748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3543" name="Freeform 12"/>
            <p:cNvSpPr>
              <a:spLocks/>
            </p:cNvSpPr>
            <p:nvPr/>
          </p:nvSpPr>
          <p:spPr bwMode="auto">
            <a:xfrm>
              <a:off x="3254375" y="30035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19050">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pic>
        <p:nvPicPr>
          <p:cNvPr id="63527" name="Picture 198" descr="addin_tmp.png"/>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5481638" y="4605338"/>
            <a:ext cx="449262"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28" name="Line 124"/>
          <p:cNvSpPr>
            <a:spLocks noChangeShapeType="1"/>
          </p:cNvSpPr>
          <p:nvPr/>
        </p:nvSpPr>
        <p:spPr bwMode="auto">
          <a:xfrm flipV="1">
            <a:off x="4708525" y="4405313"/>
            <a:ext cx="0" cy="18097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3529" name="Picture 127" descr="addin_tmp"/>
          <p:cNvPicPr>
            <a:picLocks noChangeAspect="1" noChangeArrowheads="1"/>
          </p:cNvPicPr>
          <p:nvPr>
            <p:custDataLst>
              <p:tags r:id="rId10"/>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176713" y="4124325"/>
            <a:ext cx="10620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530" name="Group 190"/>
          <p:cNvGrpSpPr>
            <a:grpSpLocks/>
          </p:cNvGrpSpPr>
          <p:nvPr/>
        </p:nvGrpSpPr>
        <p:grpSpPr bwMode="auto">
          <a:xfrm rot="-5400000">
            <a:off x="5613400" y="3878263"/>
            <a:ext cx="384175" cy="66675"/>
            <a:chOff x="5227638" y="2589213"/>
            <a:chExt cx="506412" cy="88900"/>
          </a:xfrm>
        </p:grpSpPr>
        <p:sp>
          <p:nvSpPr>
            <p:cNvPr id="63539" name="Oval 70"/>
            <p:cNvSpPr>
              <a:spLocks noChangeArrowheads="1"/>
            </p:cNvSpPr>
            <p:nvPr/>
          </p:nvSpPr>
          <p:spPr bwMode="auto">
            <a:xfrm>
              <a:off x="5227638"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3540" name="Oval 71"/>
            <p:cNvSpPr>
              <a:spLocks noChangeArrowheads="1"/>
            </p:cNvSpPr>
            <p:nvPr/>
          </p:nvSpPr>
          <p:spPr bwMode="auto">
            <a:xfrm>
              <a:off x="5445125"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63541" name="Oval 72"/>
            <p:cNvSpPr>
              <a:spLocks noChangeArrowheads="1"/>
            </p:cNvSpPr>
            <p:nvPr/>
          </p:nvSpPr>
          <p:spPr bwMode="auto">
            <a:xfrm>
              <a:off x="5645150" y="2589213"/>
              <a:ext cx="88900"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sp>
        <p:nvSpPr>
          <p:cNvPr id="63531" name="Line 78"/>
          <p:cNvSpPr>
            <a:spLocks noChangeShapeType="1"/>
          </p:cNvSpPr>
          <p:nvPr/>
        </p:nvSpPr>
        <p:spPr bwMode="auto">
          <a:xfrm>
            <a:off x="2008188" y="3995738"/>
            <a:ext cx="369887"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63532" name="Picture 196" descr="addin_tmp.png"/>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7254875" y="3867150"/>
            <a:ext cx="4032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 name="Text Box 20"/>
          <p:cNvSpPr txBox="1">
            <a:spLocks noChangeArrowheads="1"/>
          </p:cNvSpPr>
          <p:nvPr/>
        </p:nvSpPr>
        <p:spPr bwMode="auto">
          <a:xfrm>
            <a:off x="263525" y="5251450"/>
            <a:ext cx="66119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5"/>
              </a:buBlip>
            </a:pPr>
            <a:r>
              <a:rPr lang="en-US" sz="2000">
                <a:cs typeface="Tahoma" pitchFamily="34" charset="0"/>
              </a:rPr>
              <a:t> In general, a </a:t>
            </a:r>
            <a:r>
              <a:rPr lang="en-US" sz="2000" i="1">
                <a:cs typeface="Tahoma" pitchFamily="34" charset="0"/>
              </a:rPr>
              <a:t>p’</a:t>
            </a:r>
            <a:r>
              <a:rPr lang="en-US" sz="2000">
                <a:cs typeface="Tahoma" pitchFamily="34" charset="0"/>
              </a:rPr>
              <a:t>th-order PNS can resolve up to </a:t>
            </a:r>
            <a:r>
              <a:rPr lang="en-US" sz="2000" i="1">
                <a:cs typeface="Tahoma" pitchFamily="34" charset="0"/>
              </a:rPr>
              <a:t>p</a:t>
            </a:r>
            <a:r>
              <a:rPr lang="en-US" sz="2000">
                <a:cs typeface="Tahoma" pitchFamily="34" charset="0"/>
              </a:rPr>
              <a:t> aliases:</a:t>
            </a:r>
          </a:p>
          <a:p>
            <a:pPr lvl="1" eaLnBrk="1" hangingPunct="1">
              <a:buSzPct val="75000"/>
              <a:buFontTx/>
              <a:buBlip>
                <a:blip r:embed="rId15"/>
              </a:buBlip>
            </a:pPr>
            <a:r>
              <a:rPr lang="en-US" sz="2000">
                <a:cs typeface="Tahoma" pitchFamily="34" charset="0"/>
              </a:rPr>
              <a:t> Bandpass sampling at average rate </a:t>
            </a:r>
            <a:r>
              <a:rPr lang="en-US" sz="2000" i="1">
                <a:cs typeface="Tahoma" pitchFamily="34" charset="0"/>
              </a:rPr>
              <a:t>2B</a:t>
            </a:r>
          </a:p>
          <a:p>
            <a:pPr lvl="1" eaLnBrk="1" hangingPunct="1">
              <a:buSzPct val="75000"/>
              <a:buFontTx/>
              <a:buBlip>
                <a:blip r:embed="rId15"/>
              </a:buBlip>
            </a:pPr>
            <a:r>
              <a:rPr lang="en-US" sz="2000">
                <a:cs typeface="Tahoma" pitchFamily="34" charset="0"/>
              </a:rPr>
              <a:t> Multiband sampling at rate approaching minimal</a:t>
            </a:r>
          </a:p>
        </p:txBody>
      </p:sp>
      <p:sp>
        <p:nvSpPr>
          <p:cNvPr id="221" name="Text Box 91"/>
          <p:cNvSpPr txBox="1">
            <a:spLocks noChangeArrowheads="1"/>
          </p:cNvSpPr>
          <p:nvPr/>
        </p:nvSpPr>
        <p:spPr bwMode="auto">
          <a:xfrm>
            <a:off x="7736973" y="5591175"/>
            <a:ext cx="1471878" cy="307777"/>
          </a:xfrm>
          <a:prstGeom prst="rect">
            <a:avLst/>
          </a:prstGeom>
          <a:noFill/>
          <a:ln w="9525">
            <a:noFill/>
            <a:miter lim="800000"/>
            <a:headEnd/>
            <a:tailEnd/>
          </a:ln>
        </p:spPr>
        <p:txBody>
          <a:bodyPr wrap="none">
            <a:spAutoFit/>
          </a:bodyPr>
          <a:lstStyle/>
          <a:p>
            <a:pPr algn="r">
              <a:buSzPct val="75000"/>
              <a:defRPr/>
            </a:pPr>
            <a:r>
              <a:rPr lang="en-US" sz="1400" b="1" dirty="0" err="1">
                <a:solidFill>
                  <a:srgbClr val="CC0099"/>
                </a:solidFill>
                <a:latin typeface="+mn-lt"/>
              </a:rPr>
              <a:t>Kohlenberg</a:t>
            </a:r>
            <a:r>
              <a:rPr lang="en-US" sz="1400" b="1" i="1" dirty="0">
                <a:solidFill>
                  <a:srgbClr val="CC0099"/>
                </a:solidFill>
                <a:latin typeface="+mn-lt"/>
              </a:rPr>
              <a:t>, </a:t>
            </a:r>
            <a:r>
              <a:rPr lang="en-US" sz="1400" b="1" i="1" dirty="0" smtClean="0">
                <a:solidFill>
                  <a:srgbClr val="CC0099"/>
                </a:solidFill>
                <a:latin typeface="+mn-lt"/>
              </a:rPr>
              <a:t>‘53</a:t>
            </a:r>
            <a:endParaRPr lang="en-US" sz="1400" b="1" i="1" dirty="0">
              <a:solidFill>
                <a:srgbClr val="CC0099"/>
              </a:solidFill>
              <a:latin typeface="+mn-lt"/>
            </a:endParaRPr>
          </a:p>
        </p:txBody>
      </p:sp>
      <p:sp>
        <p:nvSpPr>
          <p:cNvPr id="222" name="Text Box 91"/>
          <p:cNvSpPr txBox="1">
            <a:spLocks noChangeArrowheads="1"/>
          </p:cNvSpPr>
          <p:nvPr/>
        </p:nvSpPr>
        <p:spPr bwMode="auto">
          <a:xfrm>
            <a:off x="6902450" y="5924550"/>
            <a:ext cx="2306401" cy="307777"/>
          </a:xfrm>
          <a:prstGeom prst="rect">
            <a:avLst/>
          </a:prstGeom>
          <a:noFill/>
          <a:ln w="9525">
            <a:noFill/>
            <a:miter lim="800000"/>
            <a:headEnd/>
            <a:tailEnd/>
          </a:ln>
        </p:spPr>
        <p:txBody>
          <a:bodyPr wrap="none">
            <a:spAutoFit/>
          </a:bodyPr>
          <a:lstStyle/>
          <a:p>
            <a:pPr algn="r">
              <a:buSzPct val="75000"/>
              <a:defRPr/>
            </a:pPr>
            <a:r>
              <a:rPr lang="en-US" sz="1400" b="1" dirty="0">
                <a:solidFill>
                  <a:srgbClr val="CC0099"/>
                </a:solidFill>
                <a:latin typeface="+mn-lt"/>
              </a:rPr>
              <a:t>Lin and </a:t>
            </a:r>
            <a:r>
              <a:rPr lang="en-US" sz="1400" b="1" dirty="0" err="1">
                <a:solidFill>
                  <a:srgbClr val="CC0099"/>
                </a:solidFill>
                <a:latin typeface="+mn-lt"/>
              </a:rPr>
              <a:t>Vaidyanathan</a:t>
            </a:r>
            <a:r>
              <a:rPr lang="en-US" sz="1400" b="1" i="1" dirty="0">
                <a:solidFill>
                  <a:srgbClr val="CC0099"/>
                </a:solidFill>
                <a:latin typeface="+mn-lt"/>
              </a:rPr>
              <a:t>, </a:t>
            </a:r>
            <a:r>
              <a:rPr lang="en-US" sz="1400" b="1" i="1" dirty="0" smtClean="0">
                <a:solidFill>
                  <a:srgbClr val="CC0099"/>
                </a:solidFill>
                <a:latin typeface="+mn-lt"/>
              </a:rPr>
              <a:t>‘98</a:t>
            </a:r>
            <a:endParaRPr lang="en-US" sz="1400" b="1" i="1" dirty="0">
              <a:solidFill>
                <a:srgbClr val="CC0099"/>
              </a:solidFill>
              <a:latin typeface="+mn-lt"/>
            </a:endParaRPr>
          </a:p>
        </p:txBody>
      </p:sp>
      <p:sp>
        <p:nvSpPr>
          <p:cNvPr id="91" name="Down Arrow 90"/>
          <p:cNvSpPr/>
          <p:nvPr/>
        </p:nvSpPr>
        <p:spPr>
          <a:xfrm rot="3126688">
            <a:off x="3052763" y="2728913"/>
            <a:ext cx="193675" cy="339725"/>
          </a:xfrm>
          <a:prstGeom prst="down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defRPr/>
            </a:pPr>
            <a:endParaRPr lang="he-IL"/>
          </a:p>
        </p:txBody>
      </p:sp>
      <p:pic>
        <p:nvPicPr>
          <p:cNvPr id="63537" name="Picture 162" descr="addin_tmp.png"/>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743200" y="4284663"/>
            <a:ext cx="509588"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Down Arrow 92"/>
          <p:cNvSpPr/>
          <p:nvPr/>
        </p:nvSpPr>
        <p:spPr>
          <a:xfrm rot="3126688">
            <a:off x="5980113" y="2728913"/>
            <a:ext cx="193675" cy="339725"/>
          </a:xfrm>
          <a:prstGeom prst="down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ipe(right)">
                                      <p:cBhvr>
                                        <p:cTn id="7" dur="500"/>
                                        <p:tgtEl>
                                          <p:spTgt spid="9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3"/>
                                        </p:tgtEl>
                                        <p:attrNameLst>
                                          <p:attrName>style.visibility</p:attrName>
                                        </p:attrNameLst>
                                      </p:cBhvr>
                                      <p:to>
                                        <p:strVal val="visible"/>
                                      </p:to>
                                    </p:set>
                                    <p:animEffect transition="in" filter="wipe(right)">
                                      <p:cBhvr>
                                        <p:cTn id="11" dur="500"/>
                                        <p:tgtEl>
                                          <p:spTgt spid="9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200">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0">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00">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 grpId="0"/>
      <p:bldP spid="222" grpId="0"/>
      <p:bldP spid="91" grpId="0" animBg="1"/>
      <p:bldP spid="9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smtClean="0"/>
              <a:t>Reconstruction from 2</a:t>
            </a:r>
            <a:r>
              <a:rPr lang="en-US" baseline="30000" smtClean="0"/>
              <a:t>nd</a:t>
            </a:r>
            <a:r>
              <a:rPr lang="en-US" smtClean="0"/>
              <a:t> order PNS</a:t>
            </a:r>
            <a:endParaRPr lang="he-IL" smtClean="0"/>
          </a:p>
        </p:txBody>
      </p:sp>
      <p:sp>
        <p:nvSpPr>
          <p:cNvPr id="64515" name="Rectangle 5"/>
          <p:cNvSpPr>
            <a:spLocks noChangeArrowheads="1"/>
          </p:cNvSpPr>
          <p:nvPr/>
        </p:nvSpPr>
        <p:spPr bwMode="auto">
          <a:xfrm>
            <a:off x="819150" y="3016250"/>
            <a:ext cx="3943350" cy="2241550"/>
          </a:xfrm>
          <a:prstGeom prst="rect">
            <a:avLst/>
          </a:prstGeom>
          <a:solidFill>
            <a:srgbClr val="FFFF7F"/>
          </a:solidFill>
          <a:ln w="9525">
            <a:solidFill>
              <a:schemeClr val="tx1"/>
            </a:solidFill>
            <a:miter lim="800000"/>
            <a:headEnd/>
            <a:tailEnd/>
          </a:ln>
        </p:spPr>
        <p:txBody>
          <a:bodyPr wrap="none" lIns="91421" tIns="45711" rIns="91421" bIns="45711" anchor="ctr"/>
          <a:lstStyle/>
          <a:p>
            <a:pPr algn="ctr" rtl="1"/>
            <a:endParaRPr lang="he-IL"/>
          </a:p>
        </p:txBody>
      </p:sp>
      <p:sp>
        <p:nvSpPr>
          <p:cNvPr id="64516" name="Line 78"/>
          <p:cNvSpPr>
            <a:spLocks noChangeShapeType="1"/>
          </p:cNvSpPr>
          <p:nvPr/>
        </p:nvSpPr>
        <p:spPr bwMode="auto">
          <a:xfrm>
            <a:off x="219075" y="4257675"/>
            <a:ext cx="706438"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64517" name="Picture 49" descr="addin_tmp.png"/>
          <p:cNvPicPr>
            <a:picLocks noChangeAspect="1"/>
          </p:cNvPicPr>
          <p:nvPr>
            <p:custDataLst>
              <p:tags r:id="rId1"/>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260350" y="399891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Line 78"/>
          <p:cNvSpPr>
            <a:spLocks noChangeShapeType="1"/>
          </p:cNvSpPr>
          <p:nvPr/>
        </p:nvSpPr>
        <p:spPr bwMode="auto">
          <a:xfrm>
            <a:off x="935038" y="3673475"/>
            <a:ext cx="0" cy="11572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4519" name="Line 78"/>
          <p:cNvSpPr>
            <a:spLocks noChangeShapeType="1"/>
          </p:cNvSpPr>
          <p:nvPr/>
        </p:nvSpPr>
        <p:spPr bwMode="auto">
          <a:xfrm>
            <a:off x="925513" y="4837113"/>
            <a:ext cx="238125"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4520" name="Line 9"/>
          <p:cNvSpPr>
            <a:spLocks noChangeShapeType="1"/>
          </p:cNvSpPr>
          <p:nvPr/>
        </p:nvSpPr>
        <p:spPr bwMode="auto">
          <a:xfrm flipV="1">
            <a:off x="1682750" y="4618038"/>
            <a:ext cx="273050" cy="217487"/>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4521" name="Freeform 12"/>
          <p:cNvSpPr>
            <a:spLocks/>
          </p:cNvSpPr>
          <p:nvPr/>
        </p:nvSpPr>
        <p:spPr bwMode="auto">
          <a:xfrm>
            <a:off x="1666875" y="4627563"/>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2" name="Rectangle 11"/>
          <p:cNvSpPr/>
          <p:nvPr/>
        </p:nvSpPr>
        <p:spPr>
          <a:xfrm>
            <a:off x="1157288" y="4697413"/>
            <a:ext cx="317500" cy="31115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64523" name="Picture 67" descr="addin_tmp.png"/>
          <p:cNvPicPr>
            <a:picLocks noChangeAspect="1"/>
          </p:cNvPicPr>
          <p:nvPr>
            <p:custDataLst>
              <p:tags r:id="rId2"/>
            </p:custDataLst>
          </p:nvPr>
        </p:nvPicPr>
        <p:blipFill>
          <a:blip r:embed="rId46" cstate="print">
            <a:extLst>
              <a:ext uri="{28A0092B-C50C-407E-A947-70E740481C1C}">
                <a14:useLocalDpi xmlns:a14="http://schemas.microsoft.com/office/drawing/2010/main" val="0"/>
              </a:ext>
            </a:extLst>
          </a:blip>
          <a:srcRect/>
          <a:stretch>
            <a:fillRect/>
          </a:stretch>
        </p:blipFill>
        <p:spPr bwMode="auto">
          <a:xfrm>
            <a:off x="1247775" y="4741863"/>
            <a:ext cx="1206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61" descr="addin_tmp.png"/>
          <p:cNvPicPr>
            <a:picLocks noChangeAspect="1"/>
          </p:cNvPicPr>
          <p:nvPr>
            <p:custDataLst>
              <p:tags r:id="rId3"/>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1109663" y="5054600"/>
            <a:ext cx="39687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5" name="Line 78"/>
          <p:cNvSpPr>
            <a:spLocks noChangeShapeType="1"/>
          </p:cNvSpPr>
          <p:nvPr/>
        </p:nvSpPr>
        <p:spPr bwMode="auto">
          <a:xfrm>
            <a:off x="1490663" y="4837113"/>
            <a:ext cx="207962"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4526" name="Line 9"/>
          <p:cNvSpPr>
            <a:spLocks noChangeShapeType="1"/>
          </p:cNvSpPr>
          <p:nvPr/>
        </p:nvSpPr>
        <p:spPr bwMode="auto">
          <a:xfrm flipV="1">
            <a:off x="1682750" y="3463925"/>
            <a:ext cx="273050" cy="21748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4527" name="Freeform 12"/>
          <p:cNvSpPr>
            <a:spLocks/>
          </p:cNvSpPr>
          <p:nvPr/>
        </p:nvSpPr>
        <p:spPr bwMode="auto">
          <a:xfrm>
            <a:off x="1666875" y="3473450"/>
            <a:ext cx="247650" cy="247650"/>
          </a:xfrm>
          <a:custGeom>
            <a:avLst/>
            <a:gdLst>
              <a:gd name="T0" fmla="*/ 0 w 194"/>
              <a:gd name="T1" fmla="*/ 2147483647 h 106"/>
              <a:gd name="T2" fmla="*/ 2147483647 w 194"/>
              <a:gd name="T3" fmla="*/ 2147483647 h 106"/>
              <a:gd name="T4" fmla="*/ 2147483647 w 194"/>
              <a:gd name="T5" fmla="*/ 2147483647 h 106"/>
              <a:gd name="T6" fmla="*/ 2147483647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222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4528" name="Line 11"/>
          <p:cNvSpPr>
            <a:spLocks noChangeShapeType="1"/>
          </p:cNvSpPr>
          <p:nvPr/>
        </p:nvSpPr>
        <p:spPr bwMode="auto">
          <a:xfrm flipH="1">
            <a:off x="1979613" y="4833938"/>
            <a:ext cx="230187" cy="0"/>
          </a:xfrm>
          <a:prstGeom prst="line">
            <a:avLst/>
          </a:prstGeom>
          <a:noFill/>
          <a:ln w="222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4529" name="Line 11"/>
          <p:cNvSpPr>
            <a:spLocks noChangeShapeType="1"/>
          </p:cNvSpPr>
          <p:nvPr/>
        </p:nvSpPr>
        <p:spPr bwMode="auto">
          <a:xfrm flipH="1">
            <a:off x="1979613" y="3679825"/>
            <a:ext cx="230187" cy="0"/>
          </a:xfrm>
          <a:prstGeom prst="line">
            <a:avLst/>
          </a:prstGeom>
          <a:noFill/>
          <a:ln w="222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4530" name="Line 78"/>
          <p:cNvSpPr>
            <a:spLocks noChangeShapeType="1"/>
          </p:cNvSpPr>
          <p:nvPr/>
        </p:nvSpPr>
        <p:spPr bwMode="auto">
          <a:xfrm>
            <a:off x="935038" y="3683000"/>
            <a:ext cx="758825"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64531" name="Picture 78" descr="addin_tmp.png"/>
          <p:cNvPicPr>
            <a:picLocks noChangeAspect="1"/>
          </p:cNvPicPr>
          <p:nvPr>
            <p:custDataLst>
              <p:tags r:id="rId4"/>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1592263" y="4430713"/>
            <a:ext cx="565150" cy="14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2" name="Picture 79" descr="addin_tmp.png"/>
          <p:cNvPicPr>
            <a:picLocks noChangeAspect="1"/>
          </p:cNvPicPr>
          <p:nvPr>
            <p:custDataLst>
              <p:tags r:id="rId5"/>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1592263" y="3276600"/>
            <a:ext cx="565150" cy="14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3" name="Picture 57" descr="addin_tmp.png"/>
          <p:cNvPicPr>
            <a:picLocks noChangeAspect="1"/>
          </p:cNvPicPr>
          <p:nvPr>
            <p:custDataLst>
              <p:tags r:id="rId6"/>
            </p:custDataLst>
          </p:nvPr>
        </p:nvPicPr>
        <p:blipFill>
          <a:blip r:embed="rId49" cstate="print">
            <a:extLst>
              <a:ext uri="{28A0092B-C50C-407E-A947-70E740481C1C}">
                <a14:useLocalDpi xmlns:a14="http://schemas.microsoft.com/office/drawing/2010/main" val="0"/>
              </a:ext>
            </a:extLst>
          </a:blip>
          <a:srcRect/>
          <a:stretch>
            <a:fillRect/>
          </a:stretch>
        </p:blipFill>
        <p:spPr bwMode="auto">
          <a:xfrm>
            <a:off x="2251075" y="3556000"/>
            <a:ext cx="4476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4" name="Picture 83" descr="addin_tmp.png"/>
          <p:cNvPicPr>
            <a:picLocks noChangeAspect="1"/>
          </p:cNvPicPr>
          <p:nvPr>
            <p:custDataLst>
              <p:tags r:id="rId7"/>
            </p:custDataLst>
          </p:nvPr>
        </p:nvPicPr>
        <p:blipFill>
          <a:blip r:embed="rId50" cstate="print">
            <a:extLst>
              <a:ext uri="{28A0092B-C50C-407E-A947-70E740481C1C}">
                <a14:useLocalDpi xmlns:a14="http://schemas.microsoft.com/office/drawing/2010/main" val="0"/>
              </a:ext>
            </a:extLst>
          </a:blip>
          <a:srcRect/>
          <a:stretch>
            <a:fillRect/>
          </a:stretch>
        </p:blipFill>
        <p:spPr bwMode="auto">
          <a:xfrm>
            <a:off x="2251075" y="4697413"/>
            <a:ext cx="4476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35" name="Group 47"/>
          <p:cNvGrpSpPr>
            <a:grpSpLocks/>
          </p:cNvGrpSpPr>
          <p:nvPr/>
        </p:nvGrpSpPr>
        <p:grpSpPr bwMode="auto">
          <a:xfrm>
            <a:off x="3000375" y="3524250"/>
            <a:ext cx="309563" cy="309563"/>
            <a:chOff x="4680" y="1460"/>
            <a:chExt cx="184" cy="184"/>
          </a:xfrm>
        </p:grpSpPr>
        <p:sp>
          <p:nvSpPr>
            <p:cNvPr id="64639" name="Oval 48"/>
            <p:cNvSpPr>
              <a:spLocks noChangeArrowheads="1"/>
            </p:cNvSpPr>
            <p:nvPr/>
          </p:nvSpPr>
          <p:spPr bwMode="auto">
            <a:xfrm>
              <a:off x="4680" y="1460"/>
              <a:ext cx="184" cy="184"/>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4640" name="Line 49"/>
            <p:cNvSpPr>
              <a:spLocks noChangeShapeType="1"/>
            </p:cNvSpPr>
            <p:nvPr/>
          </p:nvSpPr>
          <p:spPr bwMode="auto">
            <a:xfrm>
              <a:off x="4720" y="1504"/>
              <a:ext cx="99" cy="99"/>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4641" name="Line 50"/>
            <p:cNvSpPr>
              <a:spLocks noChangeShapeType="1"/>
            </p:cNvSpPr>
            <p:nvPr/>
          </p:nvSpPr>
          <p:spPr bwMode="auto">
            <a:xfrm flipH="1">
              <a:off x="4722" y="1500"/>
              <a:ext cx="104" cy="10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64536" name="Picture 93" descr="addin_tmp.png"/>
          <p:cNvPicPr>
            <a:picLocks noChangeAspect="1"/>
          </p:cNvPicPr>
          <p:nvPr>
            <p:custDataLst>
              <p:tags r:id="rId8"/>
            </p:custDataLst>
          </p:nvPr>
        </p:nvPicPr>
        <p:blipFill>
          <a:blip r:embed="rId51" cstate="print">
            <a:extLst>
              <a:ext uri="{28A0092B-C50C-407E-A947-70E740481C1C}">
                <a14:useLocalDpi xmlns:a14="http://schemas.microsoft.com/office/drawing/2010/main" val="0"/>
              </a:ext>
            </a:extLst>
          </a:blip>
          <a:srcRect/>
          <a:stretch>
            <a:fillRect/>
          </a:stretch>
        </p:blipFill>
        <p:spPr bwMode="auto">
          <a:xfrm>
            <a:off x="2697163" y="3098800"/>
            <a:ext cx="8397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37" name="Line 78"/>
          <p:cNvSpPr>
            <a:spLocks noChangeShapeType="1"/>
          </p:cNvSpPr>
          <p:nvPr/>
        </p:nvSpPr>
        <p:spPr bwMode="auto">
          <a:xfrm>
            <a:off x="3159125" y="3282950"/>
            <a:ext cx="0" cy="2413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64538" name="Group 47"/>
          <p:cNvGrpSpPr>
            <a:grpSpLocks/>
          </p:cNvGrpSpPr>
          <p:nvPr/>
        </p:nvGrpSpPr>
        <p:grpSpPr bwMode="auto">
          <a:xfrm>
            <a:off x="3000375" y="4672013"/>
            <a:ext cx="309563" cy="309562"/>
            <a:chOff x="4680" y="1460"/>
            <a:chExt cx="184" cy="184"/>
          </a:xfrm>
        </p:grpSpPr>
        <p:sp>
          <p:nvSpPr>
            <p:cNvPr id="64636" name="Oval 48"/>
            <p:cNvSpPr>
              <a:spLocks noChangeArrowheads="1"/>
            </p:cNvSpPr>
            <p:nvPr/>
          </p:nvSpPr>
          <p:spPr bwMode="auto">
            <a:xfrm>
              <a:off x="4680" y="1460"/>
              <a:ext cx="184" cy="184"/>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64637" name="Line 49"/>
            <p:cNvSpPr>
              <a:spLocks noChangeShapeType="1"/>
            </p:cNvSpPr>
            <p:nvPr/>
          </p:nvSpPr>
          <p:spPr bwMode="auto">
            <a:xfrm>
              <a:off x="4720" y="1504"/>
              <a:ext cx="99" cy="99"/>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4638" name="Line 50"/>
            <p:cNvSpPr>
              <a:spLocks noChangeShapeType="1"/>
            </p:cNvSpPr>
            <p:nvPr/>
          </p:nvSpPr>
          <p:spPr bwMode="auto">
            <a:xfrm flipH="1">
              <a:off x="4722" y="1500"/>
              <a:ext cx="104" cy="104"/>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64539" name="Picture 104" descr="addin_tmp.png"/>
          <p:cNvPicPr>
            <a:picLocks noChangeAspect="1"/>
          </p:cNvPicPr>
          <p:nvPr>
            <p:custDataLst>
              <p:tags r:id="rId9"/>
            </p:custDataLst>
          </p:nvPr>
        </p:nvPicPr>
        <p:blipFill>
          <a:blip r:embed="rId52" cstate="print">
            <a:extLst>
              <a:ext uri="{28A0092B-C50C-407E-A947-70E740481C1C}">
                <a14:useLocalDpi xmlns:a14="http://schemas.microsoft.com/office/drawing/2010/main" val="0"/>
              </a:ext>
            </a:extLst>
          </a:blip>
          <a:srcRect/>
          <a:stretch>
            <a:fillRect/>
          </a:stretch>
        </p:blipFill>
        <p:spPr bwMode="auto">
          <a:xfrm>
            <a:off x="2551113" y="4246563"/>
            <a:ext cx="11160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0" name="Line 78"/>
          <p:cNvSpPr>
            <a:spLocks noChangeShapeType="1"/>
          </p:cNvSpPr>
          <p:nvPr/>
        </p:nvSpPr>
        <p:spPr bwMode="auto">
          <a:xfrm>
            <a:off x="3159125" y="4430713"/>
            <a:ext cx="0" cy="24130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4541" name="Line 78"/>
          <p:cNvSpPr>
            <a:spLocks noChangeShapeType="1"/>
          </p:cNvSpPr>
          <p:nvPr/>
        </p:nvSpPr>
        <p:spPr bwMode="auto">
          <a:xfrm>
            <a:off x="3317875" y="4837113"/>
            <a:ext cx="406400"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8" name="Rectangle 37"/>
          <p:cNvSpPr/>
          <p:nvPr/>
        </p:nvSpPr>
        <p:spPr>
          <a:xfrm>
            <a:off x="3736975" y="4697413"/>
            <a:ext cx="577850" cy="31115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39" name="Picture 108" descr="addin_tmp.png"/>
          <p:cNvPicPr>
            <a:picLocks noChangeAspect="1"/>
          </p:cNvPicPr>
          <p:nvPr>
            <p:custDataLst>
              <p:tags r:id="rId10"/>
            </p:custDataLst>
          </p:nvPr>
        </p:nvPicPr>
        <p:blipFill>
          <a:blip r:embed="rId53" cstate="print">
            <a:extLst>
              <a:ext uri="{28A0092B-C50C-407E-A947-70E740481C1C}">
                <a14:useLocalDpi xmlns:a14="http://schemas.microsoft.com/office/drawing/2010/main" val="0"/>
              </a:ext>
            </a:extLst>
          </a:blip>
          <a:srcRect/>
          <a:stretch>
            <a:fillRect/>
          </a:stretch>
        </p:blipFill>
        <p:spPr bwMode="auto">
          <a:xfrm>
            <a:off x="3808413" y="4729163"/>
            <a:ext cx="446087"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44" name="Line 78"/>
          <p:cNvSpPr>
            <a:spLocks noChangeShapeType="1"/>
          </p:cNvSpPr>
          <p:nvPr/>
        </p:nvSpPr>
        <p:spPr bwMode="auto">
          <a:xfrm>
            <a:off x="3317875" y="3683000"/>
            <a:ext cx="406400"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1" name="Rectangle 40"/>
          <p:cNvSpPr/>
          <p:nvPr/>
        </p:nvSpPr>
        <p:spPr>
          <a:xfrm>
            <a:off x="3736975" y="3543300"/>
            <a:ext cx="577850" cy="31115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42" name="Picture 112" descr="addin_tmp.png"/>
          <p:cNvPicPr>
            <a:picLocks noChangeAspect="1"/>
          </p:cNvPicPr>
          <p:nvPr>
            <p:custDataLst>
              <p:tags r:id="rId11"/>
            </p:custDataLst>
          </p:nvPr>
        </p:nvPicPr>
        <p:blipFill>
          <a:blip r:embed="rId54" cstate="print">
            <a:extLst>
              <a:ext uri="{28A0092B-C50C-407E-A947-70E740481C1C}">
                <a14:useLocalDpi xmlns:a14="http://schemas.microsoft.com/office/drawing/2010/main" val="0"/>
              </a:ext>
            </a:extLst>
          </a:blip>
          <a:srcRect/>
          <a:stretch>
            <a:fillRect/>
          </a:stretch>
        </p:blipFill>
        <p:spPr bwMode="auto">
          <a:xfrm>
            <a:off x="3808413" y="3575050"/>
            <a:ext cx="44608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8"/>
          <p:cNvSpPr>
            <a:spLocks noChangeArrowheads="1"/>
          </p:cNvSpPr>
          <p:nvPr/>
        </p:nvSpPr>
        <p:spPr bwMode="auto">
          <a:xfrm>
            <a:off x="4381500" y="4110038"/>
            <a:ext cx="309563" cy="309562"/>
          </a:xfrm>
          <a:prstGeom prst="ellipse">
            <a:avLst/>
          </a:pr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44" name="Picture 59" descr="addin_tmp"/>
          <p:cNvPicPr>
            <a:picLocks noChangeAspect="1" noChangeArrowheads="1"/>
          </p:cNvPicPr>
          <p:nvPr>
            <p:custDataLst>
              <p:tags r:id="rId12"/>
            </p:custDataLst>
          </p:nvPr>
        </p:nvPicPr>
        <p:blipFill>
          <a:blip r:embed="rId55" cstate="print">
            <a:extLst>
              <a:ext uri="{28A0092B-C50C-407E-A947-70E740481C1C}">
                <a14:useLocalDpi xmlns:a14="http://schemas.microsoft.com/office/drawing/2010/main" val="0"/>
              </a:ext>
            </a:extLst>
          </a:blip>
          <a:srcRect/>
          <a:stretch>
            <a:fillRect/>
          </a:stretch>
        </p:blipFill>
        <p:spPr bwMode="auto">
          <a:xfrm>
            <a:off x="4452938" y="4178300"/>
            <a:ext cx="1682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62"/>
          <p:cNvGrpSpPr>
            <a:grpSpLocks/>
          </p:cNvGrpSpPr>
          <p:nvPr/>
        </p:nvGrpSpPr>
        <p:grpSpPr bwMode="auto">
          <a:xfrm>
            <a:off x="4314825" y="3683000"/>
            <a:ext cx="211138" cy="1154113"/>
            <a:chOff x="4278630" y="3430587"/>
            <a:chExt cx="406400" cy="1154113"/>
          </a:xfrm>
        </p:grpSpPr>
        <p:sp>
          <p:nvSpPr>
            <p:cNvPr id="64634" name="Line 78"/>
            <p:cNvSpPr>
              <a:spLocks noChangeShapeType="1"/>
            </p:cNvSpPr>
            <p:nvPr/>
          </p:nvSpPr>
          <p:spPr bwMode="auto">
            <a:xfrm>
              <a:off x="4278630" y="4584700"/>
              <a:ext cx="4064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4635" name="Line 78"/>
            <p:cNvSpPr>
              <a:spLocks noChangeShapeType="1"/>
            </p:cNvSpPr>
            <p:nvPr/>
          </p:nvSpPr>
          <p:spPr bwMode="auto">
            <a:xfrm>
              <a:off x="4278630" y="3430587"/>
              <a:ext cx="406400"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48" name="Line 78"/>
          <p:cNvSpPr>
            <a:spLocks noChangeShapeType="1"/>
          </p:cNvSpPr>
          <p:nvPr/>
        </p:nvSpPr>
        <p:spPr bwMode="auto">
          <a:xfrm>
            <a:off x="4535488" y="3668713"/>
            <a:ext cx="0" cy="433387"/>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9" name="Line 78"/>
          <p:cNvSpPr>
            <a:spLocks noChangeShapeType="1"/>
          </p:cNvSpPr>
          <p:nvPr/>
        </p:nvSpPr>
        <p:spPr bwMode="auto">
          <a:xfrm>
            <a:off x="4535488" y="4416425"/>
            <a:ext cx="0" cy="433388"/>
          </a:xfrm>
          <a:prstGeom prst="line">
            <a:avLst/>
          </a:prstGeom>
          <a:noFill/>
          <a:ln w="222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0" name="Line 78"/>
          <p:cNvSpPr>
            <a:spLocks noChangeShapeType="1"/>
          </p:cNvSpPr>
          <p:nvPr/>
        </p:nvSpPr>
        <p:spPr bwMode="auto">
          <a:xfrm>
            <a:off x="4686300" y="4257675"/>
            <a:ext cx="760413" cy="0"/>
          </a:xfrm>
          <a:prstGeom prst="line">
            <a:avLst/>
          </a:prstGeom>
          <a:noFill/>
          <a:ln w="222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51" name="Picture 130" descr="addin_tmp.png"/>
          <p:cNvPicPr>
            <a:picLocks noChangeAspect="1"/>
          </p:cNvPicPr>
          <p:nvPr>
            <p:custDataLst>
              <p:tags r:id="rId13"/>
            </p:custDataLst>
          </p:nvPr>
        </p:nvPicPr>
        <p:blipFill>
          <a:blip r:embed="rId56" cstate="print">
            <a:extLst>
              <a:ext uri="{28A0092B-C50C-407E-A947-70E740481C1C}">
                <a14:useLocalDpi xmlns:a14="http://schemas.microsoft.com/office/drawing/2010/main" val="0"/>
              </a:ext>
            </a:extLst>
          </a:blip>
          <a:srcRect/>
          <a:stretch>
            <a:fillRect/>
          </a:stretch>
        </p:blipFill>
        <p:spPr bwMode="auto">
          <a:xfrm>
            <a:off x="4978400" y="399891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54" name="Line 78"/>
          <p:cNvSpPr>
            <a:spLocks noChangeShapeType="1"/>
          </p:cNvSpPr>
          <p:nvPr/>
        </p:nvSpPr>
        <p:spPr bwMode="auto">
          <a:xfrm>
            <a:off x="184150" y="2433638"/>
            <a:ext cx="23828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3" name="Right Triangle 52"/>
          <p:cNvSpPr/>
          <p:nvPr/>
        </p:nvSpPr>
        <p:spPr>
          <a:xfrm flipH="1">
            <a:off x="1792288" y="1898650"/>
            <a:ext cx="452437" cy="534988"/>
          </a:xfrm>
          <a:prstGeom prst="rtTriangl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64556" name="Picture 136" descr="addin_tmp.png"/>
          <p:cNvPicPr>
            <a:picLocks noChangeAspect="1"/>
          </p:cNvPicPr>
          <p:nvPr>
            <p:custDataLst>
              <p:tags r:id="rId14"/>
            </p:custDataLst>
          </p:nvPr>
        </p:nvPicPr>
        <p:blipFill>
          <a:blip r:embed="rId57" cstate="print">
            <a:extLst>
              <a:ext uri="{28A0092B-C50C-407E-A947-70E740481C1C}">
                <a14:useLocalDpi xmlns:a14="http://schemas.microsoft.com/office/drawing/2010/main" val="0"/>
              </a:ext>
            </a:extLst>
          </a:blip>
          <a:srcRect/>
          <a:stretch>
            <a:fillRect/>
          </a:stretch>
        </p:blipFill>
        <p:spPr bwMode="auto">
          <a:xfrm>
            <a:off x="1704975" y="2566988"/>
            <a:ext cx="1143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5" name="Straight Connector 54"/>
          <p:cNvCxnSpPr/>
          <p:nvPr/>
        </p:nvCxnSpPr>
        <p:spPr>
          <a:xfrm rot="5400000">
            <a:off x="1735931" y="249158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4558" name="Picture 142" descr="addin_tmp.png"/>
          <p:cNvPicPr>
            <a:picLocks noChangeAspect="1"/>
          </p:cNvPicPr>
          <p:nvPr>
            <p:custDataLst>
              <p:tags r:id="rId15"/>
            </p:custDataLst>
          </p:nvPr>
        </p:nvPicPr>
        <p:blipFill>
          <a:blip r:embed="rId58" cstate="print">
            <a:extLst>
              <a:ext uri="{28A0092B-C50C-407E-A947-70E740481C1C}">
                <a14:useLocalDpi xmlns:a14="http://schemas.microsoft.com/office/drawing/2010/main" val="0"/>
              </a:ext>
            </a:extLst>
          </a:blip>
          <a:srcRect/>
          <a:stretch>
            <a:fillRect/>
          </a:stretch>
        </p:blipFill>
        <p:spPr bwMode="auto">
          <a:xfrm>
            <a:off x="2165350" y="2566988"/>
            <a:ext cx="153988"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Connector 56"/>
          <p:cNvCxnSpPr/>
          <p:nvPr/>
        </p:nvCxnSpPr>
        <p:spPr>
          <a:xfrm rot="5400000">
            <a:off x="2194719" y="249158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4560" name="Picture 144" descr="addin_tmp.png"/>
          <p:cNvPicPr>
            <a:picLocks noChangeAspect="1"/>
          </p:cNvPicPr>
          <p:nvPr>
            <p:custDataLst>
              <p:tags r:id="rId16"/>
            </p:custDataLst>
          </p:nvPr>
        </p:nvPicPr>
        <p:blipFill>
          <a:blip r:embed="rId59" cstate="print">
            <a:extLst>
              <a:ext uri="{28A0092B-C50C-407E-A947-70E740481C1C}">
                <a14:useLocalDpi xmlns:a14="http://schemas.microsoft.com/office/drawing/2010/main" val="0"/>
              </a:ext>
            </a:extLst>
          </a:blip>
          <a:srcRect/>
          <a:stretch>
            <a:fillRect/>
          </a:stretch>
        </p:blipFill>
        <p:spPr bwMode="auto">
          <a:xfrm>
            <a:off x="1935163" y="1651000"/>
            <a:ext cx="128587" cy="12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61" name="Line 78"/>
          <p:cNvSpPr>
            <a:spLocks noChangeShapeType="1"/>
          </p:cNvSpPr>
          <p:nvPr/>
        </p:nvSpPr>
        <p:spPr bwMode="auto">
          <a:xfrm>
            <a:off x="1717675" y="1824038"/>
            <a:ext cx="549275" cy="0"/>
          </a:xfrm>
          <a:prstGeom prst="line">
            <a:avLst/>
          </a:prstGeom>
          <a:noFill/>
          <a:ln w="158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e-IL"/>
          </a:p>
        </p:txBody>
      </p:sp>
      <p:sp>
        <p:nvSpPr>
          <p:cNvPr id="64562" name="Line 11"/>
          <p:cNvSpPr>
            <a:spLocks noChangeShapeType="1"/>
          </p:cNvSpPr>
          <p:nvPr/>
        </p:nvSpPr>
        <p:spPr bwMode="auto">
          <a:xfrm flipH="1">
            <a:off x="2751138" y="4833938"/>
            <a:ext cx="230187" cy="0"/>
          </a:xfrm>
          <a:prstGeom prst="line">
            <a:avLst/>
          </a:prstGeom>
          <a:noFill/>
          <a:ln w="222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4563" name="Line 11"/>
          <p:cNvSpPr>
            <a:spLocks noChangeShapeType="1"/>
          </p:cNvSpPr>
          <p:nvPr/>
        </p:nvSpPr>
        <p:spPr bwMode="auto">
          <a:xfrm flipH="1">
            <a:off x="2751138" y="3679825"/>
            <a:ext cx="230187" cy="0"/>
          </a:xfrm>
          <a:prstGeom prst="line">
            <a:avLst/>
          </a:prstGeom>
          <a:noFill/>
          <a:ln w="22225">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62" name="Oval 61"/>
          <p:cNvSpPr/>
          <p:nvPr/>
        </p:nvSpPr>
        <p:spPr>
          <a:xfrm>
            <a:off x="1106488" y="2109788"/>
            <a:ext cx="46037" cy="460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63" name="Oval 62"/>
          <p:cNvSpPr/>
          <p:nvPr/>
        </p:nvSpPr>
        <p:spPr>
          <a:xfrm>
            <a:off x="1241425" y="2109788"/>
            <a:ext cx="46038" cy="460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64" name="Oval 63"/>
          <p:cNvSpPr/>
          <p:nvPr/>
        </p:nvSpPr>
        <p:spPr>
          <a:xfrm>
            <a:off x="1389063" y="2109788"/>
            <a:ext cx="46037" cy="460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dirty="0"/>
          </a:p>
        </p:txBody>
      </p:sp>
      <p:sp>
        <p:nvSpPr>
          <p:cNvPr id="65" name="Right Triangle 64"/>
          <p:cNvSpPr/>
          <p:nvPr/>
        </p:nvSpPr>
        <p:spPr>
          <a:xfrm>
            <a:off x="323850" y="1898650"/>
            <a:ext cx="452438" cy="534988"/>
          </a:xfrm>
          <a:prstGeom prst="rtTriangl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66" name="Picture 136" descr="addin_tmp.png"/>
          <p:cNvPicPr>
            <a:picLocks noChangeAspect="1"/>
          </p:cNvPicPr>
          <p:nvPr>
            <p:custDataLst>
              <p:tags r:id="rId17"/>
            </p:custDataLst>
          </p:nvPr>
        </p:nvPicPr>
        <p:blipFill>
          <a:blip r:embed="rId57" cstate="print">
            <a:extLst>
              <a:ext uri="{28A0092B-C50C-407E-A947-70E740481C1C}">
                <a14:useLocalDpi xmlns:a14="http://schemas.microsoft.com/office/drawing/2010/main" val="0"/>
              </a:ext>
            </a:extLst>
          </a:blip>
          <a:srcRect/>
          <a:stretch>
            <a:fillRect/>
          </a:stretch>
        </p:blipFill>
        <p:spPr bwMode="auto">
          <a:xfrm>
            <a:off x="3368675" y="2566988"/>
            <a:ext cx="1143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7" name="Straight Connector 66"/>
          <p:cNvCxnSpPr/>
          <p:nvPr/>
        </p:nvCxnSpPr>
        <p:spPr>
          <a:xfrm rot="5400000">
            <a:off x="3399631" y="249158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Picture 142" descr="addin_tmp.png"/>
          <p:cNvPicPr>
            <a:picLocks noChangeAspect="1"/>
          </p:cNvPicPr>
          <p:nvPr>
            <p:custDataLst>
              <p:tags r:id="rId18"/>
            </p:custDataLst>
          </p:nvPr>
        </p:nvPicPr>
        <p:blipFill>
          <a:blip r:embed="rId58" cstate="print">
            <a:extLst>
              <a:ext uri="{28A0092B-C50C-407E-A947-70E740481C1C}">
                <a14:useLocalDpi xmlns:a14="http://schemas.microsoft.com/office/drawing/2010/main" val="0"/>
              </a:ext>
            </a:extLst>
          </a:blip>
          <a:srcRect/>
          <a:stretch>
            <a:fillRect/>
          </a:stretch>
        </p:blipFill>
        <p:spPr bwMode="auto">
          <a:xfrm>
            <a:off x="3830638" y="2566988"/>
            <a:ext cx="153987"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9" name="Straight Connector 68"/>
          <p:cNvCxnSpPr/>
          <p:nvPr/>
        </p:nvCxnSpPr>
        <p:spPr>
          <a:xfrm rot="5400000">
            <a:off x="3860006" y="249158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Line 78"/>
          <p:cNvSpPr>
            <a:spLocks noChangeShapeType="1"/>
          </p:cNvSpPr>
          <p:nvPr/>
        </p:nvSpPr>
        <p:spPr bwMode="auto">
          <a:xfrm>
            <a:off x="3049588" y="2433638"/>
            <a:ext cx="13017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1" name="Right Triangle 70"/>
          <p:cNvSpPr/>
          <p:nvPr/>
        </p:nvSpPr>
        <p:spPr>
          <a:xfrm>
            <a:off x="3308350" y="1898650"/>
            <a:ext cx="454025" cy="534988"/>
          </a:xfrm>
          <a:prstGeom prst="rtTriangle">
            <a:avLst/>
          </a:prstGeom>
          <a:solidFill>
            <a:srgbClr val="FF0000">
              <a:alpha val="52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72" name="Right Triangle 71"/>
          <p:cNvSpPr/>
          <p:nvPr/>
        </p:nvSpPr>
        <p:spPr>
          <a:xfrm>
            <a:off x="3760788" y="1898650"/>
            <a:ext cx="454025" cy="534988"/>
          </a:xfrm>
          <a:prstGeom prst="rtTriangle">
            <a:avLst/>
          </a:prstGeom>
          <a:solidFill>
            <a:srgbClr val="FF0000">
              <a:alpha val="52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73" name="Right Triangle 72"/>
          <p:cNvSpPr/>
          <p:nvPr/>
        </p:nvSpPr>
        <p:spPr>
          <a:xfrm flipH="1">
            <a:off x="3455988" y="1898650"/>
            <a:ext cx="454025" cy="534988"/>
          </a:xfrm>
          <a:prstGeom prst="rtTriangle">
            <a:avLst/>
          </a:prstGeom>
          <a:solidFill>
            <a:srgbClr val="0000FF">
              <a:alpha val="51000"/>
            </a:srgb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cxnSp>
        <p:nvCxnSpPr>
          <p:cNvPr id="74" name="Straight Arrow Connector 73"/>
          <p:cNvCxnSpPr/>
          <p:nvPr/>
        </p:nvCxnSpPr>
        <p:spPr>
          <a:xfrm rot="16200000" flipH="1">
            <a:off x="-161132" y="3228182"/>
            <a:ext cx="1236663" cy="0"/>
          </a:xfrm>
          <a:prstGeom prst="straightConnector1">
            <a:avLst/>
          </a:prstGeom>
          <a:ln>
            <a:solidFill>
              <a:schemeClr val="tx1">
                <a:lumMod val="50000"/>
                <a:lumOff val="50000"/>
              </a:schemeClr>
            </a:solidFill>
            <a:prstDash val="dash"/>
            <a:tailEnd type="arrow"/>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rot="5400000">
            <a:off x="3195637" y="3043238"/>
            <a:ext cx="847725" cy="171450"/>
          </a:xfrm>
          <a:prstGeom prst="straightConnector1">
            <a:avLst/>
          </a:prstGeom>
          <a:ln>
            <a:solidFill>
              <a:schemeClr val="tx1">
                <a:lumMod val="50000"/>
                <a:lumOff val="50000"/>
              </a:schemeClr>
            </a:solidFill>
            <a:prstDash val="dash"/>
            <a:tailEnd type="arrow"/>
          </a:ln>
        </p:spPr>
        <p:style>
          <a:lnRef idx="2">
            <a:schemeClr val="accent2"/>
          </a:lnRef>
          <a:fillRef idx="0">
            <a:schemeClr val="accent2"/>
          </a:fillRef>
          <a:effectRef idx="1">
            <a:schemeClr val="accent2"/>
          </a:effectRef>
          <a:fontRef idx="minor">
            <a:schemeClr val="tx1"/>
          </a:fontRef>
        </p:style>
      </p:cxnSp>
      <p:pic>
        <p:nvPicPr>
          <p:cNvPr id="76" name="Picture 136" descr="addin_tmp.png"/>
          <p:cNvPicPr>
            <a:picLocks noChangeAspect="1"/>
          </p:cNvPicPr>
          <p:nvPr>
            <p:custDataLst>
              <p:tags r:id="rId19"/>
            </p:custDataLst>
          </p:nvPr>
        </p:nvPicPr>
        <p:blipFill>
          <a:blip r:embed="rId57" cstate="print">
            <a:extLst>
              <a:ext uri="{28A0092B-C50C-407E-A947-70E740481C1C}">
                <a14:useLocalDpi xmlns:a14="http://schemas.microsoft.com/office/drawing/2010/main" val="0"/>
              </a:ext>
            </a:extLst>
          </a:blip>
          <a:srcRect/>
          <a:stretch>
            <a:fillRect/>
          </a:stretch>
        </p:blipFill>
        <p:spPr bwMode="auto">
          <a:xfrm>
            <a:off x="5006975" y="2566988"/>
            <a:ext cx="1143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7" name="Straight Connector 76"/>
          <p:cNvCxnSpPr/>
          <p:nvPr/>
        </p:nvCxnSpPr>
        <p:spPr>
          <a:xfrm rot="5400000">
            <a:off x="5037931" y="249158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8" name="Picture 142" descr="addin_tmp.png"/>
          <p:cNvPicPr>
            <a:picLocks noChangeAspect="1"/>
          </p:cNvPicPr>
          <p:nvPr>
            <p:custDataLst>
              <p:tags r:id="rId20"/>
            </p:custDataLst>
          </p:nvPr>
        </p:nvPicPr>
        <p:blipFill>
          <a:blip r:embed="rId58" cstate="print">
            <a:extLst>
              <a:ext uri="{28A0092B-C50C-407E-A947-70E740481C1C}">
                <a14:useLocalDpi xmlns:a14="http://schemas.microsoft.com/office/drawing/2010/main" val="0"/>
              </a:ext>
            </a:extLst>
          </a:blip>
          <a:srcRect/>
          <a:stretch>
            <a:fillRect/>
          </a:stretch>
        </p:blipFill>
        <p:spPr bwMode="auto">
          <a:xfrm>
            <a:off x="5468938" y="2566988"/>
            <a:ext cx="153987"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Straight Connector 78"/>
          <p:cNvCxnSpPr/>
          <p:nvPr/>
        </p:nvCxnSpPr>
        <p:spPr>
          <a:xfrm rot="5400000">
            <a:off x="5498306" y="249158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Line 78"/>
          <p:cNvSpPr>
            <a:spLocks noChangeShapeType="1"/>
          </p:cNvSpPr>
          <p:nvPr/>
        </p:nvSpPr>
        <p:spPr bwMode="auto">
          <a:xfrm>
            <a:off x="4687888" y="2433638"/>
            <a:ext cx="13017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81" name="Right Triangle 80"/>
          <p:cNvSpPr/>
          <p:nvPr/>
        </p:nvSpPr>
        <p:spPr>
          <a:xfrm flipH="1">
            <a:off x="5094288" y="1898650"/>
            <a:ext cx="454025" cy="534988"/>
          </a:xfrm>
          <a:prstGeom prst="rtTriangl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cxnSp>
        <p:nvCxnSpPr>
          <p:cNvPr id="82" name="Straight Arrow Connector 81"/>
          <p:cNvCxnSpPr/>
          <p:nvPr/>
        </p:nvCxnSpPr>
        <p:spPr>
          <a:xfrm rot="5400000">
            <a:off x="4567238" y="3233737"/>
            <a:ext cx="1219200" cy="180975"/>
          </a:xfrm>
          <a:prstGeom prst="straightConnector1">
            <a:avLst/>
          </a:prstGeom>
          <a:ln>
            <a:solidFill>
              <a:schemeClr val="tx1">
                <a:lumMod val="50000"/>
                <a:lumOff val="50000"/>
              </a:schemeClr>
            </a:solidFill>
            <a:prstDash val="dash"/>
            <a:tailEnd type="arrow"/>
          </a:ln>
        </p:spPr>
        <p:style>
          <a:lnRef idx="2">
            <a:schemeClr val="accent2"/>
          </a:lnRef>
          <a:fillRef idx="0">
            <a:schemeClr val="accent2"/>
          </a:fillRef>
          <a:effectRef idx="1">
            <a:schemeClr val="accent2"/>
          </a:effectRef>
          <a:fontRef idx="minor">
            <a:schemeClr val="tx1"/>
          </a:fontRef>
        </p:style>
      </p:cxnSp>
      <p:pic>
        <p:nvPicPr>
          <p:cNvPr id="83" name="Picture 105" descr="addin_tmp.png"/>
          <p:cNvPicPr>
            <a:picLocks noChangeAspect="1"/>
          </p:cNvPicPr>
          <p:nvPr>
            <p:custDataLst>
              <p:tags r:id="rId21"/>
            </p:custDataLst>
          </p:nvPr>
        </p:nvPicPr>
        <p:blipFill>
          <a:blip r:embed="rId60" cstate="print">
            <a:extLst>
              <a:ext uri="{28A0092B-C50C-407E-A947-70E740481C1C}">
                <a14:useLocalDpi xmlns:a14="http://schemas.microsoft.com/office/drawing/2010/main" val="0"/>
              </a:ext>
            </a:extLst>
          </a:blip>
          <a:srcRect/>
          <a:stretch>
            <a:fillRect/>
          </a:stretch>
        </p:blipFill>
        <p:spPr bwMode="auto">
          <a:xfrm>
            <a:off x="2906713" y="1689100"/>
            <a:ext cx="19685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108" descr="addin_tmp.png"/>
          <p:cNvPicPr>
            <a:picLocks noChangeAspect="1"/>
          </p:cNvPicPr>
          <p:nvPr>
            <p:custDataLst>
              <p:tags r:id="rId22"/>
            </p:custDataLst>
          </p:nvPr>
        </p:nvPicPr>
        <p:blipFill>
          <a:blip r:embed="rId61" cstate="print">
            <a:extLst>
              <a:ext uri="{28A0092B-C50C-407E-A947-70E740481C1C}">
                <a14:useLocalDpi xmlns:a14="http://schemas.microsoft.com/office/drawing/2010/main" val="0"/>
              </a:ext>
            </a:extLst>
          </a:blip>
          <a:srcRect/>
          <a:stretch>
            <a:fillRect/>
          </a:stretch>
        </p:blipFill>
        <p:spPr bwMode="auto">
          <a:xfrm>
            <a:off x="3998913" y="1676400"/>
            <a:ext cx="45243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5" name="Straight Arrow Connector 84"/>
          <p:cNvCxnSpPr/>
          <p:nvPr/>
        </p:nvCxnSpPr>
        <p:spPr>
          <a:xfrm>
            <a:off x="3086100" y="1835150"/>
            <a:ext cx="184150" cy="177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rot="5400000">
            <a:off x="3921125" y="1927225"/>
            <a:ext cx="279400" cy="952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7" name="Line 78"/>
          <p:cNvSpPr>
            <a:spLocks noChangeShapeType="1"/>
          </p:cNvSpPr>
          <p:nvPr/>
        </p:nvSpPr>
        <p:spPr bwMode="auto">
          <a:xfrm>
            <a:off x="6378575" y="2427288"/>
            <a:ext cx="23828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88" name="Picture 136" descr="addin_tmp.png"/>
          <p:cNvPicPr>
            <a:picLocks noChangeAspect="1"/>
          </p:cNvPicPr>
          <p:nvPr>
            <p:custDataLst>
              <p:tags r:id="rId23"/>
            </p:custDataLst>
          </p:nvPr>
        </p:nvPicPr>
        <p:blipFill>
          <a:blip r:embed="rId57" cstate="print">
            <a:extLst>
              <a:ext uri="{28A0092B-C50C-407E-A947-70E740481C1C}">
                <a14:useLocalDpi xmlns:a14="http://schemas.microsoft.com/office/drawing/2010/main" val="0"/>
              </a:ext>
            </a:extLst>
          </a:blip>
          <a:srcRect/>
          <a:stretch>
            <a:fillRect/>
          </a:stretch>
        </p:blipFill>
        <p:spPr bwMode="auto">
          <a:xfrm>
            <a:off x="7908925" y="2560638"/>
            <a:ext cx="1143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 name="Straight Connector 88"/>
          <p:cNvCxnSpPr/>
          <p:nvPr/>
        </p:nvCxnSpPr>
        <p:spPr>
          <a:xfrm rot="5400000">
            <a:off x="7939881" y="248523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0" name="Picture 142" descr="addin_tmp.png"/>
          <p:cNvPicPr>
            <a:picLocks noChangeAspect="1"/>
          </p:cNvPicPr>
          <p:nvPr>
            <p:custDataLst>
              <p:tags r:id="rId24"/>
            </p:custDataLst>
          </p:nvPr>
        </p:nvPicPr>
        <p:blipFill>
          <a:blip r:embed="rId58" cstate="print">
            <a:extLst>
              <a:ext uri="{28A0092B-C50C-407E-A947-70E740481C1C}">
                <a14:useLocalDpi xmlns:a14="http://schemas.microsoft.com/office/drawing/2010/main" val="0"/>
              </a:ext>
            </a:extLst>
          </a:blip>
          <a:srcRect/>
          <a:stretch>
            <a:fillRect/>
          </a:stretch>
        </p:blipFill>
        <p:spPr bwMode="auto">
          <a:xfrm>
            <a:off x="8359775" y="2560638"/>
            <a:ext cx="153988"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1" name="Straight Connector 90"/>
          <p:cNvCxnSpPr/>
          <p:nvPr/>
        </p:nvCxnSpPr>
        <p:spPr>
          <a:xfrm rot="5400000">
            <a:off x="8389144" y="248523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L-Shape 91"/>
          <p:cNvSpPr/>
          <p:nvPr/>
        </p:nvSpPr>
        <p:spPr>
          <a:xfrm rot="16200000">
            <a:off x="7972425" y="1965325"/>
            <a:ext cx="474663" cy="449263"/>
          </a:xfrm>
          <a:prstGeom prst="corner">
            <a:avLst>
              <a:gd name="adj1" fmla="val 50000"/>
              <a:gd name="adj2" fmla="val 68354"/>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93" name="Picture 129" descr="addin_tmp.png"/>
          <p:cNvPicPr>
            <a:picLocks noChangeAspect="1"/>
          </p:cNvPicPr>
          <p:nvPr>
            <p:custDataLst>
              <p:tags r:id="rId25"/>
            </p:custDataLst>
          </p:nvPr>
        </p:nvPicPr>
        <p:blipFill>
          <a:blip r:embed="rId62" cstate="print">
            <a:extLst>
              <a:ext uri="{28A0092B-C50C-407E-A947-70E740481C1C}">
                <a14:useLocalDpi xmlns:a14="http://schemas.microsoft.com/office/drawing/2010/main" val="0"/>
              </a:ext>
            </a:extLst>
          </a:blip>
          <a:srcRect/>
          <a:stretch>
            <a:fillRect/>
          </a:stretch>
        </p:blipFill>
        <p:spPr bwMode="auto">
          <a:xfrm>
            <a:off x="8015288" y="1979613"/>
            <a:ext cx="698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131" descr="addin_tmp.png"/>
          <p:cNvPicPr>
            <a:picLocks noChangeAspect="1"/>
          </p:cNvPicPr>
          <p:nvPr>
            <p:custDataLst>
              <p:tags r:id="rId26"/>
            </p:custDataLst>
          </p:nvPr>
        </p:nvPicPr>
        <p:blipFill>
          <a:blip r:embed="rId63" cstate="print">
            <a:extLst>
              <a:ext uri="{28A0092B-C50C-407E-A947-70E740481C1C}">
                <a14:useLocalDpi xmlns:a14="http://schemas.microsoft.com/office/drawing/2010/main" val="0"/>
              </a:ext>
            </a:extLst>
          </a:blip>
          <a:srcRect/>
          <a:stretch>
            <a:fillRect/>
          </a:stretch>
        </p:blipFill>
        <p:spPr bwMode="auto">
          <a:xfrm>
            <a:off x="8170863" y="1808163"/>
            <a:ext cx="325437" cy="11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L-Shape 94"/>
          <p:cNvSpPr/>
          <p:nvPr/>
        </p:nvSpPr>
        <p:spPr>
          <a:xfrm rot="16200000" flipH="1" flipV="1">
            <a:off x="6538913" y="2436813"/>
            <a:ext cx="474662" cy="449262"/>
          </a:xfrm>
          <a:prstGeom prst="corner">
            <a:avLst>
              <a:gd name="adj1" fmla="val 50000"/>
              <a:gd name="adj2" fmla="val 68354"/>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96" name="Picture 143" descr="addin_tmp.png"/>
          <p:cNvPicPr>
            <a:picLocks noChangeAspect="1"/>
          </p:cNvPicPr>
          <p:nvPr>
            <p:custDataLst>
              <p:tags r:id="rId27"/>
            </p:custDataLst>
          </p:nvPr>
        </p:nvPicPr>
        <p:blipFill>
          <a:blip r:embed="rId64" cstate="print">
            <a:extLst>
              <a:ext uri="{28A0092B-C50C-407E-A947-70E740481C1C}">
                <a14:useLocalDpi xmlns:a14="http://schemas.microsoft.com/office/drawing/2010/main" val="0"/>
              </a:ext>
            </a:extLst>
          </a:blip>
          <a:srcRect/>
          <a:stretch>
            <a:fillRect/>
          </a:stretch>
        </p:blipFill>
        <p:spPr bwMode="auto">
          <a:xfrm>
            <a:off x="6829425" y="2784475"/>
            <a:ext cx="184150"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144" descr="addin_tmp.png"/>
          <p:cNvPicPr>
            <a:picLocks noChangeAspect="1"/>
          </p:cNvPicPr>
          <p:nvPr>
            <p:custDataLst>
              <p:tags r:id="rId28"/>
            </p:custDataLst>
          </p:nvPr>
        </p:nvPicPr>
        <p:blipFill>
          <a:blip r:embed="rId65" cstate="print">
            <a:extLst>
              <a:ext uri="{28A0092B-C50C-407E-A947-70E740481C1C}">
                <a14:useLocalDpi xmlns:a14="http://schemas.microsoft.com/office/drawing/2010/main" val="0"/>
              </a:ext>
            </a:extLst>
          </a:blip>
          <a:srcRect/>
          <a:stretch>
            <a:fillRect/>
          </a:stretch>
        </p:blipFill>
        <p:spPr bwMode="auto">
          <a:xfrm>
            <a:off x="6256338" y="2955925"/>
            <a:ext cx="5540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8" name="Straight Connector 97"/>
          <p:cNvCxnSpPr/>
          <p:nvPr/>
        </p:nvCxnSpPr>
        <p:spPr>
          <a:xfrm rot="5400000" flipH="1" flipV="1">
            <a:off x="8057356" y="2275682"/>
            <a:ext cx="306387"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99" name="Picture 151" descr="addin_tmp.png"/>
          <p:cNvPicPr>
            <a:picLocks noChangeAspect="1"/>
          </p:cNvPicPr>
          <p:nvPr>
            <p:custDataLst>
              <p:tags r:id="rId29"/>
            </p:custDataLst>
          </p:nvPr>
        </p:nvPicPr>
        <p:blipFill>
          <a:blip r:embed="rId66" cstate="print">
            <a:extLst>
              <a:ext uri="{28A0092B-C50C-407E-A947-70E740481C1C}">
                <a14:useLocalDpi xmlns:a14="http://schemas.microsoft.com/office/drawing/2010/main" val="0"/>
              </a:ext>
            </a:extLst>
          </a:blip>
          <a:srcRect/>
          <a:stretch>
            <a:fillRect/>
          </a:stretch>
        </p:blipFill>
        <p:spPr bwMode="auto">
          <a:xfrm>
            <a:off x="8105775" y="2560638"/>
            <a:ext cx="1968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0" name="Straight Connector 99"/>
          <p:cNvCxnSpPr/>
          <p:nvPr/>
        </p:nvCxnSpPr>
        <p:spPr>
          <a:xfrm rot="5400000">
            <a:off x="8163719" y="2485232"/>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5400000" flipH="1" flipV="1">
            <a:off x="6625431" y="2580482"/>
            <a:ext cx="306387"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02" name="Picture 176" descr="addin_tmp.png"/>
          <p:cNvPicPr>
            <a:picLocks noChangeAspect="1"/>
          </p:cNvPicPr>
          <p:nvPr>
            <p:custDataLst>
              <p:tags r:id="rId30"/>
            </p:custDataLst>
          </p:nvPr>
        </p:nvPicPr>
        <p:blipFill>
          <a:blip r:embed="rId67" cstate="print">
            <a:extLst>
              <a:ext uri="{28A0092B-C50C-407E-A947-70E740481C1C}">
                <a14:useLocalDpi xmlns:a14="http://schemas.microsoft.com/office/drawing/2010/main" val="0"/>
              </a:ext>
            </a:extLst>
          </a:blip>
          <a:srcRect/>
          <a:stretch>
            <a:fillRect/>
          </a:stretch>
        </p:blipFill>
        <p:spPr bwMode="auto">
          <a:xfrm>
            <a:off x="6424613" y="1751013"/>
            <a:ext cx="1176337"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Line 78"/>
          <p:cNvSpPr>
            <a:spLocks noChangeShapeType="1"/>
          </p:cNvSpPr>
          <p:nvPr/>
        </p:nvSpPr>
        <p:spPr bwMode="auto">
          <a:xfrm>
            <a:off x="5788025" y="4475163"/>
            <a:ext cx="238283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4" name="Picture 136" descr="addin_tmp.png"/>
          <p:cNvPicPr>
            <a:picLocks noChangeAspect="1"/>
          </p:cNvPicPr>
          <p:nvPr>
            <p:custDataLst>
              <p:tags r:id="rId31"/>
            </p:custDataLst>
          </p:nvPr>
        </p:nvPicPr>
        <p:blipFill>
          <a:blip r:embed="rId57" cstate="print">
            <a:extLst>
              <a:ext uri="{28A0092B-C50C-407E-A947-70E740481C1C}">
                <a14:useLocalDpi xmlns:a14="http://schemas.microsoft.com/office/drawing/2010/main" val="0"/>
              </a:ext>
            </a:extLst>
          </a:blip>
          <a:srcRect/>
          <a:stretch>
            <a:fillRect/>
          </a:stretch>
        </p:blipFill>
        <p:spPr bwMode="auto">
          <a:xfrm>
            <a:off x="7318375" y="4608513"/>
            <a:ext cx="1143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5" name="Straight Connector 104"/>
          <p:cNvCxnSpPr/>
          <p:nvPr/>
        </p:nvCxnSpPr>
        <p:spPr>
          <a:xfrm rot="5400000">
            <a:off x="7349331" y="4533107"/>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6" name="Picture 142" descr="addin_tmp.png"/>
          <p:cNvPicPr>
            <a:picLocks noChangeAspect="1"/>
          </p:cNvPicPr>
          <p:nvPr>
            <p:custDataLst>
              <p:tags r:id="rId32"/>
            </p:custDataLst>
          </p:nvPr>
        </p:nvPicPr>
        <p:blipFill>
          <a:blip r:embed="rId58" cstate="print">
            <a:extLst>
              <a:ext uri="{28A0092B-C50C-407E-A947-70E740481C1C}">
                <a14:useLocalDpi xmlns:a14="http://schemas.microsoft.com/office/drawing/2010/main" val="0"/>
              </a:ext>
            </a:extLst>
          </a:blip>
          <a:srcRect/>
          <a:stretch>
            <a:fillRect/>
          </a:stretch>
        </p:blipFill>
        <p:spPr bwMode="auto">
          <a:xfrm>
            <a:off x="7769225" y="4608513"/>
            <a:ext cx="153988"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7" name="Straight Connector 106"/>
          <p:cNvCxnSpPr/>
          <p:nvPr/>
        </p:nvCxnSpPr>
        <p:spPr>
          <a:xfrm rot="5400000">
            <a:off x="7798594" y="4533107"/>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L-Shape 107"/>
          <p:cNvSpPr/>
          <p:nvPr/>
        </p:nvSpPr>
        <p:spPr>
          <a:xfrm rot="16200000">
            <a:off x="7381875" y="4013200"/>
            <a:ext cx="474663" cy="449263"/>
          </a:xfrm>
          <a:prstGeom prst="corner">
            <a:avLst>
              <a:gd name="adj1" fmla="val 50000"/>
              <a:gd name="adj2" fmla="val 68354"/>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pic>
        <p:nvPicPr>
          <p:cNvPr id="109" name="Picture 173" descr="addin_tmp.png"/>
          <p:cNvPicPr>
            <a:picLocks noChangeAspect="1"/>
          </p:cNvPicPr>
          <p:nvPr>
            <p:custDataLst>
              <p:tags r:id="rId33"/>
            </p:custDataLst>
          </p:nvPr>
        </p:nvPicPr>
        <p:blipFill>
          <a:blip r:embed="rId68" cstate="print">
            <a:extLst>
              <a:ext uri="{28A0092B-C50C-407E-A947-70E740481C1C}">
                <a14:useLocalDpi xmlns:a14="http://schemas.microsoft.com/office/drawing/2010/main" val="0"/>
              </a:ext>
            </a:extLst>
          </a:blip>
          <a:srcRect/>
          <a:stretch>
            <a:fillRect/>
          </a:stretch>
        </p:blipFill>
        <p:spPr bwMode="auto">
          <a:xfrm>
            <a:off x="6586538" y="3951288"/>
            <a:ext cx="768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L-Shape 109"/>
          <p:cNvSpPr/>
          <p:nvPr/>
        </p:nvSpPr>
        <p:spPr>
          <a:xfrm rot="16200000" flipH="1" flipV="1">
            <a:off x="5948363" y="4484688"/>
            <a:ext cx="474662" cy="449262"/>
          </a:xfrm>
          <a:prstGeom prst="corner">
            <a:avLst>
              <a:gd name="adj1" fmla="val 50000"/>
              <a:gd name="adj2" fmla="val 68354"/>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cxnSp>
        <p:nvCxnSpPr>
          <p:cNvPr id="111" name="Straight Connector 110"/>
          <p:cNvCxnSpPr/>
          <p:nvPr/>
        </p:nvCxnSpPr>
        <p:spPr>
          <a:xfrm rot="5400000" flipH="1" flipV="1">
            <a:off x="7466806" y="4323557"/>
            <a:ext cx="306387"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12" name="Picture 169" descr="addin_tmp.png"/>
          <p:cNvPicPr>
            <a:picLocks noChangeAspect="1"/>
          </p:cNvPicPr>
          <p:nvPr>
            <p:custDataLst>
              <p:tags r:id="rId34"/>
            </p:custDataLst>
          </p:nvPr>
        </p:nvPicPr>
        <p:blipFill>
          <a:blip r:embed="rId66" cstate="print">
            <a:extLst>
              <a:ext uri="{28A0092B-C50C-407E-A947-70E740481C1C}">
                <a14:useLocalDpi xmlns:a14="http://schemas.microsoft.com/office/drawing/2010/main" val="0"/>
              </a:ext>
            </a:extLst>
          </a:blip>
          <a:srcRect/>
          <a:stretch>
            <a:fillRect/>
          </a:stretch>
        </p:blipFill>
        <p:spPr bwMode="auto">
          <a:xfrm>
            <a:off x="7515225" y="4608513"/>
            <a:ext cx="1968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 name="Straight Connector 112"/>
          <p:cNvCxnSpPr/>
          <p:nvPr/>
        </p:nvCxnSpPr>
        <p:spPr>
          <a:xfrm rot="5400000">
            <a:off x="7573169" y="4533107"/>
            <a:ext cx="9683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flipH="1" flipV="1">
            <a:off x="6034881" y="4628357"/>
            <a:ext cx="306387"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115" name="Picture 175" descr="addin_tmp.png"/>
          <p:cNvPicPr>
            <a:picLocks noChangeAspect="1"/>
          </p:cNvPicPr>
          <p:nvPr>
            <p:custDataLst>
              <p:tags r:id="rId35"/>
            </p:custDataLst>
          </p:nvPr>
        </p:nvPicPr>
        <p:blipFill>
          <a:blip r:embed="rId69" cstate="print">
            <a:extLst>
              <a:ext uri="{28A0092B-C50C-407E-A947-70E740481C1C}">
                <a14:useLocalDpi xmlns:a14="http://schemas.microsoft.com/office/drawing/2010/main" val="0"/>
              </a:ext>
            </a:extLst>
          </a:blip>
          <a:srcRect/>
          <a:stretch>
            <a:fillRect/>
          </a:stretch>
        </p:blipFill>
        <p:spPr bwMode="auto">
          <a:xfrm>
            <a:off x="7262813" y="3646488"/>
            <a:ext cx="10175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618" name="Picture 198" descr="addin_tmp.png"/>
          <p:cNvPicPr>
            <a:picLocks noChangeAspect="1"/>
          </p:cNvPicPr>
          <p:nvPr>
            <p:custDataLst>
              <p:tags r:id="rId36"/>
            </p:custDataLst>
          </p:nvPr>
        </p:nvPicPr>
        <p:blipFill>
          <a:blip r:embed="rId70" cstate="print">
            <a:extLst>
              <a:ext uri="{28A0092B-C50C-407E-A947-70E740481C1C}">
                <a14:useLocalDpi xmlns:a14="http://schemas.microsoft.com/office/drawing/2010/main" val="0"/>
              </a:ext>
            </a:extLst>
          </a:blip>
          <a:srcRect/>
          <a:stretch>
            <a:fillRect/>
          </a:stretch>
        </p:blipFill>
        <p:spPr bwMode="auto">
          <a:xfrm>
            <a:off x="695325" y="1389063"/>
            <a:ext cx="11969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Picture 182" descr="addin_tmp.png"/>
          <p:cNvPicPr>
            <a:picLocks noChangeAspect="1"/>
          </p:cNvPicPr>
          <p:nvPr>
            <p:custDataLst>
              <p:tags r:id="rId37"/>
            </p:custDataLst>
          </p:nvPr>
        </p:nvPicPr>
        <p:blipFill>
          <a:blip r:embed="rId71" cstate="print">
            <a:extLst>
              <a:ext uri="{28A0092B-C50C-407E-A947-70E740481C1C}">
                <a14:useLocalDpi xmlns:a14="http://schemas.microsoft.com/office/drawing/2010/main" val="0"/>
              </a:ext>
            </a:extLst>
          </a:blip>
          <a:srcRect/>
          <a:stretch>
            <a:fillRect/>
          </a:stretch>
        </p:blipFill>
        <p:spPr bwMode="auto">
          <a:xfrm>
            <a:off x="3352800" y="1389063"/>
            <a:ext cx="52705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99" descr="addin_tmp.png"/>
          <p:cNvPicPr>
            <a:picLocks noChangeAspect="1"/>
          </p:cNvPicPr>
          <p:nvPr>
            <p:custDataLst>
              <p:tags r:id="rId38"/>
            </p:custDataLst>
          </p:nvPr>
        </p:nvPicPr>
        <p:blipFill>
          <a:blip r:embed="rId72" cstate="print">
            <a:extLst>
              <a:ext uri="{28A0092B-C50C-407E-A947-70E740481C1C}">
                <a14:useLocalDpi xmlns:a14="http://schemas.microsoft.com/office/drawing/2010/main" val="0"/>
              </a:ext>
            </a:extLst>
          </a:blip>
          <a:srcRect/>
          <a:stretch>
            <a:fillRect/>
          </a:stretch>
        </p:blipFill>
        <p:spPr bwMode="auto">
          <a:xfrm>
            <a:off x="4610100" y="1389063"/>
            <a:ext cx="13335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189" descr="addin_tmp.png"/>
          <p:cNvPicPr>
            <a:picLocks noChangeAspect="1"/>
          </p:cNvPicPr>
          <p:nvPr>
            <p:custDataLst>
              <p:tags r:id="rId39"/>
            </p:custDataLst>
          </p:nvPr>
        </p:nvPicPr>
        <p:blipFill>
          <a:blip r:embed="rId73" cstate="print">
            <a:extLst>
              <a:ext uri="{28A0092B-C50C-407E-A947-70E740481C1C}">
                <a14:useLocalDpi xmlns:a14="http://schemas.microsoft.com/office/drawing/2010/main" val="0"/>
              </a:ext>
            </a:extLst>
          </a:blip>
          <a:srcRect/>
          <a:stretch>
            <a:fillRect/>
          </a:stretch>
        </p:blipFill>
        <p:spPr bwMode="auto">
          <a:xfrm>
            <a:off x="6705600" y="1389063"/>
            <a:ext cx="1443038"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92" descr="addin_tmp.png"/>
          <p:cNvPicPr>
            <a:picLocks noChangeAspect="1"/>
          </p:cNvPicPr>
          <p:nvPr>
            <p:custDataLst>
              <p:tags r:id="rId40"/>
            </p:custDataLst>
          </p:nvPr>
        </p:nvPicPr>
        <p:blipFill>
          <a:blip r:embed="rId74" cstate="print">
            <a:extLst>
              <a:ext uri="{28A0092B-C50C-407E-A947-70E740481C1C}">
                <a14:useLocalDpi xmlns:a14="http://schemas.microsoft.com/office/drawing/2010/main" val="0"/>
              </a:ext>
            </a:extLst>
          </a:blip>
          <a:srcRect/>
          <a:stretch>
            <a:fillRect/>
          </a:stretch>
        </p:blipFill>
        <p:spPr bwMode="auto">
          <a:xfrm>
            <a:off x="5962650" y="3408363"/>
            <a:ext cx="20066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Oval 120"/>
          <p:cNvSpPr/>
          <p:nvPr/>
        </p:nvSpPr>
        <p:spPr>
          <a:xfrm>
            <a:off x="2976563" y="2100263"/>
            <a:ext cx="69850" cy="69850"/>
          </a:xfrm>
          <a:prstGeom prst="ellipse">
            <a:avLst/>
          </a:prstGeom>
          <a:solidFill>
            <a:srgbClr val="FF0000">
              <a:alpha val="5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22" name="Oval 121"/>
          <p:cNvSpPr/>
          <p:nvPr/>
        </p:nvSpPr>
        <p:spPr>
          <a:xfrm>
            <a:off x="3109913" y="2100263"/>
            <a:ext cx="71437" cy="69850"/>
          </a:xfrm>
          <a:prstGeom prst="ellipse">
            <a:avLst/>
          </a:prstGeom>
          <a:solidFill>
            <a:srgbClr val="FF0000">
              <a:alpha val="5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23" name="Oval 122"/>
          <p:cNvSpPr/>
          <p:nvPr/>
        </p:nvSpPr>
        <p:spPr>
          <a:xfrm>
            <a:off x="4110038" y="2100263"/>
            <a:ext cx="69850" cy="69850"/>
          </a:xfrm>
          <a:prstGeom prst="ellipse">
            <a:avLst/>
          </a:prstGeom>
          <a:solidFill>
            <a:srgbClr val="FF0000">
              <a:alpha val="5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124" name="Oval 123"/>
          <p:cNvSpPr/>
          <p:nvPr/>
        </p:nvSpPr>
        <p:spPr>
          <a:xfrm>
            <a:off x="4243388" y="2100263"/>
            <a:ext cx="71437" cy="69850"/>
          </a:xfrm>
          <a:prstGeom prst="ellipse">
            <a:avLst/>
          </a:prstGeom>
          <a:solidFill>
            <a:srgbClr val="FF0000">
              <a:alpha val="5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pic>
        <p:nvPicPr>
          <p:cNvPr id="140" name="Picture 139"/>
          <p:cNvPicPr>
            <a:picLocks noChangeAspect="1"/>
          </p:cNvPicPr>
          <p:nvPr>
            <p:custDataLst>
              <p:tags r:id="rId41"/>
            </p:custDataLst>
          </p:nvPr>
        </p:nvPicPr>
        <p:blipFill>
          <a:blip r:embed="rId75" cstate="print">
            <a:extLst>
              <a:ext uri="{28A0092B-C50C-407E-A947-70E740481C1C}">
                <a14:useLocalDpi xmlns:a14="http://schemas.microsoft.com/office/drawing/2010/main" val="0"/>
              </a:ext>
            </a:extLst>
          </a:blip>
          <a:srcRect/>
          <a:stretch>
            <a:fillRect/>
          </a:stretch>
        </p:blipFill>
        <p:spPr bwMode="auto">
          <a:xfrm>
            <a:off x="755650" y="5794375"/>
            <a:ext cx="297973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140"/>
          <p:cNvPicPr>
            <a:picLocks noChangeAspect="1"/>
          </p:cNvPicPr>
          <p:nvPr>
            <p:custDataLst>
              <p:tags r:id="rId42"/>
            </p:custDataLst>
          </p:nvPr>
        </p:nvPicPr>
        <p:blipFill>
          <a:blip r:embed="rId76" cstate="print">
            <a:extLst>
              <a:ext uri="{28A0092B-C50C-407E-A947-70E740481C1C}">
                <a14:useLocalDpi xmlns:a14="http://schemas.microsoft.com/office/drawing/2010/main" val="0"/>
              </a:ext>
            </a:extLst>
          </a:blip>
          <a:srcRect/>
          <a:stretch>
            <a:fillRect/>
          </a:stretch>
        </p:blipFill>
        <p:spPr bwMode="auto">
          <a:xfrm>
            <a:off x="755650" y="6097588"/>
            <a:ext cx="4013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 Box 20"/>
          <p:cNvSpPr txBox="1">
            <a:spLocks noChangeArrowheads="1"/>
          </p:cNvSpPr>
          <p:nvPr/>
        </p:nvSpPr>
        <p:spPr bwMode="auto">
          <a:xfrm>
            <a:off x="263525" y="5365750"/>
            <a:ext cx="6977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77"/>
              </a:buBlip>
            </a:pPr>
            <a:r>
              <a:rPr lang="en-US" sz="2000">
                <a:cs typeface="Tahoma" pitchFamily="34" charset="0"/>
              </a:rPr>
              <a:t> Delays result in different linear combinations of the bands</a:t>
            </a:r>
          </a:p>
        </p:txBody>
      </p:sp>
      <p:sp>
        <p:nvSpPr>
          <p:cNvPr id="131" name="Right Brace 130"/>
          <p:cNvSpPr/>
          <p:nvPr/>
        </p:nvSpPr>
        <p:spPr>
          <a:xfrm>
            <a:off x="4778375" y="5729288"/>
            <a:ext cx="228600" cy="701675"/>
          </a:xfrm>
          <a:prstGeom prst="rightBrace">
            <a:avLst>
              <a:gd name="adj1" fmla="val 26388"/>
              <a:gd name="adj2" fmla="val 50000"/>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pic>
        <p:nvPicPr>
          <p:cNvPr id="136" name="Picture 135"/>
          <p:cNvPicPr>
            <a:picLocks noChangeAspect="1"/>
          </p:cNvPicPr>
          <p:nvPr>
            <p:custDataLst>
              <p:tags r:id="rId43"/>
            </p:custDataLst>
          </p:nvPr>
        </p:nvPicPr>
        <p:blipFill>
          <a:blip r:embed="rId78" cstate="print">
            <a:extLst>
              <a:ext uri="{28A0092B-C50C-407E-A947-70E740481C1C}">
                <a14:useLocalDpi xmlns:a14="http://schemas.microsoft.com/office/drawing/2010/main" val="0"/>
              </a:ext>
            </a:extLst>
          </a:blip>
          <a:srcRect/>
          <a:stretch>
            <a:fillRect/>
          </a:stretch>
        </p:blipFill>
        <p:spPr bwMode="auto">
          <a:xfrm>
            <a:off x="5176838" y="5837238"/>
            <a:ext cx="19113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 name="Left Arrow 132"/>
          <p:cNvSpPr/>
          <p:nvPr/>
        </p:nvSpPr>
        <p:spPr>
          <a:xfrm>
            <a:off x="8434388" y="3698875"/>
            <a:ext cx="646112"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34" name="Left Arrow 133"/>
          <p:cNvSpPr/>
          <p:nvPr/>
        </p:nvSpPr>
        <p:spPr>
          <a:xfrm>
            <a:off x="7262813" y="5938838"/>
            <a:ext cx="646112"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left)">
                                      <p:cBhvr>
                                        <p:cTn id="7" dur="500"/>
                                        <p:tgtEl>
                                          <p:spTgt spid="140"/>
                                        </p:tgtEl>
                                      </p:cBhvr>
                                    </p:animEffect>
                                  </p:childTnLst>
                                </p:cTn>
                              </p:par>
                              <p:par>
                                <p:cTn id="8" presetID="22" presetClass="entr" presetSubtype="8" fill="hold" nodeType="withEffect">
                                  <p:stCondLst>
                                    <p:cond delay="0"/>
                                  </p:stCondLst>
                                  <p:childTnLst>
                                    <p:set>
                                      <p:cBhvr>
                                        <p:cTn id="9" dur="1" fill="hold">
                                          <p:stCondLst>
                                            <p:cond delay="0"/>
                                          </p:stCondLst>
                                        </p:cTn>
                                        <p:tgtEl>
                                          <p:spTgt spid="141"/>
                                        </p:tgtEl>
                                        <p:attrNameLst>
                                          <p:attrName>style.visibility</p:attrName>
                                        </p:attrNameLst>
                                      </p:cBhvr>
                                      <p:to>
                                        <p:strVal val="visible"/>
                                      </p:to>
                                    </p:set>
                                    <p:animEffect transition="in" filter="wipe(left)">
                                      <p:cBhvr>
                                        <p:cTn id="10" dur="500"/>
                                        <p:tgtEl>
                                          <p:spTgt spid="14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0"/>
                                        </p:tgtEl>
                                        <p:attrNameLst>
                                          <p:attrName>style.visibility</p:attrName>
                                        </p:attrNameLst>
                                      </p:cBhvr>
                                      <p:to>
                                        <p:strVal val="visible"/>
                                      </p:to>
                                    </p:set>
                                    <p:animEffect transition="in" filter="wipe(left)">
                                      <p:cBhvr>
                                        <p:cTn id="13" dur="500"/>
                                        <p:tgtEl>
                                          <p:spTgt spid="13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1"/>
                                        </p:tgtEl>
                                        <p:attrNameLst>
                                          <p:attrName>style.visibility</p:attrName>
                                        </p:attrNameLst>
                                      </p:cBhvr>
                                      <p:to>
                                        <p:strVal val="visible"/>
                                      </p:to>
                                    </p:set>
                                    <p:animEffect transition="in" filter="wipe(left)">
                                      <p:cBhvr>
                                        <p:cTn id="16" dur="500"/>
                                        <p:tgtEl>
                                          <p:spTgt spid="131"/>
                                        </p:tgtEl>
                                      </p:cBhvr>
                                    </p:animEffect>
                                  </p:childTnLst>
                                </p:cTn>
                              </p:par>
                              <p:par>
                                <p:cTn id="17" presetID="22" presetClass="entr" presetSubtype="8" fill="hold" nodeType="withEffect">
                                  <p:stCondLst>
                                    <p:cond delay="0"/>
                                  </p:stCondLst>
                                  <p:childTnLst>
                                    <p:set>
                                      <p:cBhvr>
                                        <p:cTn id="18" dur="1" fill="hold">
                                          <p:stCondLst>
                                            <p:cond delay="0"/>
                                          </p:stCondLst>
                                        </p:cTn>
                                        <p:tgtEl>
                                          <p:spTgt spid="136"/>
                                        </p:tgtEl>
                                        <p:attrNameLst>
                                          <p:attrName>style.visibility</p:attrName>
                                        </p:attrNameLst>
                                      </p:cBhvr>
                                      <p:to>
                                        <p:strVal val="visible"/>
                                      </p:to>
                                    </p:set>
                                    <p:animEffect transition="in" filter="wipe(left)">
                                      <p:cBhvr>
                                        <p:cTn id="19" dur="500"/>
                                        <p:tgtEl>
                                          <p:spTgt spid="13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87"/>
                                        </p:tgtEl>
                                        <p:attrNameLst>
                                          <p:attrName>style.visibility</p:attrName>
                                        </p:attrNameLst>
                                      </p:cBhvr>
                                      <p:to>
                                        <p:strVal val="visible"/>
                                      </p:to>
                                    </p:set>
                                    <p:animEffect transition="in" filter="wipe(up)">
                                      <p:cBhvr>
                                        <p:cTn id="22" dur="500"/>
                                        <p:tgtEl>
                                          <p:spTgt spid="87"/>
                                        </p:tgtEl>
                                      </p:cBhvr>
                                    </p:animEffect>
                                  </p:childTnLst>
                                </p:cTn>
                              </p:par>
                              <p:par>
                                <p:cTn id="23" presetID="22" presetClass="entr" presetSubtype="1" fill="hold" nodeType="with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wipe(up)">
                                      <p:cBhvr>
                                        <p:cTn id="25" dur="500"/>
                                        <p:tgtEl>
                                          <p:spTgt spid="88"/>
                                        </p:tgtEl>
                                      </p:cBhvr>
                                    </p:animEffect>
                                  </p:childTnLst>
                                </p:cTn>
                              </p:par>
                              <p:par>
                                <p:cTn id="26" presetID="22" presetClass="entr" presetSubtype="1" fill="hold"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wipe(up)">
                                      <p:cBhvr>
                                        <p:cTn id="28" dur="500"/>
                                        <p:tgtEl>
                                          <p:spTgt spid="89"/>
                                        </p:tgtEl>
                                      </p:cBhvr>
                                    </p:animEffect>
                                  </p:childTnLst>
                                </p:cTn>
                              </p:par>
                              <p:par>
                                <p:cTn id="29" presetID="22" presetClass="entr" presetSubtype="1"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ipe(up)">
                                      <p:cBhvr>
                                        <p:cTn id="31" dur="500"/>
                                        <p:tgtEl>
                                          <p:spTgt spid="90"/>
                                        </p:tgtEl>
                                      </p:cBhvr>
                                    </p:animEffect>
                                  </p:childTnLst>
                                </p:cTn>
                              </p:par>
                              <p:par>
                                <p:cTn id="32" presetID="22" presetClass="entr" presetSubtype="1" fill="hold" nodeType="withEffect">
                                  <p:stCondLst>
                                    <p:cond delay="0"/>
                                  </p:stCondLst>
                                  <p:childTnLst>
                                    <p:set>
                                      <p:cBhvr>
                                        <p:cTn id="33" dur="1" fill="hold">
                                          <p:stCondLst>
                                            <p:cond delay="0"/>
                                          </p:stCondLst>
                                        </p:cTn>
                                        <p:tgtEl>
                                          <p:spTgt spid="91"/>
                                        </p:tgtEl>
                                        <p:attrNameLst>
                                          <p:attrName>style.visibility</p:attrName>
                                        </p:attrNameLst>
                                      </p:cBhvr>
                                      <p:to>
                                        <p:strVal val="visible"/>
                                      </p:to>
                                    </p:set>
                                    <p:animEffect transition="in" filter="wipe(up)">
                                      <p:cBhvr>
                                        <p:cTn id="34" dur="500"/>
                                        <p:tgtEl>
                                          <p:spTgt spid="91"/>
                                        </p:tgtEl>
                                      </p:cBhvr>
                                    </p:animEffect>
                                  </p:childTnLst>
                                </p:cTn>
                              </p:par>
                              <p:par>
                                <p:cTn id="35" presetID="22" presetClass="entr" presetSubtype="1" fill="hold" nodeType="withEffect">
                                  <p:stCondLst>
                                    <p:cond delay="0"/>
                                  </p:stCondLst>
                                  <p:childTnLst>
                                    <p:set>
                                      <p:cBhvr>
                                        <p:cTn id="36" dur="1" fill="hold">
                                          <p:stCondLst>
                                            <p:cond delay="0"/>
                                          </p:stCondLst>
                                        </p:cTn>
                                        <p:tgtEl>
                                          <p:spTgt spid="92"/>
                                        </p:tgtEl>
                                        <p:attrNameLst>
                                          <p:attrName>style.visibility</p:attrName>
                                        </p:attrNameLst>
                                      </p:cBhvr>
                                      <p:to>
                                        <p:strVal val="visible"/>
                                      </p:to>
                                    </p:set>
                                    <p:animEffect transition="in" filter="wipe(up)">
                                      <p:cBhvr>
                                        <p:cTn id="37" dur="500"/>
                                        <p:tgtEl>
                                          <p:spTgt spid="92"/>
                                        </p:tgtEl>
                                      </p:cBhvr>
                                    </p:animEffect>
                                  </p:childTnLst>
                                </p:cTn>
                              </p:par>
                              <p:par>
                                <p:cTn id="38" presetID="22" presetClass="entr" presetSubtype="1" fill="hold" nodeType="with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wipe(up)">
                                      <p:cBhvr>
                                        <p:cTn id="40" dur="500"/>
                                        <p:tgtEl>
                                          <p:spTgt spid="93"/>
                                        </p:tgtEl>
                                      </p:cBhvr>
                                    </p:animEffect>
                                  </p:childTnLst>
                                </p:cTn>
                              </p:par>
                              <p:par>
                                <p:cTn id="41" presetID="22" presetClass="entr" presetSubtype="1"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up)">
                                      <p:cBhvr>
                                        <p:cTn id="43" dur="500"/>
                                        <p:tgtEl>
                                          <p:spTgt spid="95"/>
                                        </p:tgtEl>
                                      </p:cBhvr>
                                    </p:animEffect>
                                  </p:childTnLst>
                                </p:cTn>
                              </p:par>
                              <p:par>
                                <p:cTn id="44" presetID="22" presetClass="entr" presetSubtype="1" fill="hold" nodeType="with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wipe(up)">
                                      <p:cBhvr>
                                        <p:cTn id="46" dur="500"/>
                                        <p:tgtEl>
                                          <p:spTgt spid="96"/>
                                        </p:tgtEl>
                                      </p:cBhvr>
                                    </p:animEffect>
                                  </p:childTnLst>
                                </p:cTn>
                              </p:par>
                              <p:par>
                                <p:cTn id="47" presetID="22" presetClass="entr" presetSubtype="1"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par>
                                <p:cTn id="50" presetID="22" presetClass="entr" presetSubtype="1" fill="hold" nodeType="withEffect">
                                  <p:stCondLst>
                                    <p:cond delay="0"/>
                                  </p:stCondLst>
                                  <p:childTnLst>
                                    <p:set>
                                      <p:cBhvr>
                                        <p:cTn id="51" dur="1" fill="hold">
                                          <p:stCondLst>
                                            <p:cond delay="0"/>
                                          </p:stCondLst>
                                        </p:cTn>
                                        <p:tgtEl>
                                          <p:spTgt spid="98"/>
                                        </p:tgtEl>
                                        <p:attrNameLst>
                                          <p:attrName>style.visibility</p:attrName>
                                        </p:attrNameLst>
                                      </p:cBhvr>
                                      <p:to>
                                        <p:strVal val="visible"/>
                                      </p:to>
                                    </p:set>
                                    <p:animEffect transition="in" filter="wipe(up)">
                                      <p:cBhvr>
                                        <p:cTn id="52" dur="500"/>
                                        <p:tgtEl>
                                          <p:spTgt spid="98"/>
                                        </p:tgtEl>
                                      </p:cBhvr>
                                    </p:animEffect>
                                  </p:childTnLst>
                                </p:cTn>
                              </p:par>
                              <p:par>
                                <p:cTn id="53" presetID="22" presetClass="entr" presetSubtype="1" fill="hold" nodeType="with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wipe(up)">
                                      <p:cBhvr>
                                        <p:cTn id="55" dur="500"/>
                                        <p:tgtEl>
                                          <p:spTgt spid="99"/>
                                        </p:tgtEl>
                                      </p:cBhvr>
                                    </p:animEffect>
                                  </p:childTnLst>
                                </p:cTn>
                              </p:par>
                              <p:par>
                                <p:cTn id="56" presetID="22" presetClass="entr" presetSubtype="1" fill="hold" nodeType="withEffect">
                                  <p:stCondLst>
                                    <p:cond delay="0"/>
                                  </p:stCondLst>
                                  <p:childTnLst>
                                    <p:set>
                                      <p:cBhvr>
                                        <p:cTn id="57" dur="1" fill="hold">
                                          <p:stCondLst>
                                            <p:cond delay="0"/>
                                          </p:stCondLst>
                                        </p:cTn>
                                        <p:tgtEl>
                                          <p:spTgt spid="100"/>
                                        </p:tgtEl>
                                        <p:attrNameLst>
                                          <p:attrName>style.visibility</p:attrName>
                                        </p:attrNameLst>
                                      </p:cBhvr>
                                      <p:to>
                                        <p:strVal val="visible"/>
                                      </p:to>
                                    </p:set>
                                    <p:animEffect transition="in" filter="wipe(up)">
                                      <p:cBhvr>
                                        <p:cTn id="58" dur="500"/>
                                        <p:tgtEl>
                                          <p:spTgt spid="100"/>
                                        </p:tgtEl>
                                      </p:cBhvr>
                                    </p:animEffect>
                                  </p:childTnLst>
                                </p:cTn>
                              </p:par>
                              <p:par>
                                <p:cTn id="59" presetID="22" presetClass="entr" presetSubtype="1" fill="hold" nodeType="with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wipe(up)">
                                      <p:cBhvr>
                                        <p:cTn id="61" dur="500"/>
                                        <p:tgtEl>
                                          <p:spTgt spid="101"/>
                                        </p:tgtEl>
                                      </p:cBhvr>
                                    </p:animEffect>
                                  </p:childTnLst>
                                </p:cTn>
                              </p:par>
                              <p:par>
                                <p:cTn id="62" presetID="22" presetClass="entr" presetSubtype="1" fill="hold" nodeType="with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wipe(up)">
                                      <p:cBhvr>
                                        <p:cTn id="64" dur="500"/>
                                        <p:tgtEl>
                                          <p:spTgt spid="94"/>
                                        </p:tgtEl>
                                      </p:cBhvr>
                                    </p:animEffect>
                                  </p:childTnLst>
                                </p:cTn>
                              </p:par>
                              <p:par>
                                <p:cTn id="65" presetID="22" presetClass="entr" presetSubtype="1" fill="hold" nodeType="withEffect">
                                  <p:stCondLst>
                                    <p:cond delay="0"/>
                                  </p:stCondLst>
                                  <p:childTnLst>
                                    <p:set>
                                      <p:cBhvr>
                                        <p:cTn id="66" dur="1" fill="hold">
                                          <p:stCondLst>
                                            <p:cond delay="0"/>
                                          </p:stCondLst>
                                        </p:cTn>
                                        <p:tgtEl>
                                          <p:spTgt spid="102"/>
                                        </p:tgtEl>
                                        <p:attrNameLst>
                                          <p:attrName>style.visibility</p:attrName>
                                        </p:attrNameLst>
                                      </p:cBhvr>
                                      <p:to>
                                        <p:strVal val="visible"/>
                                      </p:to>
                                    </p:set>
                                    <p:animEffect transition="in" filter="wipe(up)">
                                      <p:cBhvr>
                                        <p:cTn id="67" dur="500"/>
                                        <p:tgtEl>
                                          <p:spTgt spid="102"/>
                                        </p:tgtEl>
                                      </p:cBhvr>
                                    </p:animEffect>
                                  </p:childTnLst>
                                </p:cTn>
                              </p:par>
                              <p:par>
                                <p:cTn id="68" presetID="22" presetClass="entr" presetSubtype="1" fill="hold" nodeType="withEffect">
                                  <p:stCondLst>
                                    <p:cond delay="0"/>
                                  </p:stCondLst>
                                  <p:childTnLst>
                                    <p:set>
                                      <p:cBhvr>
                                        <p:cTn id="69" dur="1" fill="hold">
                                          <p:stCondLst>
                                            <p:cond delay="0"/>
                                          </p:stCondLst>
                                        </p:cTn>
                                        <p:tgtEl>
                                          <p:spTgt spid="119"/>
                                        </p:tgtEl>
                                        <p:attrNameLst>
                                          <p:attrName>style.visibility</p:attrName>
                                        </p:attrNameLst>
                                      </p:cBhvr>
                                      <p:to>
                                        <p:strVal val="visible"/>
                                      </p:to>
                                    </p:set>
                                    <p:animEffect transition="in" filter="wipe(up)">
                                      <p:cBhvr>
                                        <p:cTn id="70" dur="500"/>
                                        <p:tgtEl>
                                          <p:spTgt spid="119"/>
                                        </p:tgtEl>
                                      </p:cBhvr>
                                    </p:animEffect>
                                  </p:childTnLst>
                                </p:cTn>
                              </p:par>
                              <p:par>
                                <p:cTn id="71" presetID="22" presetClass="entr" presetSubtype="1"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up)">
                                      <p:cBhvr>
                                        <p:cTn id="73" dur="500"/>
                                        <p:tgtEl>
                                          <p:spTgt spid="66"/>
                                        </p:tgtEl>
                                      </p:cBhvr>
                                    </p:animEffect>
                                  </p:childTnLst>
                                </p:cTn>
                              </p:par>
                              <p:par>
                                <p:cTn id="74" presetID="22" presetClass="entr" presetSubtype="1" fill="hold" nodeType="with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wipe(up)">
                                      <p:cBhvr>
                                        <p:cTn id="76" dur="500"/>
                                        <p:tgtEl>
                                          <p:spTgt spid="67"/>
                                        </p:tgtEl>
                                      </p:cBhvr>
                                    </p:animEffect>
                                  </p:childTnLst>
                                </p:cTn>
                              </p:par>
                              <p:par>
                                <p:cTn id="77" presetID="22" presetClass="entr" presetSubtype="1"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wipe(up)">
                                      <p:cBhvr>
                                        <p:cTn id="79" dur="500"/>
                                        <p:tgtEl>
                                          <p:spTgt spid="68"/>
                                        </p:tgtEl>
                                      </p:cBhvr>
                                    </p:animEffect>
                                  </p:childTnLst>
                                </p:cTn>
                              </p:par>
                              <p:par>
                                <p:cTn id="80" presetID="22" presetClass="entr" presetSubtype="1" fill="hold" nodeType="withEffect">
                                  <p:stCondLst>
                                    <p:cond delay="0"/>
                                  </p:stCondLst>
                                  <p:childTnLst>
                                    <p:set>
                                      <p:cBhvr>
                                        <p:cTn id="81" dur="1" fill="hold">
                                          <p:stCondLst>
                                            <p:cond delay="0"/>
                                          </p:stCondLst>
                                        </p:cTn>
                                        <p:tgtEl>
                                          <p:spTgt spid="69"/>
                                        </p:tgtEl>
                                        <p:attrNameLst>
                                          <p:attrName>style.visibility</p:attrName>
                                        </p:attrNameLst>
                                      </p:cBhvr>
                                      <p:to>
                                        <p:strVal val="visible"/>
                                      </p:to>
                                    </p:set>
                                    <p:animEffect transition="in" filter="wipe(up)">
                                      <p:cBhvr>
                                        <p:cTn id="82" dur="500"/>
                                        <p:tgtEl>
                                          <p:spTgt spid="69"/>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animEffect transition="in" filter="wipe(up)">
                                      <p:cBhvr>
                                        <p:cTn id="85" dur="500"/>
                                        <p:tgtEl>
                                          <p:spTgt spid="70"/>
                                        </p:tgtEl>
                                      </p:cBhvr>
                                    </p:animEffect>
                                  </p:childTnLst>
                                </p:cTn>
                              </p:par>
                              <p:par>
                                <p:cTn id="86" presetID="22" presetClass="entr" presetSubtype="1" fill="hold" grpId="0" nodeType="withEffect">
                                  <p:stCondLst>
                                    <p:cond delay="0"/>
                                  </p:stCondLst>
                                  <p:childTnLst>
                                    <p:set>
                                      <p:cBhvr>
                                        <p:cTn id="87" dur="1" fill="hold">
                                          <p:stCondLst>
                                            <p:cond delay="0"/>
                                          </p:stCondLst>
                                        </p:cTn>
                                        <p:tgtEl>
                                          <p:spTgt spid="71"/>
                                        </p:tgtEl>
                                        <p:attrNameLst>
                                          <p:attrName>style.visibility</p:attrName>
                                        </p:attrNameLst>
                                      </p:cBhvr>
                                      <p:to>
                                        <p:strVal val="visible"/>
                                      </p:to>
                                    </p:set>
                                    <p:animEffect transition="in" filter="wipe(up)">
                                      <p:cBhvr>
                                        <p:cTn id="88" dur="500"/>
                                        <p:tgtEl>
                                          <p:spTgt spid="71"/>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up)">
                                      <p:cBhvr>
                                        <p:cTn id="91" dur="500"/>
                                        <p:tgtEl>
                                          <p:spTgt spid="72"/>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73"/>
                                        </p:tgtEl>
                                        <p:attrNameLst>
                                          <p:attrName>style.visibility</p:attrName>
                                        </p:attrNameLst>
                                      </p:cBhvr>
                                      <p:to>
                                        <p:strVal val="visible"/>
                                      </p:to>
                                    </p:set>
                                    <p:animEffect transition="in" filter="wipe(up)">
                                      <p:cBhvr>
                                        <p:cTn id="94" dur="500"/>
                                        <p:tgtEl>
                                          <p:spTgt spid="73"/>
                                        </p:tgtEl>
                                      </p:cBhvr>
                                    </p:animEffect>
                                  </p:childTnLst>
                                </p:cTn>
                              </p:par>
                              <p:par>
                                <p:cTn id="95" presetID="22" presetClass="entr" presetSubtype="1" fill="hold" nodeType="withEffect">
                                  <p:stCondLst>
                                    <p:cond delay="0"/>
                                  </p:stCondLst>
                                  <p:childTnLst>
                                    <p:set>
                                      <p:cBhvr>
                                        <p:cTn id="96" dur="1" fill="hold">
                                          <p:stCondLst>
                                            <p:cond delay="0"/>
                                          </p:stCondLst>
                                        </p:cTn>
                                        <p:tgtEl>
                                          <p:spTgt spid="83"/>
                                        </p:tgtEl>
                                        <p:attrNameLst>
                                          <p:attrName>style.visibility</p:attrName>
                                        </p:attrNameLst>
                                      </p:cBhvr>
                                      <p:to>
                                        <p:strVal val="visible"/>
                                      </p:to>
                                    </p:set>
                                    <p:animEffect transition="in" filter="wipe(up)">
                                      <p:cBhvr>
                                        <p:cTn id="97" dur="500"/>
                                        <p:tgtEl>
                                          <p:spTgt spid="83"/>
                                        </p:tgtEl>
                                      </p:cBhvr>
                                    </p:animEffect>
                                  </p:childTnLst>
                                </p:cTn>
                              </p:par>
                              <p:par>
                                <p:cTn id="98" presetID="22" presetClass="entr" presetSubtype="1" fill="hold" nodeType="withEffect">
                                  <p:stCondLst>
                                    <p:cond delay="0"/>
                                  </p:stCondLst>
                                  <p:childTnLst>
                                    <p:set>
                                      <p:cBhvr>
                                        <p:cTn id="99" dur="1" fill="hold">
                                          <p:stCondLst>
                                            <p:cond delay="0"/>
                                          </p:stCondLst>
                                        </p:cTn>
                                        <p:tgtEl>
                                          <p:spTgt spid="84"/>
                                        </p:tgtEl>
                                        <p:attrNameLst>
                                          <p:attrName>style.visibility</p:attrName>
                                        </p:attrNameLst>
                                      </p:cBhvr>
                                      <p:to>
                                        <p:strVal val="visible"/>
                                      </p:to>
                                    </p:set>
                                    <p:animEffect transition="in" filter="wipe(up)">
                                      <p:cBhvr>
                                        <p:cTn id="100" dur="500"/>
                                        <p:tgtEl>
                                          <p:spTgt spid="84"/>
                                        </p:tgtEl>
                                      </p:cBhvr>
                                    </p:animEffect>
                                  </p:childTnLst>
                                </p:cTn>
                              </p:par>
                              <p:par>
                                <p:cTn id="101" presetID="22" presetClass="entr" presetSubtype="1" fill="hold" nodeType="withEffect">
                                  <p:stCondLst>
                                    <p:cond delay="0"/>
                                  </p:stCondLst>
                                  <p:childTnLst>
                                    <p:set>
                                      <p:cBhvr>
                                        <p:cTn id="102" dur="1" fill="hold">
                                          <p:stCondLst>
                                            <p:cond delay="0"/>
                                          </p:stCondLst>
                                        </p:cTn>
                                        <p:tgtEl>
                                          <p:spTgt spid="85"/>
                                        </p:tgtEl>
                                        <p:attrNameLst>
                                          <p:attrName>style.visibility</p:attrName>
                                        </p:attrNameLst>
                                      </p:cBhvr>
                                      <p:to>
                                        <p:strVal val="visible"/>
                                      </p:to>
                                    </p:set>
                                    <p:animEffect transition="in" filter="wipe(up)">
                                      <p:cBhvr>
                                        <p:cTn id="103" dur="500"/>
                                        <p:tgtEl>
                                          <p:spTgt spid="85"/>
                                        </p:tgtEl>
                                      </p:cBhvr>
                                    </p:animEffect>
                                  </p:childTnLst>
                                </p:cTn>
                              </p:par>
                              <p:par>
                                <p:cTn id="104" presetID="22" presetClass="entr" presetSubtype="1" fill="hold" nodeType="withEffect">
                                  <p:stCondLst>
                                    <p:cond delay="0"/>
                                  </p:stCondLst>
                                  <p:childTnLst>
                                    <p:set>
                                      <p:cBhvr>
                                        <p:cTn id="105" dur="1" fill="hold">
                                          <p:stCondLst>
                                            <p:cond delay="0"/>
                                          </p:stCondLst>
                                        </p:cTn>
                                        <p:tgtEl>
                                          <p:spTgt spid="86"/>
                                        </p:tgtEl>
                                        <p:attrNameLst>
                                          <p:attrName>style.visibility</p:attrName>
                                        </p:attrNameLst>
                                      </p:cBhvr>
                                      <p:to>
                                        <p:strVal val="visible"/>
                                      </p:to>
                                    </p:set>
                                    <p:animEffect transition="in" filter="wipe(up)">
                                      <p:cBhvr>
                                        <p:cTn id="106" dur="500"/>
                                        <p:tgtEl>
                                          <p:spTgt spid="86"/>
                                        </p:tgtEl>
                                      </p:cBhvr>
                                    </p:animEffect>
                                  </p:childTnLst>
                                </p:cTn>
                              </p:par>
                              <p:par>
                                <p:cTn id="107" presetID="22" presetClass="entr" presetSubtype="1" fill="hold" nodeType="withEffect">
                                  <p:stCondLst>
                                    <p:cond delay="0"/>
                                  </p:stCondLst>
                                  <p:childTnLst>
                                    <p:set>
                                      <p:cBhvr>
                                        <p:cTn id="108" dur="1" fill="hold">
                                          <p:stCondLst>
                                            <p:cond delay="0"/>
                                          </p:stCondLst>
                                        </p:cTn>
                                        <p:tgtEl>
                                          <p:spTgt spid="117"/>
                                        </p:tgtEl>
                                        <p:attrNameLst>
                                          <p:attrName>style.visibility</p:attrName>
                                        </p:attrNameLst>
                                      </p:cBhvr>
                                      <p:to>
                                        <p:strVal val="visible"/>
                                      </p:to>
                                    </p:set>
                                    <p:animEffect transition="in" filter="wipe(up)">
                                      <p:cBhvr>
                                        <p:cTn id="109" dur="500"/>
                                        <p:tgtEl>
                                          <p:spTgt spid="117"/>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121"/>
                                        </p:tgtEl>
                                        <p:attrNameLst>
                                          <p:attrName>style.visibility</p:attrName>
                                        </p:attrNameLst>
                                      </p:cBhvr>
                                      <p:to>
                                        <p:strVal val="visible"/>
                                      </p:to>
                                    </p:set>
                                    <p:animEffect transition="in" filter="wipe(up)">
                                      <p:cBhvr>
                                        <p:cTn id="112" dur="500"/>
                                        <p:tgtEl>
                                          <p:spTgt spid="121"/>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122"/>
                                        </p:tgtEl>
                                        <p:attrNameLst>
                                          <p:attrName>style.visibility</p:attrName>
                                        </p:attrNameLst>
                                      </p:cBhvr>
                                      <p:to>
                                        <p:strVal val="visible"/>
                                      </p:to>
                                    </p:set>
                                    <p:animEffect transition="in" filter="wipe(up)">
                                      <p:cBhvr>
                                        <p:cTn id="115" dur="500"/>
                                        <p:tgtEl>
                                          <p:spTgt spid="122"/>
                                        </p:tgtEl>
                                      </p:cBhvr>
                                    </p:animEffect>
                                  </p:childTnLst>
                                </p:cTn>
                              </p:par>
                              <p:par>
                                <p:cTn id="116" presetID="22" presetClass="entr" presetSubtype="1" fill="hold" grpId="0" nodeType="withEffect">
                                  <p:stCondLst>
                                    <p:cond delay="0"/>
                                  </p:stCondLst>
                                  <p:childTnLst>
                                    <p:set>
                                      <p:cBhvr>
                                        <p:cTn id="117" dur="1" fill="hold">
                                          <p:stCondLst>
                                            <p:cond delay="0"/>
                                          </p:stCondLst>
                                        </p:cTn>
                                        <p:tgtEl>
                                          <p:spTgt spid="123"/>
                                        </p:tgtEl>
                                        <p:attrNameLst>
                                          <p:attrName>style.visibility</p:attrName>
                                        </p:attrNameLst>
                                      </p:cBhvr>
                                      <p:to>
                                        <p:strVal val="visible"/>
                                      </p:to>
                                    </p:set>
                                    <p:animEffect transition="in" filter="wipe(up)">
                                      <p:cBhvr>
                                        <p:cTn id="118" dur="500"/>
                                        <p:tgtEl>
                                          <p:spTgt spid="123"/>
                                        </p:tgtEl>
                                      </p:cBhvr>
                                    </p:animEffect>
                                  </p:childTnLst>
                                </p:cTn>
                              </p:par>
                              <p:par>
                                <p:cTn id="119" presetID="22" presetClass="entr" presetSubtype="1" fill="hold" grpId="0" nodeType="withEffect">
                                  <p:stCondLst>
                                    <p:cond delay="0"/>
                                  </p:stCondLst>
                                  <p:childTnLst>
                                    <p:set>
                                      <p:cBhvr>
                                        <p:cTn id="120" dur="1" fill="hold">
                                          <p:stCondLst>
                                            <p:cond delay="0"/>
                                          </p:stCondLst>
                                        </p:cTn>
                                        <p:tgtEl>
                                          <p:spTgt spid="124"/>
                                        </p:tgtEl>
                                        <p:attrNameLst>
                                          <p:attrName>style.visibility</p:attrName>
                                        </p:attrNameLst>
                                      </p:cBhvr>
                                      <p:to>
                                        <p:strVal val="visible"/>
                                      </p:to>
                                    </p:set>
                                    <p:animEffect transition="in" filter="wipe(up)">
                                      <p:cBhvr>
                                        <p:cTn id="121" dur="500"/>
                                        <p:tgtEl>
                                          <p:spTgt spid="124"/>
                                        </p:tgtEl>
                                      </p:cBhvr>
                                    </p:animEffect>
                                  </p:childTnLst>
                                </p:cTn>
                              </p:par>
                              <p:par>
                                <p:cTn id="122" presetID="22" presetClass="entr" presetSubtype="1" fill="hold" nodeType="with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wipe(up)">
                                      <p:cBhvr>
                                        <p:cTn id="124" dur="500"/>
                                        <p:tgtEl>
                                          <p:spTgt spid="75"/>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38"/>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3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1"/>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3"/>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44"/>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4"/>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48"/>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49"/>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03"/>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04"/>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106"/>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07"/>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08"/>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109"/>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11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11"/>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12"/>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113"/>
                                        </p:tgtEl>
                                        <p:attrNameLst>
                                          <p:attrName>style.visibility</p:attrName>
                                        </p:attrNameLst>
                                      </p:cBhvr>
                                      <p:to>
                                        <p:strVal val="visible"/>
                                      </p:to>
                                    </p:set>
                                  </p:childTnLst>
                                </p:cTn>
                              </p:par>
                              <p:par>
                                <p:cTn id="167" presetID="1" presetClass="entr" presetSubtype="0" fill="hold" nodeType="withEffect">
                                  <p:stCondLst>
                                    <p:cond delay="0"/>
                                  </p:stCondLst>
                                  <p:childTnLst>
                                    <p:set>
                                      <p:cBhvr>
                                        <p:cTn id="168" dur="1" fill="hold">
                                          <p:stCondLst>
                                            <p:cond delay="0"/>
                                          </p:stCondLst>
                                        </p:cTn>
                                        <p:tgtEl>
                                          <p:spTgt spid="114"/>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15"/>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20"/>
                                        </p:tgtEl>
                                        <p:attrNameLst>
                                          <p:attrName>style.visibility</p:attrName>
                                        </p:attrNameLst>
                                      </p:cBhvr>
                                      <p:to>
                                        <p:strVal val="visible"/>
                                      </p:to>
                                    </p:set>
                                  </p:childTnLst>
                                </p:cTn>
                              </p:par>
                              <p:par>
                                <p:cTn id="173" presetID="22" presetClass="entr" presetSubtype="1" fill="hold" grpId="0" nodeType="withEffect">
                                  <p:stCondLst>
                                    <p:cond delay="0"/>
                                  </p:stCondLst>
                                  <p:childTnLst>
                                    <p:set>
                                      <p:cBhvr>
                                        <p:cTn id="174" dur="1" fill="hold">
                                          <p:stCondLst>
                                            <p:cond delay="0"/>
                                          </p:stCondLst>
                                        </p:cTn>
                                        <p:tgtEl>
                                          <p:spTgt spid="50"/>
                                        </p:tgtEl>
                                        <p:attrNameLst>
                                          <p:attrName>style.visibility</p:attrName>
                                        </p:attrNameLst>
                                      </p:cBhvr>
                                      <p:to>
                                        <p:strVal val="visible"/>
                                      </p:to>
                                    </p:set>
                                    <p:animEffect transition="in" filter="wipe(up)">
                                      <p:cBhvr>
                                        <p:cTn id="175" dur="500"/>
                                        <p:tgtEl>
                                          <p:spTgt spid="50"/>
                                        </p:tgtEl>
                                      </p:cBhvr>
                                    </p:animEffect>
                                  </p:childTnLst>
                                </p:cTn>
                              </p:par>
                              <p:par>
                                <p:cTn id="176" presetID="22" presetClass="entr" presetSubtype="1" fill="hold" nodeType="withEffect">
                                  <p:stCondLst>
                                    <p:cond delay="0"/>
                                  </p:stCondLst>
                                  <p:childTnLst>
                                    <p:set>
                                      <p:cBhvr>
                                        <p:cTn id="177" dur="1" fill="hold">
                                          <p:stCondLst>
                                            <p:cond delay="0"/>
                                          </p:stCondLst>
                                        </p:cTn>
                                        <p:tgtEl>
                                          <p:spTgt spid="51"/>
                                        </p:tgtEl>
                                        <p:attrNameLst>
                                          <p:attrName>style.visibility</p:attrName>
                                        </p:attrNameLst>
                                      </p:cBhvr>
                                      <p:to>
                                        <p:strVal val="visible"/>
                                      </p:to>
                                    </p:set>
                                    <p:animEffect transition="in" filter="wipe(up)">
                                      <p:cBhvr>
                                        <p:cTn id="178" dur="500"/>
                                        <p:tgtEl>
                                          <p:spTgt spid="51"/>
                                        </p:tgtEl>
                                      </p:cBhvr>
                                    </p:animEffect>
                                  </p:childTnLst>
                                </p:cTn>
                              </p:par>
                              <p:par>
                                <p:cTn id="179" presetID="22" presetClass="entr" presetSubtype="1" fill="hold" nodeType="withEffect">
                                  <p:stCondLst>
                                    <p:cond delay="0"/>
                                  </p:stCondLst>
                                  <p:childTnLst>
                                    <p:set>
                                      <p:cBhvr>
                                        <p:cTn id="180" dur="1" fill="hold">
                                          <p:stCondLst>
                                            <p:cond delay="0"/>
                                          </p:stCondLst>
                                        </p:cTn>
                                        <p:tgtEl>
                                          <p:spTgt spid="76"/>
                                        </p:tgtEl>
                                        <p:attrNameLst>
                                          <p:attrName>style.visibility</p:attrName>
                                        </p:attrNameLst>
                                      </p:cBhvr>
                                      <p:to>
                                        <p:strVal val="visible"/>
                                      </p:to>
                                    </p:set>
                                    <p:animEffect transition="in" filter="wipe(up)">
                                      <p:cBhvr>
                                        <p:cTn id="181" dur="500"/>
                                        <p:tgtEl>
                                          <p:spTgt spid="76"/>
                                        </p:tgtEl>
                                      </p:cBhvr>
                                    </p:animEffect>
                                  </p:childTnLst>
                                </p:cTn>
                              </p:par>
                              <p:par>
                                <p:cTn id="182" presetID="22" presetClass="entr" presetSubtype="1" fill="hold" nodeType="withEffect">
                                  <p:stCondLst>
                                    <p:cond delay="0"/>
                                  </p:stCondLst>
                                  <p:childTnLst>
                                    <p:set>
                                      <p:cBhvr>
                                        <p:cTn id="183" dur="1" fill="hold">
                                          <p:stCondLst>
                                            <p:cond delay="0"/>
                                          </p:stCondLst>
                                        </p:cTn>
                                        <p:tgtEl>
                                          <p:spTgt spid="77"/>
                                        </p:tgtEl>
                                        <p:attrNameLst>
                                          <p:attrName>style.visibility</p:attrName>
                                        </p:attrNameLst>
                                      </p:cBhvr>
                                      <p:to>
                                        <p:strVal val="visible"/>
                                      </p:to>
                                    </p:set>
                                    <p:animEffect transition="in" filter="wipe(up)">
                                      <p:cBhvr>
                                        <p:cTn id="184" dur="500"/>
                                        <p:tgtEl>
                                          <p:spTgt spid="77"/>
                                        </p:tgtEl>
                                      </p:cBhvr>
                                    </p:animEffect>
                                  </p:childTnLst>
                                </p:cTn>
                              </p:par>
                              <p:par>
                                <p:cTn id="185" presetID="22" presetClass="entr" presetSubtype="1" fill="hold" nodeType="withEffect">
                                  <p:stCondLst>
                                    <p:cond delay="0"/>
                                  </p:stCondLst>
                                  <p:childTnLst>
                                    <p:set>
                                      <p:cBhvr>
                                        <p:cTn id="186" dur="1" fill="hold">
                                          <p:stCondLst>
                                            <p:cond delay="0"/>
                                          </p:stCondLst>
                                        </p:cTn>
                                        <p:tgtEl>
                                          <p:spTgt spid="78"/>
                                        </p:tgtEl>
                                        <p:attrNameLst>
                                          <p:attrName>style.visibility</p:attrName>
                                        </p:attrNameLst>
                                      </p:cBhvr>
                                      <p:to>
                                        <p:strVal val="visible"/>
                                      </p:to>
                                    </p:set>
                                    <p:animEffect transition="in" filter="wipe(up)">
                                      <p:cBhvr>
                                        <p:cTn id="187" dur="500"/>
                                        <p:tgtEl>
                                          <p:spTgt spid="78"/>
                                        </p:tgtEl>
                                      </p:cBhvr>
                                    </p:animEffect>
                                  </p:childTnLst>
                                </p:cTn>
                              </p:par>
                              <p:par>
                                <p:cTn id="188" presetID="22" presetClass="entr" presetSubtype="1" fill="hold" nodeType="withEffect">
                                  <p:stCondLst>
                                    <p:cond delay="0"/>
                                  </p:stCondLst>
                                  <p:childTnLst>
                                    <p:set>
                                      <p:cBhvr>
                                        <p:cTn id="189" dur="1" fill="hold">
                                          <p:stCondLst>
                                            <p:cond delay="0"/>
                                          </p:stCondLst>
                                        </p:cTn>
                                        <p:tgtEl>
                                          <p:spTgt spid="79"/>
                                        </p:tgtEl>
                                        <p:attrNameLst>
                                          <p:attrName>style.visibility</p:attrName>
                                        </p:attrNameLst>
                                      </p:cBhvr>
                                      <p:to>
                                        <p:strVal val="visible"/>
                                      </p:to>
                                    </p:set>
                                    <p:animEffect transition="in" filter="wipe(up)">
                                      <p:cBhvr>
                                        <p:cTn id="190" dur="500"/>
                                        <p:tgtEl>
                                          <p:spTgt spid="79"/>
                                        </p:tgtEl>
                                      </p:cBhvr>
                                    </p:animEffect>
                                  </p:childTnLst>
                                </p:cTn>
                              </p:par>
                              <p:par>
                                <p:cTn id="191" presetID="22" presetClass="entr" presetSubtype="1" fill="hold" grpId="0" nodeType="withEffect">
                                  <p:stCondLst>
                                    <p:cond delay="0"/>
                                  </p:stCondLst>
                                  <p:childTnLst>
                                    <p:set>
                                      <p:cBhvr>
                                        <p:cTn id="192" dur="1" fill="hold">
                                          <p:stCondLst>
                                            <p:cond delay="0"/>
                                          </p:stCondLst>
                                        </p:cTn>
                                        <p:tgtEl>
                                          <p:spTgt spid="81"/>
                                        </p:tgtEl>
                                        <p:attrNameLst>
                                          <p:attrName>style.visibility</p:attrName>
                                        </p:attrNameLst>
                                      </p:cBhvr>
                                      <p:to>
                                        <p:strVal val="visible"/>
                                      </p:to>
                                    </p:set>
                                    <p:animEffect transition="in" filter="wipe(up)">
                                      <p:cBhvr>
                                        <p:cTn id="193" dur="500"/>
                                        <p:tgtEl>
                                          <p:spTgt spid="81"/>
                                        </p:tgtEl>
                                      </p:cBhvr>
                                    </p:animEffect>
                                  </p:childTnLst>
                                </p:cTn>
                              </p:par>
                              <p:par>
                                <p:cTn id="194" presetID="22" presetClass="entr" presetSubtype="1" fill="hold" nodeType="withEffect">
                                  <p:stCondLst>
                                    <p:cond delay="0"/>
                                  </p:stCondLst>
                                  <p:childTnLst>
                                    <p:set>
                                      <p:cBhvr>
                                        <p:cTn id="195" dur="1" fill="hold">
                                          <p:stCondLst>
                                            <p:cond delay="0"/>
                                          </p:stCondLst>
                                        </p:cTn>
                                        <p:tgtEl>
                                          <p:spTgt spid="82"/>
                                        </p:tgtEl>
                                        <p:attrNameLst>
                                          <p:attrName>style.visibility</p:attrName>
                                        </p:attrNameLst>
                                      </p:cBhvr>
                                      <p:to>
                                        <p:strVal val="visible"/>
                                      </p:to>
                                    </p:set>
                                    <p:animEffect transition="in" filter="wipe(up)">
                                      <p:cBhvr>
                                        <p:cTn id="196" dur="500"/>
                                        <p:tgtEl>
                                          <p:spTgt spid="82"/>
                                        </p:tgtEl>
                                      </p:cBhvr>
                                    </p:animEffect>
                                  </p:childTnLst>
                                </p:cTn>
                              </p:par>
                              <p:par>
                                <p:cTn id="197" presetID="22" presetClass="entr" presetSubtype="1" fill="hold" nodeType="withEffect">
                                  <p:stCondLst>
                                    <p:cond delay="0"/>
                                  </p:stCondLst>
                                  <p:childTnLst>
                                    <p:set>
                                      <p:cBhvr>
                                        <p:cTn id="198" dur="1" fill="hold">
                                          <p:stCondLst>
                                            <p:cond delay="0"/>
                                          </p:stCondLst>
                                        </p:cTn>
                                        <p:tgtEl>
                                          <p:spTgt spid="118"/>
                                        </p:tgtEl>
                                        <p:attrNameLst>
                                          <p:attrName>style.visibility</p:attrName>
                                        </p:attrNameLst>
                                      </p:cBhvr>
                                      <p:to>
                                        <p:strVal val="visible"/>
                                      </p:to>
                                    </p:set>
                                    <p:animEffect transition="in" filter="wipe(up)">
                                      <p:cBhvr>
                                        <p:cTn id="199" dur="500"/>
                                        <p:tgtEl>
                                          <p:spTgt spid="118"/>
                                        </p:tgtEl>
                                      </p:cBhvr>
                                    </p:animEffect>
                                  </p:childTnLst>
                                </p:cTn>
                              </p:par>
                              <p:par>
                                <p:cTn id="200" presetID="22" presetClass="entr" presetSubtype="1" fill="hold" grpId="0" nodeType="with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wipe(up)">
                                      <p:cBhvr>
                                        <p:cTn id="202" dur="500"/>
                                        <p:tgtEl>
                                          <p:spTgt spid="80"/>
                                        </p:tgtEl>
                                      </p:cBhvr>
                                    </p:animEffect>
                                  </p:childTnLst>
                                </p:cTn>
                              </p:par>
                              <p:par>
                                <p:cTn id="203" presetID="22" presetClass="entr" presetSubtype="2" fill="hold" grpId="0" nodeType="withEffect">
                                  <p:stCondLst>
                                    <p:cond delay="0"/>
                                  </p:stCondLst>
                                  <p:childTnLst>
                                    <p:set>
                                      <p:cBhvr>
                                        <p:cTn id="204" dur="1" fill="hold">
                                          <p:stCondLst>
                                            <p:cond delay="0"/>
                                          </p:stCondLst>
                                        </p:cTn>
                                        <p:tgtEl>
                                          <p:spTgt spid="133"/>
                                        </p:tgtEl>
                                        <p:attrNameLst>
                                          <p:attrName>style.visibility</p:attrName>
                                        </p:attrNameLst>
                                      </p:cBhvr>
                                      <p:to>
                                        <p:strVal val="visible"/>
                                      </p:to>
                                    </p:set>
                                    <p:animEffect transition="in" filter="wipe(right)">
                                      <p:cBhvr>
                                        <p:cTn id="205" dur="500"/>
                                        <p:tgtEl>
                                          <p:spTgt spid="133"/>
                                        </p:tgtEl>
                                      </p:cBhvr>
                                    </p:animEffect>
                                  </p:childTnLst>
                                </p:cTn>
                              </p:par>
                              <p:par>
                                <p:cTn id="206" presetID="22" presetClass="entr" presetSubtype="2" fill="hold" grpId="0" nodeType="withEffect">
                                  <p:stCondLst>
                                    <p:cond delay="0"/>
                                  </p:stCondLst>
                                  <p:childTnLst>
                                    <p:set>
                                      <p:cBhvr>
                                        <p:cTn id="207" dur="1" fill="hold">
                                          <p:stCondLst>
                                            <p:cond delay="0"/>
                                          </p:stCondLst>
                                        </p:cTn>
                                        <p:tgtEl>
                                          <p:spTgt spid="134"/>
                                        </p:tgtEl>
                                        <p:attrNameLst>
                                          <p:attrName>style.visibility</p:attrName>
                                        </p:attrNameLst>
                                      </p:cBhvr>
                                      <p:to>
                                        <p:strVal val="visible"/>
                                      </p:to>
                                    </p:set>
                                    <p:animEffect transition="in" filter="wipe(right)">
                                      <p:cBhvr>
                                        <p:cTn id="20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P spid="43" grpId="0" animBg="1"/>
      <p:bldP spid="48" grpId="0" animBg="1"/>
      <p:bldP spid="49" grpId="0" animBg="1"/>
      <p:bldP spid="50" grpId="0" animBg="1"/>
      <p:bldP spid="70" grpId="0" animBg="1"/>
      <p:bldP spid="71" grpId="0" animBg="1"/>
      <p:bldP spid="72" grpId="0" animBg="1"/>
      <p:bldP spid="73" grpId="0" animBg="1"/>
      <p:bldP spid="80" grpId="0" animBg="1"/>
      <p:bldP spid="81" grpId="0" animBg="1"/>
      <p:bldP spid="87" grpId="0" animBg="1"/>
      <p:bldP spid="103" grpId="0" animBg="1"/>
      <p:bldP spid="121" grpId="0" animBg="1"/>
      <p:bldP spid="122" grpId="0" animBg="1"/>
      <p:bldP spid="123" grpId="0" animBg="1"/>
      <p:bldP spid="124" grpId="0" animBg="1"/>
      <p:bldP spid="130" grpId="0"/>
      <p:bldP spid="131" grpId="0" animBg="1"/>
      <p:bldP spid="133" grpId="0" animBg="1"/>
      <p:bldP spid="13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smtClean="0"/>
              <a:t>Multi-Coset Sampling</a:t>
            </a:r>
            <a:endParaRPr lang="he-IL" smtClean="0"/>
          </a:p>
        </p:txBody>
      </p:sp>
      <p:sp>
        <p:nvSpPr>
          <p:cNvPr id="65539" name="Text Box 20"/>
          <p:cNvSpPr txBox="1">
            <a:spLocks noChangeArrowheads="1"/>
          </p:cNvSpPr>
          <p:nvPr/>
        </p:nvSpPr>
        <p:spPr bwMode="auto">
          <a:xfrm>
            <a:off x="263525" y="1328738"/>
            <a:ext cx="508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dirty="0">
                <a:cs typeface="Tahoma" pitchFamily="34" charset="0"/>
              </a:rPr>
              <a:t> PNS with delays         on the </a:t>
            </a:r>
            <a:r>
              <a:rPr lang="en-US" sz="2000" dirty="0" err="1">
                <a:cs typeface="Tahoma" pitchFamily="34" charset="0"/>
              </a:rPr>
              <a:t>Nyquist</a:t>
            </a:r>
            <a:r>
              <a:rPr lang="en-US" sz="2000" dirty="0">
                <a:cs typeface="Tahoma" pitchFamily="34" charset="0"/>
              </a:rPr>
              <a:t> grid</a:t>
            </a:r>
          </a:p>
        </p:txBody>
      </p:sp>
      <p:sp>
        <p:nvSpPr>
          <p:cNvPr id="65540" name="Line 2"/>
          <p:cNvSpPr>
            <a:spLocks noChangeShapeType="1"/>
          </p:cNvSpPr>
          <p:nvPr/>
        </p:nvSpPr>
        <p:spPr bwMode="auto">
          <a:xfrm>
            <a:off x="4868863" y="3817938"/>
            <a:ext cx="0" cy="900112"/>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541" name="Line 10"/>
          <p:cNvSpPr>
            <a:spLocks noChangeShapeType="1"/>
          </p:cNvSpPr>
          <p:nvPr/>
        </p:nvSpPr>
        <p:spPr bwMode="auto">
          <a:xfrm>
            <a:off x="946150" y="4730750"/>
            <a:ext cx="49403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5542" name="Line 11"/>
          <p:cNvSpPr>
            <a:spLocks noChangeShapeType="1"/>
          </p:cNvSpPr>
          <p:nvPr/>
        </p:nvSpPr>
        <p:spPr bwMode="auto">
          <a:xfrm flipV="1">
            <a:off x="1133475" y="2146300"/>
            <a:ext cx="0" cy="277177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5543" name="Freeform 12"/>
          <p:cNvSpPr>
            <a:spLocks/>
          </p:cNvSpPr>
          <p:nvPr/>
        </p:nvSpPr>
        <p:spPr bwMode="auto">
          <a:xfrm>
            <a:off x="1133475" y="2305050"/>
            <a:ext cx="2768600" cy="2116138"/>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5544" name="Text Box 13"/>
          <p:cNvSpPr txBox="1">
            <a:spLocks noChangeArrowheads="1"/>
          </p:cNvSpPr>
          <p:nvPr/>
        </p:nvSpPr>
        <p:spPr bwMode="auto">
          <a:xfrm>
            <a:off x="6892925" y="2160588"/>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r>
              <a:rPr lang="en-US" sz="1600">
                <a:latin typeface="Times New Roman" pitchFamily="18" charset="0"/>
              </a:rPr>
              <a:t>Analog signal</a:t>
            </a:r>
          </a:p>
        </p:txBody>
      </p:sp>
      <p:sp>
        <p:nvSpPr>
          <p:cNvPr id="191" name="Oval 14"/>
          <p:cNvSpPr>
            <a:spLocks noChangeArrowheads="1"/>
          </p:cNvSpPr>
          <p:nvPr/>
        </p:nvSpPr>
        <p:spPr bwMode="auto">
          <a:xfrm>
            <a:off x="1273175" y="4090988"/>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46" name="Line 15"/>
          <p:cNvSpPr>
            <a:spLocks noChangeShapeType="1"/>
          </p:cNvSpPr>
          <p:nvPr/>
        </p:nvSpPr>
        <p:spPr bwMode="auto">
          <a:xfrm>
            <a:off x="1344613" y="4235450"/>
            <a:ext cx="0" cy="5032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17" name="Oval 16"/>
          <p:cNvSpPr>
            <a:spLocks noChangeArrowheads="1"/>
          </p:cNvSpPr>
          <p:nvPr/>
        </p:nvSpPr>
        <p:spPr bwMode="auto">
          <a:xfrm>
            <a:off x="1489075" y="3354388"/>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18" name="Line 17"/>
          <p:cNvSpPr>
            <a:spLocks noChangeShapeType="1"/>
          </p:cNvSpPr>
          <p:nvPr/>
        </p:nvSpPr>
        <p:spPr bwMode="auto">
          <a:xfrm>
            <a:off x="1560513" y="3498850"/>
            <a:ext cx="0" cy="12176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20" name="Oval 18"/>
          <p:cNvSpPr>
            <a:spLocks noChangeArrowheads="1"/>
          </p:cNvSpPr>
          <p:nvPr/>
        </p:nvSpPr>
        <p:spPr bwMode="auto">
          <a:xfrm>
            <a:off x="1704975" y="243681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50" name="Line 19"/>
          <p:cNvSpPr>
            <a:spLocks noChangeShapeType="1"/>
          </p:cNvSpPr>
          <p:nvPr/>
        </p:nvSpPr>
        <p:spPr bwMode="auto">
          <a:xfrm>
            <a:off x="1776413" y="2571750"/>
            <a:ext cx="0" cy="21320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25" name="Oval 20"/>
          <p:cNvSpPr>
            <a:spLocks noChangeArrowheads="1"/>
          </p:cNvSpPr>
          <p:nvPr/>
        </p:nvSpPr>
        <p:spPr bwMode="auto">
          <a:xfrm>
            <a:off x="1920875" y="3119438"/>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52" name="Line 21"/>
          <p:cNvSpPr>
            <a:spLocks noChangeShapeType="1"/>
          </p:cNvSpPr>
          <p:nvPr/>
        </p:nvSpPr>
        <p:spPr bwMode="auto">
          <a:xfrm>
            <a:off x="1992313" y="3263900"/>
            <a:ext cx="0" cy="146526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30" name="Oval 22"/>
          <p:cNvSpPr>
            <a:spLocks noChangeArrowheads="1"/>
          </p:cNvSpPr>
          <p:nvPr/>
        </p:nvSpPr>
        <p:spPr bwMode="auto">
          <a:xfrm>
            <a:off x="2136775" y="347821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31" name="Line 23"/>
          <p:cNvSpPr>
            <a:spLocks noChangeShapeType="1"/>
          </p:cNvSpPr>
          <p:nvPr/>
        </p:nvSpPr>
        <p:spPr bwMode="auto">
          <a:xfrm>
            <a:off x="2208213" y="3622675"/>
            <a:ext cx="0" cy="11033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32" name="Oval 24"/>
          <p:cNvSpPr>
            <a:spLocks noChangeArrowheads="1"/>
          </p:cNvSpPr>
          <p:nvPr/>
        </p:nvSpPr>
        <p:spPr bwMode="auto">
          <a:xfrm>
            <a:off x="2352675" y="335121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33" name="Line 25"/>
          <p:cNvSpPr>
            <a:spLocks noChangeShapeType="1"/>
          </p:cNvSpPr>
          <p:nvPr/>
        </p:nvSpPr>
        <p:spPr bwMode="auto">
          <a:xfrm>
            <a:off x="2424113" y="3495675"/>
            <a:ext cx="0" cy="12271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34" name="Oval 26"/>
          <p:cNvSpPr>
            <a:spLocks noChangeArrowheads="1"/>
          </p:cNvSpPr>
          <p:nvPr/>
        </p:nvSpPr>
        <p:spPr bwMode="auto">
          <a:xfrm>
            <a:off x="2597150" y="270986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35" name="Line 27"/>
          <p:cNvSpPr>
            <a:spLocks noChangeShapeType="1"/>
          </p:cNvSpPr>
          <p:nvPr/>
        </p:nvSpPr>
        <p:spPr bwMode="auto">
          <a:xfrm>
            <a:off x="2668588" y="2854325"/>
            <a:ext cx="0" cy="18653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36" name="Oval 28"/>
          <p:cNvSpPr>
            <a:spLocks noChangeArrowheads="1"/>
          </p:cNvSpPr>
          <p:nvPr/>
        </p:nvSpPr>
        <p:spPr bwMode="auto">
          <a:xfrm>
            <a:off x="2813050" y="2916238"/>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60" name="Line 29"/>
          <p:cNvSpPr>
            <a:spLocks noChangeShapeType="1"/>
          </p:cNvSpPr>
          <p:nvPr/>
        </p:nvSpPr>
        <p:spPr bwMode="auto">
          <a:xfrm>
            <a:off x="2884488" y="3070225"/>
            <a:ext cx="0" cy="16367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38" name="Oval 30"/>
          <p:cNvSpPr>
            <a:spLocks noChangeArrowheads="1"/>
          </p:cNvSpPr>
          <p:nvPr/>
        </p:nvSpPr>
        <p:spPr bwMode="auto">
          <a:xfrm>
            <a:off x="3028950" y="3932238"/>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39" name="Line 31"/>
          <p:cNvSpPr>
            <a:spLocks noChangeShapeType="1"/>
          </p:cNvSpPr>
          <p:nvPr/>
        </p:nvSpPr>
        <p:spPr bwMode="auto">
          <a:xfrm>
            <a:off x="3100388" y="4067175"/>
            <a:ext cx="0" cy="63658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40" name="Oval 32"/>
          <p:cNvSpPr>
            <a:spLocks noChangeArrowheads="1"/>
          </p:cNvSpPr>
          <p:nvPr/>
        </p:nvSpPr>
        <p:spPr bwMode="auto">
          <a:xfrm>
            <a:off x="3244850" y="4243388"/>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64" name="Line 33"/>
          <p:cNvSpPr>
            <a:spLocks noChangeShapeType="1"/>
          </p:cNvSpPr>
          <p:nvPr/>
        </p:nvSpPr>
        <p:spPr bwMode="auto">
          <a:xfrm>
            <a:off x="3316288" y="4387850"/>
            <a:ext cx="0" cy="32226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42" name="Oval 34"/>
          <p:cNvSpPr>
            <a:spLocks noChangeArrowheads="1"/>
          </p:cNvSpPr>
          <p:nvPr/>
        </p:nvSpPr>
        <p:spPr bwMode="auto">
          <a:xfrm>
            <a:off x="3460750" y="414496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66" name="Line 35"/>
          <p:cNvSpPr>
            <a:spLocks noChangeShapeType="1"/>
          </p:cNvSpPr>
          <p:nvPr/>
        </p:nvSpPr>
        <p:spPr bwMode="auto">
          <a:xfrm>
            <a:off x="3532188" y="4270375"/>
            <a:ext cx="0" cy="45561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44" name="Oval 36"/>
          <p:cNvSpPr>
            <a:spLocks noChangeArrowheads="1"/>
          </p:cNvSpPr>
          <p:nvPr/>
        </p:nvSpPr>
        <p:spPr bwMode="auto">
          <a:xfrm>
            <a:off x="3676650" y="3779838"/>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45" name="Line 37"/>
          <p:cNvSpPr>
            <a:spLocks noChangeShapeType="1"/>
          </p:cNvSpPr>
          <p:nvPr/>
        </p:nvSpPr>
        <p:spPr bwMode="auto">
          <a:xfrm>
            <a:off x="3748088" y="3924300"/>
            <a:ext cx="0" cy="8080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569" name="Line 39"/>
          <p:cNvSpPr>
            <a:spLocks noChangeShapeType="1"/>
          </p:cNvSpPr>
          <p:nvPr/>
        </p:nvSpPr>
        <p:spPr bwMode="auto">
          <a:xfrm>
            <a:off x="6354763" y="2341563"/>
            <a:ext cx="503237"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570" name="Oval 40"/>
          <p:cNvSpPr>
            <a:spLocks noChangeArrowheads="1"/>
          </p:cNvSpPr>
          <p:nvPr/>
        </p:nvSpPr>
        <p:spPr bwMode="auto">
          <a:xfrm>
            <a:off x="6642100" y="2520950"/>
            <a:ext cx="144463" cy="144463"/>
          </a:xfrm>
          <a:prstGeom prst="ellipse">
            <a:avLst/>
          </a:prstGeom>
          <a:solidFill>
            <a:srgbClr val="0033CC"/>
          </a:solidFill>
          <a:ln w="9525">
            <a:solidFill>
              <a:schemeClr val="tx1"/>
            </a:solidFill>
            <a:round/>
            <a:headEnd/>
            <a:tailEnd/>
          </a:ln>
        </p:spPr>
        <p:txBody>
          <a:bodyPr wrap="none" anchor="ctr"/>
          <a:lstStyle/>
          <a:p>
            <a:pPr algn="r" rtl="1"/>
            <a:endParaRPr lang="he-IL"/>
          </a:p>
        </p:txBody>
      </p:sp>
      <p:sp>
        <p:nvSpPr>
          <p:cNvPr id="65571" name="Text Box 41"/>
          <p:cNvSpPr txBox="1">
            <a:spLocks noChangeArrowheads="1"/>
          </p:cNvSpPr>
          <p:nvPr/>
        </p:nvSpPr>
        <p:spPr bwMode="auto">
          <a:xfrm>
            <a:off x="6892925" y="2413000"/>
            <a:ext cx="1765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r>
              <a:rPr lang="en-US" sz="1600">
                <a:latin typeface="Times New Roman" pitchFamily="18" charset="0"/>
              </a:rPr>
              <a:t>Point-wise samples</a:t>
            </a:r>
          </a:p>
        </p:txBody>
      </p:sp>
      <p:sp>
        <p:nvSpPr>
          <p:cNvPr id="65572" name="Freeform 42"/>
          <p:cNvSpPr>
            <a:spLocks/>
          </p:cNvSpPr>
          <p:nvPr/>
        </p:nvSpPr>
        <p:spPr bwMode="auto">
          <a:xfrm rot="10800000">
            <a:off x="3905250" y="2457450"/>
            <a:ext cx="2016125" cy="2116138"/>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50" name="Oval 43"/>
          <p:cNvSpPr>
            <a:spLocks noChangeArrowheads="1"/>
          </p:cNvSpPr>
          <p:nvPr/>
        </p:nvSpPr>
        <p:spPr bwMode="auto">
          <a:xfrm>
            <a:off x="3933825" y="3060700"/>
            <a:ext cx="144463" cy="14446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51" name="Line 44"/>
          <p:cNvSpPr>
            <a:spLocks noChangeShapeType="1"/>
          </p:cNvSpPr>
          <p:nvPr/>
        </p:nvSpPr>
        <p:spPr bwMode="auto">
          <a:xfrm>
            <a:off x="4005263" y="3205163"/>
            <a:ext cx="0" cy="151447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52" name="Oval 45"/>
          <p:cNvSpPr>
            <a:spLocks noChangeArrowheads="1"/>
          </p:cNvSpPr>
          <p:nvPr/>
        </p:nvSpPr>
        <p:spPr bwMode="auto">
          <a:xfrm>
            <a:off x="4149725" y="255746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53" name="Line 46"/>
          <p:cNvSpPr>
            <a:spLocks noChangeShapeType="1"/>
          </p:cNvSpPr>
          <p:nvPr/>
        </p:nvSpPr>
        <p:spPr bwMode="auto">
          <a:xfrm>
            <a:off x="4221163" y="2665413"/>
            <a:ext cx="0" cy="20415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54" name="Oval 47"/>
          <p:cNvSpPr>
            <a:spLocks noChangeArrowheads="1"/>
          </p:cNvSpPr>
          <p:nvPr/>
        </p:nvSpPr>
        <p:spPr bwMode="auto">
          <a:xfrm>
            <a:off x="4365625" y="266541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78" name="Line 48"/>
          <p:cNvSpPr>
            <a:spLocks noChangeShapeType="1"/>
          </p:cNvSpPr>
          <p:nvPr/>
        </p:nvSpPr>
        <p:spPr bwMode="auto">
          <a:xfrm>
            <a:off x="4437063" y="2809875"/>
            <a:ext cx="0" cy="189388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56" name="Oval 49"/>
          <p:cNvSpPr>
            <a:spLocks noChangeArrowheads="1"/>
          </p:cNvSpPr>
          <p:nvPr/>
        </p:nvSpPr>
        <p:spPr bwMode="auto">
          <a:xfrm>
            <a:off x="4581525" y="3889375"/>
            <a:ext cx="144463" cy="14446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57" name="Line 50"/>
          <p:cNvSpPr>
            <a:spLocks noChangeShapeType="1"/>
          </p:cNvSpPr>
          <p:nvPr/>
        </p:nvSpPr>
        <p:spPr bwMode="auto">
          <a:xfrm>
            <a:off x="4652963" y="3960813"/>
            <a:ext cx="0" cy="74930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58" name="Oval 51"/>
          <p:cNvSpPr>
            <a:spLocks noChangeArrowheads="1"/>
          </p:cNvSpPr>
          <p:nvPr/>
        </p:nvSpPr>
        <p:spPr bwMode="auto">
          <a:xfrm>
            <a:off x="4797425" y="3744913"/>
            <a:ext cx="144463" cy="14446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59" name="Oval 52"/>
          <p:cNvSpPr>
            <a:spLocks noChangeArrowheads="1"/>
          </p:cNvSpPr>
          <p:nvPr/>
        </p:nvSpPr>
        <p:spPr bwMode="auto">
          <a:xfrm>
            <a:off x="5013325" y="3276600"/>
            <a:ext cx="144463" cy="14446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583" name="Line 53"/>
          <p:cNvSpPr>
            <a:spLocks noChangeShapeType="1"/>
          </p:cNvSpPr>
          <p:nvPr/>
        </p:nvSpPr>
        <p:spPr bwMode="auto">
          <a:xfrm>
            <a:off x="5084763" y="3421063"/>
            <a:ext cx="0" cy="131127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61" name="Line 54"/>
          <p:cNvSpPr>
            <a:spLocks noChangeShapeType="1"/>
          </p:cNvSpPr>
          <p:nvPr/>
        </p:nvSpPr>
        <p:spPr bwMode="auto">
          <a:xfrm>
            <a:off x="1349375" y="4933950"/>
            <a:ext cx="12954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289" name="Picture 288" descr="addin_tmp.png"/>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927225" y="5041900"/>
            <a:ext cx="139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 name="AutoShape 59"/>
          <p:cNvSpPr>
            <a:spLocks/>
          </p:cNvSpPr>
          <p:nvPr/>
        </p:nvSpPr>
        <p:spPr bwMode="auto">
          <a:xfrm rot="5400000">
            <a:off x="3557588" y="1681163"/>
            <a:ext cx="227012" cy="1547812"/>
          </a:xfrm>
          <a:prstGeom prst="leftBrace">
            <a:avLst>
              <a:gd name="adj1" fmla="val 56818"/>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he-IL">
              <a:latin typeface="Franklin Gothic Demi" pitchFamily="34" charset="0"/>
            </a:endParaRPr>
          </a:p>
        </p:txBody>
      </p:sp>
      <p:pic>
        <p:nvPicPr>
          <p:cNvPr id="298" name="Picture 297" descr="addin_tmp.png"/>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798763" y="1878013"/>
            <a:ext cx="1852612"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2" name="Picture 291" descr="addin_tmp.png"/>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002463" y="3013075"/>
            <a:ext cx="56197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 name="Picture 293" descr="addin_tmp.png"/>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7002463" y="3810000"/>
            <a:ext cx="12271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3" name="Picture 292" descr="addin_tmp.png"/>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7002463" y="3394075"/>
            <a:ext cx="530225"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 name="Line 64"/>
          <p:cNvSpPr>
            <a:spLocks noChangeShapeType="1"/>
          </p:cNvSpPr>
          <p:nvPr/>
        </p:nvSpPr>
        <p:spPr bwMode="auto">
          <a:xfrm>
            <a:off x="2897188" y="4933950"/>
            <a:ext cx="12954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290" name="Picture 289" descr="addin_tmp.png"/>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475038" y="5041900"/>
            <a:ext cx="139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 name="Line 66"/>
          <p:cNvSpPr>
            <a:spLocks noChangeShapeType="1"/>
          </p:cNvSpPr>
          <p:nvPr/>
        </p:nvSpPr>
        <p:spPr bwMode="auto">
          <a:xfrm>
            <a:off x="4445000" y="4933950"/>
            <a:ext cx="12954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291" name="Picture 290" descr="addin_tmp.png"/>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5022850" y="5041900"/>
            <a:ext cx="139700"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 name="Oval 68"/>
          <p:cNvSpPr>
            <a:spLocks noChangeArrowheads="1"/>
          </p:cNvSpPr>
          <p:nvPr/>
        </p:nvSpPr>
        <p:spPr bwMode="auto">
          <a:xfrm>
            <a:off x="5238750" y="4105275"/>
            <a:ext cx="144463" cy="14446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73" name="Line 69"/>
          <p:cNvSpPr>
            <a:spLocks noChangeShapeType="1"/>
          </p:cNvSpPr>
          <p:nvPr/>
        </p:nvSpPr>
        <p:spPr bwMode="auto">
          <a:xfrm>
            <a:off x="5310188" y="4176713"/>
            <a:ext cx="0" cy="53340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4" name="Oval 70"/>
          <p:cNvSpPr>
            <a:spLocks noChangeArrowheads="1"/>
          </p:cNvSpPr>
          <p:nvPr/>
        </p:nvSpPr>
        <p:spPr bwMode="auto">
          <a:xfrm>
            <a:off x="5454650" y="3924300"/>
            <a:ext cx="144463" cy="14446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75" name="Line 71"/>
          <p:cNvSpPr>
            <a:spLocks noChangeShapeType="1"/>
          </p:cNvSpPr>
          <p:nvPr/>
        </p:nvSpPr>
        <p:spPr bwMode="auto">
          <a:xfrm>
            <a:off x="5526088" y="3997325"/>
            <a:ext cx="0" cy="7556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6" name="Oval 72"/>
          <p:cNvSpPr>
            <a:spLocks noChangeArrowheads="1"/>
          </p:cNvSpPr>
          <p:nvPr/>
        </p:nvSpPr>
        <p:spPr bwMode="auto">
          <a:xfrm>
            <a:off x="5670550" y="2736850"/>
            <a:ext cx="144463" cy="14446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277" name="Line 73"/>
          <p:cNvSpPr>
            <a:spLocks noChangeShapeType="1"/>
          </p:cNvSpPr>
          <p:nvPr/>
        </p:nvSpPr>
        <p:spPr bwMode="auto">
          <a:xfrm>
            <a:off x="5741988" y="2809875"/>
            <a:ext cx="0" cy="192246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78" name="Text Box 74"/>
          <p:cNvSpPr txBox="1">
            <a:spLocks noChangeArrowheads="1"/>
          </p:cNvSpPr>
          <p:nvPr/>
        </p:nvSpPr>
        <p:spPr bwMode="auto">
          <a:xfrm>
            <a:off x="1241425" y="3636963"/>
            <a:ext cx="252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en-US">
                <a:latin typeface="Tahoma" pitchFamily="34" charset="0"/>
                <a:cs typeface="Tahoma" pitchFamily="34" charset="0"/>
              </a:rPr>
              <a:t>0</a:t>
            </a:r>
          </a:p>
        </p:txBody>
      </p:sp>
      <p:sp>
        <p:nvSpPr>
          <p:cNvPr id="279" name="Text Box 75"/>
          <p:cNvSpPr txBox="1">
            <a:spLocks noChangeArrowheads="1"/>
          </p:cNvSpPr>
          <p:nvPr/>
        </p:nvSpPr>
        <p:spPr bwMode="auto">
          <a:xfrm>
            <a:off x="3221038" y="3925888"/>
            <a:ext cx="252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he-IL">
                <a:latin typeface="Tahoma" pitchFamily="34" charset="0"/>
                <a:cs typeface="Tahoma" pitchFamily="34" charset="0"/>
              </a:rPr>
              <a:t>2</a:t>
            </a:r>
            <a:endParaRPr lang="en-US">
              <a:latin typeface="Tahoma" pitchFamily="34" charset="0"/>
              <a:cs typeface="Tahoma" pitchFamily="34" charset="0"/>
            </a:endParaRPr>
          </a:p>
        </p:txBody>
      </p:sp>
      <p:sp>
        <p:nvSpPr>
          <p:cNvPr id="280" name="Text Box 76"/>
          <p:cNvSpPr txBox="1">
            <a:spLocks noChangeArrowheads="1"/>
          </p:cNvSpPr>
          <p:nvPr/>
        </p:nvSpPr>
        <p:spPr bwMode="auto">
          <a:xfrm>
            <a:off x="1962150" y="2773363"/>
            <a:ext cx="252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he-IL">
                <a:latin typeface="Tahoma" pitchFamily="34" charset="0"/>
                <a:cs typeface="Tahoma" pitchFamily="34" charset="0"/>
              </a:rPr>
              <a:t>3</a:t>
            </a:r>
            <a:endParaRPr lang="en-US">
              <a:latin typeface="Tahoma" pitchFamily="34" charset="0"/>
              <a:cs typeface="Tahoma" pitchFamily="34" charset="0"/>
            </a:endParaRPr>
          </a:p>
        </p:txBody>
      </p:sp>
      <p:sp>
        <p:nvSpPr>
          <p:cNvPr id="281" name="Text Box 77"/>
          <p:cNvSpPr txBox="1">
            <a:spLocks noChangeArrowheads="1"/>
          </p:cNvSpPr>
          <p:nvPr/>
        </p:nvSpPr>
        <p:spPr bwMode="auto">
          <a:xfrm>
            <a:off x="2825750" y="2592388"/>
            <a:ext cx="252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en-US">
                <a:latin typeface="Tahoma" pitchFamily="34" charset="0"/>
                <a:cs typeface="Tahoma" pitchFamily="34" charset="0"/>
              </a:rPr>
              <a:t>0</a:t>
            </a:r>
          </a:p>
        </p:txBody>
      </p:sp>
      <p:sp>
        <p:nvSpPr>
          <p:cNvPr id="282" name="Text Box 78"/>
          <p:cNvSpPr txBox="1">
            <a:spLocks noChangeArrowheads="1"/>
          </p:cNvSpPr>
          <p:nvPr/>
        </p:nvSpPr>
        <p:spPr bwMode="auto">
          <a:xfrm>
            <a:off x="4445000" y="2413000"/>
            <a:ext cx="252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en-US">
                <a:latin typeface="Tahoma" pitchFamily="34" charset="0"/>
                <a:cs typeface="Tahoma" pitchFamily="34" charset="0"/>
              </a:rPr>
              <a:t>0</a:t>
            </a:r>
          </a:p>
        </p:txBody>
      </p:sp>
      <p:sp>
        <p:nvSpPr>
          <p:cNvPr id="283" name="Text Box 79"/>
          <p:cNvSpPr txBox="1">
            <a:spLocks noChangeArrowheads="1"/>
          </p:cNvSpPr>
          <p:nvPr/>
        </p:nvSpPr>
        <p:spPr bwMode="auto">
          <a:xfrm>
            <a:off x="1673225" y="2089150"/>
            <a:ext cx="252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he-IL">
                <a:latin typeface="Tahoma" pitchFamily="34" charset="0"/>
                <a:cs typeface="Tahoma" pitchFamily="34" charset="0"/>
              </a:rPr>
              <a:t>2</a:t>
            </a:r>
            <a:endParaRPr lang="en-US">
              <a:latin typeface="Tahoma" pitchFamily="34" charset="0"/>
              <a:cs typeface="Tahoma" pitchFamily="34" charset="0"/>
            </a:endParaRPr>
          </a:p>
        </p:txBody>
      </p:sp>
      <p:sp>
        <p:nvSpPr>
          <p:cNvPr id="284" name="Text Box 80"/>
          <p:cNvSpPr txBox="1">
            <a:spLocks noChangeArrowheads="1"/>
          </p:cNvSpPr>
          <p:nvPr/>
        </p:nvSpPr>
        <p:spPr bwMode="auto">
          <a:xfrm>
            <a:off x="4733925" y="3414713"/>
            <a:ext cx="252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he-IL">
                <a:latin typeface="Tahoma" pitchFamily="34" charset="0"/>
                <a:cs typeface="Tahoma" pitchFamily="34" charset="0"/>
              </a:rPr>
              <a:t>2</a:t>
            </a:r>
            <a:endParaRPr lang="en-US">
              <a:latin typeface="Tahoma" pitchFamily="34" charset="0"/>
              <a:cs typeface="Tahoma" pitchFamily="34" charset="0"/>
            </a:endParaRPr>
          </a:p>
        </p:txBody>
      </p:sp>
      <p:sp>
        <p:nvSpPr>
          <p:cNvPr id="285" name="Text Box 81"/>
          <p:cNvSpPr txBox="1">
            <a:spLocks noChangeArrowheads="1"/>
          </p:cNvSpPr>
          <p:nvPr/>
        </p:nvSpPr>
        <p:spPr bwMode="auto">
          <a:xfrm>
            <a:off x="3402013" y="3781425"/>
            <a:ext cx="2524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he-IL">
                <a:latin typeface="Tahoma" pitchFamily="34" charset="0"/>
                <a:cs typeface="Tahoma" pitchFamily="34" charset="0"/>
              </a:rPr>
              <a:t>3</a:t>
            </a:r>
            <a:endParaRPr lang="en-US">
              <a:latin typeface="Tahoma" pitchFamily="34" charset="0"/>
              <a:cs typeface="Tahoma" pitchFamily="34" charset="0"/>
            </a:endParaRPr>
          </a:p>
        </p:txBody>
      </p:sp>
      <p:sp>
        <p:nvSpPr>
          <p:cNvPr id="286" name="Text Box 82"/>
          <p:cNvSpPr txBox="1">
            <a:spLocks noChangeArrowheads="1"/>
          </p:cNvSpPr>
          <p:nvPr/>
        </p:nvSpPr>
        <p:spPr bwMode="auto">
          <a:xfrm>
            <a:off x="4984750" y="2952750"/>
            <a:ext cx="252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spcBef>
                <a:spcPct val="50000"/>
              </a:spcBef>
            </a:pPr>
            <a:r>
              <a:rPr lang="he-IL">
                <a:latin typeface="Tahoma" pitchFamily="34" charset="0"/>
                <a:cs typeface="Tahoma" pitchFamily="34" charset="0"/>
              </a:rPr>
              <a:t>3</a:t>
            </a:r>
            <a:endParaRPr lang="en-US">
              <a:latin typeface="Tahoma" pitchFamily="34" charset="0"/>
              <a:cs typeface="Tahoma" pitchFamily="34" charset="0"/>
            </a:endParaRPr>
          </a:p>
        </p:txBody>
      </p:sp>
      <p:pic>
        <p:nvPicPr>
          <p:cNvPr id="65610" name="Picture 1"/>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470150" y="1412875"/>
            <a:ext cx="4524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611" name="Group 2"/>
          <p:cNvGrpSpPr>
            <a:grpSpLocks/>
          </p:cNvGrpSpPr>
          <p:nvPr/>
        </p:nvGrpSpPr>
        <p:grpSpPr bwMode="auto">
          <a:xfrm>
            <a:off x="9983788" y="-814388"/>
            <a:ext cx="2560637" cy="1628776"/>
            <a:chOff x="-6361112" y="1719263"/>
            <a:chExt cx="2560637" cy="1628775"/>
          </a:xfrm>
        </p:grpSpPr>
        <p:sp>
          <p:nvSpPr>
            <p:cNvPr id="65612" name="Freeform 12"/>
            <p:cNvSpPr>
              <a:spLocks/>
            </p:cNvSpPr>
            <p:nvPr/>
          </p:nvSpPr>
          <p:spPr bwMode="auto">
            <a:xfrm>
              <a:off x="-6265862" y="2003426"/>
              <a:ext cx="1425575" cy="1089025"/>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5613" name="Line 2"/>
            <p:cNvSpPr>
              <a:spLocks noChangeShapeType="1"/>
            </p:cNvSpPr>
            <p:nvPr/>
          </p:nvSpPr>
          <p:spPr bwMode="auto">
            <a:xfrm>
              <a:off x="-4341812" y="2781301"/>
              <a:ext cx="0" cy="4635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14" name="Line 10"/>
            <p:cNvSpPr>
              <a:spLocks noChangeShapeType="1"/>
            </p:cNvSpPr>
            <p:nvPr/>
          </p:nvSpPr>
          <p:spPr bwMode="auto">
            <a:xfrm>
              <a:off x="-6361112" y="3251201"/>
              <a:ext cx="254158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5615" name="Line 11"/>
            <p:cNvSpPr>
              <a:spLocks noChangeShapeType="1"/>
            </p:cNvSpPr>
            <p:nvPr/>
          </p:nvSpPr>
          <p:spPr bwMode="auto">
            <a:xfrm flipV="1">
              <a:off x="-6265862" y="1920876"/>
              <a:ext cx="0" cy="142716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5616" name="Oval 14"/>
            <p:cNvSpPr>
              <a:spLocks noChangeArrowheads="1"/>
            </p:cNvSpPr>
            <p:nvPr/>
          </p:nvSpPr>
          <p:spPr bwMode="auto">
            <a:xfrm>
              <a:off x="-6192837" y="2922588"/>
              <a:ext cx="74612" cy="73025"/>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617" name="Line 15"/>
            <p:cNvSpPr>
              <a:spLocks noChangeShapeType="1"/>
            </p:cNvSpPr>
            <p:nvPr/>
          </p:nvSpPr>
          <p:spPr bwMode="auto">
            <a:xfrm>
              <a:off x="-6156325" y="2995613"/>
              <a:ext cx="0" cy="2603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18" name="Line 19"/>
            <p:cNvSpPr>
              <a:spLocks noChangeShapeType="1"/>
            </p:cNvSpPr>
            <p:nvPr/>
          </p:nvSpPr>
          <p:spPr bwMode="auto">
            <a:xfrm>
              <a:off x="-5935662" y="2141538"/>
              <a:ext cx="0" cy="109537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19" name="Oval 20"/>
            <p:cNvSpPr>
              <a:spLocks noChangeArrowheads="1"/>
            </p:cNvSpPr>
            <p:nvPr/>
          </p:nvSpPr>
          <p:spPr bwMode="auto">
            <a:xfrm>
              <a:off x="-5859462" y="2422526"/>
              <a:ext cx="74612"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620" name="Line 21"/>
            <p:cNvSpPr>
              <a:spLocks noChangeShapeType="1"/>
            </p:cNvSpPr>
            <p:nvPr/>
          </p:nvSpPr>
          <p:spPr bwMode="auto">
            <a:xfrm>
              <a:off x="-5822950" y="2497138"/>
              <a:ext cx="0" cy="754063"/>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21" name="Oval 28"/>
            <p:cNvSpPr>
              <a:spLocks noChangeArrowheads="1"/>
            </p:cNvSpPr>
            <p:nvPr/>
          </p:nvSpPr>
          <p:spPr bwMode="auto">
            <a:xfrm>
              <a:off x="-5400675" y="2317751"/>
              <a:ext cx="74613"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622" name="Line 29"/>
            <p:cNvSpPr>
              <a:spLocks noChangeShapeType="1"/>
            </p:cNvSpPr>
            <p:nvPr/>
          </p:nvSpPr>
          <p:spPr bwMode="auto">
            <a:xfrm>
              <a:off x="-5364162" y="2397126"/>
              <a:ext cx="0" cy="842962"/>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23" name="Oval 32"/>
            <p:cNvSpPr>
              <a:spLocks noChangeArrowheads="1"/>
            </p:cNvSpPr>
            <p:nvPr/>
          </p:nvSpPr>
          <p:spPr bwMode="auto">
            <a:xfrm>
              <a:off x="-5178425" y="3000376"/>
              <a:ext cx="74613"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624" name="Line 33"/>
            <p:cNvSpPr>
              <a:spLocks noChangeShapeType="1"/>
            </p:cNvSpPr>
            <p:nvPr/>
          </p:nvSpPr>
          <p:spPr bwMode="auto">
            <a:xfrm>
              <a:off x="-5141912" y="3074988"/>
              <a:ext cx="0" cy="16668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25" name="Oval 34"/>
            <p:cNvSpPr>
              <a:spLocks noChangeArrowheads="1"/>
            </p:cNvSpPr>
            <p:nvPr/>
          </p:nvSpPr>
          <p:spPr bwMode="auto">
            <a:xfrm>
              <a:off x="-5067300" y="2949576"/>
              <a:ext cx="73025" cy="7461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626" name="Line 35"/>
            <p:cNvSpPr>
              <a:spLocks noChangeShapeType="1"/>
            </p:cNvSpPr>
            <p:nvPr/>
          </p:nvSpPr>
          <p:spPr bwMode="auto">
            <a:xfrm>
              <a:off x="-5030787" y="3014663"/>
              <a:ext cx="0" cy="2349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27" name="Freeform 42"/>
            <p:cNvSpPr>
              <a:spLocks/>
            </p:cNvSpPr>
            <p:nvPr/>
          </p:nvSpPr>
          <p:spPr bwMode="auto">
            <a:xfrm rot="10800000">
              <a:off x="-4838700" y="2081213"/>
              <a:ext cx="1038225" cy="1090613"/>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5628" name="Line 48"/>
            <p:cNvSpPr>
              <a:spLocks noChangeShapeType="1"/>
            </p:cNvSpPr>
            <p:nvPr/>
          </p:nvSpPr>
          <p:spPr bwMode="auto">
            <a:xfrm>
              <a:off x="-4564062" y="2262188"/>
              <a:ext cx="0" cy="9747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29" name="Oval 51"/>
            <p:cNvSpPr>
              <a:spLocks noChangeArrowheads="1"/>
            </p:cNvSpPr>
            <p:nvPr/>
          </p:nvSpPr>
          <p:spPr bwMode="auto">
            <a:xfrm>
              <a:off x="-4379912" y="2744788"/>
              <a:ext cx="74612" cy="7461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630" name="Oval 52"/>
            <p:cNvSpPr>
              <a:spLocks noChangeArrowheads="1"/>
            </p:cNvSpPr>
            <p:nvPr/>
          </p:nvSpPr>
          <p:spPr bwMode="auto">
            <a:xfrm>
              <a:off x="-4268787" y="2503488"/>
              <a:ext cx="74612" cy="74613"/>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5631" name="Line 53"/>
            <p:cNvSpPr>
              <a:spLocks noChangeShapeType="1"/>
            </p:cNvSpPr>
            <p:nvPr/>
          </p:nvSpPr>
          <p:spPr bwMode="auto">
            <a:xfrm>
              <a:off x="-4230687" y="2578101"/>
              <a:ext cx="0" cy="674687"/>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632" name="Oval 68"/>
            <p:cNvSpPr>
              <a:spLocks noChangeArrowheads="1"/>
            </p:cNvSpPr>
            <p:nvPr/>
          </p:nvSpPr>
          <p:spPr bwMode="auto">
            <a:xfrm>
              <a:off x="-4151312" y="2930526"/>
              <a:ext cx="74612" cy="73025"/>
            </a:xfrm>
            <a:prstGeom prst="ellipse">
              <a:avLst/>
            </a:prstGeom>
            <a:solidFill>
              <a:srgbClr val="0033CC"/>
            </a:solidFill>
            <a:ln w="9525">
              <a:solidFill>
                <a:srgbClr val="0033CC"/>
              </a:solidFill>
              <a:round/>
              <a:headEnd/>
              <a:tailEnd/>
            </a:ln>
          </p:spPr>
          <p:txBody>
            <a:bodyPr wrap="none" anchor="ctr"/>
            <a:lstStyle/>
            <a:p>
              <a:pPr algn="r" rtl="1"/>
              <a:endParaRPr lang="he-IL"/>
            </a:p>
          </p:txBody>
        </p:sp>
        <p:pic>
          <p:nvPicPr>
            <p:cNvPr id="65633" name="Picture 40" descr="addin_tmp.png"/>
            <p:cNvPicPr>
              <a:picLocks noChangeAspect="1"/>
            </p:cNvPicPr>
            <p:nvPr>
              <p:custDataLst>
                <p:tags r:id="rId13"/>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5297487" y="2179638"/>
              <a:ext cx="147637"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4" name="Picture 41" descr="addin_tmp.png"/>
            <p:cNvPicPr>
              <a:picLocks noChangeAspect="1"/>
            </p:cNvPicPr>
            <p:nvPr>
              <p:custDataLst>
                <p:tags r:id="rId14"/>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5200650" y="2776538"/>
              <a:ext cx="1524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5" name="Picture 42" descr="addin_tmp.png"/>
            <p:cNvPicPr>
              <a:picLocks noChangeAspect="1"/>
            </p:cNvPicPr>
            <p:nvPr>
              <p:custDataLst>
                <p:tags r:id="rId15"/>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4911725" y="2898776"/>
              <a:ext cx="1539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36" name="Picture 45" descr="addin_tmp.png"/>
            <p:cNvPicPr>
              <a:picLocks noChangeAspect="1"/>
            </p:cNvPicPr>
            <p:nvPr>
              <p:custDataLst>
                <p:tags r:id="rId16"/>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5935662" y="1719263"/>
              <a:ext cx="138112"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6" name="Straight Arrow Connector 105"/>
            <p:cNvCxnSpPr/>
            <p:nvPr/>
          </p:nvCxnSpPr>
          <p:spPr>
            <a:xfrm rot="10800000" flipV="1">
              <a:off x="-6005512" y="1960563"/>
              <a:ext cx="24765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cxnSp>
          <p:nvCxnSpPr>
            <p:cNvPr id="107" name="Straight Arrow Connector 106"/>
            <p:cNvCxnSpPr/>
            <p:nvPr/>
          </p:nvCxnSpPr>
          <p:spPr>
            <a:xfrm rot="10800000">
              <a:off x="-5386387" y="1960563"/>
              <a:ext cx="865187"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pic>
          <p:nvPicPr>
            <p:cNvPr id="65639" name="Picture 81" descr="addin_tmp.png"/>
            <p:cNvPicPr>
              <a:picLocks noChangeAspect="1"/>
            </p:cNvPicPr>
            <p:nvPr>
              <p:custDataLst>
                <p:tags r:id="rId17"/>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5089525" y="1719263"/>
              <a:ext cx="2730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 name="Text Box 20"/>
          <p:cNvSpPr txBox="1">
            <a:spLocks noChangeArrowheads="1"/>
          </p:cNvSpPr>
          <p:nvPr/>
        </p:nvSpPr>
        <p:spPr bwMode="auto">
          <a:xfrm>
            <a:off x="263525" y="5392738"/>
            <a:ext cx="89017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dirty="0">
                <a:cs typeface="Tahoma" pitchFamily="34" charset="0"/>
              </a:rPr>
              <a:t> </a:t>
            </a:r>
            <a:r>
              <a:rPr lang="en-US" sz="2000" dirty="0" smtClean="0">
                <a:cs typeface="Tahoma" pitchFamily="34" charset="0"/>
              </a:rPr>
              <a:t>Samples can be written as                         where          contains the non-zero </a:t>
            </a:r>
          </a:p>
          <a:p>
            <a:pPr eaLnBrk="1" hangingPunct="1">
              <a:buSzPct val="75000"/>
            </a:pPr>
            <a:r>
              <a:rPr lang="en-US" sz="2000" dirty="0" smtClean="0">
                <a:cs typeface="Tahoma" pitchFamily="34" charset="0"/>
              </a:rPr>
              <a:t>   bands and</a:t>
            </a:r>
            <a:endParaRPr lang="en-US" sz="2000" dirty="0">
              <a:cs typeface="Tahoma" pitchFamily="34" charset="0"/>
            </a:endParaRPr>
          </a:p>
        </p:txBody>
      </p:sp>
      <p:pic>
        <p:nvPicPr>
          <p:cNvPr id="105" name="Picture 104" descr="addin_tmp.png"/>
          <p:cNvPicPr>
            <a:picLocks noChangeAspect="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6316663" y="4803775"/>
            <a:ext cx="561975"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custDataLst>
              <p:tags r:id="rId10"/>
            </p:custDataLst>
          </p:nvPr>
        </p:nvPicPr>
        <p:blipFill>
          <a:blip r:embed="rId32" cstate="print">
            <a:extLst>
              <a:ext uri="{28A0092B-C50C-407E-A947-70E740481C1C}">
                <a14:useLocalDpi xmlns:a14="http://schemas.microsoft.com/office/drawing/2010/main" val="0"/>
              </a:ext>
            </a:extLst>
          </a:blip>
          <a:stretch>
            <a:fillRect/>
          </a:stretch>
        </p:blipFill>
        <p:spPr>
          <a:xfrm>
            <a:off x="3593275" y="5493326"/>
            <a:ext cx="1380173" cy="229743"/>
          </a:xfrm>
          <a:prstGeom prst="rect">
            <a:avLst/>
          </a:prstGeom>
        </p:spPr>
      </p:pic>
      <p:pic>
        <p:nvPicPr>
          <p:cNvPr id="119" name="Picture 118" descr="addin_tmp.png"/>
          <p:cNvPicPr>
            <a:picLocks noChangeAspect="1"/>
          </p:cNvPicPr>
          <p:nvPr>
            <p:custDataLst>
              <p:tags r:id="rId11"/>
            </p:custDataLst>
          </p:nvPr>
        </p:nvPicPr>
        <p:blipFill>
          <a:blip r:embed="rId33" cstate="print"/>
          <a:stretch>
            <a:fillRect/>
          </a:stretch>
        </p:blipFill>
        <p:spPr>
          <a:xfrm>
            <a:off x="5853969" y="5504238"/>
            <a:ext cx="426911" cy="229743"/>
          </a:xfrm>
          <a:prstGeom prst="rect">
            <a:avLst/>
          </a:prstGeom>
        </p:spPr>
      </p:pic>
      <p:pic>
        <p:nvPicPr>
          <p:cNvPr id="3" name="Picture 2"/>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tretch>
            <a:fillRect/>
          </a:stretch>
        </p:blipFill>
        <p:spPr>
          <a:xfrm>
            <a:off x="1858964" y="5776913"/>
            <a:ext cx="2570036" cy="276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4"/>
                                        </p:tgtEl>
                                        <p:attrNameLst>
                                          <p:attrName>style.visibility</p:attrName>
                                        </p:attrNameLst>
                                      </p:cBhvr>
                                      <p:to>
                                        <p:strVal val="visible"/>
                                      </p:to>
                                    </p:set>
                                  </p:childTnLst>
                                </p:cTn>
                              </p:par>
                            </p:childTnLst>
                          </p:cTn>
                        </p:par>
                        <p:par>
                          <p:cTn id="23" fill="hold" nodeType="afterGroup">
                            <p:stCondLst>
                              <p:cond delay="0"/>
                            </p:stCondLst>
                            <p:childTnLst>
                              <p:par>
                                <p:cTn id="24" presetID="1" presetClass="emph" presetSubtype="2" fill="hold" nodeType="afterEffect">
                                  <p:stCondLst>
                                    <p:cond delay="0"/>
                                  </p:stCondLst>
                                  <p:childTnLst>
                                    <p:animClr clrSpc="rgb" dir="cw">
                                      <p:cBhvr>
                                        <p:cTn id="25" dur="500" fill="hold"/>
                                        <p:tgtEl>
                                          <p:spTgt spid="191"/>
                                        </p:tgtEl>
                                        <p:attrNameLst>
                                          <p:attrName>fillcolor</p:attrName>
                                        </p:attrNameLst>
                                      </p:cBhvr>
                                      <p:to>
                                        <a:srgbClr val="FFFF66"/>
                                      </p:to>
                                    </p:animClr>
                                    <p:set>
                                      <p:cBhvr>
                                        <p:cTn id="26" dur="500" fill="hold"/>
                                        <p:tgtEl>
                                          <p:spTgt spid="191"/>
                                        </p:tgtEl>
                                        <p:attrNameLst>
                                          <p:attrName>fill.type</p:attrName>
                                        </p:attrNameLst>
                                      </p:cBhvr>
                                      <p:to>
                                        <p:strVal val="solid"/>
                                      </p:to>
                                    </p:set>
                                    <p:set>
                                      <p:cBhvr>
                                        <p:cTn id="27" dur="500" fill="hold"/>
                                        <p:tgtEl>
                                          <p:spTgt spid="191"/>
                                        </p:tgtEl>
                                        <p:attrNameLst>
                                          <p:attrName>fill.on</p:attrName>
                                        </p:attrNameLst>
                                      </p:cBhvr>
                                      <p:to>
                                        <p:strVal val="true"/>
                                      </p:to>
                                    </p:set>
                                  </p:childTnLst>
                                </p:cTn>
                              </p:par>
                              <p:par>
                                <p:cTn id="28" presetID="1" presetClass="emph" presetSubtype="2" fill="hold" nodeType="withEffect">
                                  <p:stCondLst>
                                    <p:cond delay="0"/>
                                  </p:stCondLst>
                                  <p:childTnLst>
                                    <p:animClr clrSpc="rgb" dir="cw">
                                      <p:cBhvr>
                                        <p:cTn id="29" dur="500" fill="hold"/>
                                        <p:tgtEl>
                                          <p:spTgt spid="236"/>
                                        </p:tgtEl>
                                        <p:attrNameLst>
                                          <p:attrName>fillcolor</p:attrName>
                                        </p:attrNameLst>
                                      </p:cBhvr>
                                      <p:to>
                                        <a:srgbClr val="FFFF66"/>
                                      </p:to>
                                    </p:animClr>
                                    <p:set>
                                      <p:cBhvr>
                                        <p:cTn id="30" dur="500" fill="hold"/>
                                        <p:tgtEl>
                                          <p:spTgt spid="236"/>
                                        </p:tgtEl>
                                        <p:attrNameLst>
                                          <p:attrName>fill.type</p:attrName>
                                        </p:attrNameLst>
                                      </p:cBhvr>
                                      <p:to>
                                        <p:strVal val="solid"/>
                                      </p:to>
                                    </p:set>
                                    <p:set>
                                      <p:cBhvr>
                                        <p:cTn id="31" dur="500" fill="hold"/>
                                        <p:tgtEl>
                                          <p:spTgt spid="236"/>
                                        </p:tgtEl>
                                        <p:attrNameLst>
                                          <p:attrName>fill.on</p:attrName>
                                        </p:attrNameLst>
                                      </p:cBhvr>
                                      <p:to>
                                        <p:strVal val="true"/>
                                      </p:to>
                                    </p:set>
                                  </p:childTnLst>
                                </p:cTn>
                              </p:par>
                              <p:par>
                                <p:cTn id="32" presetID="1" presetClass="emph" presetSubtype="2" fill="hold" nodeType="withEffect">
                                  <p:stCondLst>
                                    <p:cond delay="0"/>
                                  </p:stCondLst>
                                  <p:childTnLst>
                                    <p:animClr clrSpc="rgb" dir="cw">
                                      <p:cBhvr>
                                        <p:cTn id="33" dur="500" fill="hold"/>
                                        <p:tgtEl>
                                          <p:spTgt spid="254"/>
                                        </p:tgtEl>
                                        <p:attrNameLst>
                                          <p:attrName>fillcolor</p:attrName>
                                        </p:attrNameLst>
                                      </p:cBhvr>
                                      <p:to>
                                        <a:srgbClr val="FFFF66"/>
                                      </p:to>
                                    </p:animClr>
                                    <p:set>
                                      <p:cBhvr>
                                        <p:cTn id="34" dur="500" fill="hold"/>
                                        <p:tgtEl>
                                          <p:spTgt spid="254"/>
                                        </p:tgtEl>
                                        <p:attrNameLst>
                                          <p:attrName>fill.type</p:attrName>
                                        </p:attrNameLst>
                                      </p:cBhvr>
                                      <p:to>
                                        <p:strVal val="solid"/>
                                      </p:to>
                                    </p:set>
                                    <p:set>
                                      <p:cBhvr>
                                        <p:cTn id="35" dur="500" fill="hold"/>
                                        <p:tgtEl>
                                          <p:spTgt spid="254"/>
                                        </p:tgtEl>
                                        <p:attrNameLst>
                                          <p:attrName>fill.on</p:attrName>
                                        </p:attrNameLst>
                                      </p:cBhvr>
                                      <p:to>
                                        <p:strVal val="true"/>
                                      </p:to>
                                    </p:set>
                                  </p:childTnLst>
                                </p:cTn>
                              </p:par>
                              <p:par>
                                <p:cTn id="36" presetID="1" presetClass="entr" presetSubtype="0" fill="hold" grpId="0" nodeType="withEffect">
                                  <p:stCondLst>
                                    <p:cond delay="0"/>
                                  </p:stCondLst>
                                  <p:childTnLst>
                                    <p:set>
                                      <p:cBhvr>
                                        <p:cTn id="37" dur="1" fill="hold">
                                          <p:stCondLst>
                                            <p:cond delay="0"/>
                                          </p:stCondLst>
                                        </p:cTn>
                                        <p:tgtEl>
                                          <p:spTgt spid="278"/>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8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82"/>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mph" presetSubtype="2" fill="hold" nodeType="afterEffect">
                                  <p:stCondLst>
                                    <p:cond delay="0"/>
                                  </p:stCondLst>
                                  <p:childTnLst>
                                    <p:animClr clrSpc="rgb" dir="cw">
                                      <p:cBhvr>
                                        <p:cTn id="44" dur="500" fill="hold"/>
                                        <p:tgtEl>
                                          <p:spTgt spid="220"/>
                                        </p:tgtEl>
                                        <p:attrNameLst>
                                          <p:attrName>fillcolor</p:attrName>
                                        </p:attrNameLst>
                                      </p:cBhvr>
                                      <p:to>
                                        <a:srgbClr val="FFFF66"/>
                                      </p:to>
                                    </p:animClr>
                                    <p:set>
                                      <p:cBhvr>
                                        <p:cTn id="45" dur="500" fill="hold"/>
                                        <p:tgtEl>
                                          <p:spTgt spid="220"/>
                                        </p:tgtEl>
                                        <p:attrNameLst>
                                          <p:attrName>fill.type</p:attrName>
                                        </p:attrNameLst>
                                      </p:cBhvr>
                                      <p:to>
                                        <p:strVal val="solid"/>
                                      </p:to>
                                    </p:set>
                                    <p:set>
                                      <p:cBhvr>
                                        <p:cTn id="46" dur="500" fill="hold"/>
                                        <p:tgtEl>
                                          <p:spTgt spid="220"/>
                                        </p:tgtEl>
                                        <p:attrNameLst>
                                          <p:attrName>fill.on</p:attrName>
                                        </p:attrNameLst>
                                      </p:cBhvr>
                                      <p:to>
                                        <p:strVal val="true"/>
                                      </p:to>
                                    </p:set>
                                  </p:childTnLst>
                                </p:cTn>
                              </p:par>
                              <p:par>
                                <p:cTn id="47" presetID="1" presetClass="emph" presetSubtype="2" fill="hold" nodeType="withEffect">
                                  <p:stCondLst>
                                    <p:cond delay="0"/>
                                  </p:stCondLst>
                                  <p:childTnLst>
                                    <p:animClr clrSpc="rgb" dir="cw">
                                      <p:cBhvr>
                                        <p:cTn id="48" dur="500" fill="hold"/>
                                        <p:tgtEl>
                                          <p:spTgt spid="240"/>
                                        </p:tgtEl>
                                        <p:attrNameLst>
                                          <p:attrName>fillcolor</p:attrName>
                                        </p:attrNameLst>
                                      </p:cBhvr>
                                      <p:to>
                                        <a:srgbClr val="FFFF66"/>
                                      </p:to>
                                    </p:animClr>
                                    <p:set>
                                      <p:cBhvr>
                                        <p:cTn id="49" dur="500" fill="hold"/>
                                        <p:tgtEl>
                                          <p:spTgt spid="240"/>
                                        </p:tgtEl>
                                        <p:attrNameLst>
                                          <p:attrName>fill.type</p:attrName>
                                        </p:attrNameLst>
                                      </p:cBhvr>
                                      <p:to>
                                        <p:strVal val="solid"/>
                                      </p:to>
                                    </p:set>
                                    <p:set>
                                      <p:cBhvr>
                                        <p:cTn id="50" dur="500" fill="hold"/>
                                        <p:tgtEl>
                                          <p:spTgt spid="240"/>
                                        </p:tgtEl>
                                        <p:attrNameLst>
                                          <p:attrName>fill.on</p:attrName>
                                        </p:attrNameLst>
                                      </p:cBhvr>
                                      <p:to>
                                        <p:strVal val="true"/>
                                      </p:to>
                                    </p:set>
                                  </p:childTnLst>
                                </p:cTn>
                              </p:par>
                              <p:par>
                                <p:cTn id="51" presetID="1" presetClass="emph" presetSubtype="2" fill="hold" nodeType="withEffect">
                                  <p:stCondLst>
                                    <p:cond delay="0"/>
                                  </p:stCondLst>
                                  <p:childTnLst>
                                    <p:animClr clrSpc="rgb" dir="cw">
                                      <p:cBhvr>
                                        <p:cTn id="52" dur="500" fill="hold"/>
                                        <p:tgtEl>
                                          <p:spTgt spid="258"/>
                                        </p:tgtEl>
                                        <p:attrNameLst>
                                          <p:attrName>fillcolor</p:attrName>
                                        </p:attrNameLst>
                                      </p:cBhvr>
                                      <p:to>
                                        <a:srgbClr val="FFFF66"/>
                                      </p:to>
                                    </p:animClr>
                                    <p:set>
                                      <p:cBhvr>
                                        <p:cTn id="53" dur="500" fill="hold"/>
                                        <p:tgtEl>
                                          <p:spTgt spid="258"/>
                                        </p:tgtEl>
                                        <p:attrNameLst>
                                          <p:attrName>fill.type</p:attrName>
                                        </p:attrNameLst>
                                      </p:cBhvr>
                                      <p:to>
                                        <p:strVal val="solid"/>
                                      </p:to>
                                    </p:set>
                                    <p:set>
                                      <p:cBhvr>
                                        <p:cTn id="54" dur="500" fill="hold"/>
                                        <p:tgtEl>
                                          <p:spTgt spid="258"/>
                                        </p:tgtEl>
                                        <p:attrNameLst>
                                          <p:attrName>fill.on</p:attrName>
                                        </p:attrNameLst>
                                      </p:cBhvr>
                                      <p:to>
                                        <p:strVal val="true"/>
                                      </p:to>
                                    </p:set>
                                  </p:childTnLst>
                                </p:cTn>
                              </p:par>
                              <p:par>
                                <p:cTn id="55" presetID="1" presetClass="entr" presetSubtype="0" fill="hold" grpId="0" nodeType="withEffect">
                                  <p:stCondLst>
                                    <p:cond delay="0"/>
                                  </p:stCondLst>
                                  <p:childTnLst>
                                    <p:set>
                                      <p:cBhvr>
                                        <p:cTn id="56" dur="1" fill="hold">
                                          <p:stCondLst>
                                            <p:cond delay="0"/>
                                          </p:stCondLst>
                                        </p:cTn>
                                        <p:tgtEl>
                                          <p:spTgt spid="28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3"/>
                                        </p:tgtEl>
                                        <p:attrNameLst>
                                          <p:attrName>style.visibility</p:attrName>
                                        </p:attrNameLst>
                                      </p:cBhvr>
                                      <p:to>
                                        <p:strVal val="visible"/>
                                      </p:to>
                                    </p:set>
                                  </p:childTnLst>
                                </p:cTn>
                              </p:par>
                            </p:childTnLst>
                          </p:cTn>
                        </p:par>
                        <p:par>
                          <p:cTn id="61" fill="hold" nodeType="afterGroup">
                            <p:stCondLst>
                              <p:cond delay="1000"/>
                            </p:stCondLst>
                            <p:childTnLst>
                              <p:par>
                                <p:cTn id="62" presetID="1" presetClass="emph" presetSubtype="2" fill="hold" nodeType="afterEffect">
                                  <p:stCondLst>
                                    <p:cond delay="0"/>
                                  </p:stCondLst>
                                  <p:childTnLst>
                                    <p:animClr clrSpc="rgb" dir="cw">
                                      <p:cBhvr>
                                        <p:cTn id="63" dur="500" fill="hold"/>
                                        <p:tgtEl>
                                          <p:spTgt spid="225"/>
                                        </p:tgtEl>
                                        <p:attrNameLst>
                                          <p:attrName>fillcolor</p:attrName>
                                        </p:attrNameLst>
                                      </p:cBhvr>
                                      <p:to>
                                        <a:srgbClr val="FFFF66"/>
                                      </p:to>
                                    </p:animClr>
                                    <p:set>
                                      <p:cBhvr>
                                        <p:cTn id="64" dur="500" fill="hold"/>
                                        <p:tgtEl>
                                          <p:spTgt spid="225"/>
                                        </p:tgtEl>
                                        <p:attrNameLst>
                                          <p:attrName>fill.type</p:attrName>
                                        </p:attrNameLst>
                                      </p:cBhvr>
                                      <p:to>
                                        <p:strVal val="solid"/>
                                      </p:to>
                                    </p:set>
                                    <p:set>
                                      <p:cBhvr>
                                        <p:cTn id="65" dur="500" fill="hold"/>
                                        <p:tgtEl>
                                          <p:spTgt spid="225"/>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500" fill="hold"/>
                                        <p:tgtEl>
                                          <p:spTgt spid="259"/>
                                        </p:tgtEl>
                                        <p:attrNameLst>
                                          <p:attrName>fillcolor</p:attrName>
                                        </p:attrNameLst>
                                      </p:cBhvr>
                                      <p:to>
                                        <a:srgbClr val="FFFF66"/>
                                      </p:to>
                                    </p:animClr>
                                    <p:set>
                                      <p:cBhvr>
                                        <p:cTn id="68" dur="500" fill="hold"/>
                                        <p:tgtEl>
                                          <p:spTgt spid="259"/>
                                        </p:tgtEl>
                                        <p:attrNameLst>
                                          <p:attrName>fill.type</p:attrName>
                                        </p:attrNameLst>
                                      </p:cBhvr>
                                      <p:to>
                                        <p:strVal val="solid"/>
                                      </p:to>
                                    </p:set>
                                    <p:set>
                                      <p:cBhvr>
                                        <p:cTn id="69" dur="500" fill="hold"/>
                                        <p:tgtEl>
                                          <p:spTgt spid="259"/>
                                        </p:tgtEl>
                                        <p:attrNameLst>
                                          <p:attrName>fill.on</p:attrName>
                                        </p:attrNameLst>
                                      </p:cBhvr>
                                      <p:to>
                                        <p:strVal val="true"/>
                                      </p:to>
                                    </p:set>
                                  </p:childTnLst>
                                </p:cTn>
                              </p:par>
                              <p:par>
                                <p:cTn id="70" presetID="1" presetClass="emph" presetSubtype="2" fill="hold" nodeType="withEffect">
                                  <p:stCondLst>
                                    <p:cond delay="0"/>
                                  </p:stCondLst>
                                  <p:childTnLst>
                                    <p:animClr clrSpc="rgb" dir="cw">
                                      <p:cBhvr>
                                        <p:cTn id="71" dur="500" fill="hold"/>
                                        <p:tgtEl>
                                          <p:spTgt spid="242"/>
                                        </p:tgtEl>
                                        <p:attrNameLst>
                                          <p:attrName>fillcolor</p:attrName>
                                        </p:attrNameLst>
                                      </p:cBhvr>
                                      <p:to>
                                        <a:srgbClr val="FFFF66"/>
                                      </p:to>
                                    </p:animClr>
                                    <p:set>
                                      <p:cBhvr>
                                        <p:cTn id="72" dur="500" fill="hold"/>
                                        <p:tgtEl>
                                          <p:spTgt spid="242"/>
                                        </p:tgtEl>
                                        <p:attrNameLst>
                                          <p:attrName>fill.type</p:attrName>
                                        </p:attrNameLst>
                                      </p:cBhvr>
                                      <p:to>
                                        <p:strVal val="solid"/>
                                      </p:to>
                                    </p:set>
                                    <p:set>
                                      <p:cBhvr>
                                        <p:cTn id="73" dur="500" fill="hold"/>
                                        <p:tgtEl>
                                          <p:spTgt spid="242"/>
                                        </p:tgtEl>
                                        <p:attrNameLst>
                                          <p:attrName>fill.on</p:attrName>
                                        </p:attrNameLst>
                                      </p:cBhvr>
                                      <p:to>
                                        <p:strVal val="true"/>
                                      </p:to>
                                    </p:set>
                                  </p:childTnLst>
                                </p:cTn>
                              </p:par>
                              <p:par>
                                <p:cTn id="74" presetID="1" presetClass="entr" presetSubtype="0" fill="hold" grpId="0" nodeType="withEffect">
                                  <p:stCondLst>
                                    <p:cond delay="0"/>
                                  </p:stCondLst>
                                  <p:childTnLst>
                                    <p:set>
                                      <p:cBhvr>
                                        <p:cTn id="75" dur="1" fill="hold">
                                          <p:stCondLst>
                                            <p:cond delay="0"/>
                                          </p:stCondLst>
                                        </p:cTn>
                                        <p:tgtEl>
                                          <p:spTgt spid="286"/>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285"/>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280"/>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xit" presetSubtype="0" fill="hold" grpId="0" nodeType="clickEffect">
                                  <p:stCondLst>
                                    <p:cond delay="0"/>
                                  </p:stCondLst>
                                  <p:childTnLst>
                                    <p:set>
                                      <p:cBhvr>
                                        <p:cTn id="83" dur="1" fill="hold">
                                          <p:stCondLst>
                                            <p:cond delay="0"/>
                                          </p:stCondLst>
                                        </p:cTn>
                                        <p:tgtEl>
                                          <p:spTgt spid="217"/>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230"/>
                                        </p:tgtEl>
                                        <p:attrNameLst>
                                          <p:attrName>style.visibility</p:attrName>
                                        </p:attrNameLst>
                                      </p:cBhvr>
                                      <p:to>
                                        <p:strVal val="hidden"/>
                                      </p:to>
                                    </p:set>
                                  </p:childTnLst>
                                </p:cTn>
                              </p:par>
                              <p:par>
                                <p:cTn id="86" presetID="1" presetClass="exit" presetSubtype="0" fill="hold" grpId="0" nodeType="withEffect">
                                  <p:stCondLst>
                                    <p:cond delay="0"/>
                                  </p:stCondLst>
                                  <p:childTnLst>
                                    <p:set>
                                      <p:cBhvr>
                                        <p:cTn id="87" dur="1" fill="hold">
                                          <p:stCondLst>
                                            <p:cond delay="0"/>
                                          </p:stCondLst>
                                        </p:cTn>
                                        <p:tgtEl>
                                          <p:spTgt spid="232"/>
                                        </p:tgtEl>
                                        <p:attrNameLst>
                                          <p:attrName>style.visibility</p:attrName>
                                        </p:attrNameLst>
                                      </p:cBhvr>
                                      <p:to>
                                        <p:strVal val="hidden"/>
                                      </p:to>
                                    </p:set>
                                  </p:childTnLst>
                                </p:cTn>
                              </p:par>
                              <p:par>
                                <p:cTn id="88" presetID="1" presetClass="exit" presetSubtype="0" fill="hold" grpId="0" nodeType="withEffect">
                                  <p:stCondLst>
                                    <p:cond delay="0"/>
                                  </p:stCondLst>
                                  <p:childTnLst>
                                    <p:set>
                                      <p:cBhvr>
                                        <p:cTn id="89" dur="1" fill="hold">
                                          <p:stCondLst>
                                            <p:cond delay="0"/>
                                          </p:stCondLst>
                                        </p:cTn>
                                        <p:tgtEl>
                                          <p:spTgt spid="234"/>
                                        </p:tgtEl>
                                        <p:attrNameLst>
                                          <p:attrName>style.visibility</p:attrName>
                                        </p:attrNameLst>
                                      </p:cBhvr>
                                      <p:to>
                                        <p:strVal val="hidden"/>
                                      </p:to>
                                    </p:set>
                                  </p:childTnLst>
                                </p:cTn>
                              </p:par>
                              <p:par>
                                <p:cTn id="90" presetID="1" presetClass="exit" presetSubtype="0" fill="hold" grpId="0" nodeType="withEffect">
                                  <p:stCondLst>
                                    <p:cond delay="0"/>
                                  </p:stCondLst>
                                  <p:childTnLst>
                                    <p:set>
                                      <p:cBhvr>
                                        <p:cTn id="91" dur="1" fill="hold">
                                          <p:stCondLst>
                                            <p:cond delay="0"/>
                                          </p:stCondLst>
                                        </p:cTn>
                                        <p:tgtEl>
                                          <p:spTgt spid="218"/>
                                        </p:tgtEl>
                                        <p:attrNameLst>
                                          <p:attrName>style.visibility</p:attrName>
                                        </p:attrNameLst>
                                      </p:cBhvr>
                                      <p:to>
                                        <p:strVal val="hidden"/>
                                      </p:to>
                                    </p:set>
                                  </p:childTnLst>
                                </p:cTn>
                              </p:par>
                              <p:par>
                                <p:cTn id="92" presetID="1" presetClass="exit" presetSubtype="0" fill="hold" grpId="0" nodeType="withEffect">
                                  <p:stCondLst>
                                    <p:cond delay="0"/>
                                  </p:stCondLst>
                                  <p:childTnLst>
                                    <p:set>
                                      <p:cBhvr>
                                        <p:cTn id="93" dur="1" fill="hold">
                                          <p:stCondLst>
                                            <p:cond delay="0"/>
                                          </p:stCondLst>
                                        </p:cTn>
                                        <p:tgtEl>
                                          <p:spTgt spid="231"/>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233"/>
                                        </p:tgtEl>
                                        <p:attrNameLst>
                                          <p:attrName>style.visibility</p:attrName>
                                        </p:attrNameLst>
                                      </p:cBhvr>
                                      <p:to>
                                        <p:strVal val="hidden"/>
                                      </p:to>
                                    </p:set>
                                  </p:childTnLst>
                                </p:cTn>
                              </p:par>
                              <p:par>
                                <p:cTn id="96" presetID="1" presetClass="exit" presetSubtype="0" fill="hold" grpId="0" nodeType="withEffect">
                                  <p:stCondLst>
                                    <p:cond delay="0"/>
                                  </p:stCondLst>
                                  <p:childTnLst>
                                    <p:set>
                                      <p:cBhvr>
                                        <p:cTn id="97" dur="1" fill="hold">
                                          <p:stCondLst>
                                            <p:cond delay="0"/>
                                          </p:stCondLst>
                                        </p:cTn>
                                        <p:tgtEl>
                                          <p:spTgt spid="235"/>
                                        </p:tgtEl>
                                        <p:attrNameLst>
                                          <p:attrName>style.visibility</p:attrName>
                                        </p:attrNameLst>
                                      </p:cBhvr>
                                      <p:to>
                                        <p:strVal val="hidden"/>
                                      </p:to>
                                    </p:set>
                                  </p:childTnLst>
                                </p:cTn>
                              </p:par>
                            </p:childTnLst>
                          </p:cTn>
                        </p:par>
                        <p:par>
                          <p:cTn id="98" fill="hold" nodeType="afterGroup">
                            <p:stCondLst>
                              <p:cond delay="0"/>
                            </p:stCondLst>
                            <p:childTnLst>
                              <p:par>
                                <p:cTn id="99" presetID="1" presetClass="exit" presetSubtype="0" fill="hold" grpId="1" nodeType="afterEffect">
                                  <p:stCondLst>
                                    <p:cond delay="0"/>
                                  </p:stCondLst>
                                  <p:childTnLst>
                                    <p:set>
                                      <p:cBhvr>
                                        <p:cTn id="100" dur="1" fill="hold">
                                          <p:stCondLst>
                                            <p:cond delay="0"/>
                                          </p:stCondLst>
                                        </p:cTn>
                                        <p:tgtEl>
                                          <p:spTgt spid="217"/>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30"/>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232"/>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234"/>
                                        </p:tgtEl>
                                        <p:attrNameLst>
                                          <p:attrName>style.visibility</p:attrName>
                                        </p:attrNameLst>
                                      </p:cBhvr>
                                      <p:to>
                                        <p:strVal val="hidden"/>
                                      </p:to>
                                    </p:set>
                                  </p:childTnLst>
                                </p:cTn>
                              </p:par>
                              <p:par>
                                <p:cTn id="107" presetID="1" presetClass="exit" presetSubtype="0" fill="hold" grpId="0" nodeType="withEffect">
                                  <p:stCondLst>
                                    <p:cond delay="0"/>
                                  </p:stCondLst>
                                  <p:childTnLst>
                                    <p:set>
                                      <p:cBhvr>
                                        <p:cTn id="108" dur="1" fill="hold">
                                          <p:stCondLst>
                                            <p:cond delay="0"/>
                                          </p:stCondLst>
                                        </p:cTn>
                                        <p:tgtEl>
                                          <p:spTgt spid="238"/>
                                        </p:tgtEl>
                                        <p:attrNameLst>
                                          <p:attrName>style.visibility</p:attrName>
                                        </p:attrNameLst>
                                      </p:cBhvr>
                                      <p:to>
                                        <p:strVal val="hidden"/>
                                      </p:to>
                                    </p:set>
                                  </p:childTnLst>
                                </p:cTn>
                              </p:par>
                              <p:par>
                                <p:cTn id="109" presetID="1" presetClass="exit" presetSubtype="0" fill="hold" grpId="0" nodeType="withEffect">
                                  <p:stCondLst>
                                    <p:cond delay="0"/>
                                  </p:stCondLst>
                                  <p:childTnLst>
                                    <p:set>
                                      <p:cBhvr>
                                        <p:cTn id="110" dur="1" fill="hold">
                                          <p:stCondLst>
                                            <p:cond delay="0"/>
                                          </p:stCondLst>
                                        </p:cTn>
                                        <p:tgtEl>
                                          <p:spTgt spid="244"/>
                                        </p:tgtEl>
                                        <p:attrNameLst>
                                          <p:attrName>style.visibility</p:attrName>
                                        </p:attrNameLst>
                                      </p:cBhvr>
                                      <p:to>
                                        <p:strVal val="hidden"/>
                                      </p:to>
                                    </p:set>
                                  </p:childTnLst>
                                </p:cTn>
                              </p:par>
                              <p:par>
                                <p:cTn id="111" presetID="1" presetClass="exit" presetSubtype="0" fill="hold" grpId="0" nodeType="withEffect">
                                  <p:stCondLst>
                                    <p:cond delay="0"/>
                                  </p:stCondLst>
                                  <p:childTnLst>
                                    <p:set>
                                      <p:cBhvr>
                                        <p:cTn id="112" dur="1" fill="hold">
                                          <p:stCondLst>
                                            <p:cond delay="0"/>
                                          </p:stCondLst>
                                        </p:cTn>
                                        <p:tgtEl>
                                          <p:spTgt spid="250"/>
                                        </p:tgtEl>
                                        <p:attrNameLst>
                                          <p:attrName>style.visibility</p:attrName>
                                        </p:attrNameLst>
                                      </p:cBhvr>
                                      <p:to>
                                        <p:strVal val="hidden"/>
                                      </p:to>
                                    </p:set>
                                  </p:childTnLst>
                                </p:cTn>
                              </p:par>
                              <p:par>
                                <p:cTn id="113" presetID="1" presetClass="exit" presetSubtype="0" fill="hold" grpId="0" nodeType="withEffect">
                                  <p:stCondLst>
                                    <p:cond delay="0"/>
                                  </p:stCondLst>
                                  <p:childTnLst>
                                    <p:set>
                                      <p:cBhvr>
                                        <p:cTn id="114" dur="1" fill="hold">
                                          <p:stCondLst>
                                            <p:cond delay="0"/>
                                          </p:stCondLst>
                                        </p:cTn>
                                        <p:tgtEl>
                                          <p:spTgt spid="252"/>
                                        </p:tgtEl>
                                        <p:attrNameLst>
                                          <p:attrName>style.visibility</p:attrName>
                                        </p:attrNameLst>
                                      </p:cBhvr>
                                      <p:to>
                                        <p:strVal val="hidden"/>
                                      </p:to>
                                    </p:set>
                                  </p:childTnLst>
                                </p:cTn>
                              </p:par>
                              <p:par>
                                <p:cTn id="115" presetID="1" presetClass="exit" presetSubtype="0" fill="hold" grpId="0" nodeType="withEffect">
                                  <p:stCondLst>
                                    <p:cond delay="0"/>
                                  </p:stCondLst>
                                  <p:childTnLst>
                                    <p:set>
                                      <p:cBhvr>
                                        <p:cTn id="116" dur="1" fill="hold">
                                          <p:stCondLst>
                                            <p:cond delay="0"/>
                                          </p:stCondLst>
                                        </p:cTn>
                                        <p:tgtEl>
                                          <p:spTgt spid="239"/>
                                        </p:tgtEl>
                                        <p:attrNameLst>
                                          <p:attrName>style.visibility</p:attrName>
                                        </p:attrNameLst>
                                      </p:cBhvr>
                                      <p:to>
                                        <p:strVal val="hidden"/>
                                      </p:to>
                                    </p:set>
                                  </p:childTnLst>
                                </p:cTn>
                              </p:par>
                              <p:par>
                                <p:cTn id="117" presetID="1" presetClass="exit" presetSubtype="0" fill="hold" grpId="0" nodeType="withEffect">
                                  <p:stCondLst>
                                    <p:cond delay="0"/>
                                  </p:stCondLst>
                                  <p:childTnLst>
                                    <p:set>
                                      <p:cBhvr>
                                        <p:cTn id="118" dur="1" fill="hold">
                                          <p:stCondLst>
                                            <p:cond delay="0"/>
                                          </p:stCondLst>
                                        </p:cTn>
                                        <p:tgtEl>
                                          <p:spTgt spid="245"/>
                                        </p:tgtEl>
                                        <p:attrNameLst>
                                          <p:attrName>style.visibility</p:attrName>
                                        </p:attrNameLst>
                                      </p:cBhvr>
                                      <p:to>
                                        <p:strVal val="hidden"/>
                                      </p:to>
                                    </p:set>
                                  </p:childTnLst>
                                </p:cTn>
                              </p:par>
                              <p:par>
                                <p:cTn id="119" presetID="1" presetClass="exit" presetSubtype="0" fill="hold" grpId="0" nodeType="withEffect">
                                  <p:stCondLst>
                                    <p:cond delay="0"/>
                                  </p:stCondLst>
                                  <p:childTnLst>
                                    <p:set>
                                      <p:cBhvr>
                                        <p:cTn id="120" dur="1" fill="hold">
                                          <p:stCondLst>
                                            <p:cond delay="0"/>
                                          </p:stCondLst>
                                        </p:cTn>
                                        <p:tgtEl>
                                          <p:spTgt spid="251"/>
                                        </p:tgtEl>
                                        <p:attrNameLst>
                                          <p:attrName>style.visibility</p:attrName>
                                        </p:attrNameLst>
                                      </p:cBhvr>
                                      <p:to>
                                        <p:strVal val="hidden"/>
                                      </p:to>
                                    </p:set>
                                  </p:childTnLst>
                                </p:cTn>
                              </p:par>
                              <p:par>
                                <p:cTn id="121" presetID="1" presetClass="exit" presetSubtype="0" fill="hold" grpId="0" nodeType="withEffect">
                                  <p:stCondLst>
                                    <p:cond delay="0"/>
                                  </p:stCondLst>
                                  <p:childTnLst>
                                    <p:set>
                                      <p:cBhvr>
                                        <p:cTn id="122" dur="1" fill="hold">
                                          <p:stCondLst>
                                            <p:cond delay="0"/>
                                          </p:stCondLst>
                                        </p:cTn>
                                        <p:tgtEl>
                                          <p:spTgt spid="253"/>
                                        </p:tgtEl>
                                        <p:attrNameLst>
                                          <p:attrName>style.visibility</p:attrName>
                                        </p:attrNameLst>
                                      </p:cBhvr>
                                      <p:to>
                                        <p:strVal val="hidden"/>
                                      </p:to>
                                    </p:set>
                                  </p:childTnLst>
                                </p:cTn>
                              </p:par>
                            </p:childTnLst>
                          </p:cTn>
                        </p:par>
                        <p:par>
                          <p:cTn id="123" fill="hold" nodeType="afterGroup">
                            <p:stCondLst>
                              <p:cond delay="0"/>
                            </p:stCondLst>
                            <p:childTnLst>
                              <p:par>
                                <p:cTn id="124" presetID="1" presetClass="exit" presetSubtype="0" fill="hold" grpId="0" nodeType="afterEffect">
                                  <p:stCondLst>
                                    <p:cond delay="0"/>
                                  </p:stCondLst>
                                  <p:childTnLst>
                                    <p:set>
                                      <p:cBhvr>
                                        <p:cTn id="125" dur="1" fill="hold">
                                          <p:stCondLst>
                                            <p:cond delay="0"/>
                                          </p:stCondLst>
                                        </p:cTn>
                                        <p:tgtEl>
                                          <p:spTgt spid="256"/>
                                        </p:tgtEl>
                                        <p:attrNameLst>
                                          <p:attrName>style.visibility</p:attrName>
                                        </p:attrNameLst>
                                      </p:cBhvr>
                                      <p:to>
                                        <p:strVal val="hidden"/>
                                      </p:to>
                                    </p:set>
                                  </p:childTnLst>
                                </p:cTn>
                              </p:par>
                              <p:par>
                                <p:cTn id="126" presetID="1" presetClass="exit" presetSubtype="0" fill="hold" grpId="0" nodeType="withEffect">
                                  <p:stCondLst>
                                    <p:cond delay="0"/>
                                  </p:stCondLst>
                                  <p:childTnLst>
                                    <p:set>
                                      <p:cBhvr>
                                        <p:cTn id="127" dur="1" fill="hold">
                                          <p:stCondLst>
                                            <p:cond delay="0"/>
                                          </p:stCondLst>
                                        </p:cTn>
                                        <p:tgtEl>
                                          <p:spTgt spid="272"/>
                                        </p:tgtEl>
                                        <p:attrNameLst>
                                          <p:attrName>style.visibility</p:attrName>
                                        </p:attrNameLst>
                                      </p:cBhvr>
                                      <p:to>
                                        <p:strVal val="hidden"/>
                                      </p:to>
                                    </p:set>
                                  </p:childTnLst>
                                </p:cTn>
                              </p:par>
                              <p:par>
                                <p:cTn id="128" presetID="1" presetClass="exit" presetSubtype="0" fill="hold" grpId="0" nodeType="withEffect">
                                  <p:stCondLst>
                                    <p:cond delay="0"/>
                                  </p:stCondLst>
                                  <p:childTnLst>
                                    <p:set>
                                      <p:cBhvr>
                                        <p:cTn id="129" dur="1" fill="hold">
                                          <p:stCondLst>
                                            <p:cond delay="0"/>
                                          </p:stCondLst>
                                        </p:cTn>
                                        <p:tgtEl>
                                          <p:spTgt spid="274"/>
                                        </p:tgtEl>
                                        <p:attrNameLst>
                                          <p:attrName>style.visibility</p:attrName>
                                        </p:attrNameLst>
                                      </p:cBhvr>
                                      <p:to>
                                        <p:strVal val="hidden"/>
                                      </p:to>
                                    </p:set>
                                  </p:childTnLst>
                                </p:cTn>
                              </p:par>
                              <p:par>
                                <p:cTn id="130" presetID="1" presetClass="exit" presetSubtype="0" fill="hold" grpId="0" nodeType="withEffect">
                                  <p:stCondLst>
                                    <p:cond delay="0"/>
                                  </p:stCondLst>
                                  <p:childTnLst>
                                    <p:set>
                                      <p:cBhvr>
                                        <p:cTn id="131" dur="1" fill="hold">
                                          <p:stCondLst>
                                            <p:cond delay="0"/>
                                          </p:stCondLst>
                                        </p:cTn>
                                        <p:tgtEl>
                                          <p:spTgt spid="276"/>
                                        </p:tgtEl>
                                        <p:attrNameLst>
                                          <p:attrName>style.visibility</p:attrName>
                                        </p:attrNameLst>
                                      </p:cBhvr>
                                      <p:to>
                                        <p:strVal val="hidden"/>
                                      </p:to>
                                    </p:set>
                                  </p:childTnLst>
                                </p:cTn>
                              </p:par>
                              <p:par>
                                <p:cTn id="132" presetID="1" presetClass="exit" presetSubtype="0" fill="hold" grpId="0" nodeType="withEffect">
                                  <p:stCondLst>
                                    <p:cond delay="0"/>
                                  </p:stCondLst>
                                  <p:childTnLst>
                                    <p:set>
                                      <p:cBhvr>
                                        <p:cTn id="133" dur="1" fill="hold">
                                          <p:stCondLst>
                                            <p:cond delay="0"/>
                                          </p:stCondLst>
                                        </p:cTn>
                                        <p:tgtEl>
                                          <p:spTgt spid="257"/>
                                        </p:tgtEl>
                                        <p:attrNameLst>
                                          <p:attrName>style.visibility</p:attrName>
                                        </p:attrNameLst>
                                      </p:cBhvr>
                                      <p:to>
                                        <p:strVal val="hidden"/>
                                      </p:to>
                                    </p:set>
                                  </p:childTnLst>
                                </p:cTn>
                              </p:par>
                              <p:par>
                                <p:cTn id="134" presetID="1" presetClass="exit" presetSubtype="0" fill="hold" grpId="0" nodeType="withEffect">
                                  <p:stCondLst>
                                    <p:cond delay="0"/>
                                  </p:stCondLst>
                                  <p:childTnLst>
                                    <p:set>
                                      <p:cBhvr>
                                        <p:cTn id="135" dur="1" fill="hold">
                                          <p:stCondLst>
                                            <p:cond delay="0"/>
                                          </p:stCondLst>
                                        </p:cTn>
                                        <p:tgtEl>
                                          <p:spTgt spid="273"/>
                                        </p:tgtEl>
                                        <p:attrNameLst>
                                          <p:attrName>style.visibility</p:attrName>
                                        </p:attrNameLst>
                                      </p:cBhvr>
                                      <p:to>
                                        <p:strVal val="hidden"/>
                                      </p:to>
                                    </p:set>
                                  </p:childTnLst>
                                </p:cTn>
                              </p:par>
                              <p:par>
                                <p:cTn id="136" presetID="1" presetClass="exit" presetSubtype="0" fill="hold" grpId="0" nodeType="withEffect">
                                  <p:stCondLst>
                                    <p:cond delay="0"/>
                                  </p:stCondLst>
                                  <p:childTnLst>
                                    <p:set>
                                      <p:cBhvr>
                                        <p:cTn id="137" dur="1" fill="hold">
                                          <p:stCondLst>
                                            <p:cond delay="0"/>
                                          </p:stCondLst>
                                        </p:cTn>
                                        <p:tgtEl>
                                          <p:spTgt spid="275"/>
                                        </p:tgtEl>
                                        <p:attrNameLst>
                                          <p:attrName>style.visibility</p:attrName>
                                        </p:attrNameLst>
                                      </p:cBhvr>
                                      <p:to>
                                        <p:strVal val="hidden"/>
                                      </p:to>
                                    </p:set>
                                  </p:childTnLst>
                                </p:cTn>
                              </p:par>
                              <p:par>
                                <p:cTn id="138" presetID="1" presetClass="exit" presetSubtype="0" fill="hold" grpId="0" nodeType="withEffect">
                                  <p:stCondLst>
                                    <p:cond delay="0"/>
                                  </p:stCondLst>
                                  <p:childTnLst>
                                    <p:set>
                                      <p:cBhvr>
                                        <p:cTn id="139" dur="1" fill="hold">
                                          <p:stCondLst>
                                            <p:cond delay="0"/>
                                          </p:stCondLst>
                                        </p:cTn>
                                        <p:tgtEl>
                                          <p:spTgt spid="277"/>
                                        </p:tgtEl>
                                        <p:attrNameLst>
                                          <p:attrName>style.visibility</p:attrName>
                                        </p:attrNameLst>
                                      </p:cBhvr>
                                      <p:to>
                                        <p:strVal val="hidden"/>
                                      </p:to>
                                    </p:set>
                                  </p:childTnLst>
                                </p:cTn>
                              </p:par>
                            </p:childTnLst>
                          </p:cTn>
                        </p:par>
                        <p:par>
                          <p:cTn id="140" fill="hold" nodeType="afterGroup">
                            <p:stCondLst>
                              <p:cond delay="0"/>
                            </p:stCondLst>
                            <p:childTnLst>
                              <p:par>
                                <p:cTn id="141" presetID="1" presetClass="entr" presetSubtype="0" fill="hold" grpId="0" nodeType="afterEffect">
                                  <p:stCondLst>
                                    <p:cond delay="0"/>
                                  </p:stCondLst>
                                  <p:childTnLst>
                                    <p:set>
                                      <p:cBhvr>
                                        <p:cTn id="142" dur="1" fill="hold">
                                          <p:stCondLst>
                                            <p:cond delay="0"/>
                                          </p:stCondLst>
                                        </p:cTn>
                                        <p:tgtEl>
                                          <p:spTgt spid="263"/>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298"/>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p:bldP spid="217" grpId="1" animBg="1"/>
      <p:bldP spid="218" grpId="0" animBg="1"/>
      <p:bldP spid="230" grpId="0" animBg="1"/>
      <p:bldP spid="230" grpId="1" animBg="1"/>
      <p:bldP spid="231" grpId="0" animBg="1"/>
      <p:bldP spid="232" grpId="0" animBg="1"/>
      <p:bldP spid="232" grpId="1" animBg="1"/>
      <p:bldP spid="233" grpId="0" animBg="1"/>
      <p:bldP spid="234" grpId="0" animBg="1"/>
      <p:bldP spid="234" grpId="1" animBg="1"/>
      <p:bldP spid="235" grpId="0" animBg="1"/>
      <p:bldP spid="238" grpId="0" animBg="1"/>
      <p:bldP spid="239" grpId="0" animBg="1"/>
      <p:bldP spid="244" grpId="0" animBg="1"/>
      <p:bldP spid="245" grpId="0" animBg="1"/>
      <p:bldP spid="250" grpId="0" animBg="1"/>
      <p:bldP spid="251" grpId="0" animBg="1"/>
      <p:bldP spid="252" grpId="0" animBg="1"/>
      <p:bldP spid="253" grpId="0" animBg="1"/>
      <p:bldP spid="256" grpId="0" animBg="1"/>
      <p:bldP spid="257" grpId="0" animBg="1"/>
      <p:bldP spid="261" grpId="0" animBg="1"/>
      <p:bldP spid="263" grpId="0" animBg="1"/>
      <p:bldP spid="268" grpId="0" animBg="1"/>
      <p:bldP spid="270" grpId="0" animBg="1"/>
      <p:bldP spid="272" grpId="0" animBg="1"/>
      <p:bldP spid="273" grpId="0" animBg="1"/>
      <p:bldP spid="274" grpId="0" animBg="1"/>
      <p:bldP spid="275" grpId="0" animBg="1"/>
      <p:bldP spid="276" grpId="0" animBg="1"/>
      <p:bldP spid="277" grpId="0" animBg="1"/>
      <p:bldP spid="278" grpId="0"/>
      <p:bldP spid="279" grpId="0"/>
      <p:bldP spid="280" grpId="0"/>
      <p:bldP spid="281" grpId="0"/>
      <p:bldP spid="282" grpId="0"/>
      <p:bldP spid="283" grpId="0"/>
      <p:bldP spid="284" grpId="0"/>
      <p:bldP spid="285" grpId="0"/>
      <p:bldP spid="2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883273" y="5438304"/>
            <a:ext cx="1726675" cy="848332"/>
            <a:chOff x="3737768" y="5048908"/>
            <a:chExt cx="1726675" cy="848332"/>
          </a:xfrm>
        </p:grpSpPr>
        <p:grpSp>
          <p:nvGrpSpPr>
            <p:cNvPr id="73" name="Group 72"/>
            <p:cNvGrpSpPr/>
            <p:nvPr/>
          </p:nvGrpSpPr>
          <p:grpSpPr>
            <a:xfrm>
              <a:off x="3880118" y="5048908"/>
              <a:ext cx="1584325" cy="779463"/>
              <a:chOff x="7081519" y="4198499"/>
              <a:chExt cx="1584325" cy="779463"/>
            </a:xfrm>
          </p:grpSpPr>
          <p:sp>
            <p:nvSpPr>
              <p:cNvPr id="74" name="AutoShape 18"/>
              <p:cNvSpPr>
                <a:spLocks noChangeArrowheads="1"/>
              </p:cNvSpPr>
              <p:nvPr/>
            </p:nvSpPr>
            <p:spPr bwMode="auto">
              <a:xfrm rot="10800000">
                <a:off x="7081519" y="4198499"/>
                <a:ext cx="1276350" cy="779463"/>
              </a:xfrm>
              <a:prstGeom prst="homePlate">
                <a:avLst>
                  <a:gd name="adj" fmla="val 28815"/>
                </a:avLst>
              </a:prstGeom>
              <a:solidFill>
                <a:schemeClr val="bg1"/>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75" name="Line 9"/>
              <p:cNvSpPr>
                <a:spLocks noChangeShapeType="1"/>
              </p:cNvSpPr>
              <p:nvPr/>
            </p:nvSpPr>
            <p:spPr bwMode="auto">
              <a:xfrm flipV="1">
                <a:off x="7619681" y="4384237"/>
                <a:ext cx="2698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6" name="Line 11"/>
              <p:cNvSpPr>
                <a:spLocks noChangeShapeType="1"/>
              </p:cNvSpPr>
              <p:nvPr/>
            </p:nvSpPr>
            <p:spPr bwMode="auto">
              <a:xfrm flipH="1">
                <a:off x="7087869" y="4598549"/>
                <a:ext cx="538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7" name="Freeform 12"/>
              <p:cNvSpPr>
                <a:spLocks/>
              </p:cNvSpPr>
              <p:nvPr/>
            </p:nvSpPr>
            <p:spPr bwMode="auto">
              <a:xfrm>
                <a:off x="7579994" y="4376299"/>
                <a:ext cx="280987" cy="222250"/>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78" name="Picture 24"/>
              <p:cNvPicPr>
                <a:picLocks noChangeAspect="1"/>
              </p:cNvPicPr>
              <p:nvPr>
                <p:custDataLst>
                  <p:tags r:id="rId1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479981" y="4719199"/>
                <a:ext cx="5476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Line 11"/>
              <p:cNvSpPr>
                <a:spLocks noChangeShapeType="1"/>
              </p:cNvSpPr>
              <p:nvPr/>
            </p:nvSpPr>
            <p:spPr bwMode="auto">
              <a:xfrm flipH="1">
                <a:off x="7932419" y="4598549"/>
                <a:ext cx="425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80" name="Line 337"/>
              <p:cNvSpPr>
                <a:spLocks noChangeShapeType="1"/>
              </p:cNvSpPr>
              <p:nvPr/>
            </p:nvSpPr>
            <p:spPr bwMode="auto">
              <a:xfrm flipH="1">
                <a:off x="8357869" y="4598549"/>
                <a:ext cx="3079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grpSp>
          <p:nvGrpSpPr>
            <p:cNvPr id="12" name="Group 11"/>
            <p:cNvGrpSpPr/>
            <p:nvPr/>
          </p:nvGrpSpPr>
          <p:grpSpPr>
            <a:xfrm>
              <a:off x="3737768" y="5117777"/>
              <a:ext cx="1584325" cy="779463"/>
              <a:chOff x="7081519" y="4198499"/>
              <a:chExt cx="1584325" cy="779463"/>
            </a:xfrm>
          </p:grpSpPr>
          <p:sp>
            <p:nvSpPr>
              <p:cNvPr id="63" name="AutoShape 18"/>
              <p:cNvSpPr>
                <a:spLocks noChangeArrowheads="1"/>
              </p:cNvSpPr>
              <p:nvPr/>
            </p:nvSpPr>
            <p:spPr bwMode="auto">
              <a:xfrm rot="10800000">
                <a:off x="7081519" y="4198499"/>
                <a:ext cx="1276350" cy="779463"/>
              </a:xfrm>
              <a:prstGeom prst="homePlate">
                <a:avLst>
                  <a:gd name="adj" fmla="val 28815"/>
                </a:avLst>
              </a:prstGeom>
              <a:solidFill>
                <a:schemeClr val="bg1"/>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64" name="Line 9"/>
              <p:cNvSpPr>
                <a:spLocks noChangeShapeType="1"/>
              </p:cNvSpPr>
              <p:nvPr/>
            </p:nvSpPr>
            <p:spPr bwMode="auto">
              <a:xfrm flipV="1">
                <a:off x="7619681" y="4384237"/>
                <a:ext cx="2698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5" name="Line 11"/>
              <p:cNvSpPr>
                <a:spLocks noChangeShapeType="1"/>
              </p:cNvSpPr>
              <p:nvPr/>
            </p:nvSpPr>
            <p:spPr bwMode="auto">
              <a:xfrm flipH="1">
                <a:off x="7087869" y="4598549"/>
                <a:ext cx="538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 name="Freeform 12"/>
              <p:cNvSpPr>
                <a:spLocks/>
              </p:cNvSpPr>
              <p:nvPr/>
            </p:nvSpPr>
            <p:spPr bwMode="auto">
              <a:xfrm>
                <a:off x="7579994" y="4376299"/>
                <a:ext cx="280987" cy="222250"/>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67" name="Picture 24"/>
              <p:cNvPicPr>
                <a:picLocks noChangeAspect="1"/>
              </p:cNvPicPr>
              <p:nvPr>
                <p:custDataLst>
                  <p:tags r:id="rId1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479981" y="4719199"/>
                <a:ext cx="5476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Line 11"/>
              <p:cNvSpPr>
                <a:spLocks noChangeShapeType="1"/>
              </p:cNvSpPr>
              <p:nvPr/>
            </p:nvSpPr>
            <p:spPr bwMode="auto">
              <a:xfrm flipH="1">
                <a:off x="7932419" y="4598549"/>
                <a:ext cx="425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1" name="Line 337"/>
              <p:cNvSpPr>
                <a:spLocks noChangeShapeType="1"/>
              </p:cNvSpPr>
              <p:nvPr/>
            </p:nvSpPr>
            <p:spPr bwMode="auto">
              <a:xfrm flipH="1">
                <a:off x="8357869" y="4598549"/>
                <a:ext cx="3079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grpSp>
      <p:sp>
        <p:nvSpPr>
          <p:cNvPr id="21506" name="Rectangle 2"/>
          <p:cNvSpPr>
            <a:spLocks noGrp="1" noChangeArrowheads="1"/>
          </p:cNvSpPr>
          <p:nvPr>
            <p:ph type="title" idx="4294967295"/>
          </p:nvPr>
        </p:nvSpPr>
        <p:spPr/>
        <p:txBody>
          <a:bodyPr/>
          <a:lstStyle/>
          <a:p>
            <a:pPr eaLnBrk="1" hangingPunct="1"/>
            <a:r>
              <a:rPr lang="en-US" sz="3800" smtClean="0"/>
              <a:t>Outline Schematically</a:t>
            </a:r>
          </a:p>
        </p:txBody>
      </p:sp>
      <p:sp>
        <p:nvSpPr>
          <p:cNvPr id="15" name="Rectangle 5"/>
          <p:cNvSpPr txBox="1">
            <a:spLocks noChangeArrowheads="1"/>
          </p:cNvSpPr>
          <p:nvPr/>
        </p:nvSpPr>
        <p:spPr bwMode="auto">
          <a:xfrm>
            <a:off x="288925" y="1261002"/>
            <a:ext cx="848201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0"/>
              </a:buBlip>
            </a:pPr>
            <a:r>
              <a:rPr lang="en-US" sz="2000" dirty="0" smtClean="0"/>
              <a:t>Definition: </a:t>
            </a:r>
            <a:r>
              <a:rPr lang="en-US" sz="2000" dirty="0" err="1" smtClean="0"/>
              <a:t>Nyquist</a:t>
            </a:r>
            <a:r>
              <a:rPr lang="en-US" sz="2000" dirty="0" smtClean="0"/>
              <a:t>-rate system</a:t>
            </a:r>
            <a:br>
              <a:rPr lang="en-US" sz="2000" dirty="0" smtClean="0"/>
            </a:br>
            <a:r>
              <a:rPr lang="en-US" sz="2000" dirty="0" smtClean="0"/>
              <a:t>A single ADC device outputs a stream of numbers at rate   </a:t>
            </a:r>
            <a:endParaRPr lang="en-US" sz="2000" dirty="0"/>
          </a:p>
        </p:txBody>
      </p:sp>
      <p:grpSp>
        <p:nvGrpSpPr>
          <p:cNvPr id="7" name="Group 6"/>
          <p:cNvGrpSpPr/>
          <p:nvPr/>
        </p:nvGrpSpPr>
        <p:grpSpPr>
          <a:xfrm>
            <a:off x="4389437" y="2246839"/>
            <a:ext cx="2203450" cy="779463"/>
            <a:chOff x="4217988" y="2474912"/>
            <a:chExt cx="2203450" cy="779463"/>
          </a:xfrm>
        </p:grpSpPr>
        <p:sp>
          <p:nvSpPr>
            <p:cNvPr id="19" name="AutoShape 18"/>
            <p:cNvSpPr>
              <a:spLocks noChangeArrowheads="1"/>
            </p:cNvSpPr>
            <p:nvPr/>
          </p:nvSpPr>
          <p:spPr bwMode="auto">
            <a:xfrm rot="10800000">
              <a:off x="4837113" y="2474912"/>
              <a:ext cx="1276350" cy="779463"/>
            </a:xfrm>
            <a:prstGeom prst="homePlate">
              <a:avLst>
                <a:gd name="adj" fmla="val 28815"/>
              </a:avLst>
            </a:prstGeom>
            <a:solidFill>
              <a:schemeClr val="bg1"/>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21" name="Line 9"/>
            <p:cNvSpPr>
              <a:spLocks noChangeShapeType="1"/>
            </p:cNvSpPr>
            <p:nvPr/>
          </p:nvSpPr>
          <p:spPr bwMode="auto">
            <a:xfrm flipV="1">
              <a:off x="5375275" y="2660650"/>
              <a:ext cx="2698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2" name="Line 11"/>
            <p:cNvSpPr>
              <a:spLocks noChangeShapeType="1"/>
            </p:cNvSpPr>
            <p:nvPr/>
          </p:nvSpPr>
          <p:spPr bwMode="auto">
            <a:xfrm flipH="1">
              <a:off x="4843463" y="2874962"/>
              <a:ext cx="538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3" name="Freeform 12"/>
            <p:cNvSpPr>
              <a:spLocks/>
            </p:cNvSpPr>
            <p:nvPr/>
          </p:nvSpPr>
          <p:spPr bwMode="auto">
            <a:xfrm>
              <a:off x="5335588" y="2652712"/>
              <a:ext cx="280987" cy="222250"/>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24" name="Picture 24"/>
            <p:cNvPicPr>
              <a:picLocks noChangeAspect="1"/>
            </p:cNvPicPr>
            <p:nvPr>
              <p:custDataLst>
                <p:tags r:id="rId13"/>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5235575" y="2995612"/>
              <a:ext cx="5476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11"/>
            <p:cNvSpPr>
              <a:spLocks noChangeShapeType="1"/>
            </p:cNvSpPr>
            <p:nvPr/>
          </p:nvSpPr>
          <p:spPr bwMode="auto">
            <a:xfrm flipH="1">
              <a:off x="5688013" y="2874962"/>
              <a:ext cx="425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6" name="Line 337"/>
            <p:cNvSpPr>
              <a:spLocks noChangeShapeType="1"/>
            </p:cNvSpPr>
            <p:nvPr/>
          </p:nvSpPr>
          <p:spPr bwMode="auto">
            <a:xfrm flipH="1">
              <a:off x="4217988" y="2874962"/>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27" name="Picture 63" descr="addin_tmp.png"/>
            <p:cNvPicPr>
              <a:picLocks noChangeAspect="1"/>
            </p:cNvPicPr>
            <p:nvPr>
              <p:custDataLst>
                <p:tags r:id="rId14"/>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4275138" y="2565400"/>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Line 337"/>
            <p:cNvSpPr>
              <a:spLocks noChangeShapeType="1"/>
            </p:cNvSpPr>
            <p:nvPr/>
          </p:nvSpPr>
          <p:spPr bwMode="auto">
            <a:xfrm flipH="1">
              <a:off x="6113463" y="2874962"/>
              <a:ext cx="3079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sp>
        <p:nvSpPr>
          <p:cNvPr id="30" name="Line 4"/>
          <p:cNvSpPr>
            <a:spLocks noChangeShapeType="1"/>
          </p:cNvSpPr>
          <p:nvPr/>
        </p:nvSpPr>
        <p:spPr bwMode="auto">
          <a:xfrm>
            <a:off x="1607344" y="2714516"/>
            <a:ext cx="1600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31" name="Picture 33" descr="addin_tmp"/>
          <p:cNvPicPr>
            <a:picLocks noChangeAspect="1" noChangeArrowheads="1"/>
          </p:cNvPicPr>
          <p:nvPr>
            <p:custDataLst>
              <p:tags r:id="rId1"/>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680494" y="2824054"/>
            <a:ext cx="5064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ine 35"/>
          <p:cNvSpPr>
            <a:spLocks noChangeShapeType="1"/>
          </p:cNvSpPr>
          <p:nvPr/>
        </p:nvSpPr>
        <p:spPr bwMode="auto">
          <a:xfrm flipV="1">
            <a:off x="2937669" y="2712929"/>
            <a:ext cx="0" cy="119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33" name="Picture 45" descr="addin_tmp.png"/>
          <p:cNvPicPr>
            <a:picLocks noChangeAspect="1"/>
          </p:cNvPicPr>
          <p:nvPr>
            <p:custDataLst>
              <p:tags r:id="rId2"/>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1432719" y="2835166"/>
            <a:ext cx="6953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Line 37"/>
          <p:cNvSpPr>
            <a:spLocks noChangeShapeType="1"/>
          </p:cNvSpPr>
          <p:nvPr/>
        </p:nvSpPr>
        <p:spPr bwMode="auto">
          <a:xfrm flipV="1">
            <a:off x="1675606" y="2712929"/>
            <a:ext cx="0" cy="1190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35" name="Rectangle 39" descr="Wide upward diagonal"/>
          <p:cNvSpPr>
            <a:spLocks noChangeArrowheads="1"/>
          </p:cNvSpPr>
          <p:nvPr/>
        </p:nvSpPr>
        <p:spPr bwMode="auto">
          <a:xfrm>
            <a:off x="1675606" y="2465279"/>
            <a:ext cx="1262063" cy="247650"/>
          </a:xfrm>
          <a:prstGeom prst="rect">
            <a:avLst/>
          </a:prstGeom>
          <a:pattFill prst="wdUpDiag">
            <a:fgClr>
              <a:schemeClr val="tx2">
                <a:alpha val="30196"/>
              </a:schemeClr>
            </a:fgClr>
            <a:bgClr>
              <a:schemeClr val="bg1">
                <a:alpha val="30196"/>
              </a:schemeClr>
            </a:bgClr>
          </a:pattFill>
          <a:ln w="9525">
            <a:solidFill>
              <a:schemeClr val="tx1"/>
            </a:solidFill>
            <a:miter lim="800000"/>
            <a:headEnd/>
            <a:tailEnd/>
          </a:ln>
        </p:spPr>
        <p:txBody>
          <a:bodyPr wrap="none" anchor="ctr"/>
          <a:lstStyle/>
          <a:p>
            <a:endParaRPr lang="ru-RU"/>
          </a:p>
        </p:txBody>
      </p:sp>
      <p:pic>
        <p:nvPicPr>
          <p:cNvPr id="3" name="Picture 2"/>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tretch>
            <a:fillRect/>
          </a:stretch>
        </p:blipFill>
        <p:spPr>
          <a:xfrm>
            <a:off x="1432719" y="2119204"/>
            <a:ext cx="1832610" cy="255270"/>
          </a:xfrm>
          <a:prstGeom prst="rect">
            <a:avLst/>
          </a:prstGeom>
        </p:spPr>
      </p:pic>
      <p:pic>
        <p:nvPicPr>
          <p:cNvPr id="5" name="Picture 4"/>
          <p:cNvPicPr>
            <a:picLocks noChangeAspect="1"/>
          </p:cNvPicPr>
          <p:nvPr>
            <p:custDataLst>
              <p:tags r:id="rId4"/>
            </p:custDataLst>
          </p:nvPr>
        </p:nvPicPr>
        <p:blipFill>
          <a:blip r:embed="rId25" cstate="print">
            <a:extLst>
              <a:ext uri="{28A0092B-C50C-407E-A947-70E740481C1C}">
                <a14:useLocalDpi xmlns:a14="http://schemas.microsoft.com/office/drawing/2010/main" val="0"/>
              </a:ext>
            </a:extLst>
          </a:blip>
          <a:stretch>
            <a:fillRect/>
          </a:stretch>
        </p:blipFill>
        <p:spPr>
          <a:xfrm>
            <a:off x="7191354" y="1654758"/>
            <a:ext cx="634365" cy="230505"/>
          </a:xfrm>
          <a:prstGeom prst="rect">
            <a:avLst/>
          </a:prstGeom>
        </p:spPr>
      </p:pic>
      <p:sp>
        <p:nvSpPr>
          <p:cNvPr id="40" name="Rectangle 5"/>
          <p:cNvSpPr txBox="1">
            <a:spLocks noChangeArrowheads="1"/>
          </p:cNvSpPr>
          <p:nvPr/>
        </p:nvSpPr>
        <p:spPr bwMode="auto">
          <a:xfrm>
            <a:off x="288925" y="3316139"/>
            <a:ext cx="8482013"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0"/>
              </a:buBlip>
            </a:pPr>
            <a:r>
              <a:rPr lang="en-US" sz="2000" dirty="0" smtClean="0"/>
              <a:t>Sub-</a:t>
            </a:r>
            <a:r>
              <a:rPr lang="en-US" sz="2000" dirty="0" err="1" smtClean="0"/>
              <a:t>Nyquist</a:t>
            </a:r>
            <a:r>
              <a:rPr lang="en-US" sz="2000" dirty="0" smtClean="0"/>
              <a:t> system</a:t>
            </a:r>
          </a:p>
          <a:p>
            <a:pPr lvl="1">
              <a:spcBef>
                <a:spcPct val="20000"/>
              </a:spcBef>
              <a:buSzPct val="75000"/>
              <a:buFontTx/>
              <a:buBlip>
                <a:blip r:embed="rId20"/>
              </a:buBlip>
            </a:pPr>
            <a:r>
              <a:rPr lang="en-US" sz="2000" dirty="0" smtClean="0"/>
              <a:t>One or more ADC devices</a:t>
            </a:r>
          </a:p>
          <a:p>
            <a:pPr lvl="1">
              <a:spcBef>
                <a:spcPct val="20000"/>
              </a:spcBef>
              <a:buSzPct val="75000"/>
              <a:buFontTx/>
              <a:buBlip>
                <a:blip r:embed="rId20"/>
              </a:buBlip>
            </a:pPr>
            <a:r>
              <a:rPr lang="en-US" sz="2000" dirty="0" smtClean="0"/>
              <a:t>Each ADC device runs at a rate below</a:t>
            </a:r>
          </a:p>
          <a:p>
            <a:pPr lvl="1">
              <a:spcBef>
                <a:spcPct val="20000"/>
              </a:spcBef>
              <a:buSzPct val="75000"/>
              <a:buFontTx/>
              <a:buBlip>
                <a:blip r:embed="rId20"/>
              </a:buBlip>
            </a:pPr>
            <a:r>
              <a:rPr lang="en-US" sz="2000" dirty="0" smtClean="0"/>
              <a:t>With / without analog preprocessing</a:t>
            </a:r>
          </a:p>
          <a:p>
            <a:pPr lvl="1">
              <a:spcBef>
                <a:spcPct val="20000"/>
              </a:spcBef>
              <a:buSzPct val="75000"/>
              <a:buFontTx/>
              <a:buBlip>
                <a:blip r:embed="rId20"/>
              </a:buBlip>
            </a:pPr>
            <a:endParaRPr lang="en-US" sz="2000" dirty="0"/>
          </a:p>
        </p:txBody>
      </p:sp>
      <p:pic>
        <p:nvPicPr>
          <p:cNvPr id="41" name="Picture 40"/>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tretch>
            <a:fillRect/>
          </a:stretch>
        </p:blipFill>
        <p:spPr>
          <a:xfrm>
            <a:off x="5447540" y="4153513"/>
            <a:ext cx="634365" cy="230505"/>
          </a:xfrm>
          <a:prstGeom prst="rect">
            <a:avLst/>
          </a:prstGeom>
        </p:spPr>
      </p:pic>
      <p:grpSp>
        <p:nvGrpSpPr>
          <p:cNvPr id="21516" name="Group 21515"/>
          <p:cNvGrpSpPr/>
          <p:nvPr/>
        </p:nvGrpSpPr>
        <p:grpSpPr>
          <a:xfrm>
            <a:off x="5130248" y="5669099"/>
            <a:ext cx="615950" cy="309562"/>
            <a:chOff x="5106437" y="5409096"/>
            <a:chExt cx="615950" cy="309562"/>
          </a:xfrm>
        </p:grpSpPr>
        <p:sp>
          <p:nvSpPr>
            <p:cNvPr id="50" name="Line 337"/>
            <p:cNvSpPr>
              <a:spLocks noChangeShapeType="1"/>
            </p:cNvSpPr>
            <p:nvPr/>
          </p:nvSpPr>
          <p:spPr bwMode="auto">
            <a:xfrm flipH="1">
              <a:off x="5106437" y="5718658"/>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51" name="Picture 63" descr="addin_tmp.png"/>
            <p:cNvPicPr>
              <a:picLocks noChangeAspect="1"/>
            </p:cNvPicPr>
            <p:nvPr>
              <p:custDataLst>
                <p:tags r:id="rId12"/>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5163587" y="5409096"/>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18" name="Group 21517"/>
          <p:cNvGrpSpPr/>
          <p:nvPr/>
        </p:nvGrpSpPr>
        <p:grpSpPr>
          <a:xfrm>
            <a:off x="5749373" y="5578611"/>
            <a:ext cx="1584325" cy="779463"/>
            <a:chOff x="5725562" y="5318608"/>
            <a:chExt cx="1584325" cy="779463"/>
          </a:xfrm>
        </p:grpSpPr>
        <p:sp>
          <p:nvSpPr>
            <p:cNvPr id="44" name="AutoShape 18"/>
            <p:cNvSpPr>
              <a:spLocks noChangeArrowheads="1"/>
            </p:cNvSpPr>
            <p:nvPr/>
          </p:nvSpPr>
          <p:spPr bwMode="auto">
            <a:xfrm rot="10800000">
              <a:off x="5725562" y="5318608"/>
              <a:ext cx="1276350" cy="779463"/>
            </a:xfrm>
            <a:prstGeom prst="homePlate">
              <a:avLst>
                <a:gd name="adj" fmla="val 28815"/>
              </a:avLst>
            </a:prstGeom>
            <a:solidFill>
              <a:schemeClr val="bg1"/>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45" name="Line 9"/>
            <p:cNvSpPr>
              <a:spLocks noChangeShapeType="1"/>
            </p:cNvSpPr>
            <p:nvPr/>
          </p:nvSpPr>
          <p:spPr bwMode="auto">
            <a:xfrm flipV="1">
              <a:off x="6263724" y="5504346"/>
              <a:ext cx="2698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6" name="Line 11"/>
            <p:cNvSpPr>
              <a:spLocks noChangeShapeType="1"/>
            </p:cNvSpPr>
            <p:nvPr/>
          </p:nvSpPr>
          <p:spPr bwMode="auto">
            <a:xfrm flipH="1">
              <a:off x="5731912" y="5718658"/>
              <a:ext cx="538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47" name="Freeform 12"/>
            <p:cNvSpPr>
              <a:spLocks/>
            </p:cNvSpPr>
            <p:nvPr/>
          </p:nvSpPr>
          <p:spPr bwMode="auto">
            <a:xfrm>
              <a:off x="6224037" y="5496408"/>
              <a:ext cx="280987" cy="222250"/>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48" name="Picture 24"/>
            <p:cNvPicPr>
              <a:picLocks noChangeAspect="1"/>
            </p:cNvPicPr>
            <p:nvPr>
              <p:custDataLst>
                <p:tags r:id="rId11"/>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124024" y="5839308"/>
              <a:ext cx="5476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Line 11"/>
            <p:cNvSpPr>
              <a:spLocks noChangeShapeType="1"/>
            </p:cNvSpPr>
            <p:nvPr/>
          </p:nvSpPr>
          <p:spPr bwMode="auto">
            <a:xfrm flipH="1">
              <a:off x="6576462" y="5718658"/>
              <a:ext cx="425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52" name="Line 337"/>
            <p:cNvSpPr>
              <a:spLocks noChangeShapeType="1"/>
            </p:cNvSpPr>
            <p:nvPr/>
          </p:nvSpPr>
          <p:spPr bwMode="auto">
            <a:xfrm flipH="1">
              <a:off x="7001912" y="5718658"/>
              <a:ext cx="3079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sp>
        <p:nvSpPr>
          <p:cNvPr id="42" name="Text Box 8"/>
          <p:cNvSpPr txBox="1">
            <a:spLocks noChangeArrowheads="1"/>
          </p:cNvSpPr>
          <p:nvPr/>
        </p:nvSpPr>
        <p:spPr bwMode="auto">
          <a:xfrm>
            <a:off x="6592887" y="2306426"/>
            <a:ext cx="130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buSzPct val="75000"/>
            </a:pPr>
            <a:r>
              <a:rPr lang="en-US" sz="2000" b="1" dirty="0">
                <a:solidFill>
                  <a:srgbClr val="FF0000"/>
                </a:solidFill>
              </a:rPr>
              <a:t>High-rate</a:t>
            </a:r>
          </a:p>
        </p:txBody>
      </p:sp>
      <p:pic>
        <p:nvPicPr>
          <p:cNvPr id="8" name="Picture 7"/>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tretch>
            <a:fillRect/>
          </a:stretch>
        </p:blipFill>
        <p:spPr>
          <a:xfrm>
            <a:off x="6929754" y="2701197"/>
            <a:ext cx="634365" cy="230505"/>
          </a:xfrm>
          <a:prstGeom prst="rect">
            <a:avLst/>
          </a:prstGeom>
        </p:spPr>
      </p:pic>
      <p:sp>
        <p:nvSpPr>
          <p:cNvPr id="58" name="Text Box 8"/>
          <p:cNvSpPr txBox="1">
            <a:spLocks noChangeArrowheads="1"/>
          </p:cNvSpPr>
          <p:nvPr/>
        </p:nvSpPr>
        <p:spPr bwMode="auto">
          <a:xfrm>
            <a:off x="7619504" y="5567697"/>
            <a:ext cx="1221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buSzPct val="75000"/>
            </a:pPr>
            <a:r>
              <a:rPr lang="en-US" sz="2000" b="1" dirty="0" smtClean="0">
                <a:solidFill>
                  <a:srgbClr val="0000FF"/>
                </a:solidFill>
              </a:rPr>
              <a:t>Low-rate</a:t>
            </a:r>
            <a:endParaRPr lang="en-US" sz="2000" b="1" dirty="0">
              <a:solidFill>
                <a:srgbClr val="0000FF"/>
              </a:solidFill>
            </a:endParaRPr>
          </a:p>
        </p:txBody>
      </p:sp>
      <p:pic>
        <p:nvPicPr>
          <p:cNvPr id="11" name="Picture 10"/>
          <p:cNvPicPr>
            <a:picLocks noChangeAspect="1"/>
          </p:cNvPicPr>
          <p:nvPr>
            <p:custDataLst>
              <p:tags r:id="rId7"/>
            </p:custDataLst>
          </p:nvPr>
        </p:nvPicPr>
        <p:blipFill>
          <a:blip r:embed="rId27" cstate="print">
            <a:extLst>
              <a:ext uri="{28A0092B-C50C-407E-A947-70E740481C1C}">
                <a14:useLocalDpi xmlns:a14="http://schemas.microsoft.com/office/drawing/2010/main" val="0"/>
              </a:ext>
            </a:extLst>
          </a:blip>
          <a:stretch>
            <a:fillRect/>
          </a:stretch>
        </p:blipFill>
        <p:spPr>
          <a:xfrm>
            <a:off x="7752253" y="5962468"/>
            <a:ext cx="956310" cy="230505"/>
          </a:xfrm>
          <a:prstGeom prst="rect">
            <a:avLst/>
          </a:prstGeom>
        </p:spPr>
      </p:pic>
      <p:grpSp>
        <p:nvGrpSpPr>
          <p:cNvPr id="21515" name="Group 21514"/>
          <p:cNvGrpSpPr/>
          <p:nvPr/>
        </p:nvGrpSpPr>
        <p:grpSpPr>
          <a:xfrm>
            <a:off x="3448497" y="5572618"/>
            <a:ext cx="2297701" cy="790378"/>
            <a:chOff x="2659267" y="5312615"/>
            <a:chExt cx="2297701" cy="790378"/>
          </a:xfrm>
        </p:grpSpPr>
        <p:sp>
          <p:nvSpPr>
            <p:cNvPr id="14" name="Rectangle 13"/>
            <p:cNvSpPr/>
            <p:nvPr/>
          </p:nvSpPr>
          <p:spPr>
            <a:xfrm>
              <a:off x="3275217" y="5312615"/>
              <a:ext cx="1373776" cy="790378"/>
            </a:xfrm>
            <a:prstGeom prst="rect">
              <a:avLst/>
            </a:prstGeom>
            <a:solidFill>
              <a:schemeClr val="bg1"/>
            </a:solidFill>
          </p:spPr>
          <p:style>
            <a:lnRef idx="2">
              <a:schemeClr val="accent4"/>
            </a:lnRef>
            <a:fillRef idx="1">
              <a:schemeClr val="lt1"/>
            </a:fillRef>
            <a:effectRef idx="0">
              <a:schemeClr val="accent4"/>
            </a:effectRef>
            <a:fontRef idx="minor">
              <a:schemeClr val="dk1"/>
            </a:fontRef>
          </p:style>
          <p:txBody>
            <a:bodyPr rtlCol="1" anchor="ctr"/>
            <a:lstStyle/>
            <a:p>
              <a:pPr algn="ctr"/>
              <a:endParaRPr lang="he-IL"/>
            </a:p>
          </p:txBody>
        </p:sp>
        <p:pic>
          <p:nvPicPr>
            <p:cNvPr id="21514" name="Picture 21513"/>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3434420" y="5434437"/>
              <a:ext cx="1055370" cy="546735"/>
            </a:xfrm>
            <a:prstGeom prst="rect">
              <a:avLst/>
            </a:prstGeom>
          </p:spPr>
        </p:pic>
        <p:sp>
          <p:nvSpPr>
            <p:cNvPr id="87" name="Line 337"/>
            <p:cNvSpPr>
              <a:spLocks noChangeShapeType="1"/>
            </p:cNvSpPr>
            <p:nvPr/>
          </p:nvSpPr>
          <p:spPr bwMode="auto">
            <a:xfrm flipH="1">
              <a:off x="2659267" y="5725301"/>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88" name="Picture 63" descr="addin_tmp.png"/>
            <p:cNvPicPr>
              <a:picLocks noChangeAspect="1"/>
            </p:cNvPicPr>
            <p:nvPr>
              <p:custDataLst>
                <p:tags r:id="rId10"/>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716417" y="5415739"/>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 name="Line 337"/>
            <p:cNvSpPr>
              <a:spLocks noChangeShapeType="1"/>
            </p:cNvSpPr>
            <p:nvPr/>
          </p:nvSpPr>
          <p:spPr bwMode="auto">
            <a:xfrm flipH="1">
              <a:off x="4648993" y="5718658"/>
              <a:ext cx="3079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sp>
        <p:nvSpPr>
          <p:cNvPr id="95" name="Rectangle 5"/>
          <p:cNvSpPr txBox="1">
            <a:spLocks noChangeArrowheads="1"/>
          </p:cNvSpPr>
          <p:nvPr/>
        </p:nvSpPr>
        <p:spPr bwMode="auto">
          <a:xfrm>
            <a:off x="288925" y="4872521"/>
            <a:ext cx="8191046" cy="122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0"/>
              </a:buBlip>
            </a:pPr>
            <a:r>
              <a:rPr lang="en-US" sz="2000" dirty="0" smtClean="0"/>
              <a:t>Overall rate</a:t>
            </a:r>
            <a:endParaRPr lang="en-US" sz="2000" dirty="0"/>
          </a:p>
        </p:txBody>
      </p:sp>
      <p:pic>
        <p:nvPicPr>
          <p:cNvPr id="21521" name="Picture 21520"/>
          <p:cNvPicPr>
            <a:picLocks noChangeAspect="1"/>
          </p:cNvPicPr>
          <p:nvPr>
            <p:custDataLst>
              <p:tags r:id="rId8"/>
            </p:custDataLst>
          </p:nvPr>
        </p:nvPicPr>
        <p:blipFill>
          <a:blip r:embed="rId29" cstate="print">
            <a:extLst>
              <a:ext uri="{28A0092B-C50C-407E-A947-70E740481C1C}">
                <a14:useLocalDpi xmlns:a14="http://schemas.microsoft.com/office/drawing/2010/main" val="0"/>
              </a:ext>
            </a:extLst>
          </a:blip>
          <a:stretch>
            <a:fillRect/>
          </a:stretch>
        </p:blipFill>
        <p:spPr>
          <a:xfrm>
            <a:off x="2233771" y="4959771"/>
            <a:ext cx="893445" cy="230505"/>
          </a:xfrm>
          <a:prstGeom prst="rect">
            <a:avLst/>
          </a:prstGeom>
        </p:spPr>
      </p:pic>
      <p:sp>
        <p:nvSpPr>
          <p:cNvPr id="102" name="Text Box 4"/>
          <p:cNvSpPr txBox="1">
            <a:spLocks noChangeArrowheads="1"/>
          </p:cNvSpPr>
          <p:nvPr/>
        </p:nvSpPr>
        <p:spPr bwMode="auto">
          <a:xfrm>
            <a:off x="3255849" y="4903996"/>
            <a:ext cx="2381476" cy="400110"/>
          </a:xfrm>
          <a:prstGeom prst="rect">
            <a:avLst/>
          </a:prstGeom>
          <a:solidFill>
            <a:srgbClr val="FF0000"/>
          </a:solidFill>
          <a:ln w="9525">
            <a:solidFill>
              <a:schemeClr val="bg1"/>
            </a:solidFill>
            <a:miter lim="800000"/>
            <a:headEnd/>
            <a:tailEnd/>
          </a:ln>
        </p:spPr>
        <p:txBody>
          <a:bodyPr wrap="squar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b="1" dirty="0" smtClean="0">
                <a:solidFill>
                  <a:schemeClr val="bg1"/>
                </a:solidFill>
                <a:sym typeface="Wingdings" pitchFamily="2" charset="2"/>
              </a:rPr>
              <a:t> Our main focus</a:t>
            </a:r>
            <a:endParaRPr lang="en-US" sz="2000" b="1" dirty="0">
              <a:solidFill>
                <a:schemeClr val="bg1"/>
              </a:solidFill>
            </a:endParaRPr>
          </a:p>
        </p:txBody>
      </p:sp>
    </p:spTree>
    <p:extLst>
      <p:ext uri="{BB962C8B-B14F-4D97-AF65-F5344CB8AC3E}">
        <p14:creationId xmlns:p14="http://schemas.microsoft.com/office/powerpoint/2010/main" val="174972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wipe(left)">
                                      <p:cBhvr>
                                        <p:cTn id="7" dur="500"/>
                                        <p:tgtEl>
                                          <p:spTgt spid="4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0">
                                            <p:txEl>
                                              <p:pRg st="1" end="1"/>
                                            </p:txEl>
                                          </p:spTgt>
                                        </p:tgtEl>
                                        <p:attrNameLst>
                                          <p:attrName>style.visibility</p:attrName>
                                        </p:attrNameLst>
                                      </p:cBhvr>
                                      <p:to>
                                        <p:strVal val="visible"/>
                                      </p:to>
                                    </p:set>
                                    <p:animEffect transition="in" filter="wipe(left)">
                                      <p:cBhvr>
                                        <p:cTn id="10" dur="500"/>
                                        <p:tgtEl>
                                          <p:spTgt spid="40">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40">
                                            <p:txEl>
                                              <p:pRg st="2" end="2"/>
                                            </p:txEl>
                                          </p:spTgt>
                                        </p:tgtEl>
                                        <p:attrNameLst>
                                          <p:attrName>style.visibility</p:attrName>
                                        </p:attrNameLst>
                                      </p:cBhvr>
                                      <p:to>
                                        <p:strVal val="visible"/>
                                      </p:to>
                                    </p:set>
                                    <p:animEffect transition="in" filter="wipe(left)">
                                      <p:cBhvr>
                                        <p:cTn id="13" dur="500"/>
                                        <p:tgtEl>
                                          <p:spTgt spid="40">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par>
                                <p:cTn id="21" presetID="22" presetClass="entr" presetSubtype="8" fill="hold" nodeType="withEffect">
                                  <p:stCondLst>
                                    <p:cond delay="0"/>
                                  </p:stCondLst>
                                  <p:childTnLst>
                                    <p:set>
                                      <p:cBhvr>
                                        <p:cTn id="22" dur="1" fill="hold">
                                          <p:stCondLst>
                                            <p:cond delay="0"/>
                                          </p:stCondLst>
                                        </p:cTn>
                                        <p:tgtEl>
                                          <p:spTgt spid="21516"/>
                                        </p:tgtEl>
                                        <p:attrNameLst>
                                          <p:attrName>style.visibility</p:attrName>
                                        </p:attrNameLst>
                                      </p:cBhvr>
                                      <p:to>
                                        <p:strVal val="visible"/>
                                      </p:to>
                                    </p:set>
                                    <p:animEffect transition="in" filter="wipe(left)">
                                      <p:cBhvr>
                                        <p:cTn id="23" dur="500"/>
                                        <p:tgtEl>
                                          <p:spTgt spid="21516"/>
                                        </p:tgtEl>
                                      </p:cBhvr>
                                    </p:animEffect>
                                  </p:childTnLst>
                                </p:cTn>
                              </p:par>
                              <p:par>
                                <p:cTn id="24" presetID="22" presetClass="entr" presetSubtype="8" fill="hold" nodeType="withEffect">
                                  <p:stCondLst>
                                    <p:cond delay="0"/>
                                  </p:stCondLst>
                                  <p:childTnLst>
                                    <p:set>
                                      <p:cBhvr>
                                        <p:cTn id="25" dur="1" fill="hold">
                                          <p:stCondLst>
                                            <p:cond delay="0"/>
                                          </p:stCondLst>
                                        </p:cTn>
                                        <p:tgtEl>
                                          <p:spTgt spid="21518"/>
                                        </p:tgtEl>
                                        <p:attrNameLst>
                                          <p:attrName>style.visibility</p:attrName>
                                        </p:attrNameLst>
                                      </p:cBhvr>
                                      <p:to>
                                        <p:strVal val="visible"/>
                                      </p:to>
                                    </p:set>
                                    <p:animEffect transition="in" filter="wipe(left)">
                                      <p:cBhvr>
                                        <p:cTn id="26" dur="500"/>
                                        <p:tgtEl>
                                          <p:spTgt spid="21518"/>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left)">
                                      <p:cBhvr>
                                        <p:cTn id="29" dur="500"/>
                                        <p:tgtEl>
                                          <p:spTgt spid="58"/>
                                        </p:tgtEl>
                                      </p:cBhvr>
                                    </p:animEffect>
                                  </p:childTnLst>
                                </p:cTn>
                              </p:par>
                              <p:par>
                                <p:cTn id="30" presetID="22" presetClass="entr" presetSubtype="8"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0">
                                            <p:txEl>
                                              <p:pRg st="3" end="3"/>
                                            </p:txEl>
                                          </p:spTgt>
                                        </p:tgtEl>
                                        <p:attrNameLst>
                                          <p:attrName>style.visibility</p:attrName>
                                        </p:attrNameLst>
                                      </p:cBhvr>
                                      <p:to>
                                        <p:strVal val="visible"/>
                                      </p:to>
                                    </p:set>
                                    <p:animEffect transition="in" filter="wipe(left)">
                                      <p:cBhvr>
                                        <p:cTn id="37" dur="500"/>
                                        <p:tgtEl>
                                          <p:spTgt spid="40">
                                            <p:txEl>
                                              <p:pRg st="3" end="3"/>
                                            </p:txEl>
                                          </p:spTgt>
                                        </p:tgtEl>
                                      </p:cBhvr>
                                    </p:animEffect>
                                  </p:childTnLst>
                                </p:cTn>
                              </p:par>
                              <p:par>
                                <p:cTn id="38" presetID="1" presetClass="exit" presetSubtype="0" fill="hold" nodeType="withEffect">
                                  <p:stCondLst>
                                    <p:cond delay="0"/>
                                  </p:stCondLst>
                                  <p:childTnLst>
                                    <p:set>
                                      <p:cBhvr>
                                        <p:cTn id="39" dur="1" fill="hold">
                                          <p:stCondLst>
                                            <p:cond delay="0"/>
                                          </p:stCondLst>
                                        </p:cTn>
                                        <p:tgtEl>
                                          <p:spTgt spid="21516"/>
                                        </p:tgtEl>
                                        <p:attrNameLst>
                                          <p:attrName>style.visibility</p:attrName>
                                        </p:attrNameLst>
                                      </p:cBhvr>
                                      <p:to>
                                        <p:strVal val="hidden"/>
                                      </p:to>
                                    </p:se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21521"/>
                                        </p:tgtEl>
                                        <p:attrNameLst>
                                          <p:attrName>style.visibility</p:attrName>
                                        </p:attrNameLst>
                                      </p:cBhvr>
                                      <p:to>
                                        <p:strVal val="visible"/>
                                      </p:to>
                                    </p:set>
                                  </p:childTnLst>
                                </p:cTn>
                              </p:par>
                            </p:childTnLst>
                          </p:cTn>
                        </p:par>
                        <p:par>
                          <p:cTn id="50" fill="hold">
                            <p:stCondLst>
                              <p:cond delay="0"/>
                            </p:stCondLst>
                            <p:childTnLst>
                              <p:par>
                                <p:cTn id="51" presetID="3" presetClass="entr" presetSubtype="10" fill="hold" grpId="0" nodeType="afterEffect">
                                  <p:stCondLst>
                                    <p:cond delay="0"/>
                                  </p:stCondLst>
                                  <p:childTnLst>
                                    <p:set>
                                      <p:cBhvr>
                                        <p:cTn id="52" dur="1" fill="hold">
                                          <p:stCondLst>
                                            <p:cond delay="0"/>
                                          </p:stCondLst>
                                        </p:cTn>
                                        <p:tgtEl>
                                          <p:spTgt spid="102"/>
                                        </p:tgtEl>
                                        <p:attrNameLst>
                                          <p:attrName>style.visibility</p:attrName>
                                        </p:attrNameLst>
                                      </p:cBhvr>
                                      <p:to>
                                        <p:strVal val="visible"/>
                                      </p:to>
                                    </p:set>
                                    <p:animEffect transition="in" filter="blinds(horizontal)">
                                      <p:cBhvr>
                                        <p:cTn id="53"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95" grpId="0"/>
      <p:bldP spid="10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smtClean="0"/>
              <a:t>Multi-Coset Sampling</a:t>
            </a:r>
            <a:endParaRPr lang="he-IL" smtClean="0"/>
          </a:p>
        </p:txBody>
      </p:sp>
      <p:sp>
        <p:nvSpPr>
          <p:cNvPr id="66563" name="Text Box 20"/>
          <p:cNvSpPr txBox="1">
            <a:spLocks noChangeArrowheads="1"/>
          </p:cNvSpPr>
          <p:nvPr/>
        </p:nvSpPr>
        <p:spPr bwMode="auto">
          <a:xfrm>
            <a:off x="263525" y="1328738"/>
            <a:ext cx="5083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cs typeface="Tahoma" pitchFamily="34" charset="0"/>
              </a:rPr>
              <a:t> PNS with delays         on the Nyquist grid</a:t>
            </a:r>
          </a:p>
        </p:txBody>
      </p:sp>
      <p:sp>
        <p:nvSpPr>
          <p:cNvPr id="299" name="Text Box 20"/>
          <p:cNvSpPr txBox="1">
            <a:spLocks noChangeArrowheads="1"/>
          </p:cNvSpPr>
          <p:nvPr/>
        </p:nvSpPr>
        <p:spPr bwMode="auto">
          <a:xfrm>
            <a:off x="263525" y="2376488"/>
            <a:ext cx="54054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cs typeface="Tahoma" pitchFamily="34" charset="0"/>
              </a:rPr>
              <a:t> Semi-blind approaches:</a:t>
            </a:r>
          </a:p>
          <a:p>
            <a:pPr lvl="1" eaLnBrk="1" hangingPunct="1">
              <a:buSzPct val="75000"/>
              <a:buFontTx/>
              <a:buBlip>
                <a:blip r:embed="rId13"/>
              </a:buBlip>
            </a:pPr>
            <a:r>
              <a:rPr lang="en-US" sz="2000">
                <a:cs typeface="Tahoma" pitchFamily="34" charset="0"/>
              </a:rPr>
              <a:t>Choose          universally (or at random)</a:t>
            </a:r>
          </a:p>
          <a:p>
            <a:pPr lvl="1" eaLnBrk="1" hangingPunct="1">
              <a:buSzPct val="75000"/>
              <a:buFontTx/>
              <a:buBlip>
                <a:blip r:embed="rId13"/>
              </a:buBlip>
            </a:pPr>
            <a:r>
              <a:rPr lang="en-US" sz="2000">
                <a:cs typeface="Tahoma" pitchFamily="34" charset="0"/>
              </a:rPr>
              <a:t>Design </a:t>
            </a:r>
            <a:r>
              <a:rPr lang="en-US" sz="2000">
                <a:cs typeface="Tahoma" pitchFamily="34" charset="0"/>
                <a:sym typeface="Wingdings" pitchFamily="2" charset="2"/>
              </a:rPr>
              <a:t>reconstruction filters</a:t>
            </a:r>
            <a:r>
              <a:rPr lang="en-US" sz="2000">
                <a:cs typeface="Tahoma" pitchFamily="34" charset="0"/>
              </a:rPr>
              <a:t/>
            </a:r>
            <a:br>
              <a:rPr lang="en-US" sz="2000">
                <a:cs typeface="Tahoma" pitchFamily="34" charset="0"/>
              </a:rPr>
            </a:br>
            <a:endParaRPr lang="en-US" sz="2000">
              <a:cs typeface="Tahoma" pitchFamily="34" charset="0"/>
            </a:endParaRPr>
          </a:p>
        </p:txBody>
      </p:sp>
      <p:sp>
        <p:nvSpPr>
          <p:cNvPr id="300" name="Text Box 91"/>
          <p:cNvSpPr txBox="1">
            <a:spLocks noChangeArrowheads="1"/>
          </p:cNvSpPr>
          <p:nvPr/>
        </p:nvSpPr>
        <p:spPr bwMode="auto">
          <a:xfrm>
            <a:off x="7626842" y="2841625"/>
            <a:ext cx="1550424" cy="307777"/>
          </a:xfrm>
          <a:prstGeom prst="rect">
            <a:avLst/>
          </a:prstGeom>
          <a:noFill/>
          <a:ln w="9525">
            <a:noFill/>
            <a:miter lim="800000"/>
            <a:headEnd/>
            <a:tailEnd/>
          </a:ln>
        </p:spPr>
        <p:txBody>
          <a:bodyPr wrap="none">
            <a:spAutoFit/>
          </a:bodyPr>
          <a:lstStyle/>
          <a:p>
            <a:pPr>
              <a:buSzPct val="75000"/>
              <a:defRPr/>
            </a:pPr>
            <a:r>
              <a:rPr lang="en-US" sz="1400" b="1" dirty="0" err="1">
                <a:solidFill>
                  <a:srgbClr val="CC0099"/>
                </a:solidFill>
                <a:latin typeface="+mn-lt"/>
              </a:rPr>
              <a:t>Herley</a:t>
            </a:r>
            <a:r>
              <a:rPr lang="en-US" sz="1400" b="1" i="1" dirty="0">
                <a:solidFill>
                  <a:srgbClr val="CC0099"/>
                </a:solidFill>
                <a:latin typeface="+mn-lt"/>
              </a:rPr>
              <a:t> et. al.</a:t>
            </a:r>
            <a:r>
              <a:rPr lang="en-US" sz="1400" b="1" dirty="0">
                <a:solidFill>
                  <a:srgbClr val="CC0099"/>
                </a:solidFill>
                <a:latin typeface="+mn-lt"/>
              </a:rPr>
              <a:t>,</a:t>
            </a:r>
            <a:r>
              <a:rPr lang="en-US" sz="1400" b="1" i="1" dirty="0">
                <a:solidFill>
                  <a:srgbClr val="CC0099"/>
                </a:solidFill>
                <a:latin typeface="+mn-lt"/>
              </a:rPr>
              <a:t> </a:t>
            </a:r>
            <a:r>
              <a:rPr lang="en-US" sz="1400" b="1" dirty="0" smtClean="0">
                <a:solidFill>
                  <a:srgbClr val="CC0099"/>
                </a:solidFill>
                <a:latin typeface="+mn-lt"/>
              </a:rPr>
              <a:t>‘99</a:t>
            </a:r>
            <a:endParaRPr lang="en-US" sz="1400" b="1" dirty="0">
              <a:solidFill>
                <a:srgbClr val="CC0099"/>
              </a:solidFill>
              <a:latin typeface="+mn-lt"/>
            </a:endParaRPr>
          </a:p>
        </p:txBody>
      </p:sp>
      <p:sp>
        <p:nvSpPr>
          <p:cNvPr id="301" name="Text Box 91"/>
          <p:cNvSpPr txBox="1">
            <a:spLocks noChangeArrowheads="1"/>
          </p:cNvSpPr>
          <p:nvPr/>
        </p:nvSpPr>
        <p:spPr bwMode="auto">
          <a:xfrm>
            <a:off x="7639666" y="3098800"/>
            <a:ext cx="1526380" cy="307777"/>
          </a:xfrm>
          <a:prstGeom prst="rect">
            <a:avLst/>
          </a:prstGeom>
          <a:noFill/>
          <a:ln w="9525">
            <a:noFill/>
            <a:miter lim="800000"/>
            <a:headEnd/>
            <a:tailEnd/>
          </a:ln>
        </p:spPr>
        <p:txBody>
          <a:bodyPr wrap="none">
            <a:spAutoFit/>
          </a:bodyPr>
          <a:lstStyle/>
          <a:p>
            <a:pPr>
              <a:buSzPct val="75000"/>
              <a:defRPr/>
            </a:pPr>
            <a:r>
              <a:rPr lang="en-US" sz="1400" b="1" dirty="0" err="1">
                <a:solidFill>
                  <a:srgbClr val="CC0099"/>
                </a:solidFill>
                <a:latin typeface="+mn-lt"/>
              </a:rPr>
              <a:t>Bresler</a:t>
            </a:r>
            <a:r>
              <a:rPr lang="en-US" sz="1400" b="1" dirty="0">
                <a:solidFill>
                  <a:srgbClr val="CC0099"/>
                </a:solidFill>
                <a:latin typeface="+mn-lt"/>
              </a:rPr>
              <a:t> </a:t>
            </a:r>
            <a:r>
              <a:rPr lang="en-US" sz="1400" b="1" i="1" dirty="0">
                <a:solidFill>
                  <a:srgbClr val="CC0099"/>
                </a:solidFill>
                <a:latin typeface="+mn-lt"/>
              </a:rPr>
              <a:t>et al.</a:t>
            </a:r>
            <a:r>
              <a:rPr lang="en-US" sz="1400" b="1" dirty="0">
                <a:solidFill>
                  <a:srgbClr val="CC0099"/>
                </a:solidFill>
                <a:latin typeface="+mn-lt"/>
              </a:rPr>
              <a:t>, </a:t>
            </a:r>
            <a:r>
              <a:rPr lang="en-US" sz="1400" b="1" dirty="0" smtClean="0">
                <a:solidFill>
                  <a:srgbClr val="CC0099"/>
                </a:solidFill>
                <a:latin typeface="+mn-lt"/>
              </a:rPr>
              <a:t>‘00</a:t>
            </a:r>
            <a:endParaRPr lang="en-US" sz="1400" b="1" dirty="0">
              <a:solidFill>
                <a:srgbClr val="CC0099"/>
              </a:solidFill>
              <a:latin typeface="+mn-lt"/>
            </a:endParaRPr>
          </a:p>
        </p:txBody>
      </p:sp>
      <p:sp>
        <p:nvSpPr>
          <p:cNvPr id="302" name="Text Box 20"/>
          <p:cNvSpPr txBox="1">
            <a:spLocks noChangeArrowheads="1"/>
          </p:cNvSpPr>
          <p:nvPr/>
        </p:nvSpPr>
        <p:spPr bwMode="auto">
          <a:xfrm>
            <a:off x="263525" y="3659188"/>
            <a:ext cx="2403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cs typeface="Tahoma" pitchFamily="34" charset="0"/>
              </a:rPr>
              <a:t> ``Blind’’ recovery:</a:t>
            </a:r>
          </a:p>
        </p:txBody>
      </p:sp>
      <p:sp>
        <p:nvSpPr>
          <p:cNvPr id="303" name="Text Box 91"/>
          <p:cNvSpPr txBox="1">
            <a:spLocks noChangeArrowheads="1"/>
          </p:cNvSpPr>
          <p:nvPr/>
        </p:nvSpPr>
        <p:spPr bwMode="auto">
          <a:xfrm>
            <a:off x="7365553" y="3683000"/>
            <a:ext cx="1795684" cy="307777"/>
          </a:xfrm>
          <a:prstGeom prst="rect">
            <a:avLst/>
          </a:prstGeom>
          <a:noFill/>
          <a:ln w="9525">
            <a:noFill/>
            <a:miter lim="800000"/>
            <a:headEnd/>
            <a:tailEnd/>
          </a:ln>
        </p:spPr>
        <p:txBody>
          <a:bodyPr wrap="none">
            <a:spAutoFit/>
          </a:bodyPr>
          <a:lstStyle/>
          <a:p>
            <a:pPr>
              <a:buSzPct val="75000"/>
              <a:defRPr/>
            </a:pPr>
            <a:r>
              <a:rPr lang="en-US" sz="1400" b="1" dirty="0" err="1">
                <a:solidFill>
                  <a:srgbClr val="CC0099"/>
                </a:solidFill>
                <a:latin typeface="+mn-lt"/>
              </a:rPr>
              <a:t>Bresler</a:t>
            </a:r>
            <a:r>
              <a:rPr lang="en-US" sz="1400" b="1" i="1" dirty="0">
                <a:solidFill>
                  <a:srgbClr val="CC0099"/>
                </a:solidFill>
                <a:latin typeface="+mn-lt"/>
              </a:rPr>
              <a:t> et al.</a:t>
            </a:r>
            <a:r>
              <a:rPr lang="en-US" sz="1400" b="1" dirty="0">
                <a:solidFill>
                  <a:srgbClr val="CC0099"/>
                </a:solidFill>
                <a:latin typeface="+mn-lt"/>
              </a:rPr>
              <a:t>, </a:t>
            </a:r>
            <a:r>
              <a:rPr lang="en-US" sz="1400" b="1" dirty="0" smtClean="0">
                <a:solidFill>
                  <a:srgbClr val="CC0099"/>
                </a:solidFill>
                <a:latin typeface="+mn-lt"/>
              </a:rPr>
              <a:t>‘96,'98</a:t>
            </a:r>
            <a:endParaRPr lang="en-US" sz="1400" b="1" dirty="0">
              <a:solidFill>
                <a:srgbClr val="CC0099"/>
              </a:solidFill>
              <a:latin typeface="+mn-lt"/>
            </a:endParaRPr>
          </a:p>
        </p:txBody>
      </p:sp>
      <p:pic>
        <p:nvPicPr>
          <p:cNvPr id="66569" name="Picture 1"/>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470150" y="1412875"/>
            <a:ext cx="4524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6800850" y="1343025"/>
            <a:ext cx="2168525" cy="1392238"/>
            <a:chOff x="6801026" y="1343188"/>
            <a:chExt cx="2168349" cy="1392579"/>
          </a:xfrm>
        </p:grpSpPr>
        <p:pic>
          <p:nvPicPr>
            <p:cNvPr id="66581" name="Picture 40" descr="addin_tmp.png"/>
            <p:cNvPicPr>
              <a:picLocks noChangeAspect="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573963" y="1408404"/>
              <a:ext cx="147637"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2" name="Picture 41" descr="addin_tmp.png"/>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749376" y="2029787"/>
              <a:ext cx="15240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3" name="Picture 42" descr="addin_tmp.png"/>
            <p:cNvPicPr>
              <a:picLocks noChangeAspect="1"/>
            </p:cNvPicPr>
            <p:nvPr>
              <p:custDataLst>
                <p:tags r:id="rId9"/>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850552" y="1897628"/>
              <a:ext cx="153988" cy="12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4" name="Freeform 12"/>
            <p:cNvSpPr>
              <a:spLocks/>
            </p:cNvSpPr>
            <p:nvPr/>
          </p:nvSpPr>
          <p:spPr bwMode="auto">
            <a:xfrm>
              <a:off x="6881684" y="1413091"/>
              <a:ext cx="1207178" cy="922187"/>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6585" name="Line 2"/>
            <p:cNvSpPr>
              <a:spLocks noChangeShapeType="1"/>
            </p:cNvSpPr>
            <p:nvPr/>
          </p:nvSpPr>
          <p:spPr bwMode="auto">
            <a:xfrm>
              <a:off x="8510970" y="2071796"/>
              <a:ext cx="0" cy="392534"/>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586" name="Line 10"/>
            <p:cNvSpPr>
              <a:spLocks noChangeShapeType="1"/>
            </p:cNvSpPr>
            <p:nvPr/>
          </p:nvSpPr>
          <p:spPr bwMode="auto">
            <a:xfrm>
              <a:off x="6801026" y="2469708"/>
              <a:ext cx="215221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6587" name="Line 11"/>
            <p:cNvSpPr>
              <a:spLocks noChangeShapeType="1"/>
            </p:cNvSpPr>
            <p:nvPr/>
          </p:nvSpPr>
          <p:spPr bwMode="auto">
            <a:xfrm flipV="1">
              <a:off x="6881684" y="1343188"/>
              <a:ext cx="0" cy="120852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66588" name="Oval 14"/>
            <p:cNvSpPr>
              <a:spLocks noChangeArrowheads="1"/>
            </p:cNvSpPr>
            <p:nvPr/>
          </p:nvSpPr>
          <p:spPr bwMode="auto">
            <a:xfrm>
              <a:off x="6943521" y="2191438"/>
              <a:ext cx="63181" cy="61838"/>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6589" name="Line 15"/>
            <p:cNvSpPr>
              <a:spLocks noChangeShapeType="1"/>
            </p:cNvSpPr>
            <p:nvPr/>
          </p:nvSpPr>
          <p:spPr bwMode="auto">
            <a:xfrm>
              <a:off x="6974440" y="2253276"/>
              <a:ext cx="0" cy="22046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590" name="Line 19"/>
            <p:cNvSpPr>
              <a:spLocks noChangeShapeType="1"/>
            </p:cNvSpPr>
            <p:nvPr/>
          </p:nvSpPr>
          <p:spPr bwMode="auto">
            <a:xfrm>
              <a:off x="7161297" y="1530045"/>
              <a:ext cx="0" cy="927564"/>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591" name="Oval 20"/>
            <p:cNvSpPr>
              <a:spLocks noChangeArrowheads="1"/>
            </p:cNvSpPr>
            <p:nvPr/>
          </p:nvSpPr>
          <p:spPr bwMode="auto">
            <a:xfrm>
              <a:off x="7225824" y="1767986"/>
              <a:ext cx="63181" cy="63181"/>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6592" name="Line 21"/>
            <p:cNvSpPr>
              <a:spLocks noChangeShapeType="1"/>
            </p:cNvSpPr>
            <p:nvPr/>
          </p:nvSpPr>
          <p:spPr bwMode="auto">
            <a:xfrm>
              <a:off x="7256742" y="1831167"/>
              <a:ext cx="0" cy="638541"/>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593" name="Oval 28"/>
            <p:cNvSpPr>
              <a:spLocks noChangeArrowheads="1"/>
            </p:cNvSpPr>
            <p:nvPr/>
          </p:nvSpPr>
          <p:spPr bwMode="auto">
            <a:xfrm>
              <a:off x="7614325" y="1679262"/>
              <a:ext cx="63182" cy="63181"/>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6594" name="Line 29"/>
            <p:cNvSpPr>
              <a:spLocks noChangeShapeType="1"/>
            </p:cNvSpPr>
            <p:nvPr/>
          </p:nvSpPr>
          <p:spPr bwMode="auto">
            <a:xfrm>
              <a:off x="7645244" y="1746477"/>
              <a:ext cx="0" cy="713821"/>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595" name="Oval 32"/>
            <p:cNvSpPr>
              <a:spLocks noChangeArrowheads="1"/>
            </p:cNvSpPr>
            <p:nvPr/>
          </p:nvSpPr>
          <p:spPr bwMode="auto">
            <a:xfrm>
              <a:off x="7802526" y="2257309"/>
              <a:ext cx="63182" cy="63181"/>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6596" name="Line 33"/>
            <p:cNvSpPr>
              <a:spLocks noChangeShapeType="1"/>
            </p:cNvSpPr>
            <p:nvPr/>
          </p:nvSpPr>
          <p:spPr bwMode="auto">
            <a:xfrm>
              <a:off x="7833445" y="2320491"/>
              <a:ext cx="0" cy="141152"/>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597" name="Oval 34"/>
            <p:cNvSpPr>
              <a:spLocks noChangeArrowheads="1"/>
            </p:cNvSpPr>
            <p:nvPr/>
          </p:nvSpPr>
          <p:spPr bwMode="auto">
            <a:xfrm>
              <a:off x="7896627" y="2214292"/>
              <a:ext cx="61838" cy="63181"/>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6598" name="Line 35"/>
            <p:cNvSpPr>
              <a:spLocks noChangeShapeType="1"/>
            </p:cNvSpPr>
            <p:nvPr/>
          </p:nvSpPr>
          <p:spPr bwMode="auto">
            <a:xfrm>
              <a:off x="7927546" y="2269408"/>
              <a:ext cx="0" cy="198956"/>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599" name="Freeform 42"/>
            <p:cNvSpPr>
              <a:spLocks/>
            </p:cNvSpPr>
            <p:nvPr/>
          </p:nvSpPr>
          <p:spPr bwMode="auto">
            <a:xfrm rot="10800000">
              <a:off x="8090205" y="1478961"/>
              <a:ext cx="879170" cy="923532"/>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6600" name="Line 48"/>
            <p:cNvSpPr>
              <a:spLocks noChangeShapeType="1"/>
            </p:cNvSpPr>
            <p:nvPr/>
          </p:nvSpPr>
          <p:spPr bwMode="auto">
            <a:xfrm>
              <a:off x="8322769" y="1632211"/>
              <a:ext cx="0" cy="82539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601" name="Oval 51"/>
            <p:cNvSpPr>
              <a:spLocks noChangeArrowheads="1"/>
            </p:cNvSpPr>
            <p:nvPr/>
          </p:nvSpPr>
          <p:spPr bwMode="auto">
            <a:xfrm>
              <a:off x="8478707" y="2040877"/>
              <a:ext cx="63181" cy="6318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6602" name="Oval 52"/>
            <p:cNvSpPr>
              <a:spLocks noChangeArrowheads="1"/>
            </p:cNvSpPr>
            <p:nvPr/>
          </p:nvSpPr>
          <p:spPr bwMode="auto">
            <a:xfrm>
              <a:off x="8572808" y="1836544"/>
              <a:ext cx="63181" cy="63182"/>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66603" name="Line 53"/>
            <p:cNvSpPr>
              <a:spLocks noChangeShapeType="1"/>
            </p:cNvSpPr>
            <p:nvPr/>
          </p:nvSpPr>
          <p:spPr bwMode="auto">
            <a:xfrm>
              <a:off x="8605071" y="1899727"/>
              <a:ext cx="0" cy="5713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6604" name="Oval 68"/>
            <p:cNvSpPr>
              <a:spLocks noChangeArrowheads="1"/>
            </p:cNvSpPr>
            <p:nvPr/>
          </p:nvSpPr>
          <p:spPr bwMode="auto">
            <a:xfrm>
              <a:off x="8672286" y="2198160"/>
              <a:ext cx="63181" cy="61838"/>
            </a:xfrm>
            <a:prstGeom prst="ellipse">
              <a:avLst/>
            </a:prstGeom>
            <a:solidFill>
              <a:srgbClr val="0033CC"/>
            </a:solidFill>
            <a:ln w="9525">
              <a:solidFill>
                <a:srgbClr val="0033CC"/>
              </a:solidFill>
              <a:round/>
              <a:headEnd/>
              <a:tailEnd/>
            </a:ln>
          </p:spPr>
          <p:txBody>
            <a:bodyPr wrap="none" anchor="ctr"/>
            <a:lstStyle/>
            <a:p>
              <a:pPr algn="r" rtl="1"/>
              <a:endParaRPr lang="he-IL"/>
            </a:p>
          </p:txBody>
        </p:sp>
        <p:cxnSp>
          <p:nvCxnSpPr>
            <p:cNvPr id="107" name="Straight Arrow Connector 106"/>
            <p:cNvCxnSpPr/>
            <p:nvPr/>
          </p:nvCxnSpPr>
          <p:spPr>
            <a:xfrm rot="10800000">
              <a:off x="7626459" y="2553159"/>
              <a:ext cx="733365" cy="1588"/>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pic>
          <p:nvPicPr>
            <p:cNvPr id="66606" name="Picture 3"/>
            <p:cNvPicPr>
              <a:picLocks noChangeAspect="1"/>
            </p:cNvPicPr>
            <p:nvPr>
              <p:custDataLst>
                <p:tags r:id="rId10"/>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931022" y="2597083"/>
              <a:ext cx="123444" cy="13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387850" y="3059113"/>
            <a:ext cx="1587500"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1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998663" y="2765425"/>
            <a:ext cx="4540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768475" y="4070350"/>
            <a:ext cx="560705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1600200" y="4244975"/>
            <a:ext cx="852488" cy="317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126" name="Text Box 20"/>
          <p:cNvSpPr txBox="1">
            <a:spLocks noChangeArrowheads="1"/>
          </p:cNvSpPr>
          <p:nvPr/>
        </p:nvSpPr>
        <p:spPr bwMode="auto">
          <a:xfrm>
            <a:off x="263525" y="4573588"/>
            <a:ext cx="77787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cs typeface="Tahoma" pitchFamily="34" charset="0"/>
              </a:rPr>
              <a:t> Positions are implicitly assumed:</a:t>
            </a:r>
          </a:p>
          <a:p>
            <a:pPr lvl="1" eaLnBrk="1" hangingPunct="1">
              <a:buSzPct val="75000"/>
              <a:buFontTx/>
              <a:buBlip>
                <a:blip r:embed="rId13"/>
              </a:buBlip>
            </a:pPr>
            <a:r>
              <a:rPr lang="en-US" sz="2000">
                <a:cs typeface="Tahoma" pitchFamily="34" charset="0"/>
              </a:rPr>
              <a:t>                     depends on band positions</a:t>
            </a:r>
          </a:p>
          <a:p>
            <a:pPr lvl="1" eaLnBrk="1" hangingPunct="1">
              <a:buSzPct val="75000"/>
              <a:buFontTx/>
              <a:buBlip>
                <a:blip r:embed="rId13"/>
              </a:buBlip>
            </a:pPr>
            <a:r>
              <a:rPr lang="en-US" sz="2000">
                <a:cs typeface="Tahoma" pitchFamily="34" charset="0"/>
              </a:rPr>
              <a:t>Recovery fails if incorrect value is used for</a:t>
            </a:r>
          </a:p>
          <a:p>
            <a:pPr lvl="1" eaLnBrk="1" hangingPunct="1">
              <a:buSzPct val="75000"/>
              <a:buFontTx/>
              <a:buBlip>
                <a:blip r:embed="rId13"/>
              </a:buBlip>
            </a:pPr>
            <a:r>
              <a:rPr lang="en-US" sz="2000">
                <a:cs typeface="Tahoma" pitchFamily="34" charset="0"/>
              </a:rPr>
              <a:t>Result requires random signal model, and holds </a:t>
            </a:r>
            <a:r>
              <a:rPr lang="en-US" sz="2000" i="1">
                <a:cs typeface="Tahoma" pitchFamily="34" charset="0"/>
              </a:rPr>
              <a:t>almost surely</a:t>
            </a:r>
            <a:endParaRPr lang="en-US" sz="2000">
              <a:cs typeface="Tahoma" pitchFamily="34" charset="0"/>
            </a:endParaRPr>
          </a:p>
        </p:txBody>
      </p:sp>
      <p:pic>
        <p:nvPicPr>
          <p:cNvPr id="16" name="Picture 15"/>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147763" y="4948238"/>
            <a:ext cx="117951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 Box 4"/>
          <p:cNvSpPr txBox="1">
            <a:spLocks noChangeArrowheads="1"/>
          </p:cNvSpPr>
          <p:nvPr/>
        </p:nvSpPr>
        <p:spPr bwMode="auto">
          <a:xfrm>
            <a:off x="106363" y="5991225"/>
            <a:ext cx="8932862" cy="430213"/>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200" b="1">
                <a:solidFill>
                  <a:schemeClr val="bg1"/>
                </a:solidFill>
              </a:rPr>
              <a:t>Completely blind = Unknown carriers = not a subspace model !</a:t>
            </a:r>
          </a:p>
        </p:txBody>
      </p:sp>
      <p:pic>
        <p:nvPicPr>
          <p:cNvPr id="3" name="Picture 2"/>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5922963" y="5349875"/>
            <a:ext cx="1047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Left Arrow 47"/>
          <p:cNvSpPr/>
          <p:nvPr/>
        </p:nvSpPr>
        <p:spPr>
          <a:xfrm>
            <a:off x="6234113" y="3025775"/>
            <a:ext cx="647700" cy="327025"/>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49" name="Left Arrow 48"/>
          <p:cNvSpPr/>
          <p:nvPr/>
        </p:nvSpPr>
        <p:spPr>
          <a:xfrm>
            <a:off x="2600325" y="4318000"/>
            <a:ext cx="646113" cy="328613"/>
          </a:xfrm>
          <a:prstGeom prst="lef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8"/>
                                        </p:tgtEl>
                                        <p:attrNameLst>
                                          <p:attrName>style.visibility</p:attrName>
                                        </p:attrNameLst>
                                      </p:cBhvr>
                                      <p:to>
                                        <p:strVal val="visible"/>
                                      </p:to>
                                    </p:set>
                                  </p:childTnLst>
                                </p:cTn>
                              </p:par>
                              <p:par>
                                <p:cTn id="19" presetID="22" presetClass="entr" presetSubtype="2"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right)">
                                      <p:cBhvr>
                                        <p:cTn id="21" dur="500"/>
                                        <p:tgtEl>
                                          <p:spTgt spid="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03"/>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22" presetClass="entr" presetSubtype="2"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wipe(right)">
                                      <p:cBhvr>
                                        <p:cTn id="32" dur="500"/>
                                        <p:tgtEl>
                                          <p:spTgt spid="49"/>
                                        </p:tgtEl>
                                      </p:cBhvr>
                                    </p:animEffect>
                                  </p:childTnLst>
                                </p:cTn>
                              </p:par>
                            </p:childTnLst>
                          </p:cTn>
                        </p:par>
                        <p:par>
                          <p:cTn id="33" fill="hold" nodeType="afterGroup">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par>
                          <p:cTn id="37" fill="hold" nodeType="afterGroup">
                            <p:stCondLst>
                              <p:cond delay="1000"/>
                            </p:stCondLst>
                            <p:childTnLst>
                              <p:par>
                                <p:cTn id="38" presetID="1" presetClass="entr" presetSubtype="0" fill="hold" grpId="0" nodeType="afterEffect">
                                  <p:stCondLst>
                                    <p:cond delay="0"/>
                                  </p:stCondLst>
                                  <p:childTnLst>
                                    <p:set>
                                      <p:cBhvr>
                                        <p:cTn id="39" dur="1" fill="hold">
                                          <p:stCondLst>
                                            <p:cond delay="0"/>
                                          </p:stCondLst>
                                        </p:cTn>
                                        <p:tgtEl>
                                          <p:spTgt spid="12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30"/>
                                        </p:tgtEl>
                                        <p:attrNameLst>
                                          <p:attrName>style.visibility</p:attrName>
                                        </p:attrNameLst>
                                      </p:cBhvr>
                                      <p:to>
                                        <p:strVal val="visible"/>
                                      </p:to>
                                    </p:set>
                                    <p:animEffect transition="in" filter="wipe(left)">
                                      <p:cBhvr>
                                        <p:cTn id="4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P spid="300" grpId="0"/>
      <p:bldP spid="301" grpId="0"/>
      <p:bldP spid="302" grpId="0"/>
      <p:bldP spid="303" grpId="0"/>
      <p:bldP spid="14" grpId="0" animBg="1"/>
      <p:bldP spid="126" grpId="0"/>
      <p:bldP spid="130" grpId="0" animBg="1"/>
      <p:bldP spid="48" grpId="0" animBg="1"/>
      <p:bldP spid="4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smtClean="0"/>
              <a:t>Short Summary</a:t>
            </a:r>
            <a:endParaRPr lang="he-IL" smtClean="0"/>
          </a:p>
        </p:txBody>
      </p:sp>
      <p:sp>
        <p:nvSpPr>
          <p:cNvPr id="67587" name="Text Box 20"/>
          <p:cNvSpPr txBox="1">
            <a:spLocks noChangeArrowheads="1"/>
          </p:cNvSpPr>
          <p:nvPr/>
        </p:nvSpPr>
        <p:spPr bwMode="auto">
          <a:xfrm>
            <a:off x="263525" y="1481138"/>
            <a:ext cx="845343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
              </a:buBlip>
            </a:pPr>
            <a:r>
              <a:rPr lang="en-US" sz="2000">
                <a:cs typeface="Tahoma" pitchFamily="34" charset="0"/>
              </a:rPr>
              <a:t> Subspace models</a:t>
            </a:r>
          </a:p>
          <a:p>
            <a:pPr lvl="1" eaLnBrk="1" hangingPunct="1">
              <a:buSzPct val="75000"/>
              <a:buFontTx/>
              <a:buBlip>
                <a:blip r:embed="rId2"/>
              </a:buBlip>
            </a:pPr>
            <a:r>
              <a:rPr lang="en-US" sz="2000">
                <a:cs typeface="Tahoma" pitchFamily="34" charset="0"/>
              </a:rPr>
              <a:t>Linear, easy to treat mathematically</a:t>
            </a:r>
          </a:p>
          <a:p>
            <a:pPr lvl="1" eaLnBrk="1" hangingPunct="1">
              <a:buSzPct val="75000"/>
              <a:buFontTx/>
              <a:buBlip>
                <a:blip r:embed="rId2"/>
              </a:buBlip>
            </a:pPr>
            <a:r>
              <a:rPr lang="en-US" sz="2000">
                <a:cs typeface="Tahoma" pitchFamily="34" charset="0"/>
              </a:rPr>
              <a:t>Not necessarily bandlimited</a:t>
            </a:r>
          </a:p>
          <a:p>
            <a:pPr eaLnBrk="1" hangingPunct="1">
              <a:buSzPct val="75000"/>
              <a:buFontTx/>
              <a:buBlip>
                <a:blip r:embed="rId2"/>
              </a:buBlip>
            </a:pPr>
            <a:endParaRPr lang="en-US" sz="2000">
              <a:cs typeface="Tahoma" pitchFamily="34" charset="0"/>
            </a:endParaRPr>
          </a:p>
          <a:p>
            <a:pPr eaLnBrk="1" hangingPunct="1">
              <a:buSzPct val="75000"/>
              <a:buFontTx/>
              <a:buBlip>
                <a:blip r:embed="rId2"/>
              </a:buBlip>
            </a:pPr>
            <a:r>
              <a:rPr lang="en-US" sz="2000">
                <a:cs typeface="Tahoma" pitchFamily="34" charset="0"/>
              </a:rPr>
              <a:t> Generalized sampling theory</a:t>
            </a:r>
          </a:p>
          <a:p>
            <a:pPr lvl="1" eaLnBrk="1" hangingPunct="1">
              <a:buSzPct val="75000"/>
              <a:buFontTx/>
              <a:buBlip>
                <a:blip r:embed="rId2"/>
              </a:buBlip>
            </a:pPr>
            <a:r>
              <a:rPr lang="en-US" sz="2000">
                <a:cs typeface="Tahoma" pitchFamily="34" charset="0"/>
              </a:rPr>
              <a:t>Treat arbitrary subspace models</a:t>
            </a:r>
          </a:p>
          <a:p>
            <a:pPr lvl="1" eaLnBrk="1" hangingPunct="1">
              <a:buSzPct val="75000"/>
              <a:buFontTx/>
              <a:buBlip>
                <a:blip r:embed="rId2"/>
              </a:buBlip>
            </a:pPr>
            <a:r>
              <a:rPr lang="en-US" sz="2000">
                <a:cs typeface="Tahoma" pitchFamily="34" charset="0"/>
              </a:rPr>
              <a:t>Many classic approaches can be derived from theory</a:t>
            </a:r>
          </a:p>
          <a:p>
            <a:pPr lvl="1" eaLnBrk="1" hangingPunct="1">
              <a:buSzPct val="75000"/>
              <a:buFontTx/>
              <a:buBlip>
                <a:blip r:embed="rId2"/>
              </a:buBlip>
            </a:pPr>
            <a:r>
              <a:rPr lang="en-US" sz="2000">
                <a:cs typeface="Tahoma" pitchFamily="34" charset="0"/>
              </a:rPr>
              <a:t>Rate is proportional to actual information rate rather than Nyquist</a:t>
            </a:r>
          </a:p>
        </p:txBody>
      </p:sp>
      <p:grpSp>
        <p:nvGrpSpPr>
          <p:cNvPr id="2" name="Group 4"/>
          <p:cNvGrpSpPr>
            <a:grpSpLocks/>
          </p:cNvGrpSpPr>
          <p:nvPr/>
        </p:nvGrpSpPr>
        <p:grpSpPr bwMode="auto">
          <a:xfrm>
            <a:off x="400050" y="4310063"/>
            <a:ext cx="8332788" cy="400050"/>
            <a:chOff x="400050" y="4127441"/>
            <a:chExt cx="8332892" cy="400110"/>
          </a:xfrm>
        </p:grpSpPr>
        <p:sp>
          <p:nvSpPr>
            <p:cNvPr id="67590" name="Text Box 20"/>
            <p:cNvSpPr txBox="1">
              <a:spLocks noChangeArrowheads="1"/>
            </p:cNvSpPr>
            <p:nvPr/>
          </p:nvSpPr>
          <p:spPr bwMode="auto">
            <a:xfrm>
              <a:off x="3613179" y="4127441"/>
              <a:ext cx="17620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But, what if…</a:t>
              </a:r>
            </a:p>
          </p:txBody>
        </p:sp>
        <p:cxnSp>
          <p:nvCxnSpPr>
            <p:cNvPr id="7" name="Straight Connector 6"/>
            <p:cNvCxnSpPr/>
            <p:nvPr/>
          </p:nvCxnSpPr>
          <p:spPr>
            <a:xfrm>
              <a:off x="400050" y="4327496"/>
              <a:ext cx="2625758" cy="0"/>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6107184" y="4327496"/>
              <a:ext cx="2625758" cy="0"/>
            </a:xfrm>
            <a:prstGeom prst="line">
              <a:avLst/>
            </a:prstGeom>
          </p:spPr>
          <p:style>
            <a:lnRef idx="3">
              <a:schemeClr val="dk1"/>
            </a:lnRef>
            <a:fillRef idx="0">
              <a:schemeClr val="dk1"/>
            </a:fillRef>
            <a:effectRef idx="2">
              <a:schemeClr val="dk1"/>
            </a:effectRef>
            <a:fontRef idx="minor">
              <a:schemeClr val="tx1"/>
            </a:fontRef>
          </p:style>
        </p:cxnSp>
      </p:grpSp>
      <p:sp>
        <p:nvSpPr>
          <p:cNvPr id="9" name="Text Box 20"/>
          <p:cNvSpPr txBox="1">
            <a:spLocks noChangeArrowheads="1"/>
          </p:cNvSpPr>
          <p:nvPr/>
        </p:nvSpPr>
        <p:spPr bwMode="auto">
          <a:xfrm>
            <a:off x="263525" y="4732338"/>
            <a:ext cx="860799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
              </a:buBlip>
            </a:pPr>
            <a:r>
              <a:rPr lang="en-US" sz="2000" dirty="0">
                <a:cs typeface="Tahoma" pitchFamily="34" charset="0"/>
              </a:rPr>
              <a:t> the input model is not linear </a:t>
            </a:r>
            <a:r>
              <a:rPr lang="en-US" sz="2000" dirty="0" smtClean="0">
                <a:cs typeface="Tahoma" pitchFamily="34" charset="0"/>
              </a:rPr>
              <a:t>?</a:t>
            </a:r>
            <a:br>
              <a:rPr lang="en-US" sz="2000" dirty="0" smtClean="0">
                <a:cs typeface="Tahoma" pitchFamily="34" charset="0"/>
              </a:rPr>
            </a:br>
            <a:r>
              <a:rPr lang="en-US" sz="2000" dirty="0" smtClean="0">
                <a:cs typeface="Tahoma" pitchFamily="34" charset="0"/>
              </a:rPr>
              <a:t>   (</a:t>
            </a:r>
            <a:r>
              <a:rPr lang="en-US" sz="2000" dirty="0">
                <a:cs typeface="Tahoma" pitchFamily="34" charset="0"/>
              </a:rPr>
              <a:t>for example, when carrier frequencies or </a:t>
            </a:r>
            <a:r>
              <a:rPr lang="en-US" sz="2000" dirty="0" smtClean="0">
                <a:cs typeface="Tahoma" pitchFamily="34" charset="0"/>
              </a:rPr>
              <a:t>times of arrivals </a:t>
            </a:r>
            <a:r>
              <a:rPr lang="en-US" sz="2000" dirty="0">
                <a:cs typeface="Tahoma" pitchFamily="34" charset="0"/>
              </a:rPr>
              <a:t>are unknown</a:t>
            </a:r>
            <a:r>
              <a:rPr lang="en-US" sz="2000" dirty="0" smtClean="0">
                <a:cs typeface="Tahoma" pitchFamily="34" charset="0"/>
              </a:rPr>
              <a:t>)</a:t>
            </a:r>
            <a:endParaRPr lang="en-US" sz="2000" dirty="0">
              <a:cs typeface="Tahoma" pitchFamily="34" charset="0"/>
            </a:endParaRPr>
          </a:p>
          <a:p>
            <a:pPr eaLnBrk="1" hangingPunct="1">
              <a:buSzPct val="75000"/>
              <a:buFontTx/>
              <a:buBlip>
                <a:blip r:embed="rId2"/>
              </a:buBlip>
            </a:pPr>
            <a:endParaRPr lang="en-US" sz="2000" dirty="0">
              <a:cs typeface="Tahoma" pitchFamily="34" charset="0"/>
            </a:endParaRPr>
          </a:p>
          <a:p>
            <a:pPr eaLnBrk="1" hangingPunct="1">
              <a:buSzPct val="75000"/>
              <a:buFontTx/>
              <a:buBlip>
                <a:blip r:embed="rId2"/>
              </a:buBlip>
            </a:pPr>
            <a:r>
              <a:rPr lang="en-US" sz="2000" dirty="0">
                <a:cs typeface="Tahoma" pitchFamily="34" charset="0"/>
              </a:rPr>
              <a:t> Answer: the rest of this tutorial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a:xfrm>
            <a:off x="0" y="120650"/>
            <a:ext cx="9144000" cy="922338"/>
          </a:xfrm>
        </p:spPr>
        <p:txBody>
          <a:bodyPr/>
          <a:lstStyle/>
          <a:p>
            <a:r>
              <a:rPr lang="en-US" smtClean="0"/>
              <a:t>Nonlinear Models – Motivation</a:t>
            </a:r>
          </a:p>
        </p:txBody>
      </p:sp>
      <p:sp>
        <p:nvSpPr>
          <p:cNvPr id="68611" name="Text Box 20"/>
          <p:cNvSpPr txBox="1">
            <a:spLocks noChangeArrowheads="1"/>
          </p:cNvSpPr>
          <p:nvPr/>
        </p:nvSpPr>
        <p:spPr bwMode="auto">
          <a:xfrm>
            <a:off x="171450" y="1443038"/>
            <a:ext cx="7518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6"/>
              </a:buBlip>
            </a:pPr>
            <a:r>
              <a:rPr lang="en-US" sz="2000">
                <a:cs typeface="Tahoma" pitchFamily="34" charset="0"/>
              </a:rPr>
              <a:t> Encountered in practical applications:</a:t>
            </a:r>
          </a:p>
          <a:p>
            <a:pPr lvl="1" eaLnBrk="1" hangingPunct="1">
              <a:buSzPct val="75000"/>
              <a:buFontTx/>
              <a:buBlip>
                <a:blip r:embed="rId6"/>
              </a:buBlip>
            </a:pPr>
            <a:r>
              <a:rPr lang="en-US" sz="2000">
                <a:cs typeface="Tahoma" pitchFamily="34" charset="0"/>
              </a:rPr>
              <a:t>Cognitive radio mobiles utilize unused spectrum ``holes’’,</a:t>
            </a:r>
            <a:br>
              <a:rPr lang="en-US" sz="2000">
                <a:cs typeface="Tahoma" pitchFamily="34" charset="0"/>
              </a:rPr>
            </a:br>
            <a:r>
              <a:rPr lang="en-US" sz="2000">
                <a:cs typeface="Tahoma" pitchFamily="34" charset="0"/>
              </a:rPr>
              <a:t>spectral map is unknown a-priori</a:t>
            </a:r>
          </a:p>
          <a:p>
            <a:pPr lvl="1" eaLnBrk="1" hangingPunct="1">
              <a:buSzPct val="75000"/>
              <a:buFontTx/>
              <a:buBlip>
                <a:blip r:embed="rId6"/>
              </a:buBlip>
            </a:pPr>
            <a:endParaRPr lang="en-US" sz="2000">
              <a:cs typeface="Tahoma" pitchFamily="34" charset="0"/>
            </a:endParaRPr>
          </a:p>
        </p:txBody>
      </p:sp>
      <p:pic>
        <p:nvPicPr>
          <p:cNvPr id="68612" name="Picture 31" descr="2007_3_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775" y="3206750"/>
            <a:ext cx="431006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3" name="Group 8"/>
          <p:cNvGrpSpPr>
            <a:grpSpLocks/>
          </p:cNvGrpSpPr>
          <p:nvPr/>
        </p:nvGrpSpPr>
        <p:grpSpPr bwMode="auto">
          <a:xfrm>
            <a:off x="5222875" y="3478213"/>
            <a:ext cx="3689350" cy="2216150"/>
            <a:chOff x="5487072" y="3589423"/>
            <a:chExt cx="3689350" cy="2216150"/>
          </a:xfrm>
        </p:grpSpPr>
        <p:cxnSp>
          <p:nvCxnSpPr>
            <p:cNvPr id="89" name="Straight Connector 88"/>
            <p:cNvCxnSpPr/>
            <p:nvPr/>
          </p:nvCxnSpPr>
          <p:spPr>
            <a:xfrm>
              <a:off x="5487072" y="5556335"/>
              <a:ext cx="3232150" cy="0"/>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90" name="Straight Connector 89"/>
            <p:cNvCxnSpPr/>
            <p:nvPr/>
          </p:nvCxnSpPr>
          <p:spPr>
            <a:xfrm rot="5400000" flipH="1" flipV="1">
              <a:off x="5150522" y="3994235"/>
              <a:ext cx="1897063" cy="1223963"/>
            </a:xfrm>
            <a:prstGeom prst="line">
              <a:avLst/>
            </a:prstGeom>
            <a:ln>
              <a:tailEnd type="triangle"/>
            </a:ln>
          </p:spPr>
          <p:style>
            <a:lnRef idx="2">
              <a:schemeClr val="dk1"/>
            </a:lnRef>
            <a:fillRef idx="0">
              <a:schemeClr val="dk1"/>
            </a:fillRef>
            <a:effectRef idx="1">
              <a:schemeClr val="dk1"/>
            </a:effectRef>
            <a:fontRef idx="minor">
              <a:schemeClr val="tx1"/>
            </a:fontRef>
          </p:style>
        </p:cxnSp>
        <p:pic>
          <p:nvPicPr>
            <p:cNvPr id="68616" name="Picture 9"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8498559" y="5651586"/>
              <a:ext cx="4333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7" name="Picture 11" descr="addin_tmp.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5607722" y="3589423"/>
              <a:ext cx="9461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Parallelogram 92"/>
            <p:cNvSpPr/>
            <p:nvPr/>
          </p:nvSpPr>
          <p:spPr>
            <a:xfrm>
              <a:off x="5529935" y="5164223"/>
              <a:ext cx="657225" cy="366712"/>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4" name="Parallelogram 93"/>
            <p:cNvSpPr/>
            <p:nvPr/>
          </p:nvSpPr>
          <p:spPr>
            <a:xfrm>
              <a:off x="6101435" y="4262523"/>
              <a:ext cx="885825" cy="366712"/>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5" name="Parallelogram 94"/>
            <p:cNvSpPr/>
            <p:nvPr/>
          </p:nvSpPr>
          <p:spPr>
            <a:xfrm>
              <a:off x="6361785" y="4903873"/>
              <a:ext cx="657225" cy="633412"/>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6" name="Parallelogram 95"/>
            <p:cNvSpPr/>
            <p:nvPr/>
          </p:nvSpPr>
          <p:spPr>
            <a:xfrm>
              <a:off x="6901535" y="4021223"/>
              <a:ext cx="885825" cy="366712"/>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7" name="Parallelogram 96"/>
            <p:cNvSpPr/>
            <p:nvPr/>
          </p:nvSpPr>
          <p:spPr>
            <a:xfrm>
              <a:off x="7219035" y="5253123"/>
              <a:ext cx="1381125" cy="277812"/>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8" name="Parallelogram 97"/>
            <p:cNvSpPr/>
            <p:nvPr/>
          </p:nvSpPr>
          <p:spPr>
            <a:xfrm>
              <a:off x="7187285" y="4694323"/>
              <a:ext cx="765175" cy="252412"/>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9" name="Parallelogram 98"/>
            <p:cNvSpPr/>
            <p:nvPr/>
          </p:nvSpPr>
          <p:spPr>
            <a:xfrm>
              <a:off x="7854035" y="4199023"/>
              <a:ext cx="1139825" cy="220662"/>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68625" name="Picture 23" descr="addin_tmp.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268372" y="4503823"/>
              <a:ext cx="9080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1" name="Straight Arrow Connector 100"/>
            <p:cNvCxnSpPr/>
            <p:nvPr/>
          </p:nvCxnSpPr>
          <p:spPr>
            <a:xfrm rot="10800000">
              <a:off x="7736560" y="4491123"/>
              <a:ext cx="508000" cy="222250"/>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cxnSp>
          <p:nvCxnSpPr>
            <p:cNvPr id="102" name="Straight Arrow Connector 101"/>
            <p:cNvCxnSpPr/>
            <p:nvPr/>
          </p:nvCxnSpPr>
          <p:spPr>
            <a:xfrm rot="10800000" flipV="1">
              <a:off x="7177760" y="4891173"/>
              <a:ext cx="1060450" cy="304800"/>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cxnSp>
          <p:nvCxnSpPr>
            <p:cNvPr id="103" name="Straight Arrow Connector 102"/>
            <p:cNvCxnSpPr/>
            <p:nvPr/>
          </p:nvCxnSpPr>
          <p:spPr>
            <a:xfrm rot="10800000">
              <a:off x="7063460" y="4586373"/>
              <a:ext cx="1149350" cy="222250"/>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0"/>
          <p:cNvSpPr txBox="1">
            <a:spLocks noChangeArrowheads="1"/>
          </p:cNvSpPr>
          <p:nvPr/>
        </p:nvSpPr>
        <p:spPr bwMode="auto">
          <a:xfrm>
            <a:off x="171450" y="1443038"/>
            <a:ext cx="75406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a:cs typeface="Tahoma" pitchFamily="34" charset="0"/>
              </a:rPr>
              <a:t> Encountered in practical applications:</a:t>
            </a:r>
          </a:p>
          <a:p>
            <a:pPr lvl="1" eaLnBrk="1" hangingPunct="1">
              <a:buSzPct val="75000"/>
              <a:buFontTx/>
              <a:buBlip>
                <a:blip r:embed="rId12"/>
              </a:buBlip>
            </a:pPr>
            <a:r>
              <a:rPr lang="en-US" sz="2000">
                <a:cs typeface="Tahoma" pitchFamily="34" charset="0"/>
              </a:rPr>
              <a:t>Cognitive radio mobiles utilize unused spectrum ``holes’’,</a:t>
            </a:r>
            <a:br>
              <a:rPr lang="en-US" sz="2000">
                <a:cs typeface="Tahoma" pitchFamily="34" charset="0"/>
              </a:rPr>
            </a:br>
            <a:r>
              <a:rPr lang="en-US" sz="2000">
                <a:cs typeface="Tahoma" pitchFamily="34" charset="0"/>
              </a:rPr>
              <a:t>spectral map is unknown a-priori</a:t>
            </a:r>
          </a:p>
          <a:p>
            <a:pPr lvl="1" eaLnBrk="1" hangingPunct="1">
              <a:buSzPct val="75000"/>
              <a:buFontTx/>
              <a:buBlip>
                <a:blip r:embed="rId12"/>
              </a:buBlip>
            </a:pPr>
            <a:r>
              <a:rPr lang="en-US" sz="2000">
                <a:cs typeface="Tahoma" pitchFamily="34" charset="0"/>
              </a:rPr>
              <a:t>Ultrasound, reflections are intercepted at unknown delays</a:t>
            </a:r>
          </a:p>
          <a:p>
            <a:pPr lvl="1" eaLnBrk="1" hangingPunct="1">
              <a:buSzPct val="75000"/>
              <a:buFontTx/>
              <a:buBlip>
                <a:blip r:embed="rId12"/>
              </a:buBlip>
            </a:pPr>
            <a:endParaRPr lang="en-US" sz="2000">
              <a:cs typeface="Tahoma" pitchFamily="34" charset="0"/>
            </a:endParaRPr>
          </a:p>
        </p:txBody>
      </p:sp>
      <p:sp>
        <p:nvSpPr>
          <p:cNvPr id="69635" name="Rectangle 2"/>
          <p:cNvSpPr>
            <a:spLocks noGrp="1" noChangeArrowheads="1"/>
          </p:cNvSpPr>
          <p:nvPr>
            <p:ph type="title" idx="4294967295"/>
          </p:nvPr>
        </p:nvSpPr>
        <p:spPr>
          <a:xfrm>
            <a:off x="0" y="120650"/>
            <a:ext cx="9144000" cy="922338"/>
          </a:xfrm>
        </p:spPr>
        <p:txBody>
          <a:bodyPr/>
          <a:lstStyle/>
          <a:p>
            <a:r>
              <a:rPr lang="en-US" smtClean="0"/>
              <a:t>Nonlinear Models – Motivation</a:t>
            </a:r>
          </a:p>
        </p:txBody>
      </p:sp>
      <p:pic>
        <p:nvPicPr>
          <p:cNvPr id="35" name="Content Placeholder 4" descr="BabyUltrasound.jpg"/>
          <p:cNvPicPr>
            <a:picLocks noGrp="1" noChangeAspect="1"/>
          </p:cNvPicPr>
          <p:nvPr>
            <p:ph idx="1"/>
          </p:nvPr>
        </p:nvPicPr>
        <p:blipFill>
          <a:blip r:embed="rId13" cstate="print">
            <a:extLst>
              <a:ext uri="{28A0092B-C50C-407E-A947-70E740481C1C}">
                <a14:useLocalDpi xmlns:a14="http://schemas.microsoft.com/office/drawing/2010/main" val="0"/>
              </a:ext>
            </a:extLst>
          </a:blip>
          <a:srcRect/>
          <a:stretch>
            <a:fillRect/>
          </a:stretch>
        </p:blipFill>
        <p:spPr>
          <a:xfrm>
            <a:off x="5053013" y="3392488"/>
            <a:ext cx="3579812" cy="2978150"/>
          </a:xfrm>
        </p:spPr>
      </p:pic>
      <p:pic>
        <p:nvPicPr>
          <p:cNvPr id="37" name="Picture 5" descr="prob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30938" y="1493838"/>
            <a:ext cx="950912"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Arc 45"/>
          <p:cNvSpPr/>
          <p:nvPr/>
        </p:nvSpPr>
        <p:spPr>
          <a:xfrm rot="4220167">
            <a:off x="6714331" y="3334545"/>
            <a:ext cx="987425" cy="334962"/>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sp>
        <p:nvSpPr>
          <p:cNvPr id="47" name="Arc 46"/>
          <p:cNvSpPr/>
          <p:nvPr/>
        </p:nvSpPr>
        <p:spPr>
          <a:xfrm rot="4220167">
            <a:off x="7111207" y="4326731"/>
            <a:ext cx="990600" cy="334963"/>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sp>
        <p:nvSpPr>
          <p:cNvPr id="48" name="Arc 47"/>
          <p:cNvSpPr/>
          <p:nvPr/>
        </p:nvSpPr>
        <p:spPr>
          <a:xfrm rot="4220167">
            <a:off x="6965156" y="4953795"/>
            <a:ext cx="1679575" cy="265112"/>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sp>
        <p:nvSpPr>
          <p:cNvPr id="49" name="Arc 48"/>
          <p:cNvSpPr/>
          <p:nvPr/>
        </p:nvSpPr>
        <p:spPr>
          <a:xfrm rot="4220167">
            <a:off x="6917532" y="3834606"/>
            <a:ext cx="990600" cy="334963"/>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cxnSp>
        <p:nvCxnSpPr>
          <p:cNvPr id="50" name="Straight Arrow Connector 49"/>
          <p:cNvCxnSpPr>
            <a:endCxn id="51" idx="2"/>
          </p:cNvCxnSpPr>
          <p:nvPr/>
        </p:nvCxnSpPr>
        <p:spPr>
          <a:xfrm rot="16200000" flipH="1">
            <a:off x="6742907" y="3234531"/>
            <a:ext cx="533400" cy="220663"/>
          </a:xfrm>
          <a:prstGeom prst="straightConnector1">
            <a:avLst/>
          </a:prstGeom>
          <a:ln>
            <a:solidFill>
              <a:srgbClr val="00B050"/>
            </a:solidFill>
            <a:headEnd type="none" w="med" len="med"/>
            <a:tailEnd type="arrow" w="med" len="med"/>
          </a:ln>
        </p:spPr>
        <p:style>
          <a:lnRef idx="2">
            <a:schemeClr val="accent2"/>
          </a:lnRef>
          <a:fillRef idx="0">
            <a:schemeClr val="accent2"/>
          </a:fillRef>
          <a:effectRef idx="1">
            <a:schemeClr val="accent2"/>
          </a:effectRef>
          <a:fontRef idx="minor">
            <a:schemeClr val="tx1"/>
          </a:fontRef>
        </p:style>
      </p:cxnSp>
      <p:sp>
        <p:nvSpPr>
          <p:cNvPr id="51" name="Arc 50"/>
          <p:cNvSpPr/>
          <p:nvPr/>
        </p:nvSpPr>
        <p:spPr>
          <a:xfrm rot="4220167">
            <a:off x="6744494" y="3126582"/>
            <a:ext cx="704850" cy="334962"/>
          </a:xfrm>
          <a:prstGeom prst="arc">
            <a:avLst>
              <a:gd name="adj1" fmla="val 12924125"/>
              <a:gd name="adj2" fmla="val 922534"/>
            </a:avLst>
          </a:prstGeom>
          <a:ln>
            <a:solidFill>
              <a:srgbClr val="FF0000"/>
            </a:solidFill>
            <a:headEnd type="arrow" w="med" len="med"/>
            <a:tailEnd type="none" w="med" len="med"/>
          </a:ln>
        </p:spPr>
        <p:style>
          <a:lnRef idx="2">
            <a:schemeClr val="accent2"/>
          </a:lnRef>
          <a:fillRef idx="0">
            <a:schemeClr val="accent2"/>
          </a:fillRef>
          <a:effectRef idx="1">
            <a:schemeClr val="accent2"/>
          </a:effectRef>
          <a:fontRef idx="minor">
            <a:schemeClr val="tx1"/>
          </a:fontRef>
        </p:style>
        <p:txBody>
          <a:bodyPr rtlCol="1" anchor="ctr"/>
          <a:lstStyle/>
          <a:p>
            <a:pPr algn="ctr">
              <a:defRPr/>
            </a:pPr>
            <a:endParaRPr lang="he-IL"/>
          </a:p>
        </p:txBody>
      </p:sp>
      <p:cxnSp>
        <p:nvCxnSpPr>
          <p:cNvPr id="52" name="Straight Arrow Connector 51"/>
          <p:cNvCxnSpPr>
            <a:stCxn id="51" idx="2"/>
          </p:cNvCxnSpPr>
          <p:nvPr/>
        </p:nvCxnSpPr>
        <p:spPr>
          <a:xfrm rot="10800000" flipH="1" flipV="1">
            <a:off x="7119938" y="3611563"/>
            <a:ext cx="141287" cy="346075"/>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cxnSp>
        <p:nvCxnSpPr>
          <p:cNvPr id="53" name="Straight Arrow Connector 52"/>
          <p:cNvCxnSpPr/>
          <p:nvPr/>
        </p:nvCxnSpPr>
        <p:spPr>
          <a:xfrm rot="16200000" flipH="1">
            <a:off x="7117557" y="4121944"/>
            <a:ext cx="501650" cy="198437"/>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cxnSp>
        <p:nvCxnSpPr>
          <p:cNvPr id="54" name="Straight Arrow Connector 53"/>
          <p:cNvCxnSpPr/>
          <p:nvPr/>
        </p:nvCxnSpPr>
        <p:spPr>
          <a:xfrm rot="16200000" flipH="1">
            <a:off x="7317582" y="4636294"/>
            <a:ext cx="501650" cy="198437"/>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cxnSp>
        <p:nvCxnSpPr>
          <p:cNvPr id="55" name="Straight Arrow Connector 54"/>
          <p:cNvCxnSpPr/>
          <p:nvPr/>
        </p:nvCxnSpPr>
        <p:spPr>
          <a:xfrm rot="16200000" flipH="1">
            <a:off x="7390606" y="5247482"/>
            <a:ext cx="904875" cy="357188"/>
          </a:xfrm>
          <a:prstGeom prst="straightConnector1">
            <a:avLst/>
          </a:prstGeom>
          <a:ln>
            <a:solidFill>
              <a:srgbClr val="00B050"/>
            </a:solidFill>
            <a:tailEnd type="arrow"/>
          </a:ln>
        </p:spPr>
        <p:style>
          <a:lnRef idx="2">
            <a:schemeClr val="accent2"/>
          </a:lnRef>
          <a:fillRef idx="0">
            <a:schemeClr val="accent2"/>
          </a:fillRef>
          <a:effectRef idx="1">
            <a:schemeClr val="accent2"/>
          </a:effectRef>
          <a:fontRef idx="minor">
            <a:schemeClr val="tx1"/>
          </a:fontRef>
        </p:style>
      </p:cxnSp>
      <p:pic>
        <p:nvPicPr>
          <p:cNvPr id="56" name="Picture 2" descr="C:\Documents and Settings\ronentur\Local Settings\Temporary Internet Files\Content.IE5\ISTLMEXP\MCDD00942_0000[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1350" y="350043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C:\Documents and Settings\ronentur\Local Settings\Temporary Internet Files\Content.IE5\ISTLMEXP\MCDD00942_0000[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24700" y="384333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2" descr="C:\Documents and Settings\ronentur\Local Settings\Temporary Internet Files\Content.IE5\ISTLMEXP\MCDD00942_0000[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21550" y="434498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 descr="C:\Documents and Settings\ronentur\Local Settings\Temporary Internet Files\Content.IE5\ISTLMEXP\MCDD00942_0000[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31100" y="486568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2" descr="C:\Documents and Settings\ronentur\Local Settings\Temporary Internet Files\Content.IE5\ISTLMEXP\MCDD00942_0000[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6700" y="5773738"/>
            <a:ext cx="31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7"/>
          <p:cNvGrpSpPr>
            <a:grpSpLocks/>
          </p:cNvGrpSpPr>
          <p:nvPr/>
        </p:nvGrpSpPr>
        <p:grpSpPr bwMode="auto">
          <a:xfrm>
            <a:off x="663575" y="4322763"/>
            <a:ext cx="3027363" cy="361950"/>
            <a:chOff x="5280025" y="2274888"/>
            <a:chExt cx="3027363" cy="361953"/>
          </a:xfrm>
        </p:grpSpPr>
        <p:sp>
          <p:nvSpPr>
            <p:cNvPr id="69687" name="Line 41"/>
            <p:cNvSpPr>
              <a:spLocks noChangeShapeType="1"/>
            </p:cNvSpPr>
            <p:nvPr/>
          </p:nvSpPr>
          <p:spPr bwMode="auto">
            <a:xfrm>
              <a:off x="5280025" y="2365375"/>
              <a:ext cx="29114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69688" name="Picture 42" descr="addin_tmp"/>
            <p:cNvPicPr>
              <a:picLocks noChangeAspect="1" noChangeArrowheads="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8229600" y="2274888"/>
              <a:ext cx="77788"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89" name="Picture 87" descr="addin_tmp"/>
            <p:cNvPicPr>
              <a:picLocks noChangeAspect="1" noChangeArrowheads="1"/>
            </p:cNvPicPr>
            <p:nvPr>
              <p:custDataLst>
                <p:tags r:id="rId9"/>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505451" y="2482853"/>
              <a:ext cx="952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90" name="Line 47"/>
            <p:cNvSpPr>
              <a:spLocks noChangeShapeType="1"/>
            </p:cNvSpPr>
            <p:nvPr/>
          </p:nvSpPr>
          <p:spPr bwMode="auto">
            <a:xfrm>
              <a:off x="5551488" y="2365378"/>
              <a:ext cx="0" cy="809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cxnSp>
        <p:nvCxnSpPr>
          <p:cNvPr id="66" name="Straight Arrow Connector 65"/>
          <p:cNvCxnSpPr/>
          <p:nvPr/>
        </p:nvCxnSpPr>
        <p:spPr>
          <a:xfrm>
            <a:off x="4259263" y="4038600"/>
            <a:ext cx="600075" cy="1588"/>
          </a:xfrm>
          <a:prstGeom prst="straightConnector1">
            <a:avLst/>
          </a:prstGeom>
          <a:ln>
            <a:headEnd type="arrow"/>
            <a:tailEnd type="none"/>
          </a:ln>
        </p:spPr>
        <p:style>
          <a:lnRef idx="2">
            <a:schemeClr val="accent2"/>
          </a:lnRef>
          <a:fillRef idx="0">
            <a:schemeClr val="accent2"/>
          </a:fillRef>
          <a:effectRef idx="1">
            <a:schemeClr val="accent2"/>
          </a:effectRef>
          <a:fontRef idx="minor">
            <a:schemeClr val="tx1"/>
          </a:fontRef>
        </p:style>
      </p:cxnSp>
      <p:sp>
        <p:nvSpPr>
          <p:cNvPr id="67" name="Freeform 43"/>
          <p:cNvSpPr>
            <a:spLocks/>
          </p:cNvSpPr>
          <p:nvPr/>
        </p:nvSpPr>
        <p:spPr bwMode="auto">
          <a:xfrm>
            <a:off x="1052513" y="3762375"/>
            <a:ext cx="360362" cy="64928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8" name="Freeform 43"/>
          <p:cNvSpPr>
            <a:spLocks/>
          </p:cNvSpPr>
          <p:nvPr/>
        </p:nvSpPr>
        <p:spPr bwMode="auto">
          <a:xfrm>
            <a:off x="1309688" y="4000500"/>
            <a:ext cx="360362" cy="411163"/>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69" name="Freeform 43"/>
          <p:cNvSpPr>
            <a:spLocks/>
          </p:cNvSpPr>
          <p:nvPr/>
        </p:nvSpPr>
        <p:spPr bwMode="auto">
          <a:xfrm>
            <a:off x="1671638" y="3362325"/>
            <a:ext cx="360362" cy="104933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70" name="Freeform 43"/>
          <p:cNvSpPr>
            <a:spLocks/>
          </p:cNvSpPr>
          <p:nvPr/>
        </p:nvSpPr>
        <p:spPr bwMode="auto">
          <a:xfrm>
            <a:off x="2100263" y="3562350"/>
            <a:ext cx="360362" cy="849313"/>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71" name="Freeform 43"/>
          <p:cNvSpPr>
            <a:spLocks/>
          </p:cNvSpPr>
          <p:nvPr/>
        </p:nvSpPr>
        <p:spPr bwMode="auto">
          <a:xfrm>
            <a:off x="2767013" y="4133850"/>
            <a:ext cx="360362" cy="277813"/>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73" name="Text Box 20"/>
          <p:cNvSpPr txBox="1">
            <a:spLocks noChangeArrowheads="1"/>
          </p:cNvSpPr>
          <p:nvPr/>
        </p:nvSpPr>
        <p:spPr bwMode="auto">
          <a:xfrm>
            <a:off x="5667375" y="1122363"/>
            <a:ext cx="2082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cs typeface="Tahoma" pitchFamily="34" charset="0"/>
              </a:rPr>
              <a:t>Ultrasonic probe</a:t>
            </a:r>
          </a:p>
        </p:txBody>
      </p:sp>
      <p:sp>
        <p:nvSpPr>
          <p:cNvPr id="74" name="Text Box 20"/>
          <p:cNvSpPr txBox="1">
            <a:spLocks noChangeArrowheads="1"/>
          </p:cNvSpPr>
          <p:nvPr/>
        </p:nvSpPr>
        <p:spPr bwMode="auto">
          <a:xfrm>
            <a:off x="1209675" y="2967038"/>
            <a:ext cx="1233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cs typeface="Tahoma" pitchFamily="34" charset="0"/>
              </a:rPr>
              <a:t>Rx signal</a:t>
            </a:r>
          </a:p>
        </p:txBody>
      </p:sp>
      <p:sp>
        <p:nvSpPr>
          <p:cNvPr id="76" name="Freeform 287"/>
          <p:cNvSpPr>
            <a:spLocks/>
          </p:cNvSpPr>
          <p:nvPr/>
        </p:nvSpPr>
        <p:spPr bwMode="auto">
          <a:xfrm rot="1530131">
            <a:off x="2379663" y="3392488"/>
            <a:ext cx="508000" cy="266700"/>
          </a:xfrm>
          <a:custGeom>
            <a:avLst/>
            <a:gdLst>
              <a:gd name="T0" fmla="*/ 0 w 264"/>
              <a:gd name="T1" fmla="*/ 2147483647 h 149"/>
              <a:gd name="T2" fmla="*/ 2147483647 w 264"/>
              <a:gd name="T3" fmla="*/ 2147483647 h 149"/>
              <a:gd name="T4" fmla="*/ 2147483647 w 264"/>
              <a:gd name="T5" fmla="*/ 2147483647 h 149"/>
              <a:gd name="T6" fmla="*/ 2147483647 w 264"/>
              <a:gd name="T7" fmla="*/ 0 h 149"/>
              <a:gd name="T8" fmla="*/ 0 60000 65536"/>
              <a:gd name="T9" fmla="*/ 0 60000 65536"/>
              <a:gd name="T10" fmla="*/ 0 60000 65536"/>
              <a:gd name="T11" fmla="*/ 0 60000 65536"/>
              <a:gd name="T12" fmla="*/ 0 w 264"/>
              <a:gd name="T13" fmla="*/ 0 h 149"/>
              <a:gd name="T14" fmla="*/ 264 w 264"/>
              <a:gd name="T15" fmla="*/ 149 h 149"/>
            </a:gdLst>
            <a:ahLst/>
            <a:cxnLst>
              <a:cxn ang="T8">
                <a:pos x="T0" y="T1"/>
              </a:cxn>
              <a:cxn ang="T9">
                <a:pos x="T2" y="T3"/>
              </a:cxn>
              <a:cxn ang="T10">
                <a:pos x="T4" y="T5"/>
              </a:cxn>
              <a:cxn ang="T11">
                <a:pos x="T6" y="T7"/>
              </a:cxn>
            </a:cxnLst>
            <a:rect l="T12" t="T13" r="T14" b="T15"/>
            <a:pathLst>
              <a:path w="264" h="149">
                <a:moveTo>
                  <a:pt x="0" y="149"/>
                </a:moveTo>
                <a:cubicBezTo>
                  <a:pt x="47" y="101"/>
                  <a:pt x="94" y="53"/>
                  <a:pt x="120" y="43"/>
                </a:cubicBezTo>
                <a:cubicBezTo>
                  <a:pt x="146" y="33"/>
                  <a:pt x="129" y="98"/>
                  <a:pt x="153" y="91"/>
                </a:cubicBezTo>
                <a:cubicBezTo>
                  <a:pt x="177" y="84"/>
                  <a:pt x="220" y="42"/>
                  <a:pt x="264"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5" name="Picture 4"/>
          <p:cNvPicPr>
            <a:picLocks noChangeAspect="1"/>
          </p:cNvPicPr>
          <p:nvPr>
            <p:custDataLst>
              <p:tags r:id="rId1"/>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006725" y="3536950"/>
            <a:ext cx="129063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descr="addin_tmp.png"/>
          <p:cNvPicPr>
            <a:picLocks noChangeAspect="1"/>
          </p:cNvPicPr>
          <p:nvPr>
            <p:custDataLst>
              <p:tags r:id="rId2"/>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006725" y="3346450"/>
            <a:ext cx="7826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 name="Left Brace 78"/>
          <p:cNvSpPr/>
          <p:nvPr/>
        </p:nvSpPr>
        <p:spPr>
          <a:xfrm>
            <a:off x="2944813" y="3308350"/>
            <a:ext cx="46037" cy="393700"/>
          </a:xfrm>
          <a:prstGeom prst="leftBrace">
            <a:avLst/>
          </a:prstGeom>
        </p:spPr>
        <p:style>
          <a:lnRef idx="1">
            <a:schemeClr val="accent2"/>
          </a:lnRef>
          <a:fillRef idx="0">
            <a:schemeClr val="accent2"/>
          </a:fillRef>
          <a:effectRef idx="0">
            <a:schemeClr val="accent2"/>
          </a:effectRef>
          <a:fontRef idx="minor">
            <a:schemeClr val="tx1"/>
          </a:fontRef>
        </p:style>
        <p:txBody>
          <a:bodyPr rtlCol="1" anchor="ctr"/>
          <a:lstStyle/>
          <a:p>
            <a:pPr algn="ctr">
              <a:defRPr/>
            </a:pPr>
            <a:endParaRPr lang="he-IL"/>
          </a:p>
        </p:txBody>
      </p:sp>
      <p:sp>
        <p:nvSpPr>
          <p:cNvPr id="80" name="Rectangle 6"/>
          <p:cNvSpPr>
            <a:spLocks noChangeArrowheads="1"/>
          </p:cNvSpPr>
          <p:nvPr/>
        </p:nvSpPr>
        <p:spPr bwMode="auto">
          <a:xfrm>
            <a:off x="2916238" y="3057525"/>
            <a:ext cx="1138237" cy="219075"/>
          </a:xfrm>
          <a:prstGeom prst="rect">
            <a:avLst/>
          </a:prstGeom>
          <a:solidFill>
            <a:schemeClr val="accent1"/>
          </a:solidFill>
          <a:ln w="9525">
            <a:solidFill>
              <a:schemeClr val="tx1"/>
            </a:solidFill>
            <a:miter lim="800000"/>
            <a:headEnd/>
            <a:tailEnd/>
          </a:ln>
        </p:spPr>
        <p:txBody>
          <a:bodyPr wrap="none" anchor="ctr"/>
          <a:lstStyle/>
          <a:p>
            <a:pPr algn="ctr"/>
            <a:r>
              <a:rPr lang="en-US" sz="1400" b="1"/>
              <a:t>Unknowns</a:t>
            </a:r>
            <a:endParaRPr lang="ru-RU" sz="1400" b="1"/>
          </a:p>
        </p:txBody>
      </p:sp>
      <p:grpSp>
        <p:nvGrpSpPr>
          <p:cNvPr id="3" name="Group 71"/>
          <p:cNvGrpSpPr>
            <a:grpSpLocks/>
          </p:cNvGrpSpPr>
          <p:nvPr/>
        </p:nvGrpSpPr>
        <p:grpSpPr bwMode="auto">
          <a:xfrm>
            <a:off x="5351463" y="2870200"/>
            <a:ext cx="2936875" cy="1763713"/>
            <a:chOff x="5487072" y="3589423"/>
            <a:chExt cx="3689350" cy="2216150"/>
          </a:xfrm>
        </p:grpSpPr>
        <p:cxnSp>
          <p:nvCxnSpPr>
            <p:cNvPr id="75" name="Straight Connector 74"/>
            <p:cNvCxnSpPr/>
            <p:nvPr/>
          </p:nvCxnSpPr>
          <p:spPr>
            <a:xfrm>
              <a:off x="5487072" y="5556231"/>
              <a:ext cx="3232668" cy="0"/>
            </a:xfrm>
            <a:prstGeom prst="line">
              <a:avLst/>
            </a:prstGeom>
            <a:ln>
              <a:tailEnd type="triangle"/>
            </a:ln>
          </p:spPr>
          <p:style>
            <a:lnRef idx="2">
              <a:schemeClr val="dk1"/>
            </a:lnRef>
            <a:fillRef idx="0">
              <a:schemeClr val="dk1"/>
            </a:fillRef>
            <a:effectRef idx="1">
              <a:schemeClr val="dk1"/>
            </a:effectRef>
            <a:fontRef idx="minor">
              <a:schemeClr val="tx1"/>
            </a:fontRef>
          </p:style>
        </p:cxnSp>
        <p:cxnSp>
          <p:nvCxnSpPr>
            <p:cNvPr id="81" name="Straight Connector 80"/>
            <p:cNvCxnSpPr/>
            <p:nvPr/>
          </p:nvCxnSpPr>
          <p:spPr>
            <a:xfrm rot="5400000" flipH="1" flipV="1">
              <a:off x="5150808" y="3993508"/>
              <a:ext cx="1896993" cy="1224465"/>
            </a:xfrm>
            <a:prstGeom prst="line">
              <a:avLst/>
            </a:prstGeom>
            <a:ln>
              <a:tailEnd type="triangle"/>
            </a:ln>
          </p:spPr>
          <p:style>
            <a:lnRef idx="2">
              <a:schemeClr val="dk1"/>
            </a:lnRef>
            <a:fillRef idx="0">
              <a:schemeClr val="dk1"/>
            </a:fillRef>
            <a:effectRef idx="1">
              <a:schemeClr val="dk1"/>
            </a:effectRef>
            <a:fontRef idx="minor">
              <a:schemeClr val="tx1"/>
            </a:fontRef>
          </p:style>
        </p:cxnSp>
        <p:pic>
          <p:nvPicPr>
            <p:cNvPr id="69674" name="Picture 9" descr="addin_tmp.png"/>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8498559" y="5651586"/>
              <a:ext cx="43338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75" name="Picture 11" descr="addin_tmp.png"/>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5607722" y="3589423"/>
              <a:ext cx="9461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Parallelogram 83"/>
            <p:cNvSpPr/>
            <p:nvPr/>
          </p:nvSpPr>
          <p:spPr>
            <a:xfrm>
              <a:off x="5528950" y="5163269"/>
              <a:ext cx="658100" cy="367031"/>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85" name="Parallelogram 84"/>
            <p:cNvSpPr/>
            <p:nvPr/>
          </p:nvSpPr>
          <p:spPr>
            <a:xfrm>
              <a:off x="6101299" y="4261649"/>
              <a:ext cx="885444" cy="367031"/>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86" name="Parallelogram 85"/>
            <p:cNvSpPr/>
            <p:nvPr/>
          </p:nvSpPr>
          <p:spPr>
            <a:xfrm>
              <a:off x="6362544" y="4903953"/>
              <a:ext cx="656107" cy="634325"/>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87" name="Parallelogram 86"/>
            <p:cNvSpPr/>
            <p:nvPr/>
          </p:nvSpPr>
          <p:spPr>
            <a:xfrm>
              <a:off x="6900990" y="4020286"/>
              <a:ext cx="885444" cy="367031"/>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88" name="Parallelogram 87"/>
            <p:cNvSpPr/>
            <p:nvPr/>
          </p:nvSpPr>
          <p:spPr>
            <a:xfrm>
              <a:off x="7218075" y="5253031"/>
              <a:ext cx="1382010" cy="277269"/>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89" name="Parallelogram 88"/>
            <p:cNvSpPr/>
            <p:nvPr/>
          </p:nvSpPr>
          <p:spPr>
            <a:xfrm>
              <a:off x="7188161" y="4694506"/>
              <a:ext cx="763796" cy="251336"/>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0" name="Parallelogram 89"/>
            <p:cNvSpPr/>
            <p:nvPr/>
          </p:nvSpPr>
          <p:spPr>
            <a:xfrm>
              <a:off x="7854238" y="4199812"/>
              <a:ext cx="1138714" cy="219421"/>
            </a:xfrm>
            <a:prstGeom prst="parallelogram">
              <a:avLst>
                <a:gd name="adj" fmla="val 64286"/>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69683" name="Picture 23" descr="addin_tmp.png"/>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8268372" y="4503823"/>
              <a:ext cx="9080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2" name="Straight Arrow Connector 91"/>
            <p:cNvCxnSpPr/>
            <p:nvPr/>
          </p:nvCxnSpPr>
          <p:spPr>
            <a:xfrm rot="10800000">
              <a:off x="7736578" y="4491043"/>
              <a:ext cx="508531" cy="221416"/>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cxnSp>
          <p:nvCxnSpPr>
            <p:cNvPr id="93" name="Straight Arrow Connector 92"/>
            <p:cNvCxnSpPr/>
            <p:nvPr/>
          </p:nvCxnSpPr>
          <p:spPr>
            <a:xfrm rot="10800000" flipV="1">
              <a:off x="7178190" y="4891985"/>
              <a:ext cx="1060937" cy="303200"/>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cxnSp>
          <p:nvCxnSpPr>
            <p:cNvPr id="94" name="Straight Arrow Connector 93"/>
            <p:cNvCxnSpPr/>
            <p:nvPr/>
          </p:nvCxnSpPr>
          <p:spPr>
            <a:xfrm rot="10800000">
              <a:off x="7062524" y="4586790"/>
              <a:ext cx="1150678" cy="221416"/>
            </a:xfrm>
            <a:prstGeom prst="straightConnector1">
              <a:avLst/>
            </a:prstGeom>
            <a:ln>
              <a:solidFill>
                <a:srgbClr val="FF0000"/>
              </a:solidFill>
              <a:tailEnd type="arrow"/>
            </a:ln>
          </p:spPr>
          <p:style>
            <a:lnRef idx="1">
              <a:schemeClr val="accent4"/>
            </a:lnRef>
            <a:fillRef idx="0">
              <a:schemeClr val="accent4"/>
            </a:fillRef>
            <a:effectRef idx="0">
              <a:schemeClr val="accent4"/>
            </a:effectRef>
            <a:fontRef idx="minor">
              <a:schemeClr val="tx1"/>
            </a:fontRef>
          </p:style>
        </p:cxnSp>
      </p:grpSp>
      <p:grpSp>
        <p:nvGrpSpPr>
          <p:cNvPr id="4" name="Group 98"/>
          <p:cNvGrpSpPr>
            <a:grpSpLocks/>
          </p:cNvGrpSpPr>
          <p:nvPr/>
        </p:nvGrpSpPr>
        <p:grpSpPr bwMode="auto">
          <a:xfrm>
            <a:off x="95250" y="4813300"/>
            <a:ext cx="9439275" cy="1938338"/>
            <a:chOff x="95250" y="4812962"/>
            <a:chExt cx="9439251" cy="1938992"/>
          </a:xfrm>
        </p:grpSpPr>
        <p:pic>
          <p:nvPicPr>
            <p:cNvPr id="69669" name="Picture 99"/>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494174" y="4900616"/>
              <a:ext cx="634365" cy="23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70" name="Text Box 20"/>
            <p:cNvSpPr txBox="1">
              <a:spLocks noChangeArrowheads="1"/>
            </p:cNvSpPr>
            <p:nvPr/>
          </p:nvSpPr>
          <p:spPr bwMode="auto">
            <a:xfrm>
              <a:off x="95250" y="4812962"/>
              <a:ext cx="943925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2"/>
                </a:buBlip>
              </a:pPr>
              <a:r>
                <a:rPr lang="en-US" sz="2000">
                  <a:cs typeface="Tahoma" pitchFamily="34" charset="0"/>
                </a:rPr>
                <a:t> Do not fit subspace modeling … we can always </a:t>
              </a:r>
              <a:r>
                <a:rPr lang="en-US" sz="2000">
                  <a:cs typeface="Tahoma" pitchFamily="34" charset="0"/>
                  <a:sym typeface="Wingdings" pitchFamily="2" charset="2"/>
                </a:rPr>
                <a:t> sample at rate  </a:t>
              </a:r>
              <a:endParaRPr lang="en-US" sz="2000">
                <a:cs typeface="Tahoma" pitchFamily="34" charset="0"/>
              </a:endParaRPr>
            </a:p>
            <a:p>
              <a:pPr eaLnBrk="1" hangingPunct="1">
                <a:buSzPct val="75000"/>
                <a:buFontTx/>
                <a:buBlip>
                  <a:blip r:embed="rId12"/>
                </a:buBlip>
              </a:pPr>
              <a:endParaRPr lang="en-US" sz="2000">
                <a:cs typeface="Tahoma" pitchFamily="34" charset="0"/>
              </a:endParaRPr>
            </a:p>
            <a:p>
              <a:pPr eaLnBrk="1" hangingPunct="1">
                <a:buSzPct val="75000"/>
                <a:buFontTx/>
                <a:buBlip>
                  <a:blip r:embed="rId12"/>
                </a:buBlip>
              </a:pPr>
              <a:r>
                <a:rPr lang="en-US" sz="2000">
                  <a:cs typeface="Tahoma" pitchFamily="34" charset="0"/>
                </a:rPr>
                <a:t> Questions:</a:t>
              </a:r>
            </a:p>
            <a:p>
              <a:pPr lvl="1" eaLnBrk="1" hangingPunct="1">
                <a:buSzPct val="75000"/>
                <a:buFontTx/>
                <a:buBlip>
                  <a:blip r:embed="rId12"/>
                </a:buBlip>
              </a:pPr>
              <a:r>
                <a:rPr lang="en-US" sz="2000">
                  <a:cs typeface="Tahoma" pitchFamily="34" charset="0"/>
                </a:rPr>
                <a:t>Better modeling? Subspace up to some uncertainty ?</a:t>
              </a:r>
            </a:p>
            <a:p>
              <a:pPr lvl="1" eaLnBrk="1" hangingPunct="1">
                <a:buSzPct val="75000"/>
                <a:buFontTx/>
                <a:buBlip>
                  <a:blip r:embed="rId12"/>
                </a:buBlip>
              </a:pPr>
              <a:r>
                <a:rPr lang="en-US" sz="2000">
                  <a:cs typeface="Tahoma" pitchFamily="34" charset="0"/>
                </a:rPr>
                <a:t>Can we sample and process at rates below            with proper modeling?      </a:t>
              </a:r>
            </a:p>
            <a:p>
              <a:pPr lvl="1" eaLnBrk="1" hangingPunct="1">
                <a:buSzPct val="75000"/>
                <a:buFontTx/>
                <a:buBlip>
                  <a:blip r:embed="rId12"/>
                </a:buBlip>
              </a:pPr>
              <a:endParaRPr lang="en-US" sz="2000">
                <a:cs typeface="Tahoma" pitchFamily="34" charset="0"/>
              </a:endParaRPr>
            </a:p>
          </p:txBody>
        </p:sp>
        <p:pic>
          <p:nvPicPr>
            <p:cNvPr id="69671" name="Picture 101"/>
            <p:cNvPicPr>
              <a:picLocks noChangeAspect="1"/>
            </p:cNvPicPr>
            <p:nvPr>
              <p:custDataLst>
                <p:tags r:id="rId4"/>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5737945" y="6134330"/>
              <a:ext cx="634365" cy="23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wipe(up)">
                                      <p:cBhvr>
                                        <p:cTn id="10" dur="500"/>
                                        <p:tgtEl>
                                          <p:spTgt spid="73"/>
                                        </p:tgtEl>
                                      </p:cBhvr>
                                    </p:animEffect>
                                  </p:childTnLst>
                                </p:cTn>
                              </p:par>
                              <p:par>
                                <p:cTn id="11" presetID="22" presetClass="entr" presetSubtype="1"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up)">
                                      <p:cBhvr>
                                        <p:cTn id="13" dur="500"/>
                                        <p:tgtEl>
                                          <p:spTgt spid="35"/>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up)">
                                      <p:cBhvr>
                                        <p:cTn id="17" dur="500"/>
                                        <p:tgtEl>
                                          <p:spTgt spid="5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fade">
                                      <p:cBhvr>
                                        <p:cTn id="20" dur="500"/>
                                        <p:tgtEl>
                                          <p:spTgt spid="74"/>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fade">
                                      <p:cBhvr>
                                        <p:cTn id="26" dur="500"/>
                                        <p:tgtEl>
                                          <p:spTgt spid="66"/>
                                        </p:tgtEl>
                                      </p:cBhvr>
                                    </p:animEffect>
                                  </p:childTnLst>
                                </p:cTn>
                              </p:par>
                            </p:childTnLst>
                          </p:cTn>
                        </p:par>
                        <p:par>
                          <p:cTn id="27" fill="hold" nodeType="afterGroup">
                            <p:stCondLst>
                              <p:cond delay="1000"/>
                            </p:stCondLst>
                            <p:childTnLst>
                              <p:par>
                                <p:cTn id="28" presetID="1" presetClass="entr" presetSubtype="0" fill="hold" nodeType="afterEffect">
                                  <p:stCondLst>
                                    <p:cond delay="0"/>
                                  </p:stCondLst>
                                  <p:childTnLst>
                                    <p:set>
                                      <p:cBhvr>
                                        <p:cTn id="29" dur="1" fill="hold">
                                          <p:stCondLst>
                                            <p:cond delay="0"/>
                                          </p:stCondLst>
                                        </p:cTn>
                                        <p:tgtEl>
                                          <p:spTgt spid="56"/>
                                        </p:tgtEl>
                                        <p:attrNameLst>
                                          <p:attrName>style.visibility</p:attrName>
                                        </p:attrNameLst>
                                      </p:cBhvr>
                                      <p:to>
                                        <p:strVal val="visible"/>
                                      </p:to>
                                    </p:set>
                                  </p:childTnLst>
                                </p:cTn>
                              </p:par>
                            </p:childTnLst>
                          </p:cTn>
                        </p:par>
                        <p:par>
                          <p:cTn id="30" fill="hold" nodeType="afterGroup">
                            <p:stCondLst>
                              <p:cond delay="1000"/>
                            </p:stCondLst>
                            <p:childTnLst>
                              <p:par>
                                <p:cTn id="31" presetID="10" presetClass="exit" presetSubtype="0" fill="hold" nodeType="afterEffect">
                                  <p:stCondLst>
                                    <p:cond delay="0"/>
                                  </p:stCondLst>
                                  <p:childTnLst>
                                    <p:animEffect transition="out" filter="fade">
                                      <p:cBhvr>
                                        <p:cTn id="32" dur="500"/>
                                        <p:tgtEl>
                                          <p:spTgt spid="56"/>
                                        </p:tgtEl>
                                      </p:cBhvr>
                                    </p:animEffect>
                                    <p:set>
                                      <p:cBhvr>
                                        <p:cTn id="33" dur="1" fill="hold">
                                          <p:stCondLst>
                                            <p:cond delay="499"/>
                                          </p:stCondLst>
                                        </p:cTn>
                                        <p:tgtEl>
                                          <p:spTgt spid="56"/>
                                        </p:tgtEl>
                                        <p:attrNameLst>
                                          <p:attrName>style.visibility</p:attrName>
                                        </p:attrNameLst>
                                      </p:cBhvr>
                                      <p:to>
                                        <p:strVal val="hidden"/>
                                      </p:to>
                                    </p:set>
                                  </p:childTnLst>
                                </p:cTn>
                              </p:par>
                              <p:par>
                                <p:cTn id="34" presetID="22" presetClass="entr" presetSubtype="4"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wipe(down)">
                                      <p:cBhvr>
                                        <p:cTn id="36" dur="500"/>
                                        <p:tgtEl>
                                          <p:spTgt spid="51"/>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left)">
                                      <p:cBhvr>
                                        <p:cTn id="39" dur="500"/>
                                        <p:tgtEl>
                                          <p:spTgt spid="67"/>
                                        </p:tgtEl>
                                      </p:cBhvr>
                                    </p:animEffect>
                                  </p:childTnLst>
                                </p:cTn>
                              </p:par>
                              <p:par>
                                <p:cTn id="40" presetID="22" presetClass="entr" presetSubtype="1"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up)">
                                      <p:cBhvr>
                                        <p:cTn id="42" dur="500"/>
                                        <p:tgtEl>
                                          <p:spTgt spid="52"/>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57"/>
                                        </p:tgtEl>
                                        <p:attrNameLst>
                                          <p:attrName>style.visibility</p:attrName>
                                        </p:attrNameLst>
                                      </p:cBhvr>
                                      <p:to>
                                        <p:strVal val="visible"/>
                                      </p:to>
                                    </p:set>
                                  </p:childTnLst>
                                </p:cTn>
                              </p:par>
                            </p:childTnLst>
                          </p:cTn>
                        </p:par>
                        <p:par>
                          <p:cTn id="46" fill="hold" nodeType="afterGroup">
                            <p:stCondLst>
                              <p:cond delay="1500"/>
                            </p:stCondLst>
                            <p:childTnLst>
                              <p:par>
                                <p:cTn id="47" presetID="10" presetClass="exit" presetSubtype="0" fill="hold" nodeType="afterEffect">
                                  <p:stCondLst>
                                    <p:cond delay="0"/>
                                  </p:stCondLst>
                                  <p:childTnLst>
                                    <p:animEffect transition="out" filter="fade">
                                      <p:cBhvr>
                                        <p:cTn id="48" dur="500"/>
                                        <p:tgtEl>
                                          <p:spTgt spid="57"/>
                                        </p:tgtEl>
                                      </p:cBhvr>
                                    </p:animEffect>
                                    <p:set>
                                      <p:cBhvr>
                                        <p:cTn id="49" dur="1" fill="hold">
                                          <p:stCondLst>
                                            <p:cond delay="499"/>
                                          </p:stCondLst>
                                        </p:cTn>
                                        <p:tgtEl>
                                          <p:spTgt spid="57"/>
                                        </p:tgtEl>
                                        <p:attrNameLst>
                                          <p:attrName>style.visibility</p:attrName>
                                        </p:attrNameLst>
                                      </p:cBhvr>
                                      <p:to>
                                        <p:strVal val="hidden"/>
                                      </p:to>
                                    </p:set>
                                  </p:childTnLst>
                                </p:cTn>
                              </p:par>
                              <p:par>
                                <p:cTn id="50" presetID="22" presetClass="entr" presetSubtype="4" fill="hold"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wipe(down)">
                                      <p:cBhvr>
                                        <p:cTn id="52" dur="500"/>
                                        <p:tgtEl>
                                          <p:spTgt spid="4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500"/>
                                        <p:tgtEl>
                                          <p:spTgt spid="68"/>
                                        </p:tgtEl>
                                      </p:cBhvr>
                                    </p:animEffect>
                                  </p:childTnLst>
                                </p:cTn>
                              </p:par>
                            </p:childTnLst>
                          </p:cTn>
                        </p:par>
                        <p:par>
                          <p:cTn id="56" fill="hold" nodeType="afterGroup">
                            <p:stCondLst>
                              <p:cond delay="2000"/>
                            </p:stCondLst>
                            <p:childTnLst>
                              <p:par>
                                <p:cTn id="57" presetID="22" presetClass="entr" presetSubtype="1" fill="hold" nodeType="afterEffect">
                                  <p:stCondLst>
                                    <p:cond delay="0"/>
                                  </p:stCondLst>
                                  <p:childTnLst>
                                    <p:set>
                                      <p:cBhvr>
                                        <p:cTn id="58" dur="1" fill="hold">
                                          <p:stCondLst>
                                            <p:cond delay="0"/>
                                          </p:stCondLst>
                                        </p:cTn>
                                        <p:tgtEl>
                                          <p:spTgt spid="53"/>
                                        </p:tgtEl>
                                        <p:attrNameLst>
                                          <p:attrName>style.visibility</p:attrName>
                                        </p:attrNameLst>
                                      </p:cBhvr>
                                      <p:to>
                                        <p:strVal val="visible"/>
                                      </p:to>
                                    </p:set>
                                    <p:animEffect transition="in" filter="wipe(up)">
                                      <p:cBhvr>
                                        <p:cTn id="59" dur="500"/>
                                        <p:tgtEl>
                                          <p:spTgt spid="53"/>
                                        </p:tgtEl>
                                      </p:cBhvr>
                                    </p:animEffect>
                                  </p:childTnLst>
                                </p:cTn>
                              </p:par>
                            </p:childTnLst>
                          </p:cTn>
                        </p:par>
                        <p:par>
                          <p:cTn id="60" fill="hold" nodeType="afterGroup">
                            <p:stCondLst>
                              <p:cond delay="2500"/>
                            </p:stCondLst>
                            <p:childTnLst>
                              <p:par>
                                <p:cTn id="61" presetID="1" presetClass="entr" presetSubtype="0" fill="hold" nodeType="after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par>
                          <p:cTn id="63" fill="hold" nodeType="afterGroup">
                            <p:stCondLst>
                              <p:cond delay="2500"/>
                            </p:stCondLst>
                            <p:childTnLst>
                              <p:par>
                                <p:cTn id="64" presetID="10" presetClass="exit" presetSubtype="0" fill="hold" nodeType="afterEffect">
                                  <p:stCondLst>
                                    <p:cond delay="0"/>
                                  </p:stCondLst>
                                  <p:childTnLst>
                                    <p:animEffect transition="out" filter="fade">
                                      <p:cBhvr>
                                        <p:cTn id="65" dur="500"/>
                                        <p:tgtEl>
                                          <p:spTgt spid="58"/>
                                        </p:tgtEl>
                                      </p:cBhvr>
                                    </p:animEffect>
                                    <p:set>
                                      <p:cBhvr>
                                        <p:cTn id="66" dur="1" fill="hold">
                                          <p:stCondLst>
                                            <p:cond delay="499"/>
                                          </p:stCondLst>
                                        </p:cTn>
                                        <p:tgtEl>
                                          <p:spTgt spid="58"/>
                                        </p:tgtEl>
                                        <p:attrNameLst>
                                          <p:attrName>style.visibility</p:attrName>
                                        </p:attrNameLst>
                                      </p:cBhvr>
                                      <p:to>
                                        <p:strVal val="hidden"/>
                                      </p:to>
                                    </p:set>
                                  </p:childTnLst>
                                </p:cTn>
                              </p:par>
                              <p:par>
                                <p:cTn id="67" presetID="22" presetClass="entr" presetSubtype="4" fill="hold"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wipe(down)">
                                      <p:cBhvr>
                                        <p:cTn id="69" dur="500"/>
                                        <p:tgtEl>
                                          <p:spTgt spid="49"/>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wipe(left)">
                                      <p:cBhvr>
                                        <p:cTn id="72" dur="500"/>
                                        <p:tgtEl>
                                          <p:spTgt spid="69"/>
                                        </p:tgtEl>
                                      </p:cBhvr>
                                    </p:animEffect>
                                  </p:childTnLst>
                                </p:cTn>
                              </p:par>
                            </p:childTnLst>
                          </p:cTn>
                        </p:par>
                        <p:par>
                          <p:cTn id="73" fill="hold" nodeType="afterGroup">
                            <p:stCondLst>
                              <p:cond delay="3000"/>
                            </p:stCondLst>
                            <p:childTnLst>
                              <p:par>
                                <p:cTn id="74" presetID="22" presetClass="entr" presetSubtype="1" fill="hold" nodeType="after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wipe(up)">
                                      <p:cBhvr>
                                        <p:cTn id="76" dur="500"/>
                                        <p:tgtEl>
                                          <p:spTgt spid="54"/>
                                        </p:tgtEl>
                                      </p:cBhvr>
                                    </p:animEffect>
                                  </p:childTnLst>
                                </p:cTn>
                              </p:par>
                            </p:childTnLst>
                          </p:cTn>
                        </p:par>
                        <p:par>
                          <p:cTn id="77" fill="hold" nodeType="afterGroup">
                            <p:stCondLst>
                              <p:cond delay="3500"/>
                            </p:stCondLst>
                            <p:childTnLst>
                              <p:par>
                                <p:cTn id="78" presetID="1" presetClass="entr" presetSubtype="0" fill="hold" nodeType="afterEffect">
                                  <p:stCondLst>
                                    <p:cond delay="0"/>
                                  </p:stCondLst>
                                  <p:childTnLst>
                                    <p:set>
                                      <p:cBhvr>
                                        <p:cTn id="79" dur="1" fill="hold">
                                          <p:stCondLst>
                                            <p:cond delay="0"/>
                                          </p:stCondLst>
                                        </p:cTn>
                                        <p:tgtEl>
                                          <p:spTgt spid="59"/>
                                        </p:tgtEl>
                                        <p:attrNameLst>
                                          <p:attrName>style.visibility</p:attrName>
                                        </p:attrNameLst>
                                      </p:cBhvr>
                                      <p:to>
                                        <p:strVal val="visible"/>
                                      </p:to>
                                    </p:set>
                                  </p:childTnLst>
                                </p:cTn>
                              </p:par>
                            </p:childTnLst>
                          </p:cTn>
                        </p:par>
                        <p:par>
                          <p:cTn id="80" fill="hold" nodeType="afterGroup">
                            <p:stCondLst>
                              <p:cond delay="3500"/>
                            </p:stCondLst>
                            <p:childTnLst>
                              <p:par>
                                <p:cTn id="81" presetID="10" presetClass="exit" presetSubtype="0" fill="hold" nodeType="afterEffect">
                                  <p:stCondLst>
                                    <p:cond delay="0"/>
                                  </p:stCondLst>
                                  <p:childTnLst>
                                    <p:animEffect transition="out" filter="fade">
                                      <p:cBhvr>
                                        <p:cTn id="82" dur="500"/>
                                        <p:tgtEl>
                                          <p:spTgt spid="59"/>
                                        </p:tgtEl>
                                      </p:cBhvr>
                                    </p:animEffect>
                                    <p:set>
                                      <p:cBhvr>
                                        <p:cTn id="83" dur="1" fill="hold">
                                          <p:stCondLst>
                                            <p:cond delay="499"/>
                                          </p:stCondLst>
                                        </p:cTn>
                                        <p:tgtEl>
                                          <p:spTgt spid="59"/>
                                        </p:tgtEl>
                                        <p:attrNameLst>
                                          <p:attrName>style.visibility</p:attrName>
                                        </p:attrNameLst>
                                      </p:cBhvr>
                                      <p:to>
                                        <p:strVal val="hidden"/>
                                      </p:to>
                                    </p:set>
                                  </p:childTnLst>
                                </p:cTn>
                              </p:par>
                              <p:par>
                                <p:cTn id="84" presetID="22" presetClass="entr" presetSubtype="4" fill="hold" nodeType="with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wipe(down)">
                                      <p:cBhvr>
                                        <p:cTn id="86" dur="500"/>
                                        <p:tgtEl>
                                          <p:spTgt spid="47"/>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70"/>
                                        </p:tgtEl>
                                        <p:attrNameLst>
                                          <p:attrName>style.visibility</p:attrName>
                                        </p:attrNameLst>
                                      </p:cBhvr>
                                      <p:to>
                                        <p:strVal val="visible"/>
                                      </p:to>
                                    </p:set>
                                    <p:animEffect transition="in" filter="wipe(left)">
                                      <p:cBhvr>
                                        <p:cTn id="89" dur="500"/>
                                        <p:tgtEl>
                                          <p:spTgt spid="70"/>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500"/>
                                        <p:tgtEl>
                                          <p:spTgt spid="8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fade">
                                      <p:cBhvr>
                                        <p:cTn id="95" dur="500"/>
                                        <p:tgtEl>
                                          <p:spTgt spid="76"/>
                                        </p:tgtEl>
                                      </p:cBhvr>
                                    </p:animEffect>
                                  </p:childTnLst>
                                </p:cTn>
                              </p:par>
                              <p:par>
                                <p:cTn id="96" presetID="10" presetClass="entr" presetSubtype="0"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par>
                                <p:cTn id="99" presetID="10" presetClass="entr" presetSubtype="0" fill="hold" nodeType="withEffect">
                                  <p:stCondLst>
                                    <p:cond delay="0"/>
                                  </p:stCondLst>
                                  <p:childTnLst>
                                    <p:set>
                                      <p:cBhvr>
                                        <p:cTn id="100" dur="1" fill="hold">
                                          <p:stCondLst>
                                            <p:cond delay="0"/>
                                          </p:stCondLst>
                                        </p:cTn>
                                        <p:tgtEl>
                                          <p:spTgt spid="78"/>
                                        </p:tgtEl>
                                        <p:attrNameLst>
                                          <p:attrName>style.visibility</p:attrName>
                                        </p:attrNameLst>
                                      </p:cBhvr>
                                      <p:to>
                                        <p:strVal val="visible"/>
                                      </p:to>
                                    </p:set>
                                    <p:animEffect transition="in" filter="fade">
                                      <p:cBhvr>
                                        <p:cTn id="101" dur="500"/>
                                        <p:tgtEl>
                                          <p:spTgt spid="78"/>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9"/>
                                        </p:tgtEl>
                                        <p:attrNameLst>
                                          <p:attrName>style.visibility</p:attrName>
                                        </p:attrNameLst>
                                      </p:cBhvr>
                                      <p:to>
                                        <p:strVal val="visible"/>
                                      </p:to>
                                    </p:set>
                                    <p:animEffect transition="in" filter="fade">
                                      <p:cBhvr>
                                        <p:cTn id="104" dur="500"/>
                                        <p:tgtEl>
                                          <p:spTgt spid="79"/>
                                        </p:tgtEl>
                                      </p:cBhvr>
                                    </p:animEffect>
                                  </p:childTnLst>
                                </p:cTn>
                              </p:par>
                            </p:childTnLst>
                          </p:cTn>
                        </p:par>
                        <p:par>
                          <p:cTn id="105" fill="hold" nodeType="afterGroup">
                            <p:stCondLst>
                              <p:cond delay="4000"/>
                            </p:stCondLst>
                            <p:childTnLst>
                              <p:par>
                                <p:cTn id="106" presetID="22" presetClass="entr" presetSubtype="1" fill="hold" nodeType="after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wipe(up)">
                                      <p:cBhvr>
                                        <p:cTn id="108" dur="500"/>
                                        <p:tgtEl>
                                          <p:spTgt spid="55"/>
                                        </p:tgtEl>
                                      </p:cBhvr>
                                    </p:animEffect>
                                  </p:childTnLst>
                                </p:cTn>
                              </p:par>
                            </p:childTnLst>
                          </p:cTn>
                        </p:par>
                        <p:par>
                          <p:cTn id="109" fill="hold" nodeType="afterGroup">
                            <p:stCondLst>
                              <p:cond delay="4500"/>
                            </p:stCondLst>
                            <p:childTnLst>
                              <p:par>
                                <p:cTn id="110" presetID="1" presetClass="entr" presetSubtype="0" fill="hold" nodeType="afterEffect">
                                  <p:stCondLst>
                                    <p:cond delay="0"/>
                                  </p:stCondLst>
                                  <p:childTnLst>
                                    <p:set>
                                      <p:cBhvr>
                                        <p:cTn id="111" dur="1" fill="hold">
                                          <p:stCondLst>
                                            <p:cond delay="0"/>
                                          </p:stCondLst>
                                        </p:cTn>
                                        <p:tgtEl>
                                          <p:spTgt spid="60"/>
                                        </p:tgtEl>
                                        <p:attrNameLst>
                                          <p:attrName>style.visibility</p:attrName>
                                        </p:attrNameLst>
                                      </p:cBhvr>
                                      <p:to>
                                        <p:strVal val="visible"/>
                                      </p:to>
                                    </p:set>
                                  </p:childTnLst>
                                </p:cTn>
                              </p:par>
                            </p:childTnLst>
                          </p:cTn>
                        </p:par>
                        <p:par>
                          <p:cTn id="112" fill="hold" nodeType="afterGroup">
                            <p:stCondLst>
                              <p:cond delay="4500"/>
                            </p:stCondLst>
                            <p:childTnLst>
                              <p:par>
                                <p:cTn id="113" presetID="10" presetClass="exit" presetSubtype="0" fill="hold" nodeType="afterEffect">
                                  <p:stCondLst>
                                    <p:cond delay="0"/>
                                  </p:stCondLst>
                                  <p:childTnLst>
                                    <p:animEffect transition="out" filter="fade">
                                      <p:cBhvr>
                                        <p:cTn id="114" dur="500"/>
                                        <p:tgtEl>
                                          <p:spTgt spid="60"/>
                                        </p:tgtEl>
                                      </p:cBhvr>
                                    </p:animEffect>
                                    <p:set>
                                      <p:cBhvr>
                                        <p:cTn id="115" dur="1" fill="hold">
                                          <p:stCondLst>
                                            <p:cond delay="499"/>
                                          </p:stCondLst>
                                        </p:cTn>
                                        <p:tgtEl>
                                          <p:spTgt spid="60"/>
                                        </p:tgtEl>
                                        <p:attrNameLst>
                                          <p:attrName>style.visibility</p:attrName>
                                        </p:attrNameLst>
                                      </p:cBhvr>
                                      <p:to>
                                        <p:strVal val="hidden"/>
                                      </p:to>
                                    </p:set>
                                  </p:childTnLst>
                                </p:cTn>
                              </p:par>
                              <p:par>
                                <p:cTn id="116" presetID="22" presetClass="entr" presetSubtype="4" fill="hold" nodeType="with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wipe(down)">
                                      <p:cBhvr>
                                        <p:cTn id="118" dur="500"/>
                                        <p:tgtEl>
                                          <p:spTgt spid="48"/>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71"/>
                                        </p:tgtEl>
                                        <p:attrNameLst>
                                          <p:attrName>style.visibility</p:attrName>
                                        </p:attrNameLst>
                                      </p:cBhvr>
                                      <p:to>
                                        <p:strVal val="visible"/>
                                      </p:to>
                                    </p:set>
                                    <p:animEffect transition="in" filter="wipe(left)">
                                      <p:cBhvr>
                                        <p:cTn id="121" dur="500"/>
                                        <p:tgtEl>
                                          <p:spTgt spid="71"/>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xit" presetSubtype="0" fill="hold" nodeType="clickEffect">
                                  <p:stCondLst>
                                    <p:cond delay="0"/>
                                  </p:stCondLst>
                                  <p:childTnLst>
                                    <p:set>
                                      <p:cBhvr>
                                        <p:cTn id="125" dur="1" fill="hold">
                                          <p:stCondLst>
                                            <p:cond delay="0"/>
                                          </p:stCondLst>
                                        </p:cTn>
                                        <p:tgtEl>
                                          <p:spTgt spid="37"/>
                                        </p:tgtEl>
                                        <p:attrNameLst>
                                          <p:attrName>style.visibility</p:attrName>
                                        </p:attrNameLst>
                                      </p:cBhvr>
                                      <p:to>
                                        <p:strVal val="hidden"/>
                                      </p:to>
                                    </p:set>
                                  </p:childTnLst>
                                </p:cTn>
                              </p:par>
                              <p:par>
                                <p:cTn id="126" presetID="1" presetClass="exit" presetSubtype="0" fill="hold" grpId="1" nodeType="withEffect">
                                  <p:stCondLst>
                                    <p:cond delay="0"/>
                                  </p:stCondLst>
                                  <p:childTnLst>
                                    <p:set>
                                      <p:cBhvr>
                                        <p:cTn id="127" dur="1" fill="hold">
                                          <p:stCondLst>
                                            <p:cond delay="0"/>
                                          </p:stCondLst>
                                        </p:cTn>
                                        <p:tgtEl>
                                          <p:spTgt spid="73"/>
                                        </p:tgtEl>
                                        <p:attrNameLst>
                                          <p:attrName>style.visibility</p:attrName>
                                        </p:attrNameLst>
                                      </p:cBhvr>
                                      <p:to>
                                        <p:strVal val="hidden"/>
                                      </p:to>
                                    </p:set>
                                  </p:childTnLst>
                                </p:cTn>
                              </p:par>
                              <p:par>
                                <p:cTn id="128" presetID="1" presetClass="exit" presetSubtype="0" fill="hold" nodeType="with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50"/>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56"/>
                                        </p:tgtEl>
                                        <p:attrNameLst>
                                          <p:attrName>style.visibility</p:attrName>
                                        </p:attrNameLst>
                                      </p:cBhvr>
                                      <p:to>
                                        <p:strVal val="hidden"/>
                                      </p:to>
                                    </p:set>
                                  </p:childTnLst>
                                </p:cTn>
                              </p:par>
                              <p:par>
                                <p:cTn id="136" presetID="1" presetClass="exit" presetSubtype="0" fill="hold" nodeType="withEffect">
                                  <p:stCondLst>
                                    <p:cond delay="0"/>
                                  </p:stCondLst>
                                  <p:childTnLst>
                                    <p:set>
                                      <p:cBhvr>
                                        <p:cTn id="137" dur="1" fill="hold">
                                          <p:stCondLst>
                                            <p:cond delay="0"/>
                                          </p:stCondLst>
                                        </p:cTn>
                                        <p:tgtEl>
                                          <p:spTgt spid="51"/>
                                        </p:tgtEl>
                                        <p:attrNameLst>
                                          <p:attrName>style.visibility</p:attrName>
                                        </p:attrNameLst>
                                      </p:cBhvr>
                                      <p:to>
                                        <p:strVal val="hidden"/>
                                      </p:to>
                                    </p:set>
                                  </p:childTnLst>
                                </p:cTn>
                              </p:par>
                              <p:par>
                                <p:cTn id="138" presetID="1" presetClass="exit" presetSubtype="0" fill="hold" nodeType="withEffect">
                                  <p:stCondLst>
                                    <p:cond delay="0"/>
                                  </p:stCondLst>
                                  <p:childTnLst>
                                    <p:set>
                                      <p:cBhvr>
                                        <p:cTn id="139" dur="1" fill="hold">
                                          <p:stCondLst>
                                            <p:cond delay="0"/>
                                          </p:stCondLst>
                                        </p:cTn>
                                        <p:tgtEl>
                                          <p:spTgt spid="52"/>
                                        </p:tgtEl>
                                        <p:attrNameLst>
                                          <p:attrName>style.visibility</p:attrName>
                                        </p:attrNameLst>
                                      </p:cBhvr>
                                      <p:to>
                                        <p:strVal val="hidden"/>
                                      </p:to>
                                    </p:set>
                                  </p:childTnLst>
                                </p:cTn>
                              </p:par>
                              <p:par>
                                <p:cTn id="140" presetID="1" presetClass="exit" presetSubtype="0" fill="hold" nodeType="withEffect">
                                  <p:stCondLst>
                                    <p:cond delay="0"/>
                                  </p:stCondLst>
                                  <p:childTnLst>
                                    <p:set>
                                      <p:cBhvr>
                                        <p:cTn id="141" dur="1" fill="hold">
                                          <p:stCondLst>
                                            <p:cond delay="0"/>
                                          </p:stCondLst>
                                        </p:cTn>
                                        <p:tgtEl>
                                          <p:spTgt spid="57"/>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46"/>
                                        </p:tgtEl>
                                        <p:attrNameLst>
                                          <p:attrName>style.visibility</p:attrName>
                                        </p:attrNameLst>
                                      </p:cBhvr>
                                      <p:to>
                                        <p:strVal val="hidden"/>
                                      </p:to>
                                    </p:set>
                                  </p:childTnLst>
                                </p:cTn>
                              </p:par>
                              <p:par>
                                <p:cTn id="144" presetID="1" presetClass="exit" presetSubtype="0" fill="hold" nodeType="withEffect">
                                  <p:stCondLst>
                                    <p:cond delay="0"/>
                                  </p:stCondLst>
                                  <p:childTnLst>
                                    <p:set>
                                      <p:cBhvr>
                                        <p:cTn id="145" dur="1" fill="hold">
                                          <p:stCondLst>
                                            <p:cond delay="0"/>
                                          </p:stCondLst>
                                        </p:cTn>
                                        <p:tgtEl>
                                          <p:spTgt spid="53"/>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58"/>
                                        </p:tgtEl>
                                        <p:attrNameLst>
                                          <p:attrName>style.visibility</p:attrName>
                                        </p:attrNameLst>
                                      </p:cBhvr>
                                      <p:to>
                                        <p:strVal val="hidden"/>
                                      </p:to>
                                    </p:set>
                                  </p:childTnLst>
                                </p:cTn>
                              </p:par>
                              <p:par>
                                <p:cTn id="148" presetID="1" presetClass="exit" presetSubtype="0" fill="hold" nodeType="withEffect">
                                  <p:stCondLst>
                                    <p:cond delay="0"/>
                                  </p:stCondLst>
                                  <p:childTnLst>
                                    <p:set>
                                      <p:cBhvr>
                                        <p:cTn id="149" dur="1" fill="hold">
                                          <p:stCondLst>
                                            <p:cond delay="0"/>
                                          </p:stCondLst>
                                        </p:cTn>
                                        <p:tgtEl>
                                          <p:spTgt spid="49"/>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54"/>
                                        </p:tgtEl>
                                        <p:attrNameLst>
                                          <p:attrName>style.visibility</p:attrName>
                                        </p:attrNameLst>
                                      </p:cBhvr>
                                      <p:to>
                                        <p:strVal val="hidden"/>
                                      </p:to>
                                    </p:set>
                                  </p:childTnLst>
                                </p:cTn>
                              </p:par>
                              <p:par>
                                <p:cTn id="152" presetID="1" presetClass="exit" presetSubtype="0" fill="hold" nodeType="withEffect">
                                  <p:stCondLst>
                                    <p:cond delay="0"/>
                                  </p:stCondLst>
                                  <p:childTnLst>
                                    <p:set>
                                      <p:cBhvr>
                                        <p:cTn id="153" dur="1" fill="hold">
                                          <p:stCondLst>
                                            <p:cond delay="0"/>
                                          </p:stCondLst>
                                        </p:cTn>
                                        <p:tgtEl>
                                          <p:spTgt spid="59"/>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47"/>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par>
                                <p:cTn id="158" presetID="1" presetClass="exit" presetSubtype="0" fill="hold" nodeType="withEffect">
                                  <p:stCondLst>
                                    <p:cond delay="0"/>
                                  </p:stCondLst>
                                  <p:childTnLst>
                                    <p:set>
                                      <p:cBhvr>
                                        <p:cTn id="159" dur="1" fill="hold">
                                          <p:stCondLst>
                                            <p:cond delay="0"/>
                                          </p:stCondLst>
                                        </p:cTn>
                                        <p:tgtEl>
                                          <p:spTgt spid="60"/>
                                        </p:tgtEl>
                                        <p:attrNameLst>
                                          <p:attrName>style.visibility</p:attrName>
                                        </p:attrNameLst>
                                      </p:cBhvr>
                                      <p:to>
                                        <p:strVal val="hidden"/>
                                      </p:to>
                                    </p:set>
                                  </p:childTnLst>
                                </p:cTn>
                              </p:par>
                              <p:par>
                                <p:cTn id="160" presetID="1" presetClass="exit" presetSubtype="0" fill="hold" nodeType="withEffect">
                                  <p:stCondLst>
                                    <p:cond delay="0"/>
                                  </p:stCondLst>
                                  <p:childTnLst>
                                    <p:set>
                                      <p:cBhvr>
                                        <p:cTn id="161" dur="1" fill="hold">
                                          <p:stCondLst>
                                            <p:cond delay="0"/>
                                          </p:stCondLst>
                                        </p:cTn>
                                        <p:tgtEl>
                                          <p:spTgt spid="48"/>
                                        </p:tgtEl>
                                        <p:attrNameLst>
                                          <p:attrName>style.visibility</p:attrName>
                                        </p:attrNameLst>
                                      </p:cBhvr>
                                      <p:to>
                                        <p:strVal val="hidden"/>
                                      </p:to>
                                    </p:set>
                                  </p:childTnLst>
                                </p:cTn>
                              </p:par>
                            </p:childTnLst>
                          </p:cTn>
                        </p:par>
                        <p:par>
                          <p:cTn id="162" fill="hold" nodeType="afterGroup">
                            <p:stCondLst>
                              <p:cond delay="0"/>
                            </p:stCondLst>
                            <p:childTnLst>
                              <p:par>
                                <p:cTn id="163" presetID="10" presetClass="entr" presetSubtype="0" fill="hold" nodeType="afterEffect">
                                  <p:stCondLst>
                                    <p:cond delay="0"/>
                                  </p:stCondLst>
                                  <p:childTnLst>
                                    <p:set>
                                      <p:cBhvr>
                                        <p:cTn id="164" dur="1" fill="hold">
                                          <p:stCondLst>
                                            <p:cond delay="0"/>
                                          </p:stCondLst>
                                        </p:cTn>
                                        <p:tgtEl>
                                          <p:spTgt spid="3"/>
                                        </p:tgtEl>
                                        <p:attrNameLst>
                                          <p:attrName>style.visibility</p:attrName>
                                        </p:attrNameLst>
                                      </p:cBhvr>
                                      <p:to>
                                        <p:strVal val="visible"/>
                                      </p:to>
                                    </p:set>
                                    <p:animEffect transition="in" filter="fade">
                                      <p:cBhvr>
                                        <p:cTn id="165" dur="500"/>
                                        <p:tgtEl>
                                          <p:spTgt spid="3"/>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2" presetClass="entr" presetSubtype="8" fill="hold" nodeType="clickEffect">
                                  <p:stCondLst>
                                    <p:cond delay="0"/>
                                  </p:stCondLst>
                                  <p:childTnLst>
                                    <p:set>
                                      <p:cBhvr>
                                        <p:cTn id="169" dur="1" fill="hold">
                                          <p:stCondLst>
                                            <p:cond delay="0"/>
                                          </p:stCondLst>
                                        </p:cTn>
                                        <p:tgtEl>
                                          <p:spTgt spid="4"/>
                                        </p:tgtEl>
                                        <p:attrNameLst>
                                          <p:attrName>style.visibility</p:attrName>
                                        </p:attrNameLst>
                                      </p:cBhvr>
                                      <p:to>
                                        <p:strVal val="visible"/>
                                      </p:to>
                                    </p:set>
                                    <p:animEffect transition="in" filter="wipe(left)">
                                      <p:cBhvr>
                                        <p:cTn id="1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animBg="1"/>
      <p:bldP spid="69" grpId="0" animBg="1"/>
      <p:bldP spid="70" grpId="0" animBg="1"/>
      <p:bldP spid="71" grpId="0" animBg="1"/>
      <p:bldP spid="73" grpId="0"/>
      <p:bldP spid="73" grpId="1"/>
      <p:bldP spid="74" grpId="0"/>
      <p:bldP spid="76" grpId="0" animBg="1"/>
      <p:bldP spid="79" grpId="0" animBg="1"/>
      <p:bldP spid="8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p:cNvSpPr>
            <a:spLocks noChangeArrowheads="1"/>
          </p:cNvSpPr>
          <p:nvPr/>
        </p:nvSpPr>
        <p:spPr bwMode="auto">
          <a:xfrm>
            <a:off x="1349375" y="2290763"/>
            <a:ext cx="6445250" cy="2278062"/>
          </a:xfrm>
          <a:prstGeom prst="roundRect">
            <a:avLst>
              <a:gd name="adj" fmla="val 16667"/>
            </a:avLst>
          </a:prstGeom>
          <a:solidFill>
            <a:schemeClr val="accent2"/>
          </a:solidFill>
          <a:ln w="9525" algn="ctr">
            <a:solidFill>
              <a:schemeClr val="tx1"/>
            </a:solidFill>
            <a:round/>
            <a:headEnd/>
            <a:tailEnd/>
          </a:ln>
        </p:spPr>
        <p:txBody>
          <a:bodyPr wrap="none" anchor="ctr"/>
          <a:lstStyle/>
          <a:p>
            <a:endParaRPr lang="he-IL"/>
          </a:p>
        </p:txBody>
      </p:sp>
      <p:sp>
        <p:nvSpPr>
          <p:cNvPr id="70659" name="Text Box 3"/>
          <p:cNvSpPr txBox="1">
            <a:spLocks noChangeArrowheads="1"/>
          </p:cNvSpPr>
          <p:nvPr/>
        </p:nvSpPr>
        <p:spPr bwMode="auto">
          <a:xfrm>
            <a:off x="1490663" y="2644775"/>
            <a:ext cx="6162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4000" b="1">
                <a:solidFill>
                  <a:srgbClr val="FFFF66"/>
                </a:solidFill>
              </a:rPr>
              <a:t>– Part 3 –</a:t>
            </a:r>
            <a:endParaRPr lang="en-US" sz="4000">
              <a:solidFill>
                <a:schemeClr val="bg1"/>
              </a:solidFill>
            </a:endParaRPr>
          </a:p>
          <a:p>
            <a:pPr algn="ctr" eaLnBrk="1" hangingPunct="1">
              <a:lnSpc>
                <a:spcPct val="120000"/>
              </a:lnSpc>
            </a:pPr>
            <a:r>
              <a:rPr lang="en-US" sz="4000" b="1">
                <a:solidFill>
                  <a:srgbClr val="FFFF66"/>
                </a:solidFill>
              </a:rPr>
              <a:t>Union of Subspaces</a:t>
            </a:r>
          </a:p>
        </p:txBody>
      </p:sp>
      <p:sp>
        <p:nvSpPr>
          <p:cNvPr id="7" name="Rectangle 3"/>
          <p:cNvSpPr txBox="1">
            <a:spLocks noChangeArrowheads="1"/>
          </p:cNvSpPr>
          <p:nvPr/>
        </p:nvSpPr>
        <p:spPr bwMode="auto">
          <a:xfrm>
            <a:off x="7653338" y="6018213"/>
            <a:ext cx="1423987" cy="4238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FontTx/>
              <a:buNone/>
              <a:defRPr/>
            </a:pPr>
            <a:r>
              <a:rPr lang="en-US" sz="2000" dirty="0" smtClean="0">
                <a:solidFill>
                  <a:schemeClr val="bg1">
                    <a:lumMod val="50000"/>
                  </a:schemeClr>
                </a:solidFill>
                <a:sym typeface="Wingdings" pitchFamily="2" charset="2"/>
              </a:rPr>
              <a:t></a:t>
            </a:r>
            <a:r>
              <a:rPr lang="en-US" sz="2000" dirty="0" smtClean="0">
                <a:solidFill>
                  <a:schemeClr val="bg1">
                    <a:lumMod val="50000"/>
                  </a:schemeClr>
                </a:solidFill>
              </a:rPr>
              <a:t> Outline</a:t>
            </a:r>
          </a:p>
        </p:txBody>
      </p:sp>
      <p:sp>
        <p:nvSpPr>
          <p:cNvPr id="8" name="Rectangle 7">
            <a:hlinkClick r:id="rId2" action="ppaction://hlinksldjump"/>
          </p:cNvPr>
          <p:cNvSpPr/>
          <p:nvPr/>
        </p:nvSpPr>
        <p:spPr>
          <a:xfrm>
            <a:off x="7564438" y="5940425"/>
            <a:ext cx="1512887"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Oval 50"/>
          <p:cNvSpPr/>
          <p:nvPr/>
        </p:nvSpPr>
        <p:spPr>
          <a:xfrm>
            <a:off x="6899275" y="4610100"/>
            <a:ext cx="1790700" cy="1792288"/>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71683" name="Title 1"/>
          <p:cNvSpPr>
            <a:spLocks noGrp="1"/>
          </p:cNvSpPr>
          <p:nvPr>
            <p:ph type="title"/>
          </p:nvPr>
        </p:nvSpPr>
        <p:spPr/>
        <p:txBody>
          <a:bodyPr/>
          <a:lstStyle/>
          <a:p>
            <a:r>
              <a:rPr lang="en-US" smtClean="0"/>
              <a:t>Model</a:t>
            </a:r>
            <a:endParaRPr lang="he-IL" smtClean="0"/>
          </a:p>
        </p:txBody>
      </p:sp>
      <p:pic>
        <p:nvPicPr>
          <p:cNvPr id="71684" name="Picture 3"/>
          <p:cNvPicPr>
            <a:picLocks noChangeAspect="1"/>
          </p:cNvPicPr>
          <p:nvPr>
            <p:custDataLst>
              <p:tags r:id="rId1"/>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222625" y="2151063"/>
            <a:ext cx="26987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 Box 20"/>
          <p:cNvSpPr txBox="1">
            <a:spLocks noChangeArrowheads="1"/>
          </p:cNvSpPr>
          <p:nvPr/>
        </p:nvSpPr>
        <p:spPr bwMode="auto">
          <a:xfrm>
            <a:off x="171450" y="1443038"/>
            <a:ext cx="7743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a:cs typeface="Tahoma" pitchFamily="34" charset="0"/>
              </a:rPr>
              <a:t> Signal belongs to one out of (possibly infinitely-)many subspaces</a:t>
            </a:r>
          </a:p>
        </p:txBody>
      </p:sp>
      <p:sp>
        <p:nvSpPr>
          <p:cNvPr id="71686" name="Text Box 20"/>
          <p:cNvSpPr txBox="1">
            <a:spLocks noChangeArrowheads="1"/>
          </p:cNvSpPr>
          <p:nvPr/>
        </p:nvSpPr>
        <p:spPr bwMode="auto">
          <a:xfrm>
            <a:off x="171450" y="3057525"/>
            <a:ext cx="5238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a:cs typeface="Tahoma" pitchFamily="34" charset="0"/>
              </a:rPr>
              <a:t> Each     corresponds to a different subspace</a:t>
            </a:r>
          </a:p>
        </p:txBody>
      </p:sp>
      <p:pic>
        <p:nvPicPr>
          <p:cNvPr id="71687" name="Picture 10"/>
          <p:cNvPicPr>
            <a:picLocks noChangeAspect="1"/>
          </p:cNvPicPr>
          <p:nvPr>
            <p:custDataLst>
              <p:tags r:id="rId2"/>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108075" y="3165475"/>
            <a:ext cx="127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12"/>
          <p:cNvPicPr>
            <a:picLocks noChangeAspect="1"/>
          </p:cNvPicPr>
          <p:nvPr>
            <p:custDataLst>
              <p:tags r:id="rId3"/>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5378450" y="3144838"/>
            <a:ext cx="306388"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9" name="Text Box 20"/>
          <p:cNvSpPr txBox="1">
            <a:spLocks noChangeArrowheads="1"/>
          </p:cNvSpPr>
          <p:nvPr/>
        </p:nvSpPr>
        <p:spPr bwMode="auto">
          <a:xfrm>
            <a:off x="171450" y="3590925"/>
            <a:ext cx="8070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a:cs typeface="Tahoma" pitchFamily="34" charset="0"/>
              </a:rPr>
              <a:t>         belongs to        , for some              </a:t>
            </a:r>
            <a:r>
              <a:rPr lang="en-US" sz="2000">
                <a:cs typeface="Tahoma" pitchFamily="34" charset="0"/>
                <a:sym typeface="Wingdings" pitchFamily="2" charset="2"/>
              </a:rPr>
              <a:t> But, </a:t>
            </a:r>
            <a:r>
              <a:rPr lang="en-US" sz="2000">
                <a:cs typeface="Tahoma" pitchFamily="34" charset="0"/>
              </a:rPr>
              <a:t>      </a:t>
            </a:r>
            <a:r>
              <a:rPr lang="en-US" sz="2000">
                <a:solidFill>
                  <a:srgbClr val="FF0000"/>
                </a:solidFill>
                <a:cs typeface="Tahoma" pitchFamily="34" charset="0"/>
              </a:rPr>
              <a:t>is unknown a-priori </a:t>
            </a:r>
          </a:p>
        </p:txBody>
      </p:sp>
      <p:pic>
        <p:nvPicPr>
          <p:cNvPr id="71690" name="Picture 15"/>
          <p:cNvPicPr>
            <a:picLocks noChangeAspect="1"/>
          </p:cNvPicPr>
          <p:nvPr>
            <p:custDataLst>
              <p:tags r:id="rId4"/>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81013" y="3665538"/>
            <a:ext cx="40481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7"/>
          <p:cNvPicPr>
            <a:picLocks noChangeAspect="1"/>
          </p:cNvPicPr>
          <p:nvPr>
            <p:custDataLst>
              <p:tags r:id="rId5"/>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185988" y="3665538"/>
            <a:ext cx="39370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19"/>
          <p:cNvPicPr>
            <a:picLocks noChangeAspect="1"/>
          </p:cNvPicPr>
          <p:nvPr>
            <p:custDataLst>
              <p:tags r:id="rId6"/>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836988" y="3684588"/>
            <a:ext cx="7270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21"/>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500688" y="3684588"/>
            <a:ext cx="223837"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4" name="Oval 54"/>
          <p:cNvSpPr>
            <a:spLocks noChangeArrowheads="1"/>
          </p:cNvSpPr>
          <p:nvPr/>
        </p:nvSpPr>
        <p:spPr bwMode="auto">
          <a:xfrm>
            <a:off x="8024813" y="5276850"/>
            <a:ext cx="104775" cy="104775"/>
          </a:xfrm>
          <a:prstGeom prst="ellipse">
            <a:avLst/>
          </a:prstGeom>
          <a:solidFill>
            <a:schemeClr val="tx1"/>
          </a:solidFill>
          <a:ln w="9525" algn="ctr">
            <a:solidFill>
              <a:schemeClr val="tx1"/>
            </a:solidFill>
            <a:round/>
            <a:headEnd/>
            <a:tailEnd/>
          </a:ln>
        </p:spPr>
        <p:txBody>
          <a:bodyPr wrap="none" anchor="ctr"/>
          <a:lstStyle/>
          <a:p>
            <a:pPr algn="ctr" eaLnBrk="0" hangingPunct="0"/>
            <a:endParaRPr lang="he-IL" sz="1600">
              <a:latin typeface="Calibri" pitchFamily="34" charset="0"/>
            </a:endParaRPr>
          </a:p>
        </p:txBody>
      </p:sp>
      <p:pic>
        <p:nvPicPr>
          <p:cNvPr id="71695" name="Picture 65" descr="addin_tmp"/>
          <p:cNvPicPr>
            <a:picLocks noChangeAspect="1" noChangeArrowheads="1"/>
          </p:cNvPicPr>
          <p:nvPr>
            <p:custDataLst>
              <p:tags r:id="rId8"/>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8632825" y="5157788"/>
            <a:ext cx="384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6" name="Line 64"/>
          <p:cNvSpPr>
            <a:spLocks noChangeShapeType="1"/>
          </p:cNvSpPr>
          <p:nvPr/>
        </p:nvSpPr>
        <p:spPr bwMode="auto">
          <a:xfrm flipV="1">
            <a:off x="7110413" y="4906963"/>
            <a:ext cx="1458912" cy="1257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1697" name="Line 66"/>
          <p:cNvSpPr>
            <a:spLocks noChangeShapeType="1"/>
          </p:cNvSpPr>
          <p:nvPr/>
        </p:nvSpPr>
        <p:spPr bwMode="auto">
          <a:xfrm flipH="1" flipV="1">
            <a:off x="7110413" y="4919663"/>
            <a:ext cx="550862" cy="14335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1698" name="Line 67"/>
          <p:cNvSpPr>
            <a:spLocks noChangeShapeType="1"/>
          </p:cNvSpPr>
          <p:nvPr/>
        </p:nvSpPr>
        <p:spPr bwMode="auto">
          <a:xfrm flipV="1">
            <a:off x="6985000" y="5268913"/>
            <a:ext cx="1584325" cy="8096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71699" name="Picture 72" descr="addin_tmp"/>
          <p:cNvPicPr>
            <a:picLocks noChangeAspect="1" noChangeArrowheads="1"/>
          </p:cNvPicPr>
          <p:nvPr>
            <p:custDataLst>
              <p:tags r:id="rId9"/>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8435975" y="4614863"/>
            <a:ext cx="3889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0" name="Picture 56" descr="addin_tmp"/>
          <p:cNvPicPr>
            <a:picLocks noChangeAspect="1" noChangeArrowheads="1"/>
          </p:cNvPicPr>
          <p:nvPr>
            <p:custDataLst>
              <p:tags r:id="rId10"/>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7715250" y="500856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1" name="Picture 73" descr="addin_tmp"/>
          <p:cNvPicPr>
            <a:picLocks noChangeAspect="1" noChangeArrowheads="1"/>
          </p:cNvPicPr>
          <p:nvPr>
            <p:custDataLst>
              <p:tags r:id="rId11"/>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6967538" y="4649788"/>
            <a:ext cx="3905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 Box 20"/>
          <p:cNvSpPr txBox="1">
            <a:spLocks noChangeArrowheads="1"/>
          </p:cNvSpPr>
          <p:nvPr/>
        </p:nvSpPr>
        <p:spPr bwMode="auto">
          <a:xfrm>
            <a:off x="171450" y="4132263"/>
            <a:ext cx="3341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a:cs typeface="Tahoma" pitchFamily="34" charset="0"/>
              </a:rPr>
              <a:t>      is a nonlinear model:   </a:t>
            </a:r>
            <a:r>
              <a:rPr lang="en-US" sz="2000">
                <a:solidFill>
                  <a:srgbClr val="FF0000"/>
                </a:solidFill>
                <a:cs typeface="Tahoma" pitchFamily="34" charset="0"/>
              </a:rPr>
              <a:t> </a:t>
            </a:r>
          </a:p>
        </p:txBody>
      </p:sp>
      <p:pic>
        <p:nvPicPr>
          <p:cNvPr id="34" name="Picture 33"/>
          <p:cNvPicPr>
            <a:picLocks noChangeAspect="1"/>
          </p:cNvPicPr>
          <p:nvPr>
            <p:custDataLst>
              <p:tags r:id="rId12"/>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490538" y="4252913"/>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p:cNvPicPr>
            <a:picLocks noChangeAspect="1"/>
          </p:cNvPicPr>
          <p:nvPr>
            <p:custDataLst>
              <p:tags r:id="rId13"/>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3255963" y="4238625"/>
            <a:ext cx="8699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custDataLst>
              <p:tags r:id="rId14"/>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5191125" y="4224338"/>
            <a:ext cx="10652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0" name="Straight Arrow Connector 39"/>
          <p:cNvCxnSpPr/>
          <p:nvPr/>
        </p:nvCxnSpPr>
        <p:spPr>
          <a:xfrm>
            <a:off x="4206875" y="4398963"/>
            <a:ext cx="862013"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43" name="Picture 42"/>
          <p:cNvPicPr>
            <a:picLocks noChangeAspect="1"/>
          </p:cNvPicPr>
          <p:nvPr>
            <p:custDataLst>
              <p:tags r:id="rId15"/>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4276725" y="4181475"/>
            <a:ext cx="6588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20"/>
          <p:cNvSpPr txBox="1">
            <a:spLocks noChangeArrowheads="1"/>
          </p:cNvSpPr>
          <p:nvPr/>
        </p:nvSpPr>
        <p:spPr bwMode="auto">
          <a:xfrm>
            <a:off x="171450" y="4664075"/>
            <a:ext cx="607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0"/>
              </a:buBlip>
            </a:pPr>
            <a:r>
              <a:rPr lang="en-US" sz="2000">
                <a:cs typeface="Tahoma" pitchFamily="34" charset="0"/>
              </a:rPr>
              <a:t> A union is generally a true subset of its affine hull:</a:t>
            </a:r>
            <a:endParaRPr lang="en-US" sz="2000">
              <a:solidFill>
                <a:srgbClr val="FF0000"/>
              </a:solidFill>
              <a:cs typeface="Tahoma" pitchFamily="34" charset="0"/>
            </a:endParaRPr>
          </a:p>
        </p:txBody>
      </p:sp>
      <p:pic>
        <p:nvPicPr>
          <p:cNvPr id="57" name="Picture 56"/>
          <p:cNvPicPr>
            <a:picLocks noChangeAspect="1"/>
          </p:cNvPicPr>
          <p:nvPr>
            <p:custDataLst>
              <p:tags r:id="rId16"/>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1604963" y="5284788"/>
            <a:ext cx="2908300"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p:cNvPicPr>
            <a:picLocks noChangeAspect="1"/>
          </p:cNvPicPr>
          <p:nvPr>
            <p:custDataLst>
              <p:tags r:id="rId17"/>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5932488" y="5586413"/>
            <a:ext cx="1555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Freeform 54"/>
          <p:cNvSpPr/>
          <p:nvPr/>
        </p:nvSpPr>
        <p:spPr>
          <a:xfrm rot="777947">
            <a:off x="6196013" y="5437188"/>
            <a:ext cx="914400" cy="333375"/>
          </a:xfrm>
          <a:custGeom>
            <a:avLst/>
            <a:gdLst>
              <a:gd name="connsiteX0" fmla="*/ 0 w 914400"/>
              <a:gd name="connsiteY0" fmla="*/ 333381 h 333381"/>
              <a:gd name="connsiteX1" fmla="*/ 542925 w 914400"/>
              <a:gd name="connsiteY1" fmla="*/ 6 h 333381"/>
              <a:gd name="connsiteX2" fmla="*/ 533400 w 914400"/>
              <a:gd name="connsiteY2" fmla="*/ 323856 h 333381"/>
              <a:gd name="connsiteX3" fmla="*/ 914400 w 914400"/>
              <a:gd name="connsiteY3" fmla="*/ 104781 h 333381"/>
            </a:gdLst>
            <a:ahLst/>
            <a:cxnLst>
              <a:cxn ang="0">
                <a:pos x="connsiteX0" y="connsiteY0"/>
              </a:cxn>
              <a:cxn ang="0">
                <a:pos x="connsiteX1" y="connsiteY1"/>
              </a:cxn>
              <a:cxn ang="0">
                <a:pos x="connsiteX2" y="connsiteY2"/>
              </a:cxn>
              <a:cxn ang="0">
                <a:pos x="connsiteX3" y="connsiteY3"/>
              </a:cxn>
            </a:cxnLst>
            <a:rect l="l" t="t" r="r" b="b"/>
            <a:pathLst>
              <a:path w="914400" h="333381">
                <a:moveTo>
                  <a:pt x="0" y="333381"/>
                </a:moveTo>
                <a:cubicBezTo>
                  <a:pt x="227012" y="167487"/>
                  <a:pt x="454025" y="1593"/>
                  <a:pt x="542925" y="6"/>
                </a:cubicBezTo>
                <a:cubicBezTo>
                  <a:pt x="631825" y="-1581"/>
                  <a:pt x="471488" y="306394"/>
                  <a:pt x="533400" y="323856"/>
                </a:cubicBezTo>
                <a:cubicBezTo>
                  <a:pt x="595312" y="341318"/>
                  <a:pt x="754856" y="223049"/>
                  <a:pt x="914400" y="104781"/>
                </a:cubicBezTo>
              </a:path>
            </a:pathLst>
          </a:custGeom>
          <a:ln>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rtl="1">
              <a:defRPr/>
            </a:pPr>
            <a:endParaRPr lang="he-IL"/>
          </a:p>
        </p:txBody>
      </p:sp>
      <p:sp>
        <p:nvSpPr>
          <p:cNvPr id="56" name="Text Box 91"/>
          <p:cNvSpPr txBox="1">
            <a:spLocks noChangeArrowheads="1"/>
          </p:cNvSpPr>
          <p:nvPr/>
        </p:nvSpPr>
        <p:spPr bwMode="auto">
          <a:xfrm>
            <a:off x="7203073" y="2430463"/>
            <a:ext cx="1994777" cy="523220"/>
          </a:xfrm>
          <a:prstGeom prst="rect">
            <a:avLst/>
          </a:prstGeom>
          <a:noFill/>
          <a:ln w="9525">
            <a:noFill/>
            <a:miter lim="800000"/>
            <a:headEnd/>
            <a:tailEnd/>
          </a:ln>
        </p:spPr>
        <p:txBody>
          <a:bodyPr wrap="none">
            <a:spAutoFit/>
          </a:bodyPr>
          <a:lstStyle/>
          <a:p>
            <a:pPr algn="r">
              <a:buSzPct val="75000"/>
              <a:defRPr/>
            </a:pPr>
            <a:r>
              <a:rPr lang="en-US" sz="1400" b="1" dirty="0">
                <a:solidFill>
                  <a:srgbClr val="CC0099"/>
                </a:solidFill>
                <a:latin typeface="+mn-lt"/>
              </a:rPr>
              <a:t>Lu and </a:t>
            </a:r>
            <a:r>
              <a:rPr lang="en-US" sz="1400" b="1" dirty="0" smtClean="0">
                <a:solidFill>
                  <a:srgbClr val="CC0099"/>
                </a:solidFill>
                <a:latin typeface="+mn-lt"/>
              </a:rPr>
              <a:t>Do, </a:t>
            </a:r>
            <a:r>
              <a:rPr lang="en-US" sz="1400" b="1" dirty="0">
                <a:solidFill>
                  <a:srgbClr val="CC0099"/>
                </a:solidFill>
                <a:latin typeface="+mn-lt"/>
              </a:rPr>
              <a:t>‘</a:t>
            </a:r>
            <a:r>
              <a:rPr lang="en-US" sz="1400" b="1" dirty="0" smtClean="0">
                <a:solidFill>
                  <a:srgbClr val="CC0099"/>
                </a:solidFill>
                <a:latin typeface="+mn-lt"/>
              </a:rPr>
              <a:t>08</a:t>
            </a:r>
          </a:p>
          <a:p>
            <a:pPr algn="r">
              <a:buSzPct val="75000"/>
              <a:defRPr/>
            </a:pPr>
            <a:r>
              <a:rPr lang="en-US" sz="1400" b="1" dirty="0" err="1" smtClean="0">
                <a:solidFill>
                  <a:srgbClr val="CC0099"/>
                </a:solidFill>
                <a:latin typeface="+mn-lt"/>
              </a:rPr>
              <a:t>Eldar</a:t>
            </a:r>
            <a:r>
              <a:rPr lang="en-US" sz="1400" b="1" dirty="0" smtClean="0">
                <a:solidFill>
                  <a:srgbClr val="CC0099"/>
                </a:solidFill>
                <a:latin typeface="+mn-lt"/>
              </a:rPr>
              <a:t> </a:t>
            </a:r>
            <a:r>
              <a:rPr lang="en-US" sz="1400" b="1" dirty="0">
                <a:solidFill>
                  <a:srgbClr val="CC0099"/>
                </a:solidFill>
                <a:latin typeface="+mn-lt"/>
              </a:rPr>
              <a:t>and </a:t>
            </a:r>
            <a:r>
              <a:rPr lang="en-US" sz="1400" b="1" dirty="0" err="1" smtClean="0">
                <a:solidFill>
                  <a:srgbClr val="CC0099"/>
                </a:solidFill>
                <a:latin typeface="+mn-lt"/>
              </a:rPr>
              <a:t>Mishali</a:t>
            </a:r>
            <a:r>
              <a:rPr lang="en-US" sz="1400" b="1" dirty="0" smtClean="0">
                <a:solidFill>
                  <a:srgbClr val="CC0099"/>
                </a:solidFill>
                <a:latin typeface="+mn-lt"/>
              </a:rPr>
              <a:t>, </a:t>
            </a:r>
            <a:r>
              <a:rPr lang="en-US" sz="1400" b="1" dirty="0">
                <a:solidFill>
                  <a:srgbClr val="CC0099"/>
                </a:solidFill>
                <a:latin typeface="+mn-lt"/>
              </a:rPr>
              <a:t>‘09</a:t>
            </a:r>
          </a:p>
        </p:txBody>
      </p:sp>
      <p:sp>
        <p:nvSpPr>
          <p:cNvPr id="58" name="Text Box 4"/>
          <p:cNvSpPr txBox="1">
            <a:spLocks noChangeArrowheads="1"/>
          </p:cNvSpPr>
          <p:nvPr/>
        </p:nvSpPr>
        <p:spPr bwMode="auto">
          <a:xfrm>
            <a:off x="182563" y="5918200"/>
            <a:ext cx="6488112" cy="492125"/>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600" b="1">
                <a:solidFill>
                  <a:schemeClr val="bg1"/>
                </a:solidFill>
              </a:rPr>
              <a:t>The union tells us more about the signal!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par>
                          <p:cTn id="23" fill="hold" nodeType="afterGroup">
                            <p:stCondLst>
                              <p:cond delay="0"/>
                            </p:stCondLst>
                            <p:childTnLst>
                              <p:par>
                                <p:cTn id="24" presetID="6" presetClass="entr" presetSubtype="32"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circle(out)">
                                      <p:cBhvr>
                                        <p:cTn id="26" dur="2000"/>
                                        <p:tgtEl>
                                          <p:spTgt spid="51"/>
                                        </p:tgtEl>
                                      </p:cBhvr>
                                    </p:animEffect>
                                  </p:childTnLst>
                                </p:cTn>
                              </p:par>
                            </p:childTnLst>
                          </p:cTn>
                        </p:par>
                        <p:par>
                          <p:cTn id="27" fill="hold" nodeType="afterGroup">
                            <p:stCondLst>
                              <p:cond delay="2000"/>
                            </p:stCondLst>
                            <p:childTnLst>
                              <p:par>
                                <p:cTn id="28" presetID="1" presetClass="entr" presetSubtype="0" fill="hold" nodeType="afterEffect">
                                  <p:stCondLst>
                                    <p:cond delay="0"/>
                                  </p:stCondLst>
                                  <p:childTnLst>
                                    <p:set>
                                      <p:cBhvr>
                                        <p:cTn id="29" dur="1" fill="hold">
                                          <p:stCondLst>
                                            <p:cond delay="0"/>
                                          </p:stCondLst>
                                        </p:cTn>
                                        <p:tgtEl>
                                          <p:spTgt spid="5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32" grpId="0"/>
      <p:bldP spid="45" grpId="0"/>
      <p:bldP spid="5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Shape 12"/>
          <p:cNvSpPr/>
          <p:nvPr/>
        </p:nvSpPr>
        <p:spPr>
          <a:xfrm flipV="1">
            <a:off x="4756150" y="2644775"/>
            <a:ext cx="2500313" cy="1050925"/>
          </a:xfrm>
          <a:prstGeom prst="corner">
            <a:avLst>
              <a:gd name="adj1" fmla="val 40814"/>
              <a:gd name="adj2" fmla="val 80118"/>
            </a:avLst>
          </a:prstGeom>
          <a:solidFill>
            <a:srgbClr val="FFFF00"/>
          </a:solidFill>
        </p:spPr>
        <p:style>
          <a:lnRef idx="2">
            <a:schemeClr val="accent6"/>
          </a:lnRef>
          <a:fillRef idx="1">
            <a:schemeClr val="lt1"/>
          </a:fillRef>
          <a:effectRef idx="0">
            <a:schemeClr val="accent6"/>
          </a:effectRef>
          <a:fontRef idx="minor">
            <a:schemeClr val="dk1"/>
          </a:fontRef>
        </p:style>
        <p:txBody>
          <a:bodyPr rtlCol="1" anchor="ctr"/>
          <a:lstStyle/>
          <a:p>
            <a:pPr algn="ctr" rtl="1">
              <a:defRPr/>
            </a:pPr>
            <a:endParaRPr lang="he-IL"/>
          </a:p>
        </p:txBody>
      </p:sp>
      <p:sp>
        <p:nvSpPr>
          <p:cNvPr id="72707" name="Rectangle 2"/>
          <p:cNvSpPr>
            <a:spLocks noGrp="1" noChangeArrowheads="1"/>
          </p:cNvSpPr>
          <p:nvPr>
            <p:ph type="title" idx="4294967295"/>
          </p:nvPr>
        </p:nvSpPr>
        <p:spPr/>
        <p:txBody>
          <a:bodyPr/>
          <a:lstStyle/>
          <a:p>
            <a:r>
              <a:rPr lang="en-US" sz="4000" smtClean="0"/>
              <a:t>Union Types</a:t>
            </a:r>
          </a:p>
        </p:txBody>
      </p:sp>
      <p:pic>
        <p:nvPicPr>
          <p:cNvPr id="72708" name="Picture 1"/>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3101975" y="2209800"/>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17" descr="addin_tmp.png"/>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2430463" y="3335338"/>
            <a:ext cx="185261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Connector 48"/>
          <p:cNvCxnSpPr/>
          <p:nvPr/>
        </p:nvCxnSpPr>
        <p:spPr>
          <a:xfrm>
            <a:off x="2319338" y="3144838"/>
            <a:ext cx="5172075" cy="0"/>
          </a:xfrm>
          <a:prstGeom prst="line">
            <a:avLst/>
          </a:prstGeom>
          <a:ln/>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V="1">
            <a:off x="5819775" y="2154238"/>
            <a:ext cx="0" cy="1595437"/>
          </a:xfrm>
          <a:prstGeom prst="line">
            <a:avLst/>
          </a:prstGeom>
          <a:ln/>
        </p:spPr>
        <p:style>
          <a:lnRef idx="2">
            <a:schemeClr val="dk1"/>
          </a:lnRef>
          <a:fillRef idx="0">
            <a:schemeClr val="dk1"/>
          </a:fillRef>
          <a:effectRef idx="1">
            <a:schemeClr val="dk1"/>
          </a:effectRef>
          <a:fontRef idx="minor">
            <a:schemeClr val="tx1"/>
          </a:fontRef>
        </p:style>
      </p:cxnSp>
      <p:pic>
        <p:nvPicPr>
          <p:cNvPr id="72712" name="Picture 19" descr="addin_tmp.png"/>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430463" y="2733675"/>
            <a:ext cx="15240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3" name="Picture 21" descr="addin_tmp.png"/>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059488" y="2170113"/>
            <a:ext cx="11969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4" name="Picture 23" descr="addin_tmp.png"/>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719638" y="2170113"/>
            <a:ext cx="86518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Connector 53"/>
          <p:cNvCxnSpPr/>
          <p:nvPr/>
        </p:nvCxnSpPr>
        <p:spPr>
          <a:xfrm flipV="1">
            <a:off x="4452938" y="2154238"/>
            <a:ext cx="0" cy="1595437"/>
          </a:xfrm>
          <a:prstGeom prst="line">
            <a:avLst/>
          </a:prstGeom>
          <a:ln/>
        </p:spPr>
        <p:style>
          <a:lnRef idx="2">
            <a:schemeClr val="dk1"/>
          </a:lnRef>
          <a:fillRef idx="0">
            <a:schemeClr val="dk1"/>
          </a:fillRef>
          <a:effectRef idx="1">
            <a:schemeClr val="dk1"/>
          </a:effectRef>
          <a:fontRef idx="minor">
            <a:schemeClr val="tx1"/>
          </a:fontRef>
        </p:style>
      </p:cxnSp>
      <p:cxnSp>
        <p:nvCxnSpPr>
          <p:cNvPr id="55" name="Straight Connector 54"/>
          <p:cNvCxnSpPr/>
          <p:nvPr/>
        </p:nvCxnSpPr>
        <p:spPr>
          <a:xfrm>
            <a:off x="2319338" y="2505075"/>
            <a:ext cx="5172075" cy="0"/>
          </a:xfrm>
          <a:prstGeom prst="line">
            <a:avLst/>
          </a:prstGeom>
          <a:ln/>
        </p:spPr>
        <p:style>
          <a:lnRef idx="2">
            <a:schemeClr val="dk1"/>
          </a:lnRef>
          <a:fillRef idx="0">
            <a:schemeClr val="dk1"/>
          </a:fillRef>
          <a:effectRef idx="1">
            <a:schemeClr val="dk1"/>
          </a:effectRef>
          <a:fontRef idx="minor">
            <a:schemeClr val="tx1"/>
          </a:fontRef>
        </p:style>
      </p:cxnSp>
      <p:pic>
        <p:nvPicPr>
          <p:cNvPr id="72717" name="Picture 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899025" y="1849438"/>
            <a:ext cx="23225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8" name="Picture 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869950" y="2733675"/>
            <a:ext cx="11969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9" name="Rectangle 5"/>
          <p:cNvSpPr txBox="1">
            <a:spLocks noChangeArrowheads="1"/>
          </p:cNvSpPr>
          <p:nvPr/>
        </p:nvSpPr>
        <p:spPr bwMode="auto">
          <a:xfrm>
            <a:off x="328613" y="1528763"/>
            <a:ext cx="21018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0"/>
              </a:buBlip>
            </a:pPr>
            <a:r>
              <a:rPr lang="en-US" sz="2000"/>
              <a:t>4 types:</a:t>
            </a:r>
          </a:p>
        </p:txBody>
      </p:sp>
      <p:sp>
        <p:nvSpPr>
          <p:cNvPr id="111" name="Rectangle 110"/>
          <p:cNvSpPr/>
          <p:nvPr/>
        </p:nvSpPr>
        <p:spPr>
          <a:xfrm>
            <a:off x="5951538" y="3276600"/>
            <a:ext cx="1304925" cy="419100"/>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sp>
        <p:nvSpPr>
          <p:cNvPr id="112" name="Rectangle 5"/>
          <p:cNvSpPr txBox="1">
            <a:spLocks noChangeArrowheads="1"/>
          </p:cNvSpPr>
          <p:nvPr/>
        </p:nvSpPr>
        <p:spPr bwMode="auto">
          <a:xfrm>
            <a:off x="328613" y="4037013"/>
            <a:ext cx="80756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0"/>
              </a:buBlip>
            </a:pPr>
            <a:r>
              <a:rPr lang="en-US" sz="2000"/>
              <a:t>Legend:</a:t>
            </a:r>
          </a:p>
          <a:p>
            <a:pPr lvl="1">
              <a:spcBef>
                <a:spcPct val="20000"/>
              </a:spcBef>
              <a:buSzPct val="75000"/>
              <a:buFontTx/>
              <a:buBlip>
                <a:blip r:embed="rId20"/>
              </a:buBlip>
            </a:pPr>
            <a:r>
              <a:rPr lang="en-US" sz="2000"/>
              <a:t>        = General analog union models</a:t>
            </a:r>
            <a:br>
              <a:rPr lang="en-US" sz="2000"/>
            </a:br>
            <a:r>
              <a:rPr lang="en-US" sz="2000"/>
              <a:t>           Infiniteness enters in either </a:t>
            </a:r>
          </a:p>
          <a:p>
            <a:pPr lvl="1">
              <a:spcBef>
                <a:spcPct val="20000"/>
              </a:spcBef>
              <a:buSzPct val="75000"/>
              <a:buFontTx/>
              <a:buBlip>
                <a:blip r:embed="rId20"/>
              </a:buBlip>
            </a:pPr>
            <a:r>
              <a:rPr lang="en-US" sz="2000"/>
              <a:t>        = Discrete models, </a:t>
            </a:r>
            <a:r>
              <a:rPr lang="en-US" sz="2000" i="1"/>
              <a:t>e.g., </a:t>
            </a:r>
            <a:r>
              <a:rPr lang="en-US" sz="2000"/>
              <a:t>sparse trigonometric polynomials </a:t>
            </a:r>
          </a:p>
        </p:txBody>
      </p:sp>
      <p:sp>
        <p:nvSpPr>
          <p:cNvPr id="113" name="Rectangle 112"/>
          <p:cNvSpPr/>
          <p:nvPr/>
        </p:nvSpPr>
        <p:spPr>
          <a:xfrm>
            <a:off x="1144588" y="4470400"/>
            <a:ext cx="457200" cy="29368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sp>
        <p:nvSpPr>
          <p:cNvPr id="114" name="Rectangle 113"/>
          <p:cNvSpPr/>
          <p:nvPr/>
        </p:nvSpPr>
        <p:spPr>
          <a:xfrm>
            <a:off x="1144588" y="5140325"/>
            <a:ext cx="457200" cy="293688"/>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1" anchor="ctr"/>
          <a:lstStyle/>
          <a:p>
            <a:pPr algn="ctr">
              <a:defRPr/>
            </a:pPr>
            <a:endParaRPr lang="he-IL" dirty="0"/>
          </a:p>
        </p:txBody>
      </p:sp>
      <p:pic>
        <p:nvPicPr>
          <p:cNvPr id="19" name="Picture 18"/>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5003800" y="4795838"/>
            <a:ext cx="16287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849438" y="5516563"/>
            <a:ext cx="57832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1849438" y="5994400"/>
            <a:ext cx="574357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12">
                                            <p:txEl>
                                              <p:pRg st="0" end="0"/>
                                            </p:txEl>
                                          </p:spTgt>
                                        </p:tgtEl>
                                        <p:attrNameLst>
                                          <p:attrName>style.visibility</p:attrName>
                                        </p:attrNameLst>
                                      </p:cBhvr>
                                      <p:to>
                                        <p:strVal val="visible"/>
                                      </p:to>
                                    </p:set>
                                    <p:animEffect transition="in" filter="wipe(left)">
                                      <p:cBhvr>
                                        <p:cTn id="10" dur="500"/>
                                        <p:tgtEl>
                                          <p:spTgt spid="112">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wipe(left)">
                                      <p:cBhvr>
                                        <p:cTn id="13" dur="500"/>
                                        <p:tgtEl>
                                          <p:spTgt spid="1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13"/>
                                        </p:tgtEl>
                                        <p:attrNameLst>
                                          <p:attrName>style.visibility</p:attrName>
                                        </p:attrNameLst>
                                      </p:cBhvr>
                                      <p:to>
                                        <p:strVal val="visible"/>
                                      </p:to>
                                    </p:set>
                                    <p:animEffect transition="in" filter="wipe(left)">
                                      <p:cBhvr>
                                        <p:cTn id="16" dur="500"/>
                                        <p:tgtEl>
                                          <p:spTgt spid="113"/>
                                        </p:tgtEl>
                                      </p:cBhvr>
                                    </p:animEffect>
                                  </p:childTnLst>
                                </p:cTn>
                              </p:par>
                              <p:par>
                                <p:cTn id="17" presetID="22" presetClass="entr" presetSubtype="8" fill="hold" nodeType="withEffect">
                                  <p:stCondLst>
                                    <p:cond delay="0"/>
                                  </p:stCondLst>
                                  <p:childTnLst>
                                    <p:set>
                                      <p:cBhvr>
                                        <p:cTn id="18" dur="1" fill="hold">
                                          <p:stCondLst>
                                            <p:cond delay="0"/>
                                          </p:stCondLst>
                                        </p:cTn>
                                        <p:tgtEl>
                                          <p:spTgt spid="112">
                                            <p:txEl>
                                              <p:pRg st="1" end="1"/>
                                            </p:txEl>
                                          </p:spTgt>
                                        </p:tgtEl>
                                        <p:attrNameLst>
                                          <p:attrName>style.visibility</p:attrName>
                                        </p:attrNameLst>
                                      </p:cBhvr>
                                      <p:to>
                                        <p:strVal val="visible"/>
                                      </p:to>
                                    </p:set>
                                    <p:animEffect transition="in" filter="wipe(left)">
                                      <p:cBhvr>
                                        <p:cTn id="19" dur="500"/>
                                        <p:tgtEl>
                                          <p:spTgt spid="112">
                                            <p:txEl>
                                              <p:pRg st="1" end="1"/>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wipe(left)">
                                      <p:cBhvr>
                                        <p:cTn id="27" dur="500"/>
                                        <p:tgtEl>
                                          <p:spTgt spid="111"/>
                                        </p:tgtEl>
                                      </p:cBhvr>
                                    </p:animEffect>
                                  </p:childTnLst>
                                </p:cTn>
                              </p:par>
                              <p:par>
                                <p:cTn id="28" presetID="22" presetClass="entr" presetSubtype="8" fill="hold" nodeType="withEffect">
                                  <p:stCondLst>
                                    <p:cond delay="0"/>
                                  </p:stCondLst>
                                  <p:childTnLst>
                                    <p:set>
                                      <p:cBhvr>
                                        <p:cTn id="29" dur="1" fill="hold">
                                          <p:stCondLst>
                                            <p:cond delay="0"/>
                                          </p:stCondLst>
                                        </p:cTn>
                                        <p:tgtEl>
                                          <p:spTgt spid="112">
                                            <p:txEl>
                                              <p:pRg st="2" end="2"/>
                                            </p:txEl>
                                          </p:spTgt>
                                        </p:tgtEl>
                                        <p:attrNameLst>
                                          <p:attrName>style.visibility</p:attrName>
                                        </p:attrNameLst>
                                      </p:cBhvr>
                                      <p:to>
                                        <p:strVal val="visible"/>
                                      </p:to>
                                    </p:set>
                                    <p:animEffect transition="in" filter="wipe(left)">
                                      <p:cBhvr>
                                        <p:cTn id="30" dur="500"/>
                                        <p:tgtEl>
                                          <p:spTgt spid="112">
                                            <p:txEl>
                                              <p:pRg st="2" end="2"/>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wipe(left)">
                                      <p:cBhvr>
                                        <p:cTn id="33" dur="500"/>
                                        <p:tgtEl>
                                          <p:spTgt spid="114"/>
                                        </p:tgtEl>
                                      </p:cBhvr>
                                    </p:animEffect>
                                  </p:childTnLst>
                                </p:cTn>
                              </p:par>
                              <p:par>
                                <p:cTn id="34" presetID="22" presetClass="entr" presetSubtype="8"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22" presetClass="entr" presetSubtype="8"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p:bldP spid="113" grpId="0" animBg="1"/>
      <p:bldP spid="11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5"/>
          <p:cNvSpPr txBox="1">
            <a:spLocks noChangeArrowheads="1"/>
          </p:cNvSpPr>
          <p:nvPr/>
        </p:nvSpPr>
        <p:spPr bwMode="auto">
          <a:xfrm>
            <a:off x="328613" y="3922713"/>
            <a:ext cx="30384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9"/>
              </a:buBlip>
            </a:pPr>
            <a:r>
              <a:rPr lang="en-US" sz="2000"/>
              <a:t>Dimensions:</a:t>
            </a:r>
          </a:p>
          <a:p>
            <a:pPr lvl="1">
              <a:spcBef>
                <a:spcPct val="20000"/>
              </a:spcBef>
              <a:buSzPct val="75000"/>
              <a:buFontTx/>
              <a:buBlip>
                <a:blip r:embed="rId29"/>
              </a:buBlip>
            </a:pPr>
            <a:r>
              <a:rPr lang="en-US" sz="2000"/>
              <a:t> </a:t>
            </a:r>
          </a:p>
          <a:p>
            <a:pPr lvl="1">
              <a:spcBef>
                <a:spcPct val="20000"/>
              </a:spcBef>
              <a:buSzPct val="75000"/>
              <a:buFontTx/>
              <a:buBlip>
                <a:blip r:embed="rId29"/>
              </a:buBlip>
            </a:pPr>
            <a:r>
              <a:rPr lang="en-US" sz="2000"/>
              <a:t> </a:t>
            </a:r>
          </a:p>
        </p:txBody>
      </p:sp>
      <p:sp>
        <p:nvSpPr>
          <p:cNvPr id="73731" name="Rectangle 2"/>
          <p:cNvSpPr>
            <a:spLocks noGrp="1" noChangeArrowheads="1"/>
          </p:cNvSpPr>
          <p:nvPr>
            <p:ph type="title" idx="4294967295"/>
          </p:nvPr>
        </p:nvSpPr>
        <p:spPr/>
        <p:txBody>
          <a:bodyPr/>
          <a:lstStyle/>
          <a:p>
            <a:r>
              <a:rPr lang="en-US" sz="4000" dirty="0" smtClean="0"/>
              <a:t>Examples: Analog Unions (1)</a:t>
            </a:r>
          </a:p>
        </p:txBody>
      </p:sp>
      <p:grpSp>
        <p:nvGrpSpPr>
          <p:cNvPr id="73732" name="Group 55"/>
          <p:cNvGrpSpPr>
            <a:grpSpLocks/>
          </p:cNvGrpSpPr>
          <p:nvPr/>
        </p:nvGrpSpPr>
        <p:grpSpPr bwMode="auto">
          <a:xfrm>
            <a:off x="1093788" y="1898650"/>
            <a:ext cx="7064375" cy="1992313"/>
            <a:chOff x="1093788" y="4422775"/>
            <a:chExt cx="7064375" cy="1992313"/>
          </a:xfrm>
        </p:grpSpPr>
        <p:pic>
          <p:nvPicPr>
            <p:cNvPr id="73756" name="Picture 101" descr="addin_tmp.png"/>
            <p:cNvPicPr>
              <a:picLocks noChangeAspect="1"/>
            </p:cNvPicPr>
            <p:nvPr>
              <p:custDataLst>
                <p:tags r:id="rId11"/>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3027363" y="6237288"/>
              <a:ext cx="319722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57" name="Line 41"/>
            <p:cNvSpPr>
              <a:spLocks noChangeShapeType="1"/>
            </p:cNvSpPr>
            <p:nvPr/>
          </p:nvSpPr>
          <p:spPr bwMode="auto">
            <a:xfrm>
              <a:off x="5875338" y="5110163"/>
              <a:ext cx="21209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73758" name="Picture 211" descr="addin_tmp.png"/>
            <p:cNvPicPr>
              <a:picLocks noChangeAspect="1"/>
            </p:cNvPicPr>
            <p:nvPr>
              <p:custDataLst>
                <p:tags r:id="rId12"/>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8104188" y="5053013"/>
              <a:ext cx="53975"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Freeform 43"/>
            <p:cNvSpPr>
              <a:spLocks/>
            </p:cNvSpPr>
            <p:nvPr/>
          </p:nvSpPr>
          <p:spPr bwMode="auto">
            <a:xfrm>
              <a:off x="7265988" y="4422775"/>
              <a:ext cx="469900" cy="681038"/>
            </a:xfrm>
            <a:custGeom>
              <a:avLst/>
              <a:gdLst>
                <a:gd name="T0" fmla="*/ 0 w 337"/>
                <a:gd name="T1" fmla="*/ 75667 h 438"/>
                <a:gd name="T2" fmla="*/ 52299 w 337"/>
                <a:gd name="T3" fmla="*/ 70350 h 438"/>
                <a:gd name="T4" fmla="*/ 75355 w 337"/>
                <a:gd name="T5" fmla="*/ 32251 h 438"/>
                <a:gd name="T6" fmla="*/ 91663 w 337"/>
                <a:gd name="T7" fmla="*/ 8506 h 438"/>
                <a:gd name="T8" fmla="*/ 120905 w 337"/>
                <a:gd name="T9" fmla="*/ 6557 h 438"/>
                <a:gd name="T10" fmla="*/ 137214 w 337"/>
                <a:gd name="T11" fmla="*/ 47668 h 438"/>
                <a:gd name="T12" fmla="*/ 150711 w 337"/>
                <a:gd name="T13" fmla="*/ 68401 h 438"/>
                <a:gd name="T14" fmla="*/ 189512 w 337"/>
                <a:gd name="T15" fmla="*/ 76553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FF0000"/>
              </a:solidFill>
              <a:round/>
              <a:headEnd/>
              <a:tailEnd/>
            </a:ln>
          </p:spPr>
          <p:txBody>
            <a:bodyPr/>
            <a:lstStyle/>
            <a:p>
              <a:pPr>
                <a:defRPr/>
              </a:pPr>
              <a:endParaRPr lang="he-IL">
                <a:ln>
                  <a:solidFill>
                    <a:srgbClr val="FF0000"/>
                  </a:solidFill>
                </a:ln>
              </a:endParaRPr>
            </a:p>
          </p:txBody>
        </p:sp>
        <p:sp>
          <p:nvSpPr>
            <p:cNvPr id="73760" name="Freeform 45"/>
            <p:cNvSpPr>
              <a:spLocks/>
            </p:cNvSpPr>
            <p:nvPr/>
          </p:nvSpPr>
          <p:spPr bwMode="auto">
            <a:xfrm>
              <a:off x="6032500" y="4718050"/>
              <a:ext cx="469900" cy="385763"/>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73761" name="Freeform 44"/>
            <p:cNvSpPr>
              <a:spLocks/>
            </p:cNvSpPr>
            <p:nvPr/>
          </p:nvSpPr>
          <p:spPr bwMode="auto">
            <a:xfrm>
              <a:off x="6254750" y="4524375"/>
              <a:ext cx="469900" cy="57943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73762" name="Line 41"/>
            <p:cNvSpPr>
              <a:spLocks noChangeShapeType="1"/>
            </p:cNvSpPr>
            <p:nvPr/>
          </p:nvSpPr>
          <p:spPr bwMode="auto">
            <a:xfrm>
              <a:off x="5486400" y="5461000"/>
              <a:ext cx="21209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73763" name="Picture 183" descr="addin_tmp.png"/>
            <p:cNvPicPr>
              <a:picLocks noChangeAspect="1"/>
            </p:cNvPicPr>
            <p:nvPr>
              <p:custDataLst>
                <p:tags r:id="rId13"/>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7715250" y="5403850"/>
              <a:ext cx="55563"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Freeform 43"/>
            <p:cNvSpPr>
              <a:spLocks/>
            </p:cNvSpPr>
            <p:nvPr/>
          </p:nvSpPr>
          <p:spPr bwMode="auto">
            <a:xfrm>
              <a:off x="5780088" y="4773613"/>
              <a:ext cx="469900" cy="681037"/>
            </a:xfrm>
            <a:custGeom>
              <a:avLst/>
              <a:gdLst>
                <a:gd name="T0" fmla="*/ 0 w 337"/>
                <a:gd name="T1" fmla="*/ 75667 h 438"/>
                <a:gd name="T2" fmla="*/ 52299 w 337"/>
                <a:gd name="T3" fmla="*/ 70350 h 438"/>
                <a:gd name="T4" fmla="*/ 75355 w 337"/>
                <a:gd name="T5" fmla="*/ 32251 h 438"/>
                <a:gd name="T6" fmla="*/ 91663 w 337"/>
                <a:gd name="T7" fmla="*/ 8506 h 438"/>
                <a:gd name="T8" fmla="*/ 120905 w 337"/>
                <a:gd name="T9" fmla="*/ 6557 h 438"/>
                <a:gd name="T10" fmla="*/ 137214 w 337"/>
                <a:gd name="T11" fmla="*/ 47668 h 438"/>
                <a:gd name="T12" fmla="*/ 150711 w 337"/>
                <a:gd name="T13" fmla="*/ 68401 h 438"/>
                <a:gd name="T14" fmla="*/ 189512 w 337"/>
                <a:gd name="T15" fmla="*/ 76553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FF0000"/>
              </a:solidFill>
              <a:round/>
              <a:headEnd/>
              <a:tailEnd/>
            </a:ln>
          </p:spPr>
          <p:txBody>
            <a:bodyPr/>
            <a:lstStyle/>
            <a:p>
              <a:pPr>
                <a:defRPr/>
              </a:pPr>
              <a:endParaRPr lang="he-IL">
                <a:ln>
                  <a:solidFill>
                    <a:srgbClr val="FF0000"/>
                  </a:solidFill>
                </a:ln>
              </a:endParaRPr>
            </a:p>
          </p:txBody>
        </p:sp>
        <p:sp>
          <p:nvSpPr>
            <p:cNvPr id="73765" name="Freeform 45"/>
            <p:cNvSpPr>
              <a:spLocks/>
            </p:cNvSpPr>
            <p:nvPr/>
          </p:nvSpPr>
          <p:spPr bwMode="auto">
            <a:xfrm>
              <a:off x="6726238" y="4913313"/>
              <a:ext cx="469900" cy="54133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73766" name="Freeform 44"/>
            <p:cNvSpPr>
              <a:spLocks/>
            </p:cNvSpPr>
            <p:nvPr/>
          </p:nvSpPr>
          <p:spPr bwMode="auto">
            <a:xfrm>
              <a:off x="6900863" y="4875213"/>
              <a:ext cx="469900" cy="57943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73767" name="Line 41"/>
            <p:cNvSpPr>
              <a:spLocks noChangeShapeType="1"/>
            </p:cNvSpPr>
            <p:nvPr/>
          </p:nvSpPr>
          <p:spPr bwMode="auto">
            <a:xfrm>
              <a:off x="5099050" y="5811838"/>
              <a:ext cx="21209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73768" name="Picture 129" descr="addin_tmp.png"/>
            <p:cNvPicPr>
              <a:picLocks noChangeAspect="1"/>
            </p:cNvPicPr>
            <p:nvPr>
              <p:custDataLst>
                <p:tags r:id="rId14"/>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7327900" y="5756275"/>
              <a:ext cx="539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Freeform 43"/>
            <p:cNvSpPr>
              <a:spLocks/>
            </p:cNvSpPr>
            <p:nvPr/>
          </p:nvSpPr>
          <p:spPr bwMode="auto">
            <a:xfrm>
              <a:off x="5151438" y="5278438"/>
              <a:ext cx="469900" cy="528637"/>
            </a:xfrm>
            <a:custGeom>
              <a:avLst/>
              <a:gdLst>
                <a:gd name="T0" fmla="*/ 0 w 337"/>
                <a:gd name="T1" fmla="*/ 75667 h 438"/>
                <a:gd name="T2" fmla="*/ 52299 w 337"/>
                <a:gd name="T3" fmla="*/ 70350 h 438"/>
                <a:gd name="T4" fmla="*/ 75355 w 337"/>
                <a:gd name="T5" fmla="*/ 32251 h 438"/>
                <a:gd name="T6" fmla="*/ 91663 w 337"/>
                <a:gd name="T7" fmla="*/ 8506 h 438"/>
                <a:gd name="T8" fmla="*/ 120905 w 337"/>
                <a:gd name="T9" fmla="*/ 6557 h 438"/>
                <a:gd name="T10" fmla="*/ 137214 w 337"/>
                <a:gd name="T11" fmla="*/ 47668 h 438"/>
                <a:gd name="T12" fmla="*/ 150711 w 337"/>
                <a:gd name="T13" fmla="*/ 68401 h 438"/>
                <a:gd name="T14" fmla="*/ 189512 w 337"/>
                <a:gd name="T15" fmla="*/ 76553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FF0000"/>
              </a:solidFill>
              <a:round/>
              <a:headEnd/>
              <a:tailEnd/>
            </a:ln>
          </p:spPr>
          <p:txBody>
            <a:bodyPr/>
            <a:lstStyle/>
            <a:p>
              <a:pPr>
                <a:defRPr/>
              </a:pPr>
              <a:endParaRPr lang="he-IL">
                <a:ln>
                  <a:solidFill>
                    <a:srgbClr val="FF0000"/>
                  </a:solidFill>
                </a:ln>
              </a:endParaRPr>
            </a:p>
          </p:txBody>
        </p:sp>
        <p:pic>
          <p:nvPicPr>
            <p:cNvPr id="73770" name="Picture 126" descr="addin_tmp.png"/>
            <p:cNvPicPr>
              <a:picLocks noChangeAspect="1"/>
            </p:cNvPicPr>
            <p:nvPr>
              <p:custDataLst>
                <p:tags r:id="rId15"/>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5327650" y="5926138"/>
              <a:ext cx="11747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1" name="Line 47"/>
            <p:cNvSpPr>
              <a:spLocks noChangeShapeType="1"/>
            </p:cNvSpPr>
            <p:nvPr/>
          </p:nvSpPr>
          <p:spPr bwMode="auto">
            <a:xfrm>
              <a:off x="5386388" y="580866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72" name="Freeform 45"/>
            <p:cNvSpPr>
              <a:spLocks/>
            </p:cNvSpPr>
            <p:nvPr/>
          </p:nvSpPr>
          <p:spPr bwMode="auto">
            <a:xfrm>
              <a:off x="5395913" y="5075238"/>
              <a:ext cx="469900" cy="731837"/>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73773" name="Picture 127" descr="addin_tmp.png"/>
            <p:cNvPicPr>
              <a:picLocks noChangeAspect="1"/>
            </p:cNvPicPr>
            <p:nvPr>
              <p:custDataLst>
                <p:tags r:id="rId16"/>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5568950" y="5926138"/>
              <a:ext cx="123825"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4" name="Line 49"/>
            <p:cNvSpPr>
              <a:spLocks noChangeShapeType="1"/>
            </p:cNvSpPr>
            <p:nvPr/>
          </p:nvSpPr>
          <p:spPr bwMode="auto">
            <a:xfrm>
              <a:off x="5386388" y="580866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75" name="Freeform 44"/>
            <p:cNvSpPr>
              <a:spLocks/>
            </p:cNvSpPr>
            <p:nvPr/>
          </p:nvSpPr>
          <p:spPr bwMode="auto">
            <a:xfrm>
              <a:off x="5976938" y="5491163"/>
              <a:ext cx="469900" cy="315912"/>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25400" cmpd="sng">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73776" name="Picture 128" descr="addin_tmp.png"/>
            <p:cNvPicPr>
              <a:picLocks noChangeAspect="1"/>
            </p:cNvPicPr>
            <p:nvPr>
              <p:custDataLst>
                <p:tags r:id="rId17"/>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6149975" y="5926138"/>
              <a:ext cx="1238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77" name="Line 51"/>
            <p:cNvSpPr>
              <a:spLocks noChangeShapeType="1"/>
            </p:cNvSpPr>
            <p:nvPr/>
          </p:nvSpPr>
          <p:spPr bwMode="auto">
            <a:xfrm>
              <a:off x="6211888" y="580866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78" name="Rectangle 70"/>
            <p:cNvSpPr>
              <a:spLocks noChangeArrowheads="1"/>
            </p:cNvSpPr>
            <p:nvPr/>
          </p:nvSpPr>
          <p:spPr bwMode="auto">
            <a:xfrm>
              <a:off x="3024188" y="4818063"/>
              <a:ext cx="1317625" cy="10636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73779" name="Line 89"/>
            <p:cNvSpPr>
              <a:spLocks noChangeShapeType="1"/>
            </p:cNvSpPr>
            <p:nvPr/>
          </p:nvSpPr>
          <p:spPr bwMode="auto">
            <a:xfrm>
              <a:off x="3087688" y="5375275"/>
              <a:ext cx="1195387" cy="0"/>
            </a:xfrm>
            <a:prstGeom prst="line">
              <a:avLst/>
            </a:prstGeom>
            <a:noFill/>
            <a:ln w="254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3780" name="Line 90"/>
            <p:cNvSpPr>
              <a:spLocks noChangeShapeType="1"/>
            </p:cNvSpPr>
            <p:nvPr/>
          </p:nvSpPr>
          <p:spPr bwMode="auto">
            <a:xfrm flipV="1">
              <a:off x="3087688" y="4900613"/>
              <a:ext cx="430212" cy="363537"/>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81" name="Line 92"/>
            <p:cNvSpPr>
              <a:spLocks noChangeShapeType="1"/>
            </p:cNvSpPr>
            <p:nvPr/>
          </p:nvSpPr>
          <p:spPr bwMode="auto">
            <a:xfrm>
              <a:off x="3511550" y="4900613"/>
              <a:ext cx="746125" cy="392112"/>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3782" name="Line 91"/>
            <p:cNvSpPr>
              <a:spLocks noChangeShapeType="1"/>
            </p:cNvSpPr>
            <p:nvPr/>
          </p:nvSpPr>
          <p:spPr bwMode="auto">
            <a:xfrm>
              <a:off x="3087688" y="5495925"/>
              <a:ext cx="304800" cy="350838"/>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83" name="Line 94"/>
            <p:cNvSpPr>
              <a:spLocks noChangeShapeType="1"/>
            </p:cNvSpPr>
            <p:nvPr/>
          </p:nvSpPr>
          <p:spPr bwMode="auto">
            <a:xfrm flipV="1">
              <a:off x="3381375" y="4900613"/>
              <a:ext cx="563563" cy="949325"/>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84" name="Line 95"/>
            <p:cNvSpPr>
              <a:spLocks noChangeShapeType="1"/>
            </p:cNvSpPr>
            <p:nvPr/>
          </p:nvSpPr>
          <p:spPr bwMode="auto">
            <a:xfrm>
              <a:off x="3940175" y="4899025"/>
              <a:ext cx="171450" cy="939800"/>
            </a:xfrm>
            <a:prstGeom prst="line">
              <a:avLst/>
            </a:prstGeom>
            <a:noFill/>
            <a:ln w="25400">
              <a:solidFill>
                <a:srgbClr val="00B050"/>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85" name="Line 96"/>
            <p:cNvSpPr>
              <a:spLocks noChangeShapeType="1"/>
            </p:cNvSpPr>
            <p:nvPr/>
          </p:nvSpPr>
          <p:spPr bwMode="auto">
            <a:xfrm flipV="1">
              <a:off x="4113213" y="5435600"/>
              <a:ext cx="138112" cy="395288"/>
            </a:xfrm>
            <a:prstGeom prst="line">
              <a:avLst/>
            </a:prstGeom>
            <a:noFill/>
            <a:ln w="25400">
              <a:solidFill>
                <a:srgbClr val="00B05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3786" name="Line 41"/>
            <p:cNvSpPr>
              <a:spLocks noChangeShapeType="1"/>
            </p:cNvSpPr>
            <p:nvPr/>
          </p:nvSpPr>
          <p:spPr bwMode="auto">
            <a:xfrm>
              <a:off x="1093788" y="5705475"/>
              <a:ext cx="1498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73787" name="Picture 119" descr="addin_tmp.png"/>
            <p:cNvPicPr>
              <a:picLocks noChangeAspect="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2649538" y="5649913"/>
              <a:ext cx="53975"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88" name="Freeform 43"/>
            <p:cNvSpPr>
              <a:spLocks/>
            </p:cNvSpPr>
            <p:nvPr/>
          </p:nvSpPr>
          <p:spPr bwMode="auto">
            <a:xfrm>
              <a:off x="1139825" y="5172075"/>
              <a:ext cx="469900" cy="528638"/>
            </a:xfrm>
            <a:custGeom>
              <a:avLst/>
              <a:gdLst>
                <a:gd name="T0" fmla="*/ 0 w 337"/>
                <a:gd name="T1" fmla="*/ 2147483647 h 438"/>
                <a:gd name="T2" fmla="*/ 2147483647 w 337"/>
                <a:gd name="T3" fmla="*/ 2147483647 h 438"/>
                <a:gd name="T4" fmla="*/ 2147483647 w 337"/>
                <a:gd name="T5" fmla="*/ 2147483647 h 438"/>
                <a:gd name="T6" fmla="*/ 2147483647 w 337"/>
                <a:gd name="T7" fmla="*/ 2147483647 h 438"/>
                <a:gd name="T8" fmla="*/ 2147483647 w 337"/>
                <a:gd name="T9" fmla="*/ 2147483647 h 438"/>
                <a:gd name="T10" fmla="*/ 2147483647 w 337"/>
                <a:gd name="T11" fmla="*/ 2147483647 h 438"/>
                <a:gd name="T12" fmla="*/ 2147483647 w 337"/>
                <a:gd name="T13" fmla="*/ 2147483647 h 438"/>
                <a:gd name="T14" fmla="*/ 2147483647 w 337"/>
                <a:gd name="T15" fmla="*/ 2147483647 h 438"/>
                <a:gd name="T16" fmla="*/ 0 60000 65536"/>
                <a:gd name="T17" fmla="*/ 0 60000 65536"/>
                <a:gd name="T18" fmla="*/ 0 60000 65536"/>
                <a:gd name="T19" fmla="*/ 0 60000 65536"/>
                <a:gd name="T20" fmla="*/ 0 60000 65536"/>
                <a:gd name="T21" fmla="*/ 0 60000 65536"/>
                <a:gd name="T22" fmla="*/ 0 60000 65536"/>
                <a:gd name="T23" fmla="*/ 0 60000 65536"/>
                <a:gd name="T24" fmla="*/ 0 w 337"/>
                <a:gd name="T25" fmla="*/ 0 h 438"/>
                <a:gd name="T26" fmla="*/ 337 w 337"/>
                <a:gd name="T27" fmla="*/ 438 h 4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7" h="438">
                  <a:moveTo>
                    <a:pt x="0" y="427"/>
                  </a:moveTo>
                  <a:cubicBezTo>
                    <a:pt x="35" y="432"/>
                    <a:pt x="71" y="438"/>
                    <a:pt x="93" y="397"/>
                  </a:cubicBezTo>
                  <a:cubicBezTo>
                    <a:pt x="115" y="356"/>
                    <a:pt x="122" y="240"/>
                    <a:pt x="134" y="182"/>
                  </a:cubicBezTo>
                  <a:cubicBezTo>
                    <a:pt x="146" y="124"/>
                    <a:pt x="149" y="72"/>
                    <a:pt x="163" y="48"/>
                  </a:cubicBezTo>
                  <a:cubicBezTo>
                    <a:pt x="177" y="24"/>
                    <a:pt x="201" y="0"/>
                    <a:pt x="215" y="37"/>
                  </a:cubicBezTo>
                  <a:cubicBezTo>
                    <a:pt x="229" y="74"/>
                    <a:pt x="235" y="211"/>
                    <a:pt x="244" y="269"/>
                  </a:cubicBezTo>
                  <a:cubicBezTo>
                    <a:pt x="253" y="327"/>
                    <a:pt x="253" y="359"/>
                    <a:pt x="268" y="386"/>
                  </a:cubicBezTo>
                  <a:cubicBezTo>
                    <a:pt x="283" y="413"/>
                    <a:pt x="310" y="422"/>
                    <a:pt x="337" y="432"/>
                  </a:cubicBezTo>
                </a:path>
              </a:pathLst>
            </a:custGeom>
            <a:noFill/>
            <a:ln w="1905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73789" name="Picture 121" descr="addin_tmp.png"/>
            <p:cNvPicPr>
              <a:picLocks noChangeAspect="1"/>
            </p:cNvPicPr>
            <p:nvPr>
              <p:custDataLst>
                <p:tags r:id="rId19"/>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1336675" y="5819775"/>
              <a:ext cx="7461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90" name="Line 47"/>
            <p:cNvSpPr>
              <a:spLocks noChangeShapeType="1"/>
            </p:cNvSpPr>
            <p:nvPr/>
          </p:nvSpPr>
          <p:spPr bwMode="auto">
            <a:xfrm>
              <a:off x="1374775" y="5702300"/>
              <a:ext cx="0" cy="8096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73791" name="Picture 120" descr="addin_tmp.png"/>
            <p:cNvPicPr>
              <a:picLocks noChangeAspect="1"/>
            </p:cNvPicPr>
            <p:nvPr>
              <p:custDataLst>
                <p:tags r:id="rId20"/>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1373188" y="4986338"/>
              <a:ext cx="5873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92" name="Picture 99" descr="addin_tmp.png"/>
            <p:cNvPicPr>
              <a:picLocks noChangeAspect="1"/>
            </p:cNvPicPr>
            <p:nvPr>
              <p:custDataLst>
                <p:tags r:id="rId21"/>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1620838" y="4759325"/>
              <a:ext cx="277812"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93" name="Line 110"/>
            <p:cNvSpPr>
              <a:spLocks noChangeShapeType="1"/>
            </p:cNvSpPr>
            <p:nvPr/>
          </p:nvSpPr>
          <p:spPr bwMode="auto">
            <a:xfrm flipH="1">
              <a:off x="1509713" y="4962525"/>
              <a:ext cx="220662" cy="3476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3794" name="Line 49"/>
            <p:cNvSpPr>
              <a:spLocks noChangeShapeType="1"/>
            </p:cNvSpPr>
            <p:nvPr/>
          </p:nvSpPr>
          <p:spPr bwMode="auto">
            <a:xfrm>
              <a:off x="5630863" y="580866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73795" name="Picture 102" descr="addin_tmp.png"/>
            <p:cNvPicPr>
              <a:picLocks noChangeAspect="1"/>
            </p:cNvPicPr>
            <p:nvPr>
              <p:custDataLst>
                <p:tags r:id="rId22"/>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6700838" y="5927725"/>
              <a:ext cx="87312"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96" name="Line 51"/>
            <p:cNvSpPr>
              <a:spLocks noChangeShapeType="1"/>
            </p:cNvSpPr>
            <p:nvPr/>
          </p:nvSpPr>
          <p:spPr bwMode="auto">
            <a:xfrm>
              <a:off x="6762750" y="5808663"/>
              <a:ext cx="0" cy="8096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3797" name="Line 110"/>
            <p:cNvSpPr>
              <a:spLocks noChangeShapeType="1"/>
            </p:cNvSpPr>
            <p:nvPr/>
          </p:nvSpPr>
          <p:spPr bwMode="auto">
            <a:xfrm flipV="1">
              <a:off x="2784475" y="5349875"/>
              <a:ext cx="2143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3798" name="Line 110"/>
            <p:cNvSpPr>
              <a:spLocks noChangeShapeType="1"/>
            </p:cNvSpPr>
            <p:nvPr/>
          </p:nvSpPr>
          <p:spPr bwMode="auto">
            <a:xfrm flipV="1">
              <a:off x="4329113" y="5349875"/>
              <a:ext cx="212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73799" name="Picture 139" descr="addin_tmp.png"/>
            <p:cNvPicPr>
              <a:picLocks noChangeAspect="1"/>
            </p:cNvPicPr>
            <p:nvPr>
              <p:custDataLst>
                <p:tags r:id="rId23"/>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3101975" y="4587875"/>
              <a:ext cx="1160463"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0" name="Picture 216" descr="addin_tmp.png"/>
            <p:cNvPicPr>
              <a:picLocks noChangeAspect="1"/>
            </p:cNvPicPr>
            <p:nvPr>
              <p:custDataLst>
                <p:tags r:id="rId24"/>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4943475" y="5286375"/>
              <a:ext cx="27146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1" name="Picture 217" descr="addin_tmp.png"/>
            <p:cNvPicPr>
              <a:picLocks noChangeAspect="1"/>
            </p:cNvPicPr>
            <p:nvPr>
              <p:custDataLst>
                <p:tags r:id="rId25"/>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4684713" y="5646738"/>
              <a:ext cx="269875"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802" name="Picture 218" descr="addin_tmp.png"/>
            <p:cNvPicPr>
              <a:picLocks noChangeAspect="1"/>
            </p:cNvPicPr>
            <p:nvPr>
              <p:custDataLst>
                <p:tags r:id="rId26"/>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5211763" y="4935538"/>
              <a:ext cx="273050" cy="17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3733" name="Rectangle 5"/>
          <p:cNvSpPr txBox="1">
            <a:spLocks noChangeArrowheads="1"/>
          </p:cNvSpPr>
          <p:nvPr/>
        </p:nvSpPr>
        <p:spPr bwMode="auto">
          <a:xfrm>
            <a:off x="328613" y="1457325"/>
            <a:ext cx="82026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9"/>
              </a:buBlip>
            </a:pPr>
            <a:r>
              <a:rPr lang="en-US" sz="2000"/>
              <a:t>Pulses with unknown time delays</a:t>
            </a:r>
          </a:p>
        </p:txBody>
      </p:sp>
      <p:pic>
        <p:nvPicPr>
          <p:cNvPr id="11" name="Picture 10"/>
          <p:cNvPicPr>
            <a:picLocks noChangeAspect="1"/>
          </p:cNvPicPr>
          <p:nvPr>
            <p:custDataLst>
              <p:tags r:id="rId1"/>
            </p:custDataLst>
          </p:nvPr>
        </p:nvPicPr>
        <p:blipFill>
          <a:blip r:embed="rId44" cstate="print">
            <a:extLst>
              <a:ext uri="{28A0092B-C50C-407E-A947-70E740481C1C}">
                <a14:useLocalDpi xmlns:a14="http://schemas.microsoft.com/office/drawing/2010/main" val="0"/>
              </a:ext>
            </a:extLst>
          </a:blip>
          <a:srcRect/>
          <a:stretch>
            <a:fillRect/>
          </a:stretch>
        </p:blipFill>
        <p:spPr bwMode="auto">
          <a:xfrm>
            <a:off x="1181100" y="4352925"/>
            <a:ext cx="20796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custDataLst>
              <p:tags r:id="rId2"/>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1171575" y="4754563"/>
            <a:ext cx="3990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40"/>
          <p:cNvGrpSpPr>
            <a:grpSpLocks/>
          </p:cNvGrpSpPr>
          <p:nvPr/>
        </p:nvGrpSpPr>
        <p:grpSpPr bwMode="auto">
          <a:xfrm>
            <a:off x="5832475" y="3751263"/>
            <a:ext cx="2349500" cy="1373187"/>
            <a:chOff x="1979844" y="1903886"/>
            <a:chExt cx="2348316" cy="1372714"/>
          </a:xfrm>
        </p:grpSpPr>
        <p:pic>
          <p:nvPicPr>
            <p:cNvPr id="73746" name="Picture 141"/>
            <p:cNvPicPr>
              <a:picLocks noChangeAspect="1"/>
            </p:cNvPicPr>
            <p:nvPr>
              <p:custDataLst>
                <p:tags r:id="rId5"/>
              </p:custDataLst>
            </p:nvPr>
          </p:nvPicPr>
          <p:blipFill>
            <a:blip r:embed="rId46" cstate="print">
              <a:extLst>
                <a:ext uri="{28A0092B-C50C-407E-A947-70E740481C1C}">
                  <a14:useLocalDpi xmlns:a14="http://schemas.microsoft.com/office/drawing/2010/main" val="0"/>
                </a:ext>
              </a:extLst>
            </a:blip>
            <a:srcRect/>
            <a:stretch>
              <a:fillRect/>
            </a:stretch>
          </p:blipFill>
          <p:spPr bwMode="auto">
            <a:xfrm>
              <a:off x="2346239" y="3025140"/>
              <a:ext cx="441960" cy="1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 name="Straight Connector 142"/>
            <p:cNvCxnSpPr/>
            <p:nvPr/>
          </p:nvCxnSpPr>
          <p:spPr>
            <a:xfrm>
              <a:off x="2319398" y="2925884"/>
              <a:ext cx="2008762" cy="0"/>
            </a:xfrm>
            <a:prstGeom prst="line">
              <a:avLst/>
            </a:prstGeom>
            <a:ln/>
          </p:spPr>
          <p:style>
            <a:lnRef idx="2">
              <a:schemeClr val="dk1"/>
            </a:lnRef>
            <a:fillRef idx="0">
              <a:schemeClr val="dk1"/>
            </a:fillRef>
            <a:effectRef idx="1">
              <a:schemeClr val="dk1"/>
            </a:effectRef>
            <a:fontRef idx="minor">
              <a:schemeClr val="tx1"/>
            </a:fontRef>
          </p:style>
        </p:cxnSp>
        <p:pic>
          <p:nvPicPr>
            <p:cNvPr id="73748" name="Picture 143"/>
            <p:cNvPicPr>
              <a:picLocks noChangeAspect="1"/>
            </p:cNvPicPr>
            <p:nvPr>
              <p:custDataLst>
                <p:tags r:id="rId6"/>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2422921" y="2687666"/>
              <a:ext cx="181356" cy="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144"/>
            <p:cNvPicPr>
              <a:picLocks noChangeAspect="1"/>
            </p:cNvPicPr>
            <p:nvPr>
              <p:custDataLst>
                <p:tags r:id="rId7"/>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3346230" y="1903886"/>
              <a:ext cx="207264" cy="20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6" name="Straight Connector 145"/>
            <p:cNvCxnSpPr/>
            <p:nvPr/>
          </p:nvCxnSpPr>
          <p:spPr>
            <a:xfrm flipV="1">
              <a:off x="2884263" y="2170494"/>
              <a:ext cx="0" cy="1106106"/>
            </a:xfrm>
            <a:prstGeom prst="line">
              <a:avLst/>
            </a:prstGeom>
            <a:ln/>
          </p:spPr>
          <p:style>
            <a:lnRef idx="2">
              <a:schemeClr val="dk1"/>
            </a:lnRef>
            <a:fillRef idx="0">
              <a:schemeClr val="dk1"/>
            </a:fillRef>
            <a:effectRef idx="1">
              <a:schemeClr val="dk1"/>
            </a:effectRef>
            <a:fontRef idx="minor">
              <a:schemeClr val="tx1"/>
            </a:fontRef>
          </p:style>
        </p:cxnSp>
        <p:pic>
          <p:nvPicPr>
            <p:cNvPr id="73751" name="Picture 146"/>
            <p:cNvPicPr>
              <a:picLocks noChangeAspect="1"/>
            </p:cNvPicPr>
            <p:nvPr>
              <p:custDataLst>
                <p:tags r:id="rId8"/>
              </p:custDataLst>
            </p:nvPr>
          </p:nvPicPr>
          <p:blipFill>
            <a:blip r:embed="rId49" cstate="print">
              <a:extLst>
                <a:ext uri="{28A0092B-C50C-407E-A947-70E740481C1C}">
                  <a14:useLocalDpi xmlns:a14="http://schemas.microsoft.com/office/drawing/2010/main" val="0"/>
                </a:ext>
              </a:extLst>
            </a:blip>
            <a:srcRect/>
            <a:stretch>
              <a:fillRect/>
            </a:stretch>
          </p:blipFill>
          <p:spPr bwMode="auto">
            <a:xfrm rot="-5400000">
              <a:off x="1713144" y="2736660"/>
              <a:ext cx="73761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2" name="Picture 147"/>
            <p:cNvPicPr>
              <a:picLocks noChangeAspect="1"/>
            </p:cNvPicPr>
            <p:nvPr>
              <p:custDataLst>
                <p:tags r:id="rId9"/>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3086496" y="2283647"/>
              <a:ext cx="181356" cy="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3" name="Picture 148"/>
            <p:cNvPicPr>
              <a:picLocks noChangeAspect="1"/>
            </p:cNvPicPr>
            <p:nvPr>
              <p:custDataLst>
                <p:tags r:id="rId10"/>
              </p:custDataLst>
            </p:nvPr>
          </p:nvPicPr>
          <p:blipFill>
            <a:blip r:embed="rId46" cstate="print">
              <a:extLst>
                <a:ext uri="{28A0092B-C50C-407E-A947-70E740481C1C}">
                  <a14:useLocalDpi xmlns:a14="http://schemas.microsoft.com/office/drawing/2010/main" val="0"/>
                </a:ext>
              </a:extLst>
            </a:blip>
            <a:srcRect/>
            <a:stretch>
              <a:fillRect/>
            </a:stretch>
          </p:blipFill>
          <p:spPr bwMode="auto">
            <a:xfrm>
              <a:off x="3652752" y="2231831"/>
              <a:ext cx="441960" cy="1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0" name="Straight Connector 149"/>
            <p:cNvCxnSpPr/>
            <p:nvPr/>
          </p:nvCxnSpPr>
          <p:spPr>
            <a:xfrm flipV="1">
              <a:off x="3449128" y="2170494"/>
              <a:ext cx="0" cy="1106106"/>
            </a:xfrm>
            <a:prstGeom prst="line">
              <a:avLst/>
            </a:prstGeom>
            <a:ln/>
          </p:spPr>
          <p:style>
            <a:lnRef idx="2">
              <a:schemeClr val="dk1"/>
            </a:lnRef>
            <a:fillRef idx="0">
              <a:schemeClr val="dk1"/>
            </a:fillRef>
            <a:effectRef idx="1">
              <a:schemeClr val="dk1"/>
            </a:effectRef>
            <a:fontRef idx="minor">
              <a:schemeClr val="tx1"/>
            </a:fontRef>
          </p:style>
        </p:cxnSp>
        <p:cxnSp>
          <p:nvCxnSpPr>
            <p:cNvPr id="151" name="Straight Connector 150"/>
            <p:cNvCxnSpPr/>
            <p:nvPr/>
          </p:nvCxnSpPr>
          <p:spPr>
            <a:xfrm>
              <a:off x="2319398" y="2505341"/>
              <a:ext cx="2008762" cy="0"/>
            </a:xfrm>
            <a:prstGeom prst="line">
              <a:avLst/>
            </a:prstGeom>
            <a:ln/>
          </p:spPr>
          <p:style>
            <a:lnRef idx="2">
              <a:schemeClr val="dk1"/>
            </a:lnRef>
            <a:fillRef idx="0">
              <a:schemeClr val="dk1"/>
            </a:fillRef>
            <a:effectRef idx="1">
              <a:schemeClr val="dk1"/>
            </a:effectRef>
            <a:fontRef idx="minor">
              <a:schemeClr val="tx1"/>
            </a:fontRef>
          </p:style>
        </p:cxnSp>
      </p:grpSp>
      <p:sp>
        <p:nvSpPr>
          <p:cNvPr id="152" name="Rectangle 151"/>
          <p:cNvSpPr/>
          <p:nvPr/>
        </p:nvSpPr>
        <p:spPr>
          <a:xfrm>
            <a:off x="6800850" y="4851400"/>
            <a:ext cx="458788" cy="29368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sp>
        <p:nvSpPr>
          <p:cNvPr id="153" name="Right Brace 152"/>
          <p:cNvSpPr/>
          <p:nvPr/>
        </p:nvSpPr>
        <p:spPr>
          <a:xfrm>
            <a:off x="5318125" y="4268788"/>
            <a:ext cx="228600" cy="701675"/>
          </a:xfrm>
          <a:prstGeom prst="rightBrace">
            <a:avLst>
              <a:gd name="adj1" fmla="val 26388"/>
              <a:gd name="adj2" fmla="val 50000"/>
            </a:avLst>
          </a:prstGeom>
          <a:ln w="28575"/>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154" name="Rectangle 153"/>
          <p:cNvSpPr/>
          <p:nvPr/>
        </p:nvSpPr>
        <p:spPr>
          <a:xfrm>
            <a:off x="6800850" y="4433888"/>
            <a:ext cx="458788" cy="29527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pic>
        <p:nvPicPr>
          <p:cNvPr id="73740" name="Picture 11"/>
          <p:cNvPicPr>
            <a:picLocks noChangeAspect="1"/>
          </p:cNvPicPr>
          <p:nvPr>
            <p:custDataLst>
              <p:tags r:id="rId3"/>
            </p:custDataLst>
          </p:nvPr>
        </p:nvPicPr>
        <p:blipFill>
          <a:blip r:embed="rId50" cstate="print">
            <a:extLst>
              <a:ext uri="{28A0092B-C50C-407E-A947-70E740481C1C}">
                <a14:useLocalDpi xmlns:a14="http://schemas.microsoft.com/office/drawing/2010/main" val="0"/>
              </a:ext>
            </a:extLst>
          </a:blip>
          <a:srcRect/>
          <a:stretch>
            <a:fillRect/>
          </a:stretch>
        </p:blipFill>
        <p:spPr bwMode="auto">
          <a:xfrm>
            <a:off x="4897438" y="1292225"/>
            <a:ext cx="240506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Rectangle 5"/>
          <p:cNvSpPr txBox="1">
            <a:spLocks noChangeArrowheads="1"/>
          </p:cNvSpPr>
          <p:nvPr/>
        </p:nvSpPr>
        <p:spPr bwMode="auto">
          <a:xfrm>
            <a:off x="328613" y="5164138"/>
            <a:ext cx="82026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9"/>
              </a:buBlip>
            </a:pPr>
            <a:r>
              <a:rPr lang="en-US" sz="2000"/>
              <a:t>A special case of a broader model: finite rate of innovation (FRI)</a:t>
            </a:r>
            <a:br>
              <a:rPr lang="en-US" sz="2000"/>
            </a:br>
            <a:r>
              <a:rPr lang="en-US" sz="2000"/>
              <a:t>Here, innovation rate = </a:t>
            </a:r>
          </a:p>
        </p:txBody>
      </p:sp>
      <p:sp>
        <p:nvSpPr>
          <p:cNvPr id="158" name="Rectangle 5"/>
          <p:cNvSpPr txBox="1">
            <a:spLocks noChangeArrowheads="1"/>
          </p:cNvSpPr>
          <p:nvPr/>
        </p:nvSpPr>
        <p:spPr bwMode="auto">
          <a:xfrm>
            <a:off x="328613" y="5843588"/>
            <a:ext cx="820261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29"/>
              </a:buBlip>
            </a:pPr>
            <a:r>
              <a:rPr lang="en-US" sz="2000"/>
              <a:t>Sequences of innovation model has both dimensions infinite</a:t>
            </a:r>
          </a:p>
        </p:txBody>
      </p:sp>
      <p:pic>
        <p:nvPicPr>
          <p:cNvPr id="14" name="Picture 13"/>
          <p:cNvPicPr>
            <a:picLocks noChangeAspect="1"/>
          </p:cNvPicPr>
          <p:nvPr>
            <p:custDataLst>
              <p:tags r:id="rId4"/>
            </p:custDataLst>
          </p:nvPr>
        </p:nvPicPr>
        <p:blipFill>
          <a:blip r:embed="rId51" cstate="print">
            <a:extLst>
              <a:ext uri="{28A0092B-C50C-407E-A947-70E740481C1C}">
                <a14:useLocalDpi xmlns:a14="http://schemas.microsoft.com/office/drawing/2010/main" val="0"/>
              </a:ext>
            </a:extLst>
          </a:blip>
          <a:srcRect/>
          <a:stretch>
            <a:fillRect/>
          </a:stretch>
        </p:blipFill>
        <p:spPr bwMode="auto">
          <a:xfrm>
            <a:off x="3462338" y="5546725"/>
            <a:ext cx="5413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 name="Text Box 91"/>
          <p:cNvSpPr txBox="1">
            <a:spLocks noChangeArrowheads="1"/>
          </p:cNvSpPr>
          <p:nvPr/>
        </p:nvSpPr>
        <p:spPr bwMode="auto">
          <a:xfrm>
            <a:off x="7305675" y="5553075"/>
            <a:ext cx="1846263" cy="307975"/>
          </a:xfrm>
          <a:prstGeom prst="rect">
            <a:avLst/>
          </a:prstGeom>
          <a:noFill/>
          <a:ln w="9525">
            <a:noFill/>
            <a:miter lim="800000"/>
            <a:headEnd/>
            <a:tailEnd/>
          </a:ln>
        </p:spPr>
        <p:txBody>
          <a:bodyPr wrap="none">
            <a:spAutoFit/>
          </a:bodyPr>
          <a:lstStyle/>
          <a:p>
            <a:pPr algn="r">
              <a:buSzPct val="75000"/>
              <a:defRPr/>
            </a:pPr>
            <a:r>
              <a:rPr lang="en-US" sz="1400" b="1" dirty="0" err="1">
                <a:solidFill>
                  <a:srgbClr val="CC0099"/>
                </a:solidFill>
                <a:latin typeface="+mn-lt"/>
              </a:rPr>
              <a:t>Vetterli</a:t>
            </a:r>
            <a:r>
              <a:rPr lang="en-US" sz="1400" b="1" i="1" dirty="0">
                <a:solidFill>
                  <a:srgbClr val="CC0099"/>
                </a:solidFill>
                <a:latin typeface="+mn-lt"/>
              </a:rPr>
              <a:t> et al.</a:t>
            </a:r>
            <a:r>
              <a:rPr lang="en-US" sz="1400" b="1" dirty="0">
                <a:solidFill>
                  <a:srgbClr val="CC0099"/>
                </a:solidFill>
                <a:latin typeface="+mn-lt"/>
              </a:rPr>
              <a:t>, ’02-’11</a:t>
            </a:r>
          </a:p>
        </p:txBody>
      </p:sp>
      <p:sp>
        <p:nvSpPr>
          <p:cNvPr id="162" name="Text Box 91"/>
          <p:cNvSpPr txBox="1">
            <a:spLocks noChangeArrowheads="1"/>
          </p:cNvSpPr>
          <p:nvPr/>
        </p:nvSpPr>
        <p:spPr bwMode="auto">
          <a:xfrm>
            <a:off x="6602413" y="6172200"/>
            <a:ext cx="2549525" cy="307975"/>
          </a:xfrm>
          <a:prstGeom prst="rect">
            <a:avLst/>
          </a:prstGeom>
          <a:noFill/>
          <a:ln w="9525">
            <a:noFill/>
            <a:miter lim="800000"/>
            <a:headEnd/>
            <a:tailEnd/>
          </a:ln>
        </p:spPr>
        <p:txBody>
          <a:bodyPr wrap="none">
            <a:spAutoFit/>
          </a:bodyPr>
          <a:lstStyle/>
          <a:p>
            <a:pPr algn="r">
              <a:buSzPct val="75000"/>
              <a:defRPr/>
            </a:pPr>
            <a:r>
              <a:rPr lang="en-US" sz="1400" b="1" dirty="0" err="1">
                <a:solidFill>
                  <a:srgbClr val="CC0099"/>
                </a:solidFill>
                <a:latin typeface="+mn-lt"/>
              </a:rPr>
              <a:t>Gedalyahu</a:t>
            </a:r>
            <a:r>
              <a:rPr lang="en-US" sz="1400" b="1" dirty="0">
                <a:solidFill>
                  <a:srgbClr val="CC0099"/>
                </a:solidFill>
                <a:latin typeface="+mn-lt"/>
              </a:rPr>
              <a:t> and </a:t>
            </a:r>
            <a:r>
              <a:rPr lang="en-US" sz="1400" b="1" dirty="0" err="1">
                <a:solidFill>
                  <a:srgbClr val="CC0099"/>
                </a:solidFill>
                <a:latin typeface="+mn-lt"/>
              </a:rPr>
              <a:t>Eldar</a:t>
            </a:r>
            <a:r>
              <a:rPr lang="en-US" sz="1400" b="1" dirty="0">
                <a:solidFill>
                  <a:srgbClr val="CC0099"/>
                </a:solidFill>
                <a:latin typeface="+mn-lt"/>
              </a:rPr>
              <a:t>, ’09-’11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52" grpId="0" animBg="1"/>
      <p:bldP spid="153" grpId="0" animBg="1"/>
      <p:bldP spid="154" grpId="0" animBg="1"/>
      <p:bldP spid="157" grpId="0"/>
      <p:bldP spid="158" grpId="0"/>
      <p:bldP spid="161" grpId="0"/>
      <p:bldP spid="16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a:xfrm>
            <a:off x="130175" y="120650"/>
            <a:ext cx="8901113" cy="922338"/>
          </a:xfrm>
        </p:spPr>
        <p:txBody>
          <a:bodyPr/>
          <a:lstStyle/>
          <a:p>
            <a:r>
              <a:rPr lang="en-US" sz="4000" smtClean="0"/>
              <a:t>Examples: Analog Unions (2)</a:t>
            </a:r>
          </a:p>
        </p:txBody>
      </p:sp>
      <p:grpSp>
        <p:nvGrpSpPr>
          <p:cNvPr id="74755" name="Group 19"/>
          <p:cNvGrpSpPr>
            <a:grpSpLocks/>
          </p:cNvGrpSpPr>
          <p:nvPr/>
        </p:nvGrpSpPr>
        <p:grpSpPr bwMode="auto">
          <a:xfrm>
            <a:off x="2062163" y="2054225"/>
            <a:ext cx="5019675" cy="1797050"/>
            <a:chOff x="2062956" y="2054269"/>
            <a:chExt cx="5018088" cy="1797050"/>
          </a:xfrm>
        </p:grpSpPr>
        <p:pic>
          <p:nvPicPr>
            <p:cNvPr id="74778" name="Picture 9"/>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296037" y="3333794"/>
              <a:ext cx="121349" cy="16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9" name="Picture 104" descr="addin_tmp.png"/>
            <p:cNvPicPr>
              <a:picLocks noChangeAspect="1"/>
            </p:cNvPicPr>
            <p:nvPr>
              <p:custDataLst>
                <p:tags r:id="rId12"/>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2701131" y="3671931"/>
              <a:ext cx="3741738"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80" name="Line 4"/>
            <p:cNvSpPr>
              <a:spLocks noChangeShapeType="1"/>
            </p:cNvSpPr>
            <p:nvPr/>
          </p:nvSpPr>
          <p:spPr bwMode="auto">
            <a:xfrm>
              <a:off x="3221831" y="2565444"/>
              <a:ext cx="37433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4781" name="Rectangle 8"/>
            <p:cNvSpPr>
              <a:spLocks noChangeArrowheads="1"/>
            </p:cNvSpPr>
            <p:nvPr/>
          </p:nvSpPr>
          <p:spPr bwMode="auto">
            <a:xfrm>
              <a:off x="6268244" y="2090781"/>
              <a:ext cx="323850" cy="482600"/>
            </a:xfrm>
            <a:prstGeom prst="rect">
              <a:avLst/>
            </a:prstGeom>
            <a:solidFill>
              <a:srgbClr val="FF0000"/>
            </a:solidFill>
            <a:ln w="19050">
              <a:solidFill>
                <a:schemeClr val="tx1"/>
              </a:solidFill>
              <a:miter lim="800000"/>
              <a:headEnd/>
              <a:tailEnd/>
            </a:ln>
          </p:spPr>
          <p:txBody>
            <a:bodyPr wrap="none" anchor="ctr"/>
            <a:lstStyle/>
            <a:p>
              <a:pPr algn="ctr"/>
              <a:endParaRPr lang="ru-RU"/>
            </a:p>
          </p:txBody>
        </p:sp>
        <p:pic>
          <p:nvPicPr>
            <p:cNvPr id="74782" name="Picture 155" descr="addin_tmp.png"/>
            <p:cNvPicPr>
              <a:picLocks noChangeAspect="1"/>
            </p:cNvPicPr>
            <p:nvPr>
              <p:custDataLst>
                <p:tags r:id="rId13"/>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6992144" y="2484481"/>
              <a:ext cx="889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Right Triangle 70"/>
            <p:cNvSpPr/>
            <p:nvPr/>
          </p:nvSpPr>
          <p:spPr>
            <a:xfrm flipH="1">
              <a:off x="5190929" y="2082844"/>
              <a:ext cx="304704" cy="485775"/>
            </a:xfrm>
            <a:prstGeom prst="r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72" name="Freeform 71"/>
            <p:cNvSpPr/>
            <p:nvPr/>
          </p:nvSpPr>
          <p:spPr>
            <a:xfrm>
              <a:off x="3365881" y="2054269"/>
              <a:ext cx="252333" cy="500063"/>
            </a:xfrm>
            <a:custGeom>
              <a:avLst/>
              <a:gdLst>
                <a:gd name="connsiteX0" fmla="*/ 0 w 252412"/>
                <a:gd name="connsiteY0" fmla="*/ 500063 h 500063"/>
                <a:gd name="connsiteX1" fmla="*/ 128587 w 252412"/>
                <a:gd name="connsiteY1" fmla="*/ 0 h 500063"/>
                <a:gd name="connsiteX2" fmla="*/ 252412 w 252412"/>
                <a:gd name="connsiteY2" fmla="*/ 500063 h 500063"/>
              </a:gdLst>
              <a:ahLst/>
              <a:cxnLst>
                <a:cxn ang="0">
                  <a:pos x="connsiteX0" y="connsiteY0"/>
                </a:cxn>
                <a:cxn ang="0">
                  <a:pos x="connsiteX1" y="connsiteY1"/>
                </a:cxn>
                <a:cxn ang="0">
                  <a:pos x="connsiteX2" y="connsiteY2"/>
                </a:cxn>
              </a:cxnLst>
              <a:rect l="l" t="t" r="r" b="b"/>
              <a:pathLst>
                <a:path w="252412" h="500063">
                  <a:moveTo>
                    <a:pt x="0" y="500063"/>
                  </a:moveTo>
                  <a:cubicBezTo>
                    <a:pt x="43259" y="250031"/>
                    <a:pt x="86518" y="0"/>
                    <a:pt x="128587" y="0"/>
                  </a:cubicBezTo>
                  <a:cubicBezTo>
                    <a:pt x="170656" y="0"/>
                    <a:pt x="211534" y="250031"/>
                    <a:pt x="252412" y="500063"/>
                  </a:cubicBezTo>
                </a:path>
              </a:pathLst>
            </a:custGeom>
            <a:solidFill>
              <a:srgbClr val="0070C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74785" name="Line 4"/>
            <p:cNvSpPr>
              <a:spLocks noChangeShapeType="1"/>
            </p:cNvSpPr>
            <p:nvPr/>
          </p:nvSpPr>
          <p:spPr bwMode="auto">
            <a:xfrm>
              <a:off x="2880519" y="2860719"/>
              <a:ext cx="37433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4786" name="Rectangle 8"/>
            <p:cNvSpPr>
              <a:spLocks noChangeArrowheads="1"/>
            </p:cNvSpPr>
            <p:nvPr/>
          </p:nvSpPr>
          <p:spPr bwMode="auto">
            <a:xfrm>
              <a:off x="4771231" y="2386056"/>
              <a:ext cx="323850" cy="482600"/>
            </a:xfrm>
            <a:prstGeom prst="rect">
              <a:avLst/>
            </a:prstGeom>
            <a:solidFill>
              <a:srgbClr val="FF0000"/>
            </a:solidFill>
            <a:ln w="19050">
              <a:solidFill>
                <a:schemeClr val="tx1"/>
              </a:solidFill>
              <a:miter lim="800000"/>
              <a:headEnd/>
              <a:tailEnd/>
            </a:ln>
          </p:spPr>
          <p:txBody>
            <a:bodyPr wrap="none" anchor="ctr"/>
            <a:lstStyle/>
            <a:p>
              <a:pPr algn="ctr"/>
              <a:endParaRPr lang="ru-RU"/>
            </a:p>
          </p:txBody>
        </p:sp>
        <p:pic>
          <p:nvPicPr>
            <p:cNvPr id="74787" name="Picture 115" descr="addin_tmp.png"/>
            <p:cNvPicPr>
              <a:picLocks noChangeAspect="1"/>
            </p:cNvPicPr>
            <p:nvPr>
              <p:custDataLst>
                <p:tags r:id="rId14"/>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6650831" y="2779756"/>
              <a:ext cx="889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ight Triangle 75"/>
            <p:cNvSpPr/>
            <p:nvPr/>
          </p:nvSpPr>
          <p:spPr>
            <a:xfrm flipH="1">
              <a:off x="3619801" y="2378119"/>
              <a:ext cx="304704" cy="485775"/>
            </a:xfrm>
            <a:prstGeom prst="r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77" name="Freeform 76"/>
            <p:cNvSpPr/>
            <p:nvPr/>
          </p:nvSpPr>
          <p:spPr>
            <a:xfrm>
              <a:off x="5740030" y="2349544"/>
              <a:ext cx="252333" cy="500063"/>
            </a:xfrm>
            <a:custGeom>
              <a:avLst/>
              <a:gdLst>
                <a:gd name="connsiteX0" fmla="*/ 0 w 252412"/>
                <a:gd name="connsiteY0" fmla="*/ 500063 h 500063"/>
                <a:gd name="connsiteX1" fmla="*/ 128587 w 252412"/>
                <a:gd name="connsiteY1" fmla="*/ 0 h 500063"/>
                <a:gd name="connsiteX2" fmla="*/ 252412 w 252412"/>
                <a:gd name="connsiteY2" fmla="*/ 500063 h 500063"/>
              </a:gdLst>
              <a:ahLst/>
              <a:cxnLst>
                <a:cxn ang="0">
                  <a:pos x="connsiteX0" y="connsiteY0"/>
                </a:cxn>
                <a:cxn ang="0">
                  <a:pos x="connsiteX1" y="connsiteY1"/>
                </a:cxn>
                <a:cxn ang="0">
                  <a:pos x="connsiteX2" y="connsiteY2"/>
                </a:cxn>
              </a:cxnLst>
              <a:rect l="l" t="t" r="r" b="b"/>
              <a:pathLst>
                <a:path w="252412" h="500063">
                  <a:moveTo>
                    <a:pt x="0" y="500063"/>
                  </a:moveTo>
                  <a:cubicBezTo>
                    <a:pt x="43259" y="250031"/>
                    <a:pt x="86518" y="0"/>
                    <a:pt x="128587" y="0"/>
                  </a:cubicBezTo>
                  <a:cubicBezTo>
                    <a:pt x="170656" y="0"/>
                    <a:pt x="211534" y="250031"/>
                    <a:pt x="252412" y="500063"/>
                  </a:cubicBezTo>
                </a:path>
              </a:pathLst>
            </a:custGeom>
            <a:solidFill>
              <a:srgbClr val="0070C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sp>
          <p:nvSpPr>
            <p:cNvPr id="74790" name="Line 4"/>
            <p:cNvSpPr>
              <a:spLocks noChangeShapeType="1"/>
            </p:cNvSpPr>
            <p:nvPr/>
          </p:nvSpPr>
          <p:spPr bwMode="auto">
            <a:xfrm>
              <a:off x="2602706" y="3148056"/>
              <a:ext cx="37433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74791" name="Line 5"/>
            <p:cNvSpPr>
              <a:spLocks noChangeShapeType="1"/>
            </p:cNvSpPr>
            <p:nvPr/>
          </p:nvSpPr>
          <p:spPr bwMode="auto">
            <a:xfrm>
              <a:off x="2740819" y="3154406"/>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4792" name="Line 6"/>
            <p:cNvSpPr>
              <a:spLocks noChangeShapeType="1"/>
            </p:cNvSpPr>
            <p:nvPr/>
          </p:nvSpPr>
          <p:spPr bwMode="auto">
            <a:xfrm>
              <a:off x="6028531" y="3154406"/>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4793" name="Rectangle 8"/>
            <p:cNvSpPr>
              <a:spLocks noChangeArrowheads="1"/>
            </p:cNvSpPr>
            <p:nvPr/>
          </p:nvSpPr>
          <p:spPr bwMode="auto">
            <a:xfrm>
              <a:off x="3090069" y="2671806"/>
              <a:ext cx="323850" cy="482600"/>
            </a:xfrm>
            <a:prstGeom prst="rect">
              <a:avLst/>
            </a:prstGeom>
            <a:solidFill>
              <a:srgbClr val="FF0000"/>
            </a:solidFill>
            <a:ln w="19050">
              <a:solidFill>
                <a:schemeClr val="tx1"/>
              </a:solidFill>
              <a:miter lim="800000"/>
              <a:headEnd/>
              <a:tailEnd/>
            </a:ln>
          </p:spPr>
          <p:txBody>
            <a:bodyPr wrap="none" anchor="ctr"/>
            <a:lstStyle/>
            <a:p>
              <a:pPr algn="ctr"/>
              <a:endParaRPr lang="ru-RU"/>
            </a:p>
          </p:txBody>
        </p:sp>
        <p:pic>
          <p:nvPicPr>
            <p:cNvPr id="74794" name="Picture 110" descr="addin_tmp.png"/>
            <p:cNvPicPr>
              <a:picLocks noChangeAspect="1"/>
            </p:cNvPicPr>
            <p:nvPr>
              <p:custDataLst>
                <p:tags r:id="rId15"/>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6373019" y="3067094"/>
              <a:ext cx="889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5" name="Picture 111" descr="addin_tmp.png"/>
            <p:cNvPicPr>
              <a:picLocks noChangeAspect="1"/>
            </p:cNvPicPr>
            <p:nvPr>
              <p:custDataLst>
                <p:tags r:id="rId16"/>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2691606" y="3406819"/>
              <a:ext cx="7461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96" name="Picture 105" descr="addin_tmp.png"/>
            <p:cNvPicPr>
              <a:picLocks noChangeAspect="1"/>
            </p:cNvPicPr>
            <p:nvPr>
              <p:custDataLst>
                <p:tags r:id="rId17"/>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3185319" y="3333794"/>
              <a:ext cx="134937"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97" name="Line 5"/>
            <p:cNvSpPr>
              <a:spLocks noChangeShapeType="1"/>
            </p:cNvSpPr>
            <p:nvPr/>
          </p:nvSpPr>
          <p:spPr bwMode="auto">
            <a:xfrm>
              <a:off x="3251994" y="3154406"/>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4798" name="Line 5"/>
            <p:cNvSpPr>
              <a:spLocks noChangeShapeType="1"/>
            </p:cNvSpPr>
            <p:nvPr/>
          </p:nvSpPr>
          <p:spPr bwMode="auto">
            <a:xfrm>
              <a:off x="4087019" y="3154406"/>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4799" name="Line 5"/>
            <p:cNvSpPr>
              <a:spLocks noChangeShapeType="1"/>
            </p:cNvSpPr>
            <p:nvPr/>
          </p:nvSpPr>
          <p:spPr bwMode="auto">
            <a:xfrm>
              <a:off x="5385594" y="3154406"/>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74800" name="Picture 106" descr="addin_tmp.png"/>
            <p:cNvPicPr>
              <a:picLocks noChangeAspect="1"/>
            </p:cNvPicPr>
            <p:nvPr>
              <p:custDataLst>
                <p:tags r:id="rId18"/>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4017169" y="3333794"/>
              <a:ext cx="1397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1" name="Picture 109" descr="addin_tmp.png"/>
            <p:cNvPicPr>
              <a:picLocks noChangeAspect="1"/>
            </p:cNvPicPr>
            <p:nvPr>
              <p:custDataLst>
                <p:tags r:id="rId19"/>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5852319" y="3338556"/>
              <a:ext cx="35401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Right Triangle 92"/>
            <p:cNvSpPr/>
            <p:nvPr/>
          </p:nvSpPr>
          <p:spPr>
            <a:xfrm flipH="1">
              <a:off x="3934026" y="2663869"/>
              <a:ext cx="304704" cy="485775"/>
            </a:xfrm>
            <a:prstGeom prst="rtTriangle">
              <a:avLst/>
            </a:prstGeom>
            <a:solidFill>
              <a:srgbClr val="92D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sp>
          <p:nvSpPr>
            <p:cNvPr id="94" name="Freeform 93"/>
            <p:cNvSpPr/>
            <p:nvPr/>
          </p:nvSpPr>
          <p:spPr>
            <a:xfrm>
              <a:off x="5259170" y="2635294"/>
              <a:ext cx="252332" cy="500063"/>
            </a:xfrm>
            <a:custGeom>
              <a:avLst/>
              <a:gdLst>
                <a:gd name="connsiteX0" fmla="*/ 0 w 252412"/>
                <a:gd name="connsiteY0" fmla="*/ 500063 h 500063"/>
                <a:gd name="connsiteX1" fmla="*/ 128587 w 252412"/>
                <a:gd name="connsiteY1" fmla="*/ 0 h 500063"/>
                <a:gd name="connsiteX2" fmla="*/ 252412 w 252412"/>
                <a:gd name="connsiteY2" fmla="*/ 500063 h 500063"/>
              </a:gdLst>
              <a:ahLst/>
              <a:cxnLst>
                <a:cxn ang="0">
                  <a:pos x="connsiteX0" y="connsiteY0"/>
                </a:cxn>
                <a:cxn ang="0">
                  <a:pos x="connsiteX1" y="connsiteY1"/>
                </a:cxn>
                <a:cxn ang="0">
                  <a:pos x="connsiteX2" y="connsiteY2"/>
                </a:cxn>
              </a:cxnLst>
              <a:rect l="l" t="t" r="r" b="b"/>
              <a:pathLst>
                <a:path w="252412" h="500063">
                  <a:moveTo>
                    <a:pt x="0" y="500063"/>
                  </a:moveTo>
                  <a:cubicBezTo>
                    <a:pt x="43259" y="250031"/>
                    <a:pt x="86518" y="0"/>
                    <a:pt x="128587" y="0"/>
                  </a:cubicBezTo>
                  <a:cubicBezTo>
                    <a:pt x="170656" y="0"/>
                    <a:pt x="211534" y="250031"/>
                    <a:pt x="252412" y="500063"/>
                  </a:cubicBezTo>
                </a:path>
              </a:pathLst>
            </a:custGeom>
            <a:solidFill>
              <a:srgbClr val="0070C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1" anchor="ctr"/>
            <a:lstStyle/>
            <a:p>
              <a:pPr algn="ctr">
                <a:defRPr/>
              </a:pPr>
              <a:endParaRPr lang="he-IL"/>
            </a:p>
          </p:txBody>
        </p:sp>
        <p:pic>
          <p:nvPicPr>
            <p:cNvPr id="74804" name="Picture 162" descr="addin_tmp.png"/>
            <p:cNvPicPr>
              <a:picLocks noChangeAspect="1"/>
            </p:cNvPicPr>
            <p:nvPr>
              <p:custDataLst>
                <p:tags r:id="rId20"/>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2321719" y="2714669"/>
              <a:ext cx="271462"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5" name="Picture 160" descr="addin_tmp.png"/>
            <p:cNvPicPr>
              <a:picLocks noChangeAspect="1"/>
            </p:cNvPicPr>
            <p:nvPr>
              <p:custDataLst>
                <p:tags r:id="rId21"/>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2062956" y="3038519"/>
              <a:ext cx="26987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806" name="Picture 163" descr="addin_tmp.png"/>
            <p:cNvPicPr>
              <a:picLocks noChangeAspect="1"/>
            </p:cNvPicPr>
            <p:nvPr>
              <p:custDataLst>
                <p:tags r:id="rId22"/>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2590006" y="2390819"/>
              <a:ext cx="2730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4756" name="Rectangle 5"/>
          <p:cNvSpPr txBox="1">
            <a:spLocks noChangeArrowheads="1"/>
          </p:cNvSpPr>
          <p:nvPr/>
        </p:nvSpPr>
        <p:spPr bwMode="auto">
          <a:xfrm>
            <a:off x="328613" y="1457325"/>
            <a:ext cx="82026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5"/>
              </a:buBlip>
            </a:pPr>
            <a:r>
              <a:rPr lang="en-US" sz="2000"/>
              <a:t>Multiband with unknown carrier frequencies</a:t>
            </a:r>
          </a:p>
        </p:txBody>
      </p:sp>
      <p:pic>
        <p:nvPicPr>
          <p:cNvPr id="74757" name="Picture 7"/>
          <p:cNvPicPr>
            <a:picLocks noChangeAspect="1"/>
          </p:cNvPicPr>
          <p:nvPr>
            <p:custDataLst>
              <p:tags r:id="rId1"/>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5930900" y="1543050"/>
            <a:ext cx="9175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custDataLst>
              <p:tags r:id="rId2"/>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1181100" y="4445000"/>
            <a:ext cx="13668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custDataLst>
              <p:tags r:id="rId3"/>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1171575" y="4846638"/>
            <a:ext cx="2606675" cy="23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Rectangle 5"/>
          <p:cNvSpPr txBox="1">
            <a:spLocks noChangeArrowheads="1"/>
          </p:cNvSpPr>
          <p:nvPr/>
        </p:nvSpPr>
        <p:spPr bwMode="auto">
          <a:xfrm>
            <a:off x="328613" y="4016375"/>
            <a:ext cx="30384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5"/>
              </a:buBlip>
            </a:pPr>
            <a:r>
              <a:rPr lang="en-US" sz="2000"/>
              <a:t>Dimensions:</a:t>
            </a:r>
          </a:p>
          <a:p>
            <a:pPr lvl="1">
              <a:spcBef>
                <a:spcPct val="20000"/>
              </a:spcBef>
              <a:buSzPct val="75000"/>
              <a:buFontTx/>
              <a:buBlip>
                <a:blip r:embed="rId35"/>
              </a:buBlip>
            </a:pPr>
            <a:r>
              <a:rPr lang="en-US" sz="2000"/>
              <a:t> </a:t>
            </a:r>
          </a:p>
          <a:p>
            <a:pPr lvl="1">
              <a:spcBef>
                <a:spcPct val="20000"/>
              </a:spcBef>
              <a:buSzPct val="75000"/>
              <a:buFontTx/>
              <a:buBlip>
                <a:blip r:embed="rId35"/>
              </a:buBlip>
            </a:pPr>
            <a:r>
              <a:rPr lang="en-US" sz="2000"/>
              <a:t> </a:t>
            </a:r>
          </a:p>
        </p:txBody>
      </p:sp>
      <p:grpSp>
        <p:nvGrpSpPr>
          <p:cNvPr id="3" name="Group 103"/>
          <p:cNvGrpSpPr>
            <a:grpSpLocks/>
          </p:cNvGrpSpPr>
          <p:nvPr/>
        </p:nvGrpSpPr>
        <p:grpSpPr bwMode="auto">
          <a:xfrm>
            <a:off x="5832475" y="3843338"/>
            <a:ext cx="2349500" cy="1373187"/>
            <a:chOff x="1979844" y="1903886"/>
            <a:chExt cx="2348316" cy="1372714"/>
          </a:xfrm>
        </p:grpSpPr>
        <p:pic>
          <p:nvPicPr>
            <p:cNvPr id="74768" name="Picture 104"/>
            <p:cNvPicPr>
              <a:picLocks noChangeAspect="1"/>
            </p:cNvPicPr>
            <p:nvPr>
              <p:custDataLst>
                <p:tags r:id="rId5"/>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2346239" y="3025140"/>
              <a:ext cx="441960" cy="1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6" name="Straight Connector 105"/>
            <p:cNvCxnSpPr/>
            <p:nvPr/>
          </p:nvCxnSpPr>
          <p:spPr>
            <a:xfrm>
              <a:off x="2319398" y="2925884"/>
              <a:ext cx="2008762" cy="0"/>
            </a:xfrm>
            <a:prstGeom prst="line">
              <a:avLst/>
            </a:prstGeom>
            <a:ln/>
          </p:spPr>
          <p:style>
            <a:lnRef idx="2">
              <a:schemeClr val="dk1"/>
            </a:lnRef>
            <a:fillRef idx="0">
              <a:schemeClr val="dk1"/>
            </a:fillRef>
            <a:effectRef idx="1">
              <a:schemeClr val="dk1"/>
            </a:effectRef>
            <a:fontRef idx="minor">
              <a:schemeClr val="tx1"/>
            </a:fontRef>
          </p:style>
        </p:cxnSp>
        <p:pic>
          <p:nvPicPr>
            <p:cNvPr id="74770" name="Picture 106"/>
            <p:cNvPicPr>
              <a:picLocks noChangeAspect="1"/>
            </p:cNvPicPr>
            <p:nvPr>
              <p:custDataLst>
                <p:tags r:id="rId6"/>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2422921" y="2687666"/>
              <a:ext cx="181356" cy="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07"/>
            <p:cNvPicPr>
              <a:picLocks noChangeAspect="1"/>
            </p:cNvPicPr>
            <p:nvPr>
              <p:custDataLst>
                <p:tags r:id="rId7"/>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3346230" y="1903886"/>
              <a:ext cx="207264" cy="20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p:nvPr/>
          </p:nvCxnSpPr>
          <p:spPr>
            <a:xfrm flipV="1">
              <a:off x="2884263" y="2170494"/>
              <a:ext cx="0" cy="1106106"/>
            </a:xfrm>
            <a:prstGeom prst="line">
              <a:avLst/>
            </a:prstGeom>
            <a:ln/>
          </p:spPr>
          <p:style>
            <a:lnRef idx="2">
              <a:schemeClr val="dk1"/>
            </a:lnRef>
            <a:fillRef idx="0">
              <a:schemeClr val="dk1"/>
            </a:fillRef>
            <a:effectRef idx="1">
              <a:schemeClr val="dk1"/>
            </a:effectRef>
            <a:fontRef idx="minor">
              <a:schemeClr val="tx1"/>
            </a:fontRef>
          </p:style>
        </p:cxnSp>
        <p:pic>
          <p:nvPicPr>
            <p:cNvPr id="74773" name="Picture 109"/>
            <p:cNvPicPr>
              <a:picLocks noChangeAspect="1"/>
            </p:cNvPicPr>
            <p:nvPr>
              <p:custDataLst>
                <p:tags r:id="rId8"/>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rot="-5400000">
              <a:off x="1713144" y="2736660"/>
              <a:ext cx="73761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10"/>
            <p:cNvPicPr>
              <a:picLocks noChangeAspect="1"/>
            </p:cNvPicPr>
            <p:nvPr>
              <p:custDataLst>
                <p:tags r:id="rId9"/>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3086496" y="2283647"/>
              <a:ext cx="181356" cy="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11"/>
            <p:cNvPicPr>
              <a:picLocks noChangeAspect="1"/>
            </p:cNvPicPr>
            <p:nvPr>
              <p:custDataLst>
                <p:tags r:id="rId10"/>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3652752" y="2231831"/>
              <a:ext cx="441960" cy="1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 name="Straight Connector 112"/>
            <p:cNvCxnSpPr/>
            <p:nvPr/>
          </p:nvCxnSpPr>
          <p:spPr>
            <a:xfrm flipV="1">
              <a:off x="3449128" y="2170494"/>
              <a:ext cx="0" cy="1106106"/>
            </a:xfrm>
            <a:prstGeom prst="line">
              <a:avLst/>
            </a:prstGeom>
            <a:ln/>
          </p:spPr>
          <p:style>
            <a:lnRef idx="2">
              <a:schemeClr val="dk1"/>
            </a:lnRef>
            <a:fillRef idx="0">
              <a:schemeClr val="dk1"/>
            </a:fillRef>
            <a:effectRef idx="1">
              <a:schemeClr val="dk1"/>
            </a:effectRef>
            <a:fontRef idx="minor">
              <a:schemeClr val="tx1"/>
            </a:fontRef>
          </p:style>
        </p:cxnSp>
        <p:cxnSp>
          <p:nvCxnSpPr>
            <p:cNvPr id="114" name="Straight Connector 113"/>
            <p:cNvCxnSpPr/>
            <p:nvPr/>
          </p:nvCxnSpPr>
          <p:spPr>
            <a:xfrm>
              <a:off x="2319398" y="2505341"/>
              <a:ext cx="2008762" cy="0"/>
            </a:xfrm>
            <a:prstGeom prst="line">
              <a:avLst/>
            </a:prstGeom>
            <a:ln/>
          </p:spPr>
          <p:style>
            <a:lnRef idx="2">
              <a:schemeClr val="dk1"/>
            </a:lnRef>
            <a:fillRef idx="0">
              <a:schemeClr val="dk1"/>
            </a:fillRef>
            <a:effectRef idx="1">
              <a:schemeClr val="dk1"/>
            </a:effectRef>
            <a:fontRef idx="minor">
              <a:schemeClr val="tx1"/>
            </a:fontRef>
          </p:style>
        </p:cxnSp>
      </p:grpSp>
      <p:sp>
        <p:nvSpPr>
          <p:cNvPr id="115" name="Rectangle 114"/>
          <p:cNvSpPr/>
          <p:nvPr/>
        </p:nvSpPr>
        <p:spPr>
          <a:xfrm>
            <a:off x="6800850" y="4527550"/>
            <a:ext cx="458788" cy="29368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sp>
        <p:nvSpPr>
          <p:cNvPr id="116" name="Right Brace 115"/>
          <p:cNvSpPr/>
          <p:nvPr/>
        </p:nvSpPr>
        <p:spPr>
          <a:xfrm>
            <a:off x="3925888" y="4360863"/>
            <a:ext cx="228600" cy="701675"/>
          </a:xfrm>
          <a:prstGeom prst="rightBrace">
            <a:avLst>
              <a:gd name="adj1" fmla="val 26388"/>
              <a:gd name="adj2" fmla="val 50000"/>
            </a:avLst>
          </a:prstGeom>
          <a:ln w="28575"/>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117" name="Rectangle 5"/>
          <p:cNvSpPr txBox="1">
            <a:spLocks noChangeArrowheads="1"/>
          </p:cNvSpPr>
          <p:nvPr/>
        </p:nvSpPr>
        <p:spPr bwMode="auto">
          <a:xfrm>
            <a:off x="328613" y="5416550"/>
            <a:ext cx="796766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5"/>
              </a:buBlip>
            </a:pPr>
            <a:r>
              <a:rPr lang="en-US" sz="2000" dirty="0"/>
              <a:t>Another viewpoint with                                                       is described later on </a:t>
            </a:r>
            <a:br>
              <a:rPr lang="en-US" sz="2000" dirty="0"/>
            </a:br>
            <a:r>
              <a:rPr lang="en-US" sz="2000" dirty="0"/>
              <a:t>(efficient hardware and software implementation) </a:t>
            </a:r>
          </a:p>
        </p:txBody>
      </p:sp>
      <p:pic>
        <p:nvPicPr>
          <p:cNvPr id="19" name="Picture 18"/>
          <p:cNvPicPr>
            <a:picLocks noChangeAspect="1"/>
          </p:cNvPicPr>
          <p:nvPr>
            <p:custDataLst>
              <p:tags r:id="rId4"/>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3563938" y="5502275"/>
            <a:ext cx="322421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Rectangle 119"/>
          <p:cNvSpPr/>
          <p:nvPr/>
        </p:nvSpPr>
        <p:spPr>
          <a:xfrm>
            <a:off x="7477125" y="4527550"/>
            <a:ext cx="457200" cy="293688"/>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sp>
        <p:nvSpPr>
          <p:cNvPr id="121" name="Text Box 91"/>
          <p:cNvSpPr txBox="1">
            <a:spLocks noChangeArrowheads="1"/>
          </p:cNvSpPr>
          <p:nvPr/>
        </p:nvSpPr>
        <p:spPr bwMode="auto">
          <a:xfrm>
            <a:off x="6919913" y="5764213"/>
            <a:ext cx="2211387" cy="306387"/>
          </a:xfrm>
          <a:prstGeom prst="rect">
            <a:avLst/>
          </a:prstGeom>
          <a:noFill/>
          <a:ln w="9525">
            <a:noFill/>
            <a:miter lim="800000"/>
            <a:headEnd/>
            <a:tailEnd/>
          </a:ln>
        </p:spPr>
        <p:txBody>
          <a:bodyPr wrap="none">
            <a:spAutoFit/>
          </a:bodyPr>
          <a:lstStyle/>
          <a:p>
            <a:pPr>
              <a:buSzPct val="75000"/>
              <a:defRPr/>
            </a:pPr>
            <a:r>
              <a:rPr lang="en-US" sz="1400" b="1" dirty="0" err="1">
                <a:solidFill>
                  <a:srgbClr val="CC0099"/>
                </a:solidFill>
                <a:latin typeface="+mn-lt"/>
              </a:rPr>
              <a:t>Mishali</a:t>
            </a:r>
            <a:r>
              <a:rPr lang="en-US" sz="1400" b="1" dirty="0">
                <a:solidFill>
                  <a:srgbClr val="CC0099"/>
                </a:solidFill>
                <a:latin typeface="+mn-lt"/>
              </a:rPr>
              <a:t> and </a:t>
            </a:r>
            <a:r>
              <a:rPr lang="en-US" sz="1400" b="1" dirty="0" err="1">
                <a:solidFill>
                  <a:srgbClr val="CC0099"/>
                </a:solidFill>
                <a:latin typeface="+mn-lt"/>
              </a:rPr>
              <a:t>Eldar</a:t>
            </a:r>
            <a:r>
              <a:rPr lang="en-US" sz="1400" b="1" dirty="0">
                <a:solidFill>
                  <a:srgbClr val="CC0099"/>
                </a:solidFill>
                <a:latin typeface="+mn-lt"/>
              </a:rPr>
              <a:t> ’07-’11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7">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7">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115" grpId="0" animBg="1"/>
      <p:bldP spid="116" grpId="0" animBg="1"/>
      <p:bldP spid="117" grpId="0" build="allAtOnce"/>
      <p:bldP spid="120" grpId="0" animBg="1"/>
      <p:bldP spid="12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a:xfrm>
            <a:off x="130175" y="120650"/>
            <a:ext cx="8901113" cy="922338"/>
          </a:xfrm>
        </p:spPr>
        <p:txBody>
          <a:bodyPr/>
          <a:lstStyle/>
          <a:p>
            <a:r>
              <a:rPr lang="en-US" sz="4000" smtClean="0"/>
              <a:t>Examples: Discrete Unions</a:t>
            </a:r>
          </a:p>
        </p:txBody>
      </p:sp>
      <p:sp>
        <p:nvSpPr>
          <p:cNvPr id="75779" name="Rectangle 5"/>
          <p:cNvSpPr txBox="1">
            <a:spLocks noChangeArrowheads="1"/>
          </p:cNvSpPr>
          <p:nvPr/>
        </p:nvSpPr>
        <p:spPr bwMode="auto">
          <a:xfrm>
            <a:off x="328613" y="1457325"/>
            <a:ext cx="8202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6"/>
              </a:buBlip>
            </a:pPr>
            <a:r>
              <a:rPr lang="en-US" sz="2000"/>
              <a:t>Signal model has underlying finite parameterization</a:t>
            </a:r>
          </a:p>
        </p:txBody>
      </p:sp>
      <p:grpSp>
        <p:nvGrpSpPr>
          <p:cNvPr id="2" name="Group 103"/>
          <p:cNvGrpSpPr>
            <a:grpSpLocks/>
          </p:cNvGrpSpPr>
          <p:nvPr/>
        </p:nvGrpSpPr>
        <p:grpSpPr bwMode="auto">
          <a:xfrm>
            <a:off x="6692900" y="1276350"/>
            <a:ext cx="2347913" cy="1373188"/>
            <a:chOff x="1979844" y="1903886"/>
            <a:chExt cx="2348316" cy="1372714"/>
          </a:xfrm>
        </p:grpSpPr>
        <p:pic>
          <p:nvPicPr>
            <p:cNvPr id="75805" name="Picture 104"/>
            <p:cNvPicPr>
              <a:picLocks noChangeAspect="1"/>
            </p:cNvPicPr>
            <p:nvPr>
              <p:custDataLst>
                <p:tags r:id="rId8"/>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346239" y="3025140"/>
              <a:ext cx="441960" cy="1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6" name="Straight Connector 105"/>
            <p:cNvCxnSpPr/>
            <p:nvPr/>
          </p:nvCxnSpPr>
          <p:spPr>
            <a:xfrm>
              <a:off x="2319627" y="2925883"/>
              <a:ext cx="2008533" cy="0"/>
            </a:xfrm>
            <a:prstGeom prst="line">
              <a:avLst/>
            </a:prstGeom>
            <a:ln/>
          </p:spPr>
          <p:style>
            <a:lnRef idx="2">
              <a:schemeClr val="dk1"/>
            </a:lnRef>
            <a:fillRef idx="0">
              <a:schemeClr val="dk1"/>
            </a:fillRef>
            <a:effectRef idx="1">
              <a:schemeClr val="dk1"/>
            </a:effectRef>
            <a:fontRef idx="minor">
              <a:schemeClr val="tx1"/>
            </a:fontRef>
          </p:style>
        </p:cxnSp>
        <p:pic>
          <p:nvPicPr>
            <p:cNvPr id="75807" name="Picture 106"/>
            <p:cNvPicPr>
              <a:picLocks noChangeAspect="1"/>
            </p:cNvPicPr>
            <p:nvPr>
              <p:custDataLst>
                <p:tags r:id="rId9"/>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422921" y="2687666"/>
              <a:ext cx="181356" cy="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107"/>
            <p:cNvPicPr>
              <a:picLocks noChangeAspect="1"/>
            </p:cNvPicPr>
            <p:nvPr>
              <p:custDataLst>
                <p:tags r:id="rId10"/>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346230" y="1903886"/>
              <a:ext cx="207264" cy="202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p:nvPr/>
          </p:nvCxnSpPr>
          <p:spPr>
            <a:xfrm flipV="1">
              <a:off x="2884874" y="2170494"/>
              <a:ext cx="0" cy="1106106"/>
            </a:xfrm>
            <a:prstGeom prst="line">
              <a:avLst/>
            </a:prstGeom>
            <a:ln/>
          </p:spPr>
          <p:style>
            <a:lnRef idx="2">
              <a:schemeClr val="dk1"/>
            </a:lnRef>
            <a:fillRef idx="0">
              <a:schemeClr val="dk1"/>
            </a:fillRef>
            <a:effectRef idx="1">
              <a:schemeClr val="dk1"/>
            </a:effectRef>
            <a:fontRef idx="minor">
              <a:schemeClr val="tx1"/>
            </a:fontRef>
          </p:style>
        </p:cxnSp>
        <p:pic>
          <p:nvPicPr>
            <p:cNvPr id="75810" name="Picture 109"/>
            <p:cNvPicPr>
              <a:picLocks noChangeAspect="1"/>
            </p:cNvPicPr>
            <p:nvPr>
              <p:custDataLst>
                <p:tags r:id="rId11"/>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rot="-5400000">
              <a:off x="1713144" y="2736660"/>
              <a:ext cx="737616" cy="20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110"/>
            <p:cNvPicPr>
              <a:picLocks noChangeAspect="1"/>
            </p:cNvPicPr>
            <p:nvPr>
              <p:custDataLst>
                <p:tags r:id="rId1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086496" y="2283647"/>
              <a:ext cx="181356" cy="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2" name="Picture 111"/>
            <p:cNvPicPr>
              <a:picLocks noChangeAspect="1"/>
            </p:cNvPicPr>
            <p:nvPr>
              <p:custDataLst>
                <p:tags r:id="rId1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652752" y="2231831"/>
              <a:ext cx="441960" cy="14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 name="Straight Connector 112"/>
            <p:cNvCxnSpPr/>
            <p:nvPr/>
          </p:nvCxnSpPr>
          <p:spPr>
            <a:xfrm flipV="1">
              <a:off x="3450121" y="2170494"/>
              <a:ext cx="0" cy="1106106"/>
            </a:xfrm>
            <a:prstGeom prst="line">
              <a:avLst/>
            </a:prstGeom>
            <a:ln/>
          </p:spPr>
          <p:style>
            <a:lnRef idx="2">
              <a:schemeClr val="dk1"/>
            </a:lnRef>
            <a:fillRef idx="0">
              <a:schemeClr val="dk1"/>
            </a:fillRef>
            <a:effectRef idx="1">
              <a:schemeClr val="dk1"/>
            </a:effectRef>
            <a:fontRef idx="minor">
              <a:schemeClr val="tx1"/>
            </a:fontRef>
          </p:style>
        </p:cxnSp>
        <p:cxnSp>
          <p:nvCxnSpPr>
            <p:cNvPr id="114" name="Straight Connector 113"/>
            <p:cNvCxnSpPr/>
            <p:nvPr/>
          </p:nvCxnSpPr>
          <p:spPr>
            <a:xfrm>
              <a:off x="2319627" y="2505341"/>
              <a:ext cx="2008533" cy="0"/>
            </a:xfrm>
            <a:prstGeom prst="line">
              <a:avLst/>
            </a:prstGeom>
            <a:ln/>
          </p:spPr>
          <p:style>
            <a:lnRef idx="2">
              <a:schemeClr val="dk1"/>
            </a:lnRef>
            <a:fillRef idx="0">
              <a:schemeClr val="dk1"/>
            </a:fillRef>
            <a:effectRef idx="1">
              <a:schemeClr val="dk1"/>
            </a:effectRef>
            <a:fontRef idx="minor">
              <a:schemeClr val="tx1"/>
            </a:fontRef>
          </p:style>
        </p:cxnSp>
      </p:grpSp>
      <p:sp>
        <p:nvSpPr>
          <p:cNvPr id="120" name="Rectangle 119"/>
          <p:cNvSpPr/>
          <p:nvPr/>
        </p:nvSpPr>
        <p:spPr>
          <a:xfrm>
            <a:off x="8335963" y="2354263"/>
            <a:ext cx="458787" cy="295275"/>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sp>
        <p:nvSpPr>
          <p:cNvPr id="121" name="Text Box 91"/>
          <p:cNvSpPr txBox="1">
            <a:spLocks noChangeArrowheads="1"/>
          </p:cNvSpPr>
          <p:nvPr/>
        </p:nvSpPr>
        <p:spPr bwMode="auto">
          <a:xfrm>
            <a:off x="7722821" y="3306764"/>
            <a:ext cx="1442511" cy="307777"/>
          </a:xfrm>
          <a:prstGeom prst="rect">
            <a:avLst/>
          </a:prstGeom>
          <a:noFill/>
          <a:ln w="9525">
            <a:noFill/>
            <a:miter lim="800000"/>
            <a:headEnd/>
            <a:tailEnd/>
          </a:ln>
        </p:spPr>
        <p:txBody>
          <a:bodyPr wrap="none">
            <a:spAutoFit/>
          </a:bodyPr>
          <a:lstStyle/>
          <a:p>
            <a:pPr algn="r">
              <a:buSzPct val="75000"/>
              <a:defRPr/>
            </a:pPr>
            <a:r>
              <a:rPr lang="en-US" sz="1400" b="1" dirty="0" err="1">
                <a:solidFill>
                  <a:srgbClr val="CC0099"/>
                </a:solidFill>
                <a:latin typeface="+mn-lt"/>
              </a:rPr>
              <a:t>Tropp</a:t>
            </a:r>
            <a:r>
              <a:rPr lang="en-US" sz="1400" b="1" dirty="0">
                <a:solidFill>
                  <a:srgbClr val="CC0099"/>
                </a:solidFill>
                <a:latin typeface="+mn-lt"/>
              </a:rPr>
              <a:t> </a:t>
            </a:r>
            <a:r>
              <a:rPr lang="en-US" sz="1400" b="1" i="1" dirty="0">
                <a:solidFill>
                  <a:srgbClr val="CC0099"/>
                </a:solidFill>
                <a:latin typeface="+mn-lt"/>
              </a:rPr>
              <a:t>et al.</a:t>
            </a:r>
            <a:r>
              <a:rPr lang="en-US" sz="1400" b="1" dirty="0">
                <a:solidFill>
                  <a:srgbClr val="CC0099"/>
                </a:solidFill>
                <a:latin typeface="+mn-lt"/>
              </a:rPr>
              <a:t>, ’09</a:t>
            </a:r>
          </a:p>
        </p:txBody>
      </p:sp>
      <p:pic>
        <p:nvPicPr>
          <p:cNvPr id="57" name="Picture 56"/>
          <p:cNvPicPr>
            <a:picLocks noChangeAspect="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1157288" y="3257550"/>
            <a:ext cx="578326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ectangle 5"/>
          <p:cNvSpPr txBox="1">
            <a:spLocks noChangeArrowheads="1"/>
          </p:cNvSpPr>
          <p:nvPr/>
        </p:nvSpPr>
        <p:spPr bwMode="auto">
          <a:xfrm>
            <a:off x="328613" y="2438400"/>
            <a:ext cx="8202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6"/>
              </a:buBlip>
            </a:pPr>
            <a:r>
              <a:rPr lang="en-US" sz="2000"/>
              <a:t>Continuous-time examples:</a:t>
            </a:r>
          </a:p>
          <a:p>
            <a:pPr lvl="1">
              <a:spcBef>
                <a:spcPct val="20000"/>
              </a:spcBef>
              <a:buSzPct val="75000"/>
              <a:buFontTx/>
              <a:buBlip>
                <a:blip r:embed="rId16"/>
              </a:buBlip>
            </a:pPr>
            <a:r>
              <a:rPr lang="en-US" sz="2000"/>
              <a:t>Sparse trigonometric polynomials</a:t>
            </a:r>
          </a:p>
        </p:txBody>
      </p:sp>
      <p:sp>
        <p:nvSpPr>
          <p:cNvPr id="59" name="Rectangle 5"/>
          <p:cNvSpPr txBox="1">
            <a:spLocks noChangeArrowheads="1"/>
          </p:cNvSpPr>
          <p:nvPr/>
        </p:nvSpPr>
        <p:spPr bwMode="auto">
          <a:xfrm>
            <a:off x="328613" y="3784600"/>
            <a:ext cx="8202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lvl="1">
              <a:spcBef>
                <a:spcPct val="20000"/>
              </a:spcBef>
              <a:buSzPct val="75000"/>
              <a:buFontTx/>
              <a:buBlip>
                <a:blip r:embed="rId16"/>
              </a:buBlip>
            </a:pPr>
            <a:r>
              <a:rPr lang="en-US" sz="2000"/>
              <a:t>Sparse piece-wise constant with integer knots</a:t>
            </a:r>
          </a:p>
        </p:txBody>
      </p:sp>
      <p:sp>
        <p:nvSpPr>
          <p:cNvPr id="60" name="Rectangle 5"/>
          <p:cNvSpPr txBox="1">
            <a:spLocks noChangeArrowheads="1"/>
          </p:cNvSpPr>
          <p:nvPr/>
        </p:nvSpPr>
        <p:spPr bwMode="auto">
          <a:xfrm>
            <a:off x="328613" y="5192713"/>
            <a:ext cx="61674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6"/>
              </a:buBlip>
            </a:pPr>
            <a:r>
              <a:rPr lang="en-US" sz="2000"/>
              <a:t>Discrete-time examples:</a:t>
            </a:r>
          </a:p>
          <a:p>
            <a:pPr lvl="1">
              <a:spcBef>
                <a:spcPct val="20000"/>
              </a:spcBef>
              <a:buSzPct val="75000"/>
              <a:buFontTx/>
              <a:buBlip>
                <a:blip r:embed="rId16"/>
              </a:buBlip>
            </a:pPr>
            <a:r>
              <a:rPr lang="en-US" sz="2000"/>
              <a:t>Compressed sensing</a:t>
            </a:r>
          </a:p>
          <a:p>
            <a:pPr lvl="1">
              <a:spcBef>
                <a:spcPct val="20000"/>
              </a:spcBef>
              <a:buSzPct val="75000"/>
              <a:buFontTx/>
              <a:buBlip>
                <a:blip r:embed="rId16"/>
              </a:buBlip>
            </a:pPr>
            <a:r>
              <a:rPr lang="en-US" sz="2000"/>
              <a:t>Block sparsity, tree-sparse models</a:t>
            </a:r>
          </a:p>
        </p:txBody>
      </p:sp>
      <p:grpSp>
        <p:nvGrpSpPr>
          <p:cNvPr id="4" name="Group 11"/>
          <p:cNvGrpSpPr>
            <a:grpSpLocks/>
          </p:cNvGrpSpPr>
          <p:nvPr/>
        </p:nvGrpSpPr>
        <p:grpSpPr bwMode="auto">
          <a:xfrm>
            <a:off x="3009900" y="4268788"/>
            <a:ext cx="3106738" cy="812800"/>
            <a:chOff x="4429919" y="4470400"/>
            <a:chExt cx="3107437" cy="812601"/>
          </a:xfrm>
        </p:grpSpPr>
        <p:sp>
          <p:nvSpPr>
            <p:cNvPr id="75790" name="Line 4"/>
            <p:cNvSpPr>
              <a:spLocks noChangeShapeType="1"/>
            </p:cNvSpPr>
            <p:nvPr/>
          </p:nvSpPr>
          <p:spPr bwMode="auto">
            <a:xfrm>
              <a:off x="4429919" y="5094759"/>
              <a:ext cx="302577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75791" name="Picture 1"/>
            <p:cNvPicPr>
              <a:picLocks noChangeAspect="1"/>
            </p:cNvPicPr>
            <p:nvPr>
              <p:custDataLst>
                <p:tags r:id="rId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7482682" y="5013797"/>
              <a:ext cx="54674" cy="11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2" name="Picture 111" descr="addin_tmp.png"/>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563269" y="5160319"/>
              <a:ext cx="74613"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606172" y="4635460"/>
              <a:ext cx="314396" cy="458675"/>
            </a:xfrm>
            <a:prstGeom prst="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rtl="1">
                <a:defRPr/>
              </a:pPr>
              <a:endParaRPr lang="he-IL"/>
            </a:p>
          </p:txBody>
        </p:sp>
        <p:sp>
          <p:nvSpPr>
            <p:cNvPr id="136" name="Rectangle 135"/>
            <p:cNvSpPr/>
            <p:nvPr/>
          </p:nvSpPr>
          <p:spPr>
            <a:xfrm>
              <a:off x="4920567" y="4865590"/>
              <a:ext cx="315983" cy="228544"/>
            </a:xfrm>
            <a:prstGeom prst="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rtl="1">
                <a:defRPr/>
              </a:pPr>
              <a:endParaRPr lang="he-IL"/>
            </a:p>
          </p:txBody>
        </p:sp>
        <p:sp>
          <p:nvSpPr>
            <p:cNvPr id="139" name="Rectangle 138"/>
            <p:cNvSpPr/>
            <p:nvPr/>
          </p:nvSpPr>
          <p:spPr>
            <a:xfrm>
              <a:off x="5866930" y="4470400"/>
              <a:ext cx="314396" cy="623734"/>
            </a:xfrm>
            <a:prstGeom prst="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rtl="1">
                <a:defRPr/>
              </a:pPr>
              <a:endParaRPr lang="he-IL"/>
            </a:p>
          </p:txBody>
        </p:sp>
        <p:sp>
          <p:nvSpPr>
            <p:cNvPr id="141" name="Rectangle 140"/>
            <p:cNvSpPr/>
            <p:nvPr/>
          </p:nvSpPr>
          <p:spPr>
            <a:xfrm flipV="1">
              <a:off x="6497309" y="5094134"/>
              <a:ext cx="314396" cy="184105"/>
            </a:xfrm>
            <a:prstGeom prst="rect">
              <a:avLst/>
            </a:prstGeom>
            <a:noFill/>
          </p:spPr>
          <p:style>
            <a:lnRef idx="2">
              <a:schemeClr val="accent6"/>
            </a:lnRef>
            <a:fillRef idx="1">
              <a:schemeClr val="lt1"/>
            </a:fillRef>
            <a:effectRef idx="0">
              <a:schemeClr val="accent6"/>
            </a:effectRef>
            <a:fontRef idx="minor">
              <a:schemeClr val="dk1"/>
            </a:fontRef>
          </p:style>
          <p:txBody>
            <a:bodyPr rtlCol="1" anchor="ctr"/>
            <a:lstStyle/>
            <a:p>
              <a:pPr algn="ctr" rtl="1">
                <a:defRPr/>
              </a:pPr>
              <a:endParaRPr lang="he-IL"/>
            </a:p>
          </p:txBody>
        </p:sp>
        <p:pic>
          <p:nvPicPr>
            <p:cNvPr id="75797" name="Picture 3"/>
            <p:cNvPicPr>
              <a:picLocks noChangeAspect="1"/>
            </p:cNvPicPr>
            <p:nvPr>
              <p:custDataLst>
                <p:tags r:id="rId4"/>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4883943" y="5160320"/>
              <a:ext cx="60008" cy="12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8" name="Picture 5"/>
            <p:cNvPicPr>
              <a:picLocks noChangeAspect="1"/>
            </p:cNvPicPr>
            <p:nvPr>
              <p:custDataLst>
                <p:tags r:id="rId5"/>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199062" y="5160320"/>
              <a:ext cx="72009" cy="12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99" name="Picture 6"/>
            <p:cNvPicPr>
              <a:picLocks noChangeAspect="1"/>
            </p:cNvPicPr>
            <p:nvPr>
              <p:custDataLst>
                <p:tags r:id="rId6"/>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516561" y="5160319"/>
              <a:ext cx="74676" cy="12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0" name="Picture 10"/>
            <p:cNvPicPr>
              <a:picLocks noChangeAspect="1"/>
            </p:cNvPicPr>
            <p:nvPr>
              <p:custDataLst>
                <p:tags r:id="rId7"/>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7098640" y="5141269"/>
              <a:ext cx="149352" cy="12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801" name="Group 190"/>
            <p:cNvGrpSpPr>
              <a:grpSpLocks/>
            </p:cNvGrpSpPr>
            <p:nvPr/>
          </p:nvGrpSpPr>
          <p:grpSpPr bwMode="auto">
            <a:xfrm>
              <a:off x="5813284" y="5194769"/>
              <a:ext cx="384201" cy="66675"/>
              <a:chOff x="5227607" y="2589213"/>
              <a:chExt cx="506443" cy="88900"/>
            </a:xfrm>
          </p:grpSpPr>
          <p:sp>
            <p:nvSpPr>
              <p:cNvPr id="75802" name="Oval 70"/>
              <p:cNvSpPr>
                <a:spLocks noChangeArrowheads="1"/>
              </p:cNvSpPr>
              <p:nvPr/>
            </p:nvSpPr>
            <p:spPr bwMode="auto">
              <a:xfrm>
                <a:off x="5227607" y="2589213"/>
                <a:ext cx="88899"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75803" name="Oval 71"/>
              <p:cNvSpPr>
                <a:spLocks noChangeArrowheads="1"/>
              </p:cNvSpPr>
              <p:nvPr/>
            </p:nvSpPr>
            <p:spPr bwMode="auto">
              <a:xfrm>
                <a:off x="5445100" y="2589213"/>
                <a:ext cx="88899"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75804" name="Oval 72"/>
              <p:cNvSpPr>
                <a:spLocks noChangeArrowheads="1"/>
              </p:cNvSpPr>
              <p:nvPr/>
            </p:nvSpPr>
            <p:spPr bwMode="auto">
              <a:xfrm>
                <a:off x="5645151" y="2589213"/>
                <a:ext cx="88899" cy="88900"/>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grpSp>
      <p:sp>
        <p:nvSpPr>
          <p:cNvPr id="154" name="Rectangle 21"/>
          <p:cNvSpPr>
            <a:spLocks noChangeArrowheads="1"/>
          </p:cNvSpPr>
          <p:nvPr/>
        </p:nvSpPr>
        <p:spPr bwMode="auto">
          <a:xfrm>
            <a:off x="6109643" y="5657850"/>
            <a:ext cx="30343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en-US" sz="1400" b="1" dirty="0" err="1">
                <a:solidFill>
                  <a:srgbClr val="CC0099"/>
                </a:solidFill>
              </a:rPr>
              <a:t>Donoho</a:t>
            </a:r>
            <a:r>
              <a:rPr lang="en-US" sz="1400" b="1" dirty="0">
                <a:solidFill>
                  <a:srgbClr val="CC0099"/>
                </a:solidFill>
              </a:rPr>
              <a:t>, </a:t>
            </a:r>
            <a:r>
              <a:rPr lang="en-US" sz="1400" b="1" dirty="0" err="1">
                <a:solidFill>
                  <a:srgbClr val="CC0099"/>
                </a:solidFill>
              </a:rPr>
              <a:t>Candès</a:t>
            </a:r>
            <a:r>
              <a:rPr lang="en-US" sz="1400" b="1" dirty="0">
                <a:solidFill>
                  <a:srgbClr val="CC0099"/>
                </a:solidFill>
              </a:rPr>
              <a:t>-Romberg-Tao, </a:t>
            </a:r>
            <a:r>
              <a:rPr lang="en-US" sz="1400" b="1" dirty="0" smtClean="0">
                <a:solidFill>
                  <a:srgbClr val="CC0099"/>
                </a:solidFill>
              </a:rPr>
              <a:t>‘06</a:t>
            </a:r>
            <a:endParaRPr lang="he-IL" sz="1400" dirty="0"/>
          </a:p>
        </p:txBody>
      </p:sp>
      <p:sp>
        <p:nvSpPr>
          <p:cNvPr id="155" name="Rectangle 21"/>
          <p:cNvSpPr>
            <a:spLocks noChangeArrowheads="1"/>
          </p:cNvSpPr>
          <p:nvPr/>
        </p:nvSpPr>
        <p:spPr bwMode="auto">
          <a:xfrm>
            <a:off x="6190853" y="5935663"/>
            <a:ext cx="29626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400" b="1" dirty="0" err="1">
                <a:solidFill>
                  <a:srgbClr val="CC0099"/>
                </a:solidFill>
              </a:rPr>
              <a:t>Baraniuk</a:t>
            </a:r>
            <a:r>
              <a:rPr lang="en-US" sz="1400" b="1" dirty="0">
                <a:solidFill>
                  <a:srgbClr val="CC0099"/>
                </a:solidFill>
              </a:rPr>
              <a:t> </a:t>
            </a:r>
            <a:r>
              <a:rPr lang="en-US" sz="1400" b="1" i="1" dirty="0">
                <a:solidFill>
                  <a:srgbClr val="CC0099"/>
                </a:solidFill>
              </a:rPr>
              <a:t>et al.</a:t>
            </a:r>
            <a:r>
              <a:rPr lang="en-US" sz="1400" b="1" dirty="0">
                <a:solidFill>
                  <a:srgbClr val="CC0099"/>
                </a:solidFill>
              </a:rPr>
              <a:t>, </a:t>
            </a:r>
            <a:r>
              <a:rPr lang="en-US" sz="1400" b="1" dirty="0" err="1">
                <a:solidFill>
                  <a:srgbClr val="CC0099"/>
                </a:solidFill>
              </a:rPr>
              <a:t>Eldar</a:t>
            </a:r>
            <a:r>
              <a:rPr lang="en-US" sz="1400" b="1" dirty="0">
                <a:solidFill>
                  <a:srgbClr val="CC0099"/>
                </a:solidFill>
              </a:rPr>
              <a:t> </a:t>
            </a:r>
            <a:r>
              <a:rPr lang="en-US" sz="1400" b="1" i="1" dirty="0">
                <a:solidFill>
                  <a:srgbClr val="CC0099"/>
                </a:solidFill>
              </a:rPr>
              <a:t>et al.</a:t>
            </a:r>
            <a:r>
              <a:rPr lang="en-US" sz="1400" b="1" dirty="0">
                <a:solidFill>
                  <a:srgbClr val="CC0099"/>
                </a:solidFill>
              </a:rPr>
              <a:t>, ’09-’11</a:t>
            </a:r>
            <a:endParaRPr lang="he-IL" sz="1400" dirty="0"/>
          </a:p>
        </p:txBody>
      </p:sp>
      <p:sp>
        <p:nvSpPr>
          <p:cNvPr id="39" name="Text Box 91"/>
          <p:cNvSpPr txBox="1">
            <a:spLocks noChangeArrowheads="1"/>
          </p:cNvSpPr>
          <p:nvPr/>
        </p:nvSpPr>
        <p:spPr bwMode="auto">
          <a:xfrm>
            <a:off x="7162181" y="3028952"/>
            <a:ext cx="2000869" cy="307777"/>
          </a:xfrm>
          <a:prstGeom prst="rect">
            <a:avLst/>
          </a:prstGeom>
          <a:noFill/>
          <a:ln w="9525">
            <a:noFill/>
            <a:miter lim="800000"/>
            <a:headEnd/>
            <a:tailEnd/>
          </a:ln>
        </p:spPr>
        <p:txBody>
          <a:bodyPr wrap="none">
            <a:spAutoFit/>
          </a:bodyPr>
          <a:lstStyle/>
          <a:p>
            <a:pPr algn="r">
              <a:buSzPct val="75000"/>
              <a:defRPr/>
            </a:pPr>
            <a:r>
              <a:rPr lang="en-US" sz="1400" b="1" dirty="0" err="1" smtClean="0">
                <a:solidFill>
                  <a:srgbClr val="CC0099"/>
                </a:solidFill>
                <a:latin typeface="+mn-lt"/>
              </a:rPr>
              <a:t>Kunis</a:t>
            </a:r>
            <a:r>
              <a:rPr lang="en-US" sz="1400" b="1" dirty="0" smtClean="0">
                <a:solidFill>
                  <a:srgbClr val="CC0099"/>
                </a:solidFill>
                <a:latin typeface="+mn-lt"/>
              </a:rPr>
              <a:t> and </a:t>
            </a:r>
            <a:r>
              <a:rPr lang="en-US" sz="1400" b="1" dirty="0" err="1" smtClean="0">
                <a:solidFill>
                  <a:srgbClr val="CC0099"/>
                </a:solidFill>
                <a:latin typeface="+mn-lt"/>
              </a:rPr>
              <a:t>Rauhut</a:t>
            </a:r>
            <a:r>
              <a:rPr lang="en-US" sz="1400" b="1" dirty="0" smtClean="0">
                <a:solidFill>
                  <a:srgbClr val="CC0099"/>
                </a:solidFill>
                <a:latin typeface="+mn-lt"/>
              </a:rPr>
              <a:t>, ’08</a:t>
            </a:r>
            <a:endParaRPr lang="en-US" sz="1400" b="1" dirty="0">
              <a:solidFill>
                <a:srgbClr val="CC0099"/>
              </a:solidFill>
              <a:latin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p:txBody>
          <a:bodyPr/>
          <a:lstStyle/>
          <a:p>
            <a:r>
              <a:rPr lang="en-US" sz="4000" smtClean="0"/>
              <a:t>Tutorial Goal</a:t>
            </a:r>
          </a:p>
        </p:txBody>
      </p:sp>
      <p:sp>
        <p:nvSpPr>
          <p:cNvPr id="31747" name="Rectangle 5"/>
          <p:cNvSpPr txBox="1">
            <a:spLocks noChangeArrowheads="1"/>
          </p:cNvSpPr>
          <p:nvPr/>
        </p:nvSpPr>
        <p:spPr bwMode="auto">
          <a:xfrm>
            <a:off x="390525" y="2219325"/>
            <a:ext cx="8482013"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endParaRPr lang="en-US" sz="2000" dirty="0"/>
          </a:p>
          <a:p>
            <a:pPr>
              <a:spcBef>
                <a:spcPct val="20000"/>
              </a:spcBef>
              <a:buSzPct val="75000"/>
              <a:buFontTx/>
              <a:buBlip>
                <a:blip r:embed="rId3"/>
              </a:buBlip>
            </a:pPr>
            <a:r>
              <a:rPr lang="en-US" sz="2000" dirty="0"/>
              <a:t>Feel free to ask questions</a:t>
            </a:r>
          </a:p>
          <a:p>
            <a:pPr>
              <a:spcBef>
                <a:spcPct val="20000"/>
              </a:spcBef>
              <a:buSzPct val="75000"/>
              <a:buFontTx/>
              <a:buBlip>
                <a:blip r:embed="rId3"/>
              </a:buBlip>
            </a:pPr>
            <a:r>
              <a:rPr lang="en-US" sz="2000" dirty="0"/>
              <a:t>Raise ideas</a:t>
            </a:r>
          </a:p>
          <a:p>
            <a:pPr>
              <a:spcBef>
                <a:spcPct val="20000"/>
              </a:spcBef>
              <a:buSzPct val="75000"/>
              <a:buFontTx/>
              <a:buBlip>
                <a:blip r:embed="rId3"/>
              </a:buBlip>
            </a:pPr>
            <a:r>
              <a:rPr lang="en-US" sz="2000" dirty="0"/>
              <a:t>Slow </a:t>
            </a:r>
            <a:r>
              <a:rPr lang="en-US" sz="2000" dirty="0" smtClean="0"/>
              <a:t>me </a:t>
            </a:r>
            <a:r>
              <a:rPr lang="en-US" sz="2000" dirty="0"/>
              <a:t>down if things are too fast …</a:t>
            </a:r>
          </a:p>
          <a:p>
            <a:pPr>
              <a:spcBef>
                <a:spcPct val="20000"/>
              </a:spcBef>
              <a:buSzPct val="75000"/>
            </a:pPr>
            <a:r>
              <a:rPr lang="en-US" sz="2000" dirty="0"/>
              <a:t> </a:t>
            </a:r>
          </a:p>
          <a:p>
            <a:pPr>
              <a:spcBef>
                <a:spcPct val="20000"/>
              </a:spcBef>
              <a:buSzPct val="75000"/>
              <a:buFontTx/>
              <a:buBlip>
                <a:blip r:embed="rId3"/>
              </a:buBlip>
            </a:pPr>
            <a:endParaRPr lang="en-US" sz="2000" dirty="0"/>
          </a:p>
        </p:txBody>
      </p:sp>
      <p:sp>
        <p:nvSpPr>
          <p:cNvPr id="6" name="Text Box 20"/>
          <p:cNvSpPr txBox="1">
            <a:spLocks noChangeArrowheads="1"/>
          </p:cNvSpPr>
          <p:nvPr/>
        </p:nvSpPr>
        <p:spPr bwMode="auto">
          <a:xfrm>
            <a:off x="2159000" y="1558925"/>
            <a:ext cx="83581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800">
                <a:solidFill>
                  <a:srgbClr val="FF0000"/>
                </a:solidFill>
                <a:cs typeface="Tahoma" pitchFamily="34" charset="0"/>
              </a:rPr>
              <a:t>To be as interactive as possible!</a:t>
            </a:r>
          </a:p>
        </p:txBody>
      </p:sp>
      <p:sp>
        <p:nvSpPr>
          <p:cNvPr id="9" name="Text Box 20"/>
          <p:cNvSpPr txBox="1">
            <a:spLocks noChangeArrowheads="1"/>
          </p:cNvSpPr>
          <p:nvPr/>
        </p:nvSpPr>
        <p:spPr bwMode="auto">
          <a:xfrm>
            <a:off x="4605338" y="4835525"/>
            <a:ext cx="8358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800">
                <a:solidFill>
                  <a:srgbClr val="FF0000"/>
                </a:solidFill>
                <a:cs typeface="Tahoma" pitchFamily="34" charset="0"/>
              </a:rPr>
              <a:t>Hope you learn and enjoy!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9"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p:txBody>
          <a:bodyPr/>
          <a:lstStyle/>
          <a:p>
            <a:r>
              <a:rPr lang="en-US" sz="4000" dirty="0" smtClean="0"/>
              <a:t>Compressed Sensing = Union</a:t>
            </a:r>
          </a:p>
        </p:txBody>
      </p:sp>
      <p:sp>
        <p:nvSpPr>
          <p:cNvPr id="189443" name="AutoShape 10"/>
          <p:cNvSpPr>
            <a:spLocks noChangeArrowheads="1"/>
          </p:cNvSpPr>
          <p:nvPr/>
        </p:nvSpPr>
        <p:spPr bwMode="auto">
          <a:xfrm rot="14844216" flipV="1">
            <a:off x="4886325" y="2606675"/>
            <a:ext cx="3270250" cy="641350"/>
          </a:xfrm>
          <a:prstGeom prst="parallelogram">
            <a:avLst>
              <a:gd name="adj" fmla="val 86872"/>
            </a:avLst>
          </a:prstGeom>
          <a:solidFill>
            <a:srgbClr val="BBE0E3">
              <a:alpha val="70195"/>
            </a:srgbClr>
          </a:solidFill>
          <a:ln w="9525" algn="ctr">
            <a:solidFill>
              <a:schemeClr val="tx1"/>
            </a:solidFill>
            <a:miter lim="800000"/>
            <a:headEnd/>
            <a:tailEnd/>
          </a:ln>
        </p:spPr>
        <p:txBody>
          <a:bodyPr wrap="none" anchor="ctr"/>
          <a:lstStyle/>
          <a:p>
            <a:endParaRPr lang="ru-RU"/>
          </a:p>
        </p:txBody>
      </p:sp>
      <p:sp>
        <p:nvSpPr>
          <p:cNvPr id="189444" name="AutoShape 12"/>
          <p:cNvSpPr>
            <a:spLocks noChangeArrowheads="1"/>
          </p:cNvSpPr>
          <p:nvPr/>
        </p:nvSpPr>
        <p:spPr bwMode="auto">
          <a:xfrm>
            <a:off x="5000625" y="3200400"/>
            <a:ext cx="4073525" cy="285750"/>
          </a:xfrm>
          <a:prstGeom prst="parallelogram">
            <a:avLst>
              <a:gd name="adj" fmla="val 356389"/>
            </a:avLst>
          </a:prstGeom>
          <a:solidFill>
            <a:srgbClr val="BBE0E3">
              <a:alpha val="70195"/>
            </a:srgbClr>
          </a:solidFill>
          <a:ln w="9525" algn="ctr">
            <a:solidFill>
              <a:schemeClr val="tx1"/>
            </a:solidFill>
            <a:miter lim="800000"/>
            <a:headEnd/>
            <a:tailEnd/>
          </a:ln>
        </p:spPr>
        <p:txBody>
          <a:bodyPr wrap="none" anchor="ctr"/>
          <a:lstStyle/>
          <a:p>
            <a:endParaRPr lang="ru-RU"/>
          </a:p>
        </p:txBody>
      </p:sp>
      <p:sp>
        <p:nvSpPr>
          <p:cNvPr id="189445" name="Line 14"/>
          <p:cNvSpPr>
            <a:spLocks noChangeShapeType="1"/>
          </p:cNvSpPr>
          <p:nvPr/>
        </p:nvSpPr>
        <p:spPr bwMode="auto">
          <a:xfrm flipV="1">
            <a:off x="6284913" y="3198813"/>
            <a:ext cx="690562" cy="285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 name="Text Box 13"/>
          <p:cNvSpPr txBox="1">
            <a:spLocks noChangeArrowheads="1"/>
          </p:cNvSpPr>
          <p:nvPr/>
        </p:nvSpPr>
        <p:spPr bwMode="auto">
          <a:xfrm>
            <a:off x="6638925" y="1789113"/>
            <a:ext cx="2352675" cy="369887"/>
          </a:xfrm>
          <a:prstGeom prst="rect">
            <a:avLst/>
          </a:prstGeom>
          <a:noFill/>
          <a:ln w="9525" algn="ctr">
            <a:noFill/>
            <a:miter lim="800000"/>
            <a:headEnd/>
            <a:tailEnd/>
          </a:ln>
        </p:spPr>
        <p:txBody>
          <a:bodyPr wrap="none">
            <a:spAutoFit/>
          </a:bodyPr>
          <a:lstStyle/>
          <a:p>
            <a:pPr eaLnBrk="0" hangingPunct="0">
              <a:buSzPct val="75000"/>
              <a:defRPr/>
            </a:pPr>
            <a:r>
              <a:rPr lang="en-US" dirty="0">
                <a:latin typeface="+mn-lt"/>
              </a:rPr>
              <a:t>Each      is a subspace</a:t>
            </a:r>
          </a:p>
        </p:txBody>
      </p:sp>
      <p:pic>
        <p:nvPicPr>
          <p:cNvPr id="189447" name="Picture 114" descr="addin_tmp.png"/>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7291388" y="1874838"/>
            <a:ext cx="2238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8" name="Picture 110" descr="addin_tmp.png"/>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400925" y="3240088"/>
            <a:ext cx="246063"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9" name="Picture 111" descr="addin_tmp.png"/>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6294438" y="2459038"/>
            <a:ext cx="25082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91" descr="addin_tmp"/>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546600" y="2362200"/>
            <a:ext cx="10795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84" descr="addin_tmp"/>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541588" y="2871788"/>
            <a:ext cx="207962"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83" descr="addin_tmp"/>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255838" y="2863850"/>
            <a:ext cx="204787"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 name="Picture 82" descr="addin_tmp"/>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01650" y="2192338"/>
            <a:ext cx="984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 Box 99"/>
          <p:cNvSpPr txBox="1">
            <a:spLocks noChangeArrowheads="1"/>
          </p:cNvSpPr>
          <p:nvPr/>
        </p:nvSpPr>
        <p:spPr bwMode="auto">
          <a:xfrm>
            <a:off x="593725" y="2073275"/>
            <a:ext cx="10493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 sparse</a:t>
            </a:r>
          </a:p>
        </p:txBody>
      </p:sp>
      <p:pic>
        <p:nvPicPr>
          <p:cNvPr id="106" name="Picture 85" descr="addin_tmp"/>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976688" y="2887663"/>
            <a:ext cx="204787"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Rectangle 5"/>
          <p:cNvSpPr txBox="1">
            <a:spLocks noChangeArrowheads="1"/>
          </p:cNvSpPr>
          <p:nvPr/>
        </p:nvSpPr>
        <p:spPr bwMode="auto">
          <a:xfrm>
            <a:off x="315913" y="4705350"/>
            <a:ext cx="848201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9"/>
              </a:buBlip>
            </a:pPr>
            <a:r>
              <a:rPr lang="en-US" sz="2000" dirty="0"/>
              <a:t> </a:t>
            </a:r>
            <a:r>
              <a:rPr lang="en-US" sz="2000" dirty="0" err="1"/>
              <a:t>Denoising</a:t>
            </a:r>
            <a:r>
              <a:rPr lang="en-US" sz="2000" dirty="0"/>
              <a:t> and </a:t>
            </a:r>
            <a:r>
              <a:rPr lang="en-US" sz="2000" dirty="0" err="1"/>
              <a:t>deblurring</a:t>
            </a:r>
            <a:r>
              <a:rPr lang="en-US" sz="2000" dirty="0"/>
              <a:t> </a:t>
            </a:r>
          </a:p>
          <a:p>
            <a:pPr>
              <a:spcBef>
                <a:spcPct val="20000"/>
              </a:spcBef>
              <a:buSzPct val="75000"/>
              <a:buFontTx/>
              <a:buBlip>
                <a:blip r:embed="rId19"/>
              </a:buBlip>
            </a:pPr>
            <a:r>
              <a:rPr lang="en-US" sz="2000" dirty="0"/>
              <a:t> Tracking and classification </a:t>
            </a:r>
          </a:p>
          <a:p>
            <a:pPr>
              <a:spcBef>
                <a:spcPct val="20000"/>
              </a:spcBef>
              <a:buSzPct val="75000"/>
              <a:buFontTx/>
              <a:buBlip>
                <a:blip r:embed="rId19"/>
              </a:buBlip>
            </a:pPr>
            <a:r>
              <a:rPr lang="en-US" sz="2000" dirty="0"/>
              <a:t> Compressed </a:t>
            </a:r>
            <a:r>
              <a:rPr lang="en-US" sz="2000" dirty="0" smtClean="0"/>
              <a:t>sensing</a:t>
            </a:r>
            <a:endParaRPr lang="en-US" sz="1700" dirty="0"/>
          </a:p>
        </p:txBody>
      </p:sp>
      <p:sp>
        <p:nvSpPr>
          <p:cNvPr id="71" name="Rectangle 70"/>
          <p:cNvSpPr>
            <a:spLocks noChangeArrowheads="1"/>
          </p:cNvSpPr>
          <p:nvPr/>
        </p:nvSpPr>
        <p:spPr bwMode="auto">
          <a:xfrm>
            <a:off x="276225" y="3832225"/>
            <a:ext cx="6194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a:solidFill>
                  <a:srgbClr val="000000"/>
                </a:solidFill>
              </a:rPr>
              <a:t>Sparsity models have been used successfully in many applications such as:</a:t>
            </a:r>
            <a:endParaRPr lang="ru-RU" sz="2000">
              <a:solidFill>
                <a:srgbClr val="000000"/>
              </a:solidFill>
            </a:endParaRPr>
          </a:p>
        </p:txBody>
      </p:sp>
      <p:grpSp>
        <p:nvGrpSpPr>
          <p:cNvPr id="189458" name="Group 78"/>
          <p:cNvGrpSpPr>
            <a:grpSpLocks/>
          </p:cNvGrpSpPr>
          <p:nvPr/>
        </p:nvGrpSpPr>
        <p:grpSpPr bwMode="auto">
          <a:xfrm>
            <a:off x="2300288" y="1641475"/>
            <a:ext cx="1830387" cy="1150938"/>
            <a:chOff x="2300288" y="1641475"/>
            <a:chExt cx="1831042" cy="1150938"/>
          </a:xfrm>
        </p:grpSpPr>
        <p:sp>
          <p:nvSpPr>
            <p:cNvPr id="189460" name="Rectangle 23"/>
            <p:cNvSpPr>
              <a:spLocks noChangeArrowheads="1"/>
            </p:cNvSpPr>
            <p:nvPr/>
          </p:nvSpPr>
          <p:spPr bwMode="auto">
            <a:xfrm>
              <a:off x="2300288" y="16414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61" name="Rectangle 24"/>
            <p:cNvSpPr>
              <a:spLocks noChangeArrowheads="1"/>
            </p:cNvSpPr>
            <p:nvPr/>
          </p:nvSpPr>
          <p:spPr bwMode="auto">
            <a:xfrm>
              <a:off x="2300288" y="17859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62" name="Rectangle 25"/>
            <p:cNvSpPr>
              <a:spLocks noChangeArrowheads="1"/>
            </p:cNvSpPr>
            <p:nvPr/>
          </p:nvSpPr>
          <p:spPr bwMode="auto">
            <a:xfrm>
              <a:off x="2300288" y="1928813"/>
              <a:ext cx="142875" cy="14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2000"/>
            </a:p>
          </p:txBody>
        </p:sp>
        <p:sp>
          <p:nvSpPr>
            <p:cNvPr id="189463" name="Rectangle 26"/>
            <p:cNvSpPr>
              <a:spLocks noChangeArrowheads="1"/>
            </p:cNvSpPr>
            <p:nvPr/>
          </p:nvSpPr>
          <p:spPr bwMode="auto">
            <a:xfrm>
              <a:off x="2300288" y="20732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64" name="Rectangle 27"/>
            <p:cNvSpPr>
              <a:spLocks noChangeArrowheads="1"/>
            </p:cNvSpPr>
            <p:nvPr/>
          </p:nvSpPr>
          <p:spPr bwMode="auto">
            <a:xfrm>
              <a:off x="2300288" y="2217738"/>
              <a:ext cx="142875" cy="142875"/>
            </a:xfrm>
            <a:prstGeom prst="rect">
              <a:avLst/>
            </a:prstGeom>
            <a:solidFill>
              <a:srgbClr val="FF0000"/>
            </a:solidFill>
            <a:ln w="9525">
              <a:solidFill>
                <a:schemeClr val="tx1"/>
              </a:solidFill>
              <a:miter lim="800000"/>
              <a:headEnd/>
              <a:tailEnd/>
            </a:ln>
          </p:spPr>
          <p:txBody>
            <a:bodyPr wrap="none" anchor="ctr"/>
            <a:lstStyle/>
            <a:p>
              <a:endParaRPr lang="ru-RU" sz="2000"/>
            </a:p>
          </p:txBody>
        </p:sp>
        <p:sp>
          <p:nvSpPr>
            <p:cNvPr id="189465" name="Rectangle 28"/>
            <p:cNvSpPr>
              <a:spLocks noChangeArrowheads="1"/>
            </p:cNvSpPr>
            <p:nvPr/>
          </p:nvSpPr>
          <p:spPr bwMode="auto">
            <a:xfrm>
              <a:off x="2300288" y="2362200"/>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66" name="Rectangle 29"/>
            <p:cNvSpPr>
              <a:spLocks noChangeArrowheads="1"/>
            </p:cNvSpPr>
            <p:nvPr/>
          </p:nvSpPr>
          <p:spPr bwMode="auto">
            <a:xfrm>
              <a:off x="2300288" y="2505075"/>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67" name="Rectangle 30"/>
            <p:cNvSpPr>
              <a:spLocks noChangeArrowheads="1"/>
            </p:cNvSpPr>
            <p:nvPr/>
          </p:nvSpPr>
          <p:spPr bwMode="auto">
            <a:xfrm>
              <a:off x="2300288" y="2649538"/>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68" name="Rectangle 31"/>
            <p:cNvSpPr>
              <a:spLocks noChangeArrowheads="1"/>
            </p:cNvSpPr>
            <p:nvPr/>
          </p:nvSpPr>
          <p:spPr bwMode="auto">
            <a:xfrm>
              <a:off x="2552700" y="16414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69" name="Rectangle 32"/>
            <p:cNvSpPr>
              <a:spLocks noChangeArrowheads="1"/>
            </p:cNvSpPr>
            <p:nvPr/>
          </p:nvSpPr>
          <p:spPr bwMode="auto">
            <a:xfrm>
              <a:off x="2552700" y="17859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70" name="Rectangle 33"/>
            <p:cNvSpPr>
              <a:spLocks noChangeArrowheads="1"/>
            </p:cNvSpPr>
            <p:nvPr/>
          </p:nvSpPr>
          <p:spPr bwMode="auto">
            <a:xfrm>
              <a:off x="2552700" y="1928813"/>
              <a:ext cx="142875" cy="14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2000"/>
            </a:p>
          </p:txBody>
        </p:sp>
        <p:sp>
          <p:nvSpPr>
            <p:cNvPr id="189471" name="Rectangle 34"/>
            <p:cNvSpPr>
              <a:spLocks noChangeArrowheads="1"/>
            </p:cNvSpPr>
            <p:nvPr/>
          </p:nvSpPr>
          <p:spPr bwMode="auto">
            <a:xfrm>
              <a:off x="2552700" y="2073275"/>
              <a:ext cx="142875" cy="142875"/>
            </a:xfrm>
            <a:prstGeom prst="rect">
              <a:avLst/>
            </a:prstGeom>
            <a:solidFill>
              <a:srgbClr val="FF0000"/>
            </a:solidFill>
            <a:ln w="9525">
              <a:solidFill>
                <a:schemeClr val="tx1"/>
              </a:solidFill>
              <a:miter lim="800000"/>
              <a:headEnd/>
              <a:tailEnd/>
            </a:ln>
          </p:spPr>
          <p:txBody>
            <a:bodyPr wrap="none" anchor="ctr"/>
            <a:lstStyle/>
            <a:p>
              <a:endParaRPr lang="ru-RU" sz="2000"/>
            </a:p>
          </p:txBody>
        </p:sp>
        <p:sp>
          <p:nvSpPr>
            <p:cNvPr id="189472" name="Rectangle 35"/>
            <p:cNvSpPr>
              <a:spLocks noChangeArrowheads="1"/>
            </p:cNvSpPr>
            <p:nvPr/>
          </p:nvSpPr>
          <p:spPr bwMode="auto">
            <a:xfrm>
              <a:off x="2552700" y="22177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73" name="Rectangle 36"/>
            <p:cNvSpPr>
              <a:spLocks noChangeArrowheads="1"/>
            </p:cNvSpPr>
            <p:nvPr/>
          </p:nvSpPr>
          <p:spPr bwMode="auto">
            <a:xfrm>
              <a:off x="2552700" y="2362200"/>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74" name="Rectangle 37"/>
            <p:cNvSpPr>
              <a:spLocks noChangeArrowheads="1"/>
            </p:cNvSpPr>
            <p:nvPr/>
          </p:nvSpPr>
          <p:spPr bwMode="auto">
            <a:xfrm>
              <a:off x="2552700" y="2505075"/>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75" name="Rectangle 38"/>
            <p:cNvSpPr>
              <a:spLocks noChangeArrowheads="1"/>
            </p:cNvSpPr>
            <p:nvPr/>
          </p:nvSpPr>
          <p:spPr bwMode="auto">
            <a:xfrm>
              <a:off x="2552700" y="2649538"/>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76" name="Rectangle 39"/>
            <p:cNvSpPr>
              <a:spLocks noChangeArrowheads="1"/>
            </p:cNvSpPr>
            <p:nvPr/>
          </p:nvSpPr>
          <p:spPr bwMode="auto">
            <a:xfrm>
              <a:off x="2805113" y="16414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77" name="Rectangle 40"/>
            <p:cNvSpPr>
              <a:spLocks noChangeArrowheads="1"/>
            </p:cNvSpPr>
            <p:nvPr/>
          </p:nvSpPr>
          <p:spPr bwMode="auto">
            <a:xfrm>
              <a:off x="2805113" y="17859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78" name="Rectangle 41"/>
            <p:cNvSpPr>
              <a:spLocks noChangeArrowheads="1"/>
            </p:cNvSpPr>
            <p:nvPr/>
          </p:nvSpPr>
          <p:spPr bwMode="auto">
            <a:xfrm>
              <a:off x="2805113" y="1928813"/>
              <a:ext cx="142875" cy="14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2000"/>
            </a:p>
          </p:txBody>
        </p:sp>
        <p:sp>
          <p:nvSpPr>
            <p:cNvPr id="189479" name="Rectangle 42"/>
            <p:cNvSpPr>
              <a:spLocks noChangeArrowheads="1"/>
            </p:cNvSpPr>
            <p:nvPr/>
          </p:nvSpPr>
          <p:spPr bwMode="auto">
            <a:xfrm>
              <a:off x="2805113" y="20732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80" name="Rectangle 43"/>
            <p:cNvSpPr>
              <a:spLocks noChangeArrowheads="1"/>
            </p:cNvSpPr>
            <p:nvPr/>
          </p:nvSpPr>
          <p:spPr bwMode="auto">
            <a:xfrm>
              <a:off x="2804313" y="22177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81" name="Rectangle 44"/>
            <p:cNvSpPr>
              <a:spLocks noChangeArrowheads="1"/>
            </p:cNvSpPr>
            <p:nvPr/>
          </p:nvSpPr>
          <p:spPr bwMode="auto">
            <a:xfrm>
              <a:off x="2805113" y="2362200"/>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82" name="Rectangle 45"/>
            <p:cNvSpPr>
              <a:spLocks noChangeArrowheads="1"/>
            </p:cNvSpPr>
            <p:nvPr/>
          </p:nvSpPr>
          <p:spPr bwMode="auto">
            <a:xfrm>
              <a:off x="2805113" y="2505075"/>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83" name="Rectangle 46"/>
            <p:cNvSpPr>
              <a:spLocks noChangeArrowheads="1"/>
            </p:cNvSpPr>
            <p:nvPr/>
          </p:nvSpPr>
          <p:spPr bwMode="auto">
            <a:xfrm>
              <a:off x="2805113" y="2649538"/>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84" name="Rectangle 47"/>
            <p:cNvSpPr>
              <a:spLocks noChangeArrowheads="1"/>
            </p:cNvSpPr>
            <p:nvPr/>
          </p:nvSpPr>
          <p:spPr bwMode="auto">
            <a:xfrm>
              <a:off x="3057525" y="16414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85" name="Rectangle 48"/>
            <p:cNvSpPr>
              <a:spLocks noChangeArrowheads="1"/>
            </p:cNvSpPr>
            <p:nvPr/>
          </p:nvSpPr>
          <p:spPr bwMode="auto">
            <a:xfrm>
              <a:off x="3057525" y="17859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86" name="Rectangle 49"/>
            <p:cNvSpPr>
              <a:spLocks noChangeArrowheads="1"/>
            </p:cNvSpPr>
            <p:nvPr/>
          </p:nvSpPr>
          <p:spPr bwMode="auto">
            <a:xfrm>
              <a:off x="3057525" y="1928813"/>
              <a:ext cx="142875" cy="14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2000"/>
            </a:p>
          </p:txBody>
        </p:sp>
        <p:sp>
          <p:nvSpPr>
            <p:cNvPr id="189487" name="Rectangle 50"/>
            <p:cNvSpPr>
              <a:spLocks noChangeArrowheads="1"/>
            </p:cNvSpPr>
            <p:nvPr/>
          </p:nvSpPr>
          <p:spPr bwMode="auto">
            <a:xfrm>
              <a:off x="3057525" y="20732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88" name="Rectangle 51"/>
            <p:cNvSpPr>
              <a:spLocks noChangeArrowheads="1"/>
            </p:cNvSpPr>
            <p:nvPr/>
          </p:nvSpPr>
          <p:spPr bwMode="auto">
            <a:xfrm>
              <a:off x="3057525" y="2217738"/>
              <a:ext cx="142875" cy="142875"/>
            </a:xfrm>
            <a:prstGeom prst="rect">
              <a:avLst/>
            </a:prstGeom>
            <a:solidFill>
              <a:srgbClr val="FF0000"/>
            </a:solidFill>
            <a:ln w="9525">
              <a:solidFill>
                <a:schemeClr val="tx1"/>
              </a:solidFill>
              <a:miter lim="800000"/>
              <a:headEnd/>
              <a:tailEnd/>
            </a:ln>
          </p:spPr>
          <p:txBody>
            <a:bodyPr wrap="none" anchor="ctr"/>
            <a:lstStyle/>
            <a:p>
              <a:endParaRPr lang="ru-RU" sz="2000"/>
            </a:p>
          </p:txBody>
        </p:sp>
        <p:sp>
          <p:nvSpPr>
            <p:cNvPr id="189489" name="Rectangle 52"/>
            <p:cNvSpPr>
              <a:spLocks noChangeArrowheads="1"/>
            </p:cNvSpPr>
            <p:nvPr/>
          </p:nvSpPr>
          <p:spPr bwMode="auto">
            <a:xfrm>
              <a:off x="3057525" y="2362200"/>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90" name="Rectangle 53"/>
            <p:cNvSpPr>
              <a:spLocks noChangeArrowheads="1"/>
            </p:cNvSpPr>
            <p:nvPr/>
          </p:nvSpPr>
          <p:spPr bwMode="auto">
            <a:xfrm>
              <a:off x="3057525" y="2505075"/>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91" name="Rectangle 54"/>
            <p:cNvSpPr>
              <a:spLocks noChangeArrowheads="1"/>
            </p:cNvSpPr>
            <p:nvPr/>
          </p:nvSpPr>
          <p:spPr bwMode="auto">
            <a:xfrm>
              <a:off x="3057525" y="2649538"/>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92" name="Rectangle 39"/>
            <p:cNvSpPr>
              <a:spLocks noChangeArrowheads="1"/>
            </p:cNvSpPr>
            <p:nvPr/>
          </p:nvSpPr>
          <p:spPr bwMode="auto">
            <a:xfrm>
              <a:off x="3735388" y="16414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93" name="Rectangle 40"/>
            <p:cNvSpPr>
              <a:spLocks noChangeArrowheads="1"/>
            </p:cNvSpPr>
            <p:nvPr/>
          </p:nvSpPr>
          <p:spPr bwMode="auto">
            <a:xfrm>
              <a:off x="3735388" y="17859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94" name="Rectangle 41"/>
            <p:cNvSpPr>
              <a:spLocks noChangeArrowheads="1"/>
            </p:cNvSpPr>
            <p:nvPr/>
          </p:nvSpPr>
          <p:spPr bwMode="auto">
            <a:xfrm>
              <a:off x="3735388" y="1928813"/>
              <a:ext cx="142875" cy="14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2000"/>
            </a:p>
          </p:txBody>
        </p:sp>
        <p:sp>
          <p:nvSpPr>
            <p:cNvPr id="189495" name="Rectangle 42"/>
            <p:cNvSpPr>
              <a:spLocks noChangeArrowheads="1"/>
            </p:cNvSpPr>
            <p:nvPr/>
          </p:nvSpPr>
          <p:spPr bwMode="auto">
            <a:xfrm>
              <a:off x="3735388" y="20732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96" name="Rectangle 43"/>
            <p:cNvSpPr>
              <a:spLocks noChangeArrowheads="1"/>
            </p:cNvSpPr>
            <p:nvPr/>
          </p:nvSpPr>
          <p:spPr bwMode="auto">
            <a:xfrm>
              <a:off x="3735388" y="22177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497" name="Rectangle 44"/>
            <p:cNvSpPr>
              <a:spLocks noChangeArrowheads="1"/>
            </p:cNvSpPr>
            <p:nvPr/>
          </p:nvSpPr>
          <p:spPr bwMode="auto">
            <a:xfrm>
              <a:off x="3735388" y="2362200"/>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98" name="Rectangle 45"/>
            <p:cNvSpPr>
              <a:spLocks noChangeArrowheads="1"/>
            </p:cNvSpPr>
            <p:nvPr/>
          </p:nvSpPr>
          <p:spPr bwMode="auto">
            <a:xfrm>
              <a:off x="3735388" y="2505075"/>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499" name="Rectangle 46"/>
            <p:cNvSpPr>
              <a:spLocks noChangeArrowheads="1"/>
            </p:cNvSpPr>
            <p:nvPr/>
          </p:nvSpPr>
          <p:spPr bwMode="auto">
            <a:xfrm>
              <a:off x="3735388" y="2649538"/>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500" name="Rectangle 47"/>
            <p:cNvSpPr>
              <a:spLocks noChangeArrowheads="1"/>
            </p:cNvSpPr>
            <p:nvPr/>
          </p:nvSpPr>
          <p:spPr bwMode="auto">
            <a:xfrm>
              <a:off x="3987800" y="16414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01" name="Rectangle 48"/>
            <p:cNvSpPr>
              <a:spLocks noChangeArrowheads="1"/>
            </p:cNvSpPr>
            <p:nvPr/>
          </p:nvSpPr>
          <p:spPr bwMode="auto">
            <a:xfrm>
              <a:off x="3987800" y="1785938"/>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02" name="Rectangle 49"/>
            <p:cNvSpPr>
              <a:spLocks noChangeArrowheads="1"/>
            </p:cNvSpPr>
            <p:nvPr/>
          </p:nvSpPr>
          <p:spPr bwMode="auto">
            <a:xfrm>
              <a:off x="3987800" y="1928813"/>
              <a:ext cx="142875" cy="142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sz="2000"/>
            </a:p>
          </p:txBody>
        </p:sp>
        <p:sp>
          <p:nvSpPr>
            <p:cNvPr id="189503" name="Rectangle 50"/>
            <p:cNvSpPr>
              <a:spLocks noChangeArrowheads="1"/>
            </p:cNvSpPr>
            <p:nvPr/>
          </p:nvSpPr>
          <p:spPr bwMode="auto">
            <a:xfrm>
              <a:off x="3987800" y="2073275"/>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04" name="Rectangle 51"/>
            <p:cNvSpPr>
              <a:spLocks noChangeArrowheads="1"/>
            </p:cNvSpPr>
            <p:nvPr/>
          </p:nvSpPr>
          <p:spPr bwMode="auto">
            <a:xfrm>
              <a:off x="3987800" y="2217738"/>
              <a:ext cx="142875" cy="142875"/>
            </a:xfrm>
            <a:prstGeom prst="rect">
              <a:avLst/>
            </a:prstGeom>
            <a:solidFill>
              <a:srgbClr val="FF0000"/>
            </a:solidFill>
            <a:ln w="9525">
              <a:solidFill>
                <a:schemeClr val="tx1"/>
              </a:solidFill>
              <a:miter lim="800000"/>
              <a:headEnd/>
              <a:tailEnd/>
            </a:ln>
          </p:spPr>
          <p:txBody>
            <a:bodyPr wrap="none" anchor="ctr"/>
            <a:lstStyle/>
            <a:p>
              <a:endParaRPr lang="ru-RU" sz="2000"/>
            </a:p>
          </p:txBody>
        </p:sp>
        <p:sp>
          <p:nvSpPr>
            <p:cNvPr id="189505" name="Rectangle 52"/>
            <p:cNvSpPr>
              <a:spLocks noChangeArrowheads="1"/>
            </p:cNvSpPr>
            <p:nvPr/>
          </p:nvSpPr>
          <p:spPr bwMode="auto">
            <a:xfrm>
              <a:off x="3987800" y="2362200"/>
              <a:ext cx="142875" cy="142875"/>
            </a:xfrm>
            <a:prstGeom prst="rect">
              <a:avLst/>
            </a:prstGeom>
            <a:solidFill>
              <a:srgbClr val="FF0000"/>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506" name="Rectangle 53"/>
            <p:cNvSpPr>
              <a:spLocks noChangeArrowheads="1"/>
            </p:cNvSpPr>
            <p:nvPr/>
          </p:nvSpPr>
          <p:spPr bwMode="auto">
            <a:xfrm>
              <a:off x="3987800" y="2505075"/>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507" name="Rectangle 54"/>
            <p:cNvSpPr>
              <a:spLocks noChangeArrowheads="1"/>
            </p:cNvSpPr>
            <p:nvPr/>
          </p:nvSpPr>
          <p:spPr bwMode="auto">
            <a:xfrm>
              <a:off x="3987800" y="2649538"/>
              <a:ext cx="142875" cy="142875"/>
            </a:xfrm>
            <a:prstGeom prst="rect">
              <a:avLst/>
            </a:prstGeom>
            <a:solidFill>
              <a:schemeClr val="bg1"/>
            </a:solidFill>
            <a:ln w="9525">
              <a:solidFill>
                <a:schemeClr val="tx1"/>
              </a:solidFill>
              <a:miter lim="800000"/>
              <a:headEnd/>
              <a:tailEnd/>
            </a:ln>
          </p:spPr>
          <p:txBody>
            <a:bodyPr wrap="none" anchor="ctr"/>
            <a:lstStyle/>
            <a:p>
              <a:pPr algn="ctr"/>
              <a:endParaRPr lang="ru-RU">
                <a:latin typeface="Franklin Gothic Demi" pitchFamily="34" charset="0"/>
              </a:endParaRPr>
            </a:p>
          </p:txBody>
        </p:sp>
        <p:sp>
          <p:nvSpPr>
            <p:cNvPr id="189508" name="Oval 144"/>
            <p:cNvSpPr>
              <a:spLocks noChangeArrowheads="1"/>
            </p:cNvSpPr>
            <p:nvPr/>
          </p:nvSpPr>
          <p:spPr bwMode="auto">
            <a:xfrm>
              <a:off x="3305175" y="2306638"/>
              <a:ext cx="65087" cy="65088"/>
            </a:xfrm>
            <a:prstGeom prst="ellipse">
              <a:avLst/>
            </a:prstGeom>
            <a:solidFill>
              <a:schemeClr val="tx1"/>
            </a:solidFill>
            <a:ln w="9525" algn="ctr">
              <a:solidFill>
                <a:schemeClr val="accent2"/>
              </a:solidFill>
              <a:round/>
              <a:headEnd/>
              <a:tailEnd/>
            </a:ln>
          </p:spPr>
          <p:txBody>
            <a:bodyPr wrap="none" anchor="ctr"/>
            <a:lstStyle/>
            <a:p>
              <a:pPr algn="ctr"/>
              <a:endParaRPr lang="ru-RU"/>
            </a:p>
          </p:txBody>
        </p:sp>
        <p:sp>
          <p:nvSpPr>
            <p:cNvPr id="189509" name="Oval 145"/>
            <p:cNvSpPr>
              <a:spLocks noChangeArrowheads="1"/>
            </p:cNvSpPr>
            <p:nvPr/>
          </p:nvSpPr>
          <p:spPr bwMode="auto">
            <a:xfrm>
              <a:off x="3419475" y="2306638"/>
              <a:ext cx="65087" cy="65088"/>
            </a:xfrm>
            <a:prstGeom prst="ellipse">
              <a:avLst/>
            </a:prstGeom>
            <a:solidFill>
              <a:schemeClr val="tx1"/>
            </a:solidFill>
            <a:ln w="9525" algn="ctr">
              <a:solidFill>
                <a:schemeClr val="accent2"/>
              </a:solidFill>
              <a:round/>
              <a:headEnd/>
              <a:tailEnd/>
            </a:ln>
          </p:spPr>
          <p:txBody>
            <a:bodyPr wrap="none" anchor="ctr"/>
            <a:lstStyle/>
            <a:p>
              <a:pPr algn="ctr"/>
              <a:endParaRPr lang="ru-RU"/>
            </a:p>
          </p:txBody>
        </p:sp>
        <p:sp>
          <p:nvSpPr>
            <p:cNvPr id="189510" name="Oval 146"/>
            <p:cNvSpPr>
              <a:spLocks noChangeArrowheads="1"/>
            </p:cNvSpPr>
            <p:nvPr/>
          </p:nvSpPr>
          <p:spPr bwMode="auto">
            <a:xfrm>
              <a:off x="3548063" y="2306638"/>
              <a:ext cx="65087" cy="65088"/>
            </a:xfrm>
            <a:prstGeom prst="ellipse">
              <a:avLst/>
            </a:prstGeom>
            <a:solidFill>
              <a:schemeClr val="tx1"/>
            </a:solidFill>
            <a:ln w="9525" algn="ctr">
              <a:solidFill>
                <a:schemeClr val="accent2"/>
              </a:solidFill>
              <a:round/>
              <a:headEnd/>
              <a:tailEnd/>
            </a:ln>
          </p:spPr>
          <p:txBody>
            <a:bodyPr wrap="none" anchor="ctr"/>
            <a:lstStyle/>
            <a:p>
              <a:pPr algn="ctr"/>
              <a:endParaRPr lang="ru-RU"/>
            </a:p>
          </p:txBody>
        </p:sp>
        <p:sp>
          <p:nvSpPr>
            <p:cNvPr id="189511" name="Rectangle 48"/>
            <p:cNvSpPr>
              <a:spLocks noChangeArrowheads="1"/>
            </p:cNvSpPr>
            <p:nvPr/>
          </p:nvSpPr>
          <p:spPr bwMode="auto">
            <a:xfrm>
              <a:off x="3988455" y="1928141"/>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12" name="Rectangle 48"/>
            <p:cNvSpPr>
              <a:spLocks noChangeArrowheads="1"/>
            </p:cNvSpPr>
            <p:nvPr/>
          </p:nvSpPr>
          <p:spPr bwMode="auto">
            <a:xfrm>
              <a:off x="3735719" y="1928141"/>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13" name="Rectangle 48"/>
            <p:cNvSpPr>
              <a:spLocks noChangeArrowheads="1"/>
            </p:cNvSpPr>
            <p:nvPr/>
          </p:nvSpPr>
          <p:spPr bwMode="auto">
            <a:xfrm>
              <a:off x="2301215" y="1928141"/>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14" name="Rectangle 48"/>
            <p:cNvSpPr>
              <a:spLocks noChangeArrowheads="1"/>
            </p:cNvSpPr>
            <p:nvPr/>
          </p:nvSpPr>
          <p:spPr bwMode="auto">
            <a:xfrm>
              <a:off x="2552194" y="1928141"/>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15" name="Rectangle 48"/>
            <p:cNvSpPr>
              <a:spLocks noChangeArrowheads="1"/>
            </p:cNvSpPr>
            <p:nvPr/>
          </p:nvSpPr>
          <p:spPr bwMode="auto">
            <a:xfrm>
              <a:off x="3058681" y="1928141"/>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sp>
          <p:nvSpPr>
            <p:cNvPr id="189516" name="Rectangle 40"/>
            <p:cNvSpPr>
              <a:spLocks noChangeArrowheads="1"/>
            </p:cNvSpPr>
            <p:nvPr/>
          </p:nvSpPr>
          <p:spPr bwMode="auto">
            <a:xfrm>
              <a:off x="2804313" y="1928713"/>
              <a:ext cx="142875" cy="142875"/>
            </a:xfrm>
            <a:prstGeom prst="rect">
              <a:avLst/>
            </a:prstGeom>
            <a:solidFill>
              <a:schemeClr val="bg1"/>
            </a:solidFill>
            <a:ln w="9525">
              <a:solidFill>
                <a:schemeClr val="tx1"/>
              </a:solidFill>
              <a:miter lim="800000"/>
              <a:headEnd/>
              <a:tailEnd/>
            </a:ln>
          </p:spPr>
          <p:txBody>
            <a:bodyPr wrap="none" anchor="ctr"/>
            <a:lstStyle/>
            <a:p>
              <a:endParaRPr lang="ru-RU" sz="2000"/>
            </a:p>
          </p:txBody>
        </p:sp>
      </p:grpSp>
      <p:sp>
        <p:nvSpPr>
          <p:cNvPr id="76" name="Rectangle 75"/>
          <p:cNvSpPr>
            <a:spLocks noChangeArrowheads="1"/>
          </p:cNvSpPr>
          <p:nvPr/>
        </p:nvSpPr>
        <p:spPr bwMode="auto">
          <a:xfrm>
            <a:off x="4253943" y="4916488"/>
            <a:ext cx="48900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lgn="r" eaLnBrk="0" hangingPunct="0">
              <a:spcBef>
                <a:spcPct val="20000"/>
              </a:spcBef>
              <a:buSzPct val="75000"/>
            </a:pPr>
            <a:r>
              <a:rPr lang="en-US" sz="1400" b="1" dirty="0" err="1" smtClean="0">
                <a:solidFill>
                  <a:srgbClr val="CC0099"/>
                </a:solidFill>
              </a:rPr>
              <a:t>Donoho</a:t>
            </a:r>
            <a:r>
              <a:rPr lang="en-US" sz="1400" b="1" dirty="0">
                <a:solidFill>
                  <a:srgbClr val="CC0099"/>
                </a:solidFill>
              </a:rPr>
              <a:t>, </a:t>
            </a:r>
            <a:r>
              <a:rPr lang="en-US" sz="1400" b="1" dirty="0" err="1">
                <a:solidFill>
                  <a:srgbClr val="CC0099"/>
                </a:solidFill>
              </a:rPr>
              <a:t>Johnstone</a:t>
            </a:r>
            <a:r>
              <a:rPr lang="en-US" sz="1400" b="1" dirty="0">
                <a:solidFill>
                  <a:srgbClr val="CC0099"/>
                </a:solidFill>
              </a:rPr>
              <a:t>, </a:t>
            </a:r>
            <a:r>
              <a:rPr lang="en-US" sz="1400" b="1" dirty="0" err="1">
                <a:solidFill>
                  <a:srgbClr val="CC0099"/>
                </a:solidFill>
              </a:rPr>
              <a:t>Mallat</a:t>
            </a:r>
            <a:r>
              <a:rPr lang="en-US" sz="1400" b="1" dirty="0">
                <a:solidFill>
                  <a:srgbClr val="CC0099"/>
                </a:solidFill>
              </a:rPr>
              <a:t>, </a:t>
            </a:r>
            <a:r>
              <a:rPr lang="en-US" sz="1400" b="1" dirty="0" err="1">
                <a:solidFill>
                  <a:srgbClr val="CC0099"/>
                </a:solidFill>
              </a:rPr>
              <a:t>Sapiro</a:t>
            </a:r>
            <a:r>
              <a:rPr lang="en-US" sz="1400" b="1" dirty="0">
                <a:solidFill>
                  <a:srgbClr val="CC0099"/>
                </a:solidFill>
              </a:rPr>
              <a:t>, Ma, Vidal, </a:t>
            </a:r>
            <a:r>
              <a:rPr lang="en-US" sz="1400" b="1" dirty="0" err="1">
                <a:solidFill>
                  <a:srgbClr val="CC0099"/>
                </a:solidFill>
              </a:rPr>
              <a:t>Starck</a:t>
            </a:r>
            <a:r>
              <a:rPr lang="en-US" sz="1400" b="1" dirty="0">
                <a:solidFill>
                  <a:srgbClr val="CC0099"/>
                </a:solidFill>
              </a:rPr>
              <a:t>, </a:t>
            </a:r>
            <a:r>
              <a:rPr lang="en-US" sz="1400" b="1" dirty="0" smtClean="0">
                <a:solidFill>
                  <a:srgbClr val="CC0099"/>
                </a:solidFill>
              </a:rPr>
              <a:t>…</a:t>
            </a:r>
            <a:endParaRPr lang="en-US" sz="1400" b="1" dirty="0">
              <a:solidFill>
                <a:srgbClr val="CC0099"/>
              </a:solidFill>
            </a:endParaRPr>
          </a:p>
        </p:txBody>
      </p:sp>
      <p:sp>
        <p:nvSpPr>
          <p:cNvPr id="77" name="Rectangle 76"/>
          <p:cNvSpPr>
            <a:spLocks noChangeArrowheads="1"/>
          </p:cNvSpPr>
          <p:nvPr/>
        </p:nvSpPr>
        <p:spPr bwMode="auto">
          <a:xfrm>
            <a:off x="6406199" y="5510411"/>
            <a:ext cx="2737801"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lgn="r" eaLnBrk="0" hangingPunct="0">
              <a:spcBef>
                <a:spcPct val="20000"/>
              </a:spcBef>
              <a:buSzPct val="75000"/>
            </a:pPr>
            <a:r>
              <a:rPr lang="en-US" sz="1400" b="1" dirty="0" err="1" smtClean="0">
                <a:solidFill>
                  <a:srgbClr val="CC0099"/>
                </a:solidFill>
              </a:rPr>
              <a:t>Candès</a:t>
            </a:r>
            <a:r>
              <a:rPr lang="en-US" sz="1400" b="1" dirty="0" smtClean="0">
                <a:solidFill>
                  <a:srgbClr val="CC0099"/>
                </a:solidFill>
              </a:rPr>
              <a:t>, Romberg, and Tao ‘06</a:t>
            </a:r>
          </a:p>
          <a:p>
            <a:pPr marL="342900" indent="-342900" algn="r" eaLnBrk="0" hangingPunct="0">
              <a:spcBef>
                <a:spcPct val="20000"/>
              </a:spcBef>
              <a:buSzPct val="75000"/>
            </a:pPr>
            <a:r>
              <a:rPr lang="en-US" sz="1400" b="1" dirty="0" err="1" smtClean="0">
                <a:solidFill>
                  <a:srgbClr val="CC0099"/>
                </a:solidFill>
              </a:rPr>
              <a:t>Donoho</a:t>
            </a:r>
            <a:r>
              <a:rPr lang="en-US" sz="1400" b="1" dirty="0" smtClean="0">
                <a:solidFill>
                  <a:srgbClr val="CC0099"/>
                </a:solidFill>
              </a:rPr>
              <a:t> ‘06</a:t>
            </a:r>
            <a:endParaRPr lang="en-US" sz="1400" b="1" dirty="0">
              <a:solidFill>
                <a:srgbClr val="CC0099"/>
              </a:solidFill>
            </a:endParaRPr>
          </a:p>
        </p:txBody>
      </p:sp>
    </p:spTree>
    <p:extLst>
      <p:ext uri="{BB962C8B-B14F-4D97-AF65-F5344CB8AC3E}">
        <p14:creationId xmlns:p14="http://schemas.microsoft.com/office/powerpoint/2010/main" val="11909329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1"/>
                                        </p:tgtEl>
                                        <p:attrNameLst>
                                          <p:attrName>style.visibility</p:attrName>
                                        </p:attrNameLst>
                                      </p:cBhvr>
                                      <p:to>
                                        <p:strVal val="visible"/>
                                      </p:to>
                                    </p:set>
                                    <p:anim calcmode="lin" valueType="num">
                                      <p:cBhvr additive="base">
                                        <p:cTn id="21" dur="500" fill="hold"/>
                                        <p:tgtEl>
                                          <p:spTgt spid="71"/>
                                        </p:tgtEl>
                                        <p:attrNameLst>
                                          <p:attrName>ppt_x</p:attrName>
                                        </p:attrNameLst>
                                      </p:cBhvr>
                                      <p:tavLst>
                                        <p:tav tm="0">
                                          <p:val>
                                            <p:strVal val="#ppt_x"/>
                                          </p:val>
                                        </p:tav>
                                        <p:tav tm="100000">
                                          <p:val>
                                            <p:strVal val="#ppt_x"/>
                                          </p:val>
                                        </p:tav>
                                      </p:tavLst>
                                    </p:anim>
                                    <p:anim calcmode="lin" valueType="num">
                                      <p:cBhvr additive="base">
                                        <p:cTn id="22" dur="500" fill="hold"/>
                                        <p:tgtEl>
                                          <p:spTgt spid="7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7"/>
                                        </p:tgtEl>
                                        <p:attrNameLst>
                                          <p:attrName>style.visibility</p:attrName>
                                        </p:attrNameLst>
                                      </p:cBhvr>
                                      <p:to>
                                        <p:strVal val="visible"/>
                                      </p:to>
                                    </p:set>
                                    <p:anim calcmode="lin" valueType="num">
                                      <p:cBhvr additive="base">
                                        <p:cTn id="25" dur="500" fill="hold"/>
                                        <p:tgtEl>
                                          <p:spTgt spid="107"/>
                                        </p:tgtEl>
                                        <p:attrNameLst>
                                          <p:attrName>ppt_x</p:attrName>
                                        </p:attrNameLst>
                                      </p:cBhvr>
                                      <p:tavLst>
                                        <p:tav tm="0">
                                          <p:val>
                                            <p:strVal val="#ppt_x"/>
                                          </p:val>
                                        </p:tav>
                                        <p:tav tm="100000">
                                          <p:val>
                                            <p:strVal val="#ppt_x"/>
                                          </p:val>
                                        </p:tav>
                                      </p:tavLst>
                                    </p:anim>
                                    <p:anim calcmode="lin" valueType="num">
                                      <p:cBhvr additive="base">
                                        <p:cTn id="26" dur="500" fill="hold"/>
                                        <p:tgtEl>
                                          <p:spTgt spid="10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76"/>
                                        </p:tgtEl>
                                        <p:attrNameLst>
                                          <p:attrName>style.visibility</p:attrName>
                                        </p:attrNameLst>
                                      </p:cBhvr>
                                      <p:to>
                                        <p:strVal val="visible"/>
                                      </p:to>
                                    </p:set>
                                    <p:anim calcmode="lin" valueType="num">
                                      <p:cBhvr additive="base">
                                        <p:cTn id="29" dur="500" fill="hold"/>
                                        <p:tgtEl>
                                          <p:spTgt spid="76"/>
                                        </p:tgtEl>
                                        <p:attrNameLst>
                                          <p:attrName>ppt_x</p:attrName>
                                        </p:attrNameLst>
                                      </p:cBhvr>
                                      <p:tavLst>
                                        <p:tav tm="0">
                                          <p:val>
                                            <p:strVal val="#ppt_x"/>
                                          </p:val>
                                        </p:tav>
                                        <p:tav tm="100000">
                                          <p:val>
                                            <p:strVal val="#ppt_x"/>
                                          </p:val>
                                        </p:tav>
                                      </p:tavLst>
                                    </p:anim>
                                    <p:anim calcmode="lin" valueType="num">
                                      <p:cBhvr additive="base">
                                        <p:cTn id="30" dur="500" fill="hold"/>
                                        <p:tgtEl>
                                          <p:spTgt spid="7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7"/>
                                        </p:tgtEl>
                                        <p:attrNameLst>
                                          <p:attrName>style.visibility</p:attrName>
                                        </p:attrNameLst>
                                      </p:cBhvr>
                                      <p:to>
                                        <p:strVal val="visible"/>
                                      </p:to>
                                    </p:set>
                                    <p:anim calcmode="lin" valueType="num">
                                      <p:cBhvr additive="base">
                                        <p:cTn id="33" dur="500" fill="hold"/>
                                        <p:tgtEl>
                                          <p:spTgt spid="77"/>
                                        </p:tgtEl>
                                        <p:attrNameLst>
                                          <p:attrName>ppt_x</p:attrName>
                                        </p:attrNameLst>
                                      </p:cBhvr>
                                      <p:tavLst>
                                        <p:tav tm="0">
                                          <p:val>
                                            <p:strVal val="#ppt_x"/>
                                          </p:val>
                                        </p:tav>
                                        <p:tav tm="100000">
                                          <p:val>
                                            <p:strVal val="#ppt_x"/>
                                          </p:val>
                                        </p:tav>
                                      </p:tavLst>
                                    </p:anim>
                                    <p:anim calcmode="lin" valueType="num">
                                      <p:cBhvr additive="base">
                                        <p:cTn id="34"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P spid="107" grpId="0"/>
      <p:bldP spid="71" grpId="0"/>
      <p:bldP spid="76" grpId="0"/>
      <p:bldP spid="7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smtClean="0"/>
              <a:t>Compressed Sensing </a:t>
            </a:r>
            <a:endParaRPr lang="he-IL" smtClean="0"/>
          </a:p>
        </p:txBody>
      </p:sp>
      <p:sp>
        <p:nvSpPr>
          <p:cNvPr id="4" name="L-Shape 3"/>
          <p:cNvSpPr/>
          <p:nvPr/>
        </p:nvSpPr>
        <p:spPr>
          <a:xfrm flipV="1">
            <a:off x="4389438" y="1938338"/>
            <a:ext cx="2500312" cy="1050925"/>
          </a:xfrm>
          <a:prstGeom prst="corner">
            <a:avLst>
              <a:gd name="adj1" fmla="val 40814"/>
              <a:gd name="adj2" fmla="val 80118"/>
            </a:avLst>
          </a:prstGeom>
          <a:solidFill>
            <a:srgbClr val="FFFF00"/>
          </a:solidFill>
        </p:spPr>
        <p:style>
          <a:lnRef idx="2">
            <a:schemeClr val="accent6"/>
          </a:lnRef>
          <a:fillRef idx="1">
            <a:schemeClr val="lt1"/>
          </a:fillRef>
          <a:effectRef idx="0">
            <a:schemeClr val="accent6"/>
          </a:effectRef>
          <a:fontRef idx="minor">
            <a:schemeClr val="dk1"/>
          </a:fontRef>
        </p:style>
        <p:txBody>
          <a:bodyPr rtlCol="1" anchor="ctr"/>
          <a:lstStyle/>
          <a:p>
            <a:pPr algn="ctr" rtl="1">
              <a:defRPr/>
            </a:pPr>
            <a:endParaRPr lang="he-IL"/>
          </a:p>
        </p:txBody>
      </p:sp>
      <p:pic>
        <p:nvPicPr>
          <p:cNvPr id="76804" name="Picture 4"/>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735263" y="1503363"/>
            <a:ext cx="180975"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7" descr="addin_tmp.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063750" y="2628900"/>
            <a:ext cx="185261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a:off x="1952625" y="2438400"/>
            <a:ext cx="5172075" cy="0"/>
          </a:xfrm>
          <a:prstGeom prst="line">
            <a:avLst/>
          </a:prstGeom>
          <a:ln/>
        </p:spPr>
        <p:style>
          <a:lnRef idx="2">
            <a:schemeClr val="dk1"/>
          </a:lnRef>
          <a:fillRef idx="0">
            <a:schemeClr val="dk1"/>
          </a:fillRef>
          <a:effectRef idx="1">
            <a:schemeClr val="dk1"/>
          </a:effectRef>
          <a:fontRef idx="minor">
            <a:schemeClr val="tx1"/>
          </a:fontRef>
        </p:style>
      </p:cxnSp>
      <p:cxnSp>
        <p:nvCxnSpPr>
          <p:cNvPr id="8" name="Straight Connector 7"/>
          <p:cNvCxnSpPr/>
          <p:nvPr/>
        </p:nvCxnSpPr>
        <p:spPr>
          <a:xfrm flipV="1">
            <a:off x="5453063" y="1449388"/>
            <a:ext cx="0" cy="1593850"/>
          </a:xfrm>
          <a:prstGeom prst="line">
            <a:avLst/>
          </a:prstGeom>
          <a:ln/>
        </p:spPr>
        <p:style>
          <a:lnRef idx="2">
            <a:schemeClr val="dk1"/>
          </a:lnRef>
          <a:fillRef idx="0">
            <a:schemeClr val="dk1"/>
          </a:fillRef>
          <a:effectRef idx="1">
            <a:schemeClr val="dk1"/>
          </a:effectRef>
          <a:fontRef idx="minor">
            <a:schemeClr val="tx1"/>
          </a:fontRef>
        </p:style>
      </p:cxnSp>
      <p:pic>
        <p:nvPicPr>
          <p:cNvPr id="76808" name="Picture 19" descr="addin_tmp.pn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063750" y="2028825"/>
            <a:ext cx="15240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9" name="Picture 21" descr="addin_tmp.png"/>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5692775" y="1465263"/>
            <a:ext cx="11969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23" descr="addin_tmp.png"/>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4352925" y="1465263"/>
            <a:ext cx="8651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flipV="1">
            <a:off x="4086225" y="1449388"/>
            <a:ext cx="0" cy="1593850"/>
          </a:xfrm>
          <a:prstGeom prst="line">
            <a:avLst/>
          </a:prstGeom>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a:off x="1952625" y="1800225"/>
            <a:ext cx="5172075" cy="0"/>
          </a:xfrm>
          <a:prstGeom prst="line">
            <a:avLst/>
          </a:prstGeom>
          <a:ln/>
        </p:spPr>
        <p:style>
          <a:lnRef idx="2">
            <a:schemeClr val="dk1"/>
          </a:lnRef>
          <a:fillRef idx="0">
            <a:schemeClr val="dk1"/>
          </a:fillRef>
          <a:effectRef idx="1">
            <a:schemeClr val="dk1"/>
          </a:effectRef>
          <a:fontRef idx="minor">
            <a:schemeClr val="tx1"/>
          </a:fontRef>
        </p:style>
      </p:cxnSp>
      <p:sp>
        <p:nvSpPr>
          <p:cNvPr id="16" name="Rectangle 15"/>
          <p:cNvSpPr/>
          <p:nvPr/>
        </p:nvSpPr>
        <p:spPr>
          <a:xfrm>
            <a:off x="5584825" y="2570163"/>
            <a:ext cx="1304925" cy="419100"/>
          </a:xfrm>
          <a:prstGeom prst="rect">
            <a:avLst/>
          </a:prstGeom>
          <a:solidFill>
            <a:srgbClr val="92D050"/>
          </a:solidFill>
        </p:spPr>
        <p:style>
          <a:lnRef idx="2">
            <a:schemeClr val="dk1"/>
          </a:lnRef>
          <a:fillRef idx="1">
            <a:schemeClr val="lt1"/>
          </a:fillRef>
          <a:effectRef idx="0">
            <a:schemeClr val="dk1"/>
          </a:effectRef>
          <a:fontRef idx="minor">
            <a:schemeClr val="dk1"/>
          </a:fontRef>
        </p:style>
        <p:txBody>
          <a:bodyPr rtlCol="1" anchor="ctr"/>
          <a:lstStyle/>
          <a:p>
            <a:pPr algn="ctr" rtl="1">
              <a:defRPr/>
            </a:pPr>
            <a:endParaRPr lang="he-IL"/>
          </a:p>
        </p:txBody>
      </p:sp>
      <p:sp>
        <p:nvSpPr>
          <p:cNvPr id="76814" name="Rectangle 5"/>
          <p:cNvSpPr txBox="1">
            <a:spLocks noChangeArrowheads="1"/>
          </p:cNvSpPr>
          <p:nvPr/>
        </p:nvSpPr>
        <p:spPr bwMode="auto">
          <a:xfrm>
            <a:off x="328613" y="3416300"/>
            <a:ext cx="8202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2"/>
              </a:buBlip>
            </a:pPr>
            <a:r>
              <a:rPr lang="en-US" sz="2000"/>
              <a:t>For sub-Nyquist sampling, our focus is on infinite unions</a:t>
            </a:r>
          </a:p>
        </p:txBody>
      </p:sp>
      <p:sp>
        <p:nvSpPr>
          <p:cNvPr id="18" name="Rectangle 5"/>
          <p:cNvSpPr txBox="1">
            <a:spLocks noChangeArrowheads="1"/>
          </p:cNvSpPr>
          <p:nvPr/>
        </p:nvSpPr>
        <p:spPr bwMode="auto">
          <a:xfrm>
            <a:off x="328613" y="4240213"/>
            <a:ext cx="8202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2"/>
              </a:buBlip>
            </a:pPr>
            <a:r>
              <a:rPr lang="en-US" sz="2000" dirty="0"/>
              <a:t>We will start with compressed sensing (CS)</a:t>
            </a:r>
          </a:p>
          <a:p>
            <a:pPr lvl="1">
              <a:spcBef>
                <a:spcPct val="20000"/>
              </a:spcBef>
              <a:buSzPct val="75000"/>
              <a:buFontTx/>
              <a:buBlip>
                <a:blip r:embed="rId12"/>
              </a:buBlip>
            </a:pPr>
            <a:r>
              <a:rPr lang="en-US" sz="2000" dirty="0"/>
              <a:t>easier to explain</a:t>
            </a:r>
          </a:p>
          <a:p>
            <a:pPr lvl="1">
              <a:spcBef>
                <a:spcPct val="20000"/>
              </a:spcBef>
              <a:buSzPct val="75000"/>
              <a:buFontTx/>
              <a:buBlip>
                <a:blip r:embed="rId12"/>
              </a:buBlip>
            </a:pPr>
            <a:r>
              <a:rPr lang="en-US" sz="2000" dirty="0"/>
              <a:t>methods for infinite unions also rely on CS algorithms</a:t>
            </a:r>
          </a:p>
        </p:txBody>
      </p:sp>
      <p:sp>
        <p:nvSpPr>
          <p:cNvPr id="19" name="Rectangle 5"/>
          <p:cNvSpPr txBox="1">
            <a:spLocks noChangeArrowheads="1"/>
          </p:cNvSpPr>
          <p:nvPr/>
        </p:nvSpPr>
        <p:spPr bwMode="auto">
          <a:xfrm>
            <a:off x="328613" y="5607050"/>
            <a:ext cx="82026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2"/>
              </a:buBlip>
            </a:pPr>
            <a:r>
              <a:rPr lang="en-US" sz="2000" dirty="0"/>
              <a:t>Following a short intro on CS  </a:t>
            </a:r>
            <a:r>
              <a:rPr lang="en-US" sz="2000" dirty="0">
                <a:sym typeface="Wingdings" pitchFamily="2" charset="2"/>
              </a:rPr>
              <a:t>  </a:t>
            </a:r>
            <a:r>
              <a:rPr lang="en-US" sz="2000" dirty="0" err="1">
                <a:sym typeface="Wingdings" pitchFamily="2" charset="2"/>
              </a:rPr>
              <a:t>Xampling</a:t>
            </a:r>
            <a:r>
              <a:rPr lang="en-US" sz="2000" dirty="0">
                <a:sym typeface="Wingdings" pitchFamily="2" charset="2"/>
              </a:rPr>
              <a:t> and analog systems</a:t>
            </a:r>
            <a:endParaRPr lang="en-US" sz="2000" dirty="0"/>
          </a:p>
        </p:txBody>
      </p:sp>
      <p:sp>
        <p:nvSpPr>
          <p:cNvPr id="20" name="Rectangle 5"/>
          <p:cNvSpPr txBox="1">
            <a:spLocks noChangeArrowheads="1"/>
          </p:cNvSpPr>
          <p:nvPr/>
        </p:nvSpPr>
        <p:spPr bwMode="auto">
          <a:xfrm>
            <a:off x="7494588" y="3097213"/>
            <a:ext cx="523875"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pPr>
            <a:r>
              <a:rPr lang="en-US" sz="2000"/>
              <a:t>CS</a:t>
            </a:r>
          </a:p>
        </p:txBody>
      </p:sp>
      <p:cxnSp>
        <p:nvCxnSpPr>
          <p:cNvPr id="22" name="Straight Arrow Connector 21"/>
          <p:cNvCxnSpPr/>
          <p:nvPr/>
        </p:nvCxnSpPr>
        <p:spPr>
          <a:xfrm flipH="1" flipV="1">
            <a:off x="6953250" y="2838450"/>
            <a:ext cx="592138" cy="3254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8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8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80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680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68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680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80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p:bldP spid="4" grpId="0" animBg="1"/>
      <p:bldP spid="16" grpId="0" animBg="1"/>
      <p:bldP spid="76814" grpId="0"/>
      <p:bldP spid="18" grpId="0" build="allAtOnce"/>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15"/>
          <p:cNvGrpSpPr>
            <a:grpSpLocks/>
          </p:cNvGrpSpPr>
          <p:nvPr/>
        </p:nvGrpSpPr>
        <p:grpSpPr bwMode="auto">
          <a:xfrm>
            <a:off x="4908550" y="2503488"/>
            <a:ext cx="3875088" cy="3786187"/>
            <a:chOff x="3092" y="1577"/>
            <a:chExt cx="2441" cy="2383"/>
          </a:xfrm>
        </p:grpSpPr>
        <p:pic>
          <p:nvPicPr>
            <p:cNvPr id="77833" name="Picture 11" descr="MS_vegetables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92" y="1577"/>
              <a:ext cx="2441" cy="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4" name="Text Box 12"/>
            <p:cNvSpPr txBox="1">
              <a:spLocks noChangeArrowheads="1"/>
            </p:cNvSpPr>
            <p:nvPr/>
          </p:nvSpPr>
          <p:spPr bwMode="auto">
            <a:xfrm>
              <a:off x="3366" y="3442"/>
              <a:ext cx="2013"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400"/>
                <a:t>Compressed     148 KB</a:t>
              </a:r>
              <a:br>
                <a:rPr lang="en-US" sz="2400"/>
              </a:br>
              <a:r>
                <a:rPr lang="en-US" sz="2400">
                  <a:solidFill>
                    <a:srgbClr val="FF0000"/>
                  </a:solidFill>
                </a:rPr>
                <a:t>6%</a:t>
              </a:r>
            </a:p>
          </p:txBody>
        </p:sp>
      </p:grpSp>
      <p:sp>
        <p:nvSpPr>
          <p:cNvPr id="77827" name="Rectangle 2"/>
          <p:cNvSpPr>
            <a:spLocks noGrp="1" noChangeArrowheads="1"/>
          </p:cNvSpPr>
          <p:nvPr>
            <p:ph type="title" idx="4294967295"/>
          </p:nvPr>
        </p:nvSpPr>
        <p:spPr>
          <a:xfrm>
            <a:off x="0" y="120650"/>
            <a:ext cx="9144000" cy="922338"/>
          </a:xfrm>
        </p:spPr>
        <p:txBody>
          <a:bodyPr/>
          <a:lstStyle/>
          <a:p>
            <a:pPr eaLnBrk="1" hangingPunct="1"/>
            <a:r>
              <a:rPr lang="en-US" smtClean="0"/>
              <a:t>Short Intro</a:t>
            </a:r>
          </a:p>
        </p:txBody>
      </p:sp>
      <p:pic>
        <p:nvPicPr>
          <p:cNvPr id="77828" name="Picture 4" descr="MS_vegetab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463" y="2508250"/>
            <a:ext cx="393382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6"/>
          <p:cNvSpPr txBox="1">
            <a:spLocks noChangeArrowheads="1"/>
          </p:cNvSpPr>
          <p:nvPr/>
        </p:nvSpPr>
        <p:spPr bwMode="auto">
          <a:xfrm>
            <a:off x="1019175" y="5464175"/>
            <a:ext cx="2784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400"/>
              <a:t>Original     2500 KB</a:t>
            </a:r>
            <a:br>
              <a:rPr lang="en-US" sz="2400"/>
            </a:br>
            <a:r>
              <a:rPr lang="en-US" sz="2400"/>
              <a:t>100%</a:t>
            </a:r>
          </a:p>
        </p:txBody>
      </p:sp>
      <p:grpSp>
        <p:nvGrpSpPr>
          <p:cNvPr id="77830" name="Group 17"/>
          <p:cNvGrpSpPr>
            <a:grpSpLocks/>
          </p:cNvGrpSpPr>
          <p:nvPr/>
        </p:nvGrpSpPr>
        <p:grpSpPr bwMode="auto">
          <a:xfrm>
            <a:off x="1335088" y="1268413"/>
            <a:ext cx="6432550" cy="1258887"/>
            <a:chOff x="1334820" y="1267878"/>
            <a:chExt cx="6432443" cy="1258887"/>
          </a:xfrm>
        </p:grpSpPr>
        <p:sp>
          <p:nvSpPr>
            <p:cNvPr id="77831" name="Rectangle 13"/>
            <p:cNvSpPr>
              <a:spLocks noChangeArrowheads="1"/>
            </p:cNvSpPr>
            <p:nvPr/>
          </p:nvSpPr>
          <p:spPr bwMode="auto">
            <a:xfrm>
              <a:off x="1334820" y="1267878"/>
              <a:ext cx="6432443" cy="125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cs typeface="Tahoma" pitchFamily="34" charset="0"/>
                </a:rPr>
                <a:t>“Can we not just </a:t>
              </a:r>
              <a:r>
                <a:rPr lang="en-US" sz="2000" b="1">
                  <a:solidFill>
                    <a:srgbClr val="FF0000"/>
                  </a:solidFill>
                  <a:cs typeface="Tahoma" pitchFamily="34" charset="0"/>
                </a:rPr>
                <a:t>directly measure</a:t>
              </a:r>
              <a:r>
                <a:rPr lang="en-US" sz="2000">
                  <a:cs typeface="Tahoma" pitchFamily="34" charset="0"/>
                </a:rPr>
                <a:t> the part that will not end up being thrown away ?”</a:t>
              </a:r>
            </a:p>
          </p:txBody>
        </p:sp>
        <p:sp>
          <p:nvSpPr>
            <p:cNvPr id="77832" name="Text Box 5"/>
            <p:cNvSpPr txBox="1">
              <a:spLocks noChangeArrowheads="1"/>
            </p:cNvSpPr>
            <p:nvPr/>
          </p:nvSpPr>
          <p:spPr bwMode="auto">
            <a:xfrm>
              <a:off x="6675671" y="2055509"/>
              <a:ext cx="1023020"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Donoho</a:t>
              </a:r>
              <a:r>
                <a:rPr lang="en-US" sz="1200" b="1" dirty="0">
                  <a:solidFill>
                    <a:srgbClr val="CC0099"/>
                  </a:solidFill>
                </a:rPr>
                <a:t>, </a:t>
              </a:r>
              <a:r>
                <a:rPr lang="en-US" sz="1200" b="1" dirty="0" smtClean="0">
                  <a:solidFill>
                    <a:srgbClr val="CC0099"/>
                  </a:solidFill>
                </a:rPr>
                <a:t>‘06</a:t>
              </a:r>
              <a:endParaRPr lang="en-US" sz="1200" b="1" dirty="0">
                <a:solidFill>
                  <a:srgbClr val="CC0099"/>
                </a:solidFill>
              </a:endParaRP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idx="4294967295"/>
          </p:nvPr>
        </p:nvSpPr>
        <p:spPr/>
        <p:txBody>
          <a:bodyPr/>
          <a:lstStyle/>
          <a:p>
            <a:pPr eaLnBrk="1" hangingPunct="1"/>
            <a:r>
              <a:rPr lang="en-US" sz="3800" smtClean="0"/>
              <a:t>In a Nutshell…</a:t>
            </a:r>
          </a:p>
        </p:txBody>
      </p:sp>
      <p:pic>
        <p:nvPicPr>
          <p:cNvPr id="78851" name="Picture 4"/>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762"/>
          <a:stretch>
            <a:fillRect/>
          </a:stretch>
        </p:blipFill>
        <p:spPr bwMode="auto">
          <a:xfrm>
            <a:off x="1957388" y="1733550"/>
            <a:ext cx="489267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2" name="Picture 12" descr="addin_tmp"/>
          <p:cNvPicPr>
            <a:picLocks noChangeAspect="1" noChangeArrowheads="1"/>
          </p:cNvPicPr>
          <p:nvPr>
            <p:custDataLst>
              <p:tags r:id="rId1"/>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995488" y="1355725"/>
            <a:ext cx="24606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28" descr="addin_tmp.png"/>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611688" y="1254125"/>
            <a:ext cx="400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5" descr="addin_tmp"/>
          <p:cNvPicPr>
            <a:picLocks noChangeAspect="1" noChangeArrowheads="1"/>
          </p:cNvPicPr>
          <p:nvPr>
            <p:custDataLst>
              <p:tags r:id="rId3"/>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592888" y="1346200"/>
            <a:ext cx="2492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22" descr="addin_tmp"/>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161088" y="4808538"/>
            <a:ext cx="11715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Picture 35" descr="addin_tmp"/>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722688" y="3570288"/>
            <a:ext cx="2574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28" descr="addin_tmp"/>
          <p:cNvPicPr>
            <a:picLocks noChangeAspect="1" noChangeArrowheads="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798888" y="3176588"/>
            <a:ext cx="2163762"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8" name="Picture 37" descr="addin_tmp"/>
          <p:cNvPicPr>
            <a:picLocks noChangeAspect="1" noChangeArrowheads="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6351588" y="4503738"/>
            <a:ext cx="7381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9" name="Picture 39" descr="addin_tmp"/>
          <p:cNvPicPr>
            <a:picLocks noChangeAspect="1" noChangeArrowheads="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792288" y="3195638"/>
            <a:ext cx="8048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2" name="Picture 29" descr="addin_tmp.png"/>
          <p:cNvPicPr>
            <a:picLocks noChangeAspect="1"/>
          </p:cNvPicPr>
          <p:nvPr>
            <p:custDataLst>
              <p:tags r:id="rId9"/>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17488" y="4225925"/>
            <a:ext cx="71342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3" name="Picture 14" descr="bullet.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4313" y="4770438"/>
            <a:ext cx="1143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4" name="Picture 15" descr="bullet.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2725" y="5284788"/>
            <a:ext cx="1143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5" name="Picture 16" descr="bullet.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1138" y="5799138"/>
            <a:ext cx="1143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66" name="Picture 16" descr="bullet.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07963" y="6292850"/>
            <a:ext cx="1143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21"/>
          <p:cNvSpPr>
            <a:spLocks noChangeArrowheads="1"/>
          </p:cNvSpPr>
          <p:nvPr/>
        </p:nvSpPr>
        <p:spPr bwMode="auto">
          <a:xfrm>
            <a:off x="7089775" y="1758600"/>
            <a:ext cx="19819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a:solidFill>
                  <a:srgbClr val="CC0099"/>
                </a:solidFill>
              </a:rPr>
              <a:t>Donoho</a:t>
            </a:r>
            <a:r>
              <a:rPr lang="en-US" sz="1200" b="1" dirty="0" smtClean="0">
                <a:solidFill>
                  <a:srgbClr val="CC0099"/>
                </a:solidFill>
              </a:rPr>
              <a:t>, ‘06</a:t>
            </a:r>
          </a:p>
          <a:p>
            <a:pPr algn="r" rtl="1"/>
            <a:r>
              <a:rPr lang="en-US" sz="1200" b="1" dirty="0" err="1" smtClean="0">
                <a:solidFill>
                  <a:srgbClr val="CC0099"/>
                </a:solidFill>
              </a:rPr>
              <a:t>Candès</a:t>
            </a:r>
            <a:r>
              <a:rPr lang="en-US" sz="1200" b="1" dirty="0" smtClean="0">
                <a:solidFill>
                  <a:srgbClr val="CC0099"/>
                </a:solidFill>
              </a:rPr>
              <a:t>-Romberg-Tao</a:t>
            </a:r>
            <a:r>
              <a:rPr lang="en-US" sz="1200" b="1" dirty="0">
                <a:solidFill>
                  <a:srgbClr val="CC0099"/>
                </a:solidFill>
              </a:rPr>
              <a:t>, </a:t>
            </a:r>
            <a:r>
              <a:rPr lang="en-US" sz="1200" b="1" dirty="0" smtClean="0">
                <a:solidFill>
                  <a:srgbClr val="CC0099"/>
                </a:solidFill>
              </a:rPr>
              <a:t>‘06</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96863" y="120650"/>
            <a:ext cx="8686800" cy="922338"/>
          </a:xfrm>
        </p:spPr>
        <p:txBody>
          <a:bodyPr/>
          <a:lstStyle/>
          <a:p>
            <a:r>
              <a:rPr lang="en-US" sz="3800" smtClean="0"/>
              <a:t>Uniqueness of Sparse Representations</a:t>
            </a:r>
          </a:p>
        </p:txBody>
      </p:sp>
      <p:sp>
        <p:nvSpPr>
          <p:cNvPr id="23" name="TextBox 22"/>
          <p:cNvSpPr txBox="1">
            <a:spLocks noChangeArrowheads="1"/>
          </p:cNvSpPr>
          <p:nvPr/>
        </p:nvSpPr>
        <p:spPr bwMode="auto">
          <a:xfrm>
            <a:off x="593725" y="1225550"/>
            <a:ext cx="678815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7"/>
              </a:buBlip>
            </a:pPr>
            <a:r>
              <a:rPr lang="en-US" sz="2000"/>
              <a:t> How many samples are needed to ensure uniqueness?</a:t>
            </a:r>
          </a:p>
          <a:p>
            <a:pPr eaLnBrk="1" hangingPunct="1">
              <a:buSzPct val="75000"/>
              <a:buFontTx/>
              <a:buBlip>
                <a:blip r:embed="rId7"/>
              </a:buBlip>
            </a:pPr>
            <a:endParaRPr lang="en-US" sz="2000"/>
          </a:p>
          <a:p>
            <a:pPr eaLnBrk="1" hangingPunct="1">
              <a:buSzPct val="75000"/>
              <a:buFontTx/>
              <a:buBlip>
                <a:blip r:embed="rId7"/>
              </a:buBlip>
            </a:pPr>
            <a:r>
              <a:rPr lang="en-US" sz="2000">
                <a:solidFill>
                  <a:srgbClr val="DDDDDD"/>
                </a:solidFill>
              </a:rPr>
              <a:t>V</a:t>
            </a:r>
          </a:p>
          <a:p>
            <a:pPr eaLnBrk="1" hangingPunct="1">
              <a:buSzPct val="75000"/>
              <a:buFontTx/>
              <a:buBlip>
                <a:blip r:embed="rId7"/>
              </a:buBlip>
            </a:pPr>
            <a:endParaRPr lang="en-US" sz="2000">
              <a:solidFill>
                <a:srgbClr val="DDDDDD"/>
              </a:solidFill>
            </a:endParaRPr>
          </a:p>
          <a:p>
            <a:pPr eaLnBrk="1" hangingPunct="1">
              <a:buSzPct val="75000"/>
              <a:buFontTx/>
              <a:buBlip>
                <a:blip r:embed="rId7"/>
              </a:buBlip>
            </a:pPr>
            <a:endParaRPr lang="en-US" sz="2000">
              <a:solidFill>
                <a:srgbClr val="DDDDDD"/>
              </a:solidFill>
            </a:endParaRPr>
          </a:p>
          <a:p>
            <a:pPr eaLnBrk="1" hangingPunct="1">
              <a:buSzPct val="75000"/>
              <a:buFontTx/>
              <a:buBlip>
                <a:blip r:embed="rId7"/>
              </a:buBlip>
            </a:pPr>
            <a:endParaRPr lang="en-US" sz="2000">
              <a:solidFill>
                <a:srgbClr val="DDDDDD"/>
              </a:solidFill>
            </a:endParaRPr>
          </a:p>
          <a:p>
            <a:pPr eaLnBrk="1" hangingPunct="1">
              <a:buSzPct val="75000"/>
              <a:buFontTx/>
              <a:buBlip>
                <a:blip r:embed="rId7"/>
              </a:buBlip>
            </a:pPr>
            <a:r>
              <a:rPr lang="en-US" sz="2000">
                <a:solidFill>
                  <a:srgbClr val="DDDDDD"/>
                </a:solidFill>
              </a:rPr>
              <a:t>V</a:t>
            </a:r>
          </a:p>
          <a:p>
            <a:pPr eaLnBrk="1" hangingPunct="1">
              <a:buSzPct val="75000"/>
              <a:buFontTx/>
              <a:buBlip>
                <a:blip r:embed="rId7"/>
              </a:buBlip>
            </a:pPr>
            <a:endParaRPr lang="en-US" sz="2000">
              <a:solidFill>
                <a:srgbClr val="DDDDDD"/>
              </a:solidFill>
            </a:endParaRPr>
          </a:p>
          <a:p>
            <a:pPr eaLnBrk="1" hangingPunct="1">
              <a:buSzPct val="75000"/>
              <a:buFontTx/>
              <a:buBlip>
                <a:blip r:embed="rId7"/>
              </a:buBlip>
            </a:pPr>
            <a:r>
              <a:rPr lang="en-US" sz="2000">
                <a:solidFill>
                  <a:srgbClr val="DDDDDD"/>
                </a:solidFill>
              </a:rPr>
              <a:t>V</a:t>
            </a:r>
          </a:p>
          <a:p>
            <a:pPr eaLnBrk="1" hangingPunct="1">
              <a:buSzPct val="75000"/>
              <a:buFontTx/>
              <a:buBlip>
                <a:blip r:embed="rId7"/>
              </a:buBlip>
            </a:pPr>
            <a:endParaRPr lang="en-US" sz="2000">
              <a:solidFill>
                <a:srgbClr val="DDDDDD"/>
              </a:solidFill>
            </a:endParaRPr>
          </a:p>
          <a:p>
            <a:pPr eaLnBrk="1" hangingPunct="1">
              <a:buSzPct val="75000"/>
              <a:buFontTx/>
              <a:buBlip>
                <a:blip r:embed="rId7"/>
              </a:buBlip>
            </a:pPr>
            <a:r>
              <a:rPr lang="en-US" sz="2000">
                <a:solidFill>
                  <a:srgbClr val="DDDDDD"/>
                </a:solidFill>
              </a:rPr>
              <a:t>V</a:t>
            </a:r>
          </a:p>
          <a:p>
            <a:pPr eaLnBrk="1" hangingPunct="1">
              <a:buSzPct val="75000"/>
              <a:buFontTx/>
              <a:buBlip>
                <a:blip r:embed="rId7"/>
              </a:buBlip>
            </a:pPr>
            <a:endParaRPr lang="en-US" sz="2000">
              <a:solidFill>
                <a:srgbClr val="DDDDDD"/>
              </a:solidFill>
            </a:endParaRPr>
          </a:p>
          <a:p>
            <a:pPr eaLnBrk="1" hangingPunct="1">
              <a:buSzPct val="75000"/>
              <a:buFontTx/>
              <a:buBlip>
                <a:blip r:embed="rId7"/>
              </a:buBlip>
            </a:pPr>
            <a:r>
              <a:rPr lang="en-US" sz="2000">
                <a:solidFill>
                  <a:srgbClr val="DDDDDD"/>
                </a:solidFill>
              </a:rPr>
              <a:t>v</a:t>
            </a:r>
          </a:p>
          <a:p>
            <a:pPr eaLnBrk="1" hangingPunct="1">
              <a:buSzPct val="75000"/>
              <a:buFontTx/>
              <a:buBlip>
                <a:blip r:embed="rId7"/>
              </a:buBlip>
            </a:pPr>
            <a:endParaRPr lang="en-US" sz="2000"/>
          </a:p>
          <a:p>
            <a:pPr eaLnBrk="1" hangingPunct="1">
              <a:buSzPct val="75000"/>
              <a:buFontTx/>
              <a:buBlip>
                <a:blip r:embed="rId7"/>
              </a:buBlip>
            </a:pPr>
            <a:endParaRPr lang="en-US" sz="2000"/>
          </a:p>
          <a:p>
            <a:pPr eaLnBrk="1" hangingPunct="1">
              <a:buSzPct val="75000"/>
              <a:buFontTx/>
              <a:buBlip>
                <a:blip r:embed="rId7"/>
              </a:buBlip>
            </a:pPr>
            <a:endParaRPr lang="en-US" sz="2000"/>
          </a:p>
          <a:p>
            <a:pPr eaLnBrk="1" hangingPunct="1">
              <a:buSzPct val="75000"/>
              <a:buFontTx/>
              <a:buBlip>
                <a:blip r:embed="rId7"/>
              </a:buBlip>
            </a:pPr>
            <a:endParaRPr lang="en-US" sz="2000"/>
          </a:p>
          <a:p>
            <a:pPr eaLnBrk="1" hangingPunct="1">
              <a:buSzPct val="75000"/>
              <a:buFontTx/>
              <a:buBlip>
                <a:blip r:embed="rId7"/>
              </a:buBlip>
            </a:pPr>
            <a:endParaRPr lang="en-US" sz="2000"/>
          </a:p>
          <a:p>
            <a:pPr eaLnBrk="1" hangingPunct="1">
              <a:buSzPct val="75000"/>
            </a:pPr>
            <a:r>
              <a:rPr lang="en-US" sz="2000"/>
              <a:t>   </a:t>
            </a:r>
          </a:p>
        </p:txBody>
      </p:sp>
      <p:sp>
        <p:nvSpPr>
          <p:cNvPr id="40" name="Text Box 4"/>
          <p:cNvSpPr txBox="1">
            <a:spLocks noChangeArrowheads="1"/>
          </p:cNvSpPr>
          <p:nvPr/>
        </p:nvSpPr>
        <p:spPr bwMode="auto">
          <a:xfrm>
            <a:off x="2070100" y="5697538"/>
            <a:ext cx="4108450"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solidFill>
                  <a:schemeClr val="bg1"/>
                </a:solidFill>
              </a:rPr>
              <a:t>Problem: Condition hard to verify</a:t>
            </a:r>
            <a:endParaRPr lang="en-US" sz="2000" b="1">
              <a:solidFill>
                <a:schemeClr val="bg1"/>
              </a:solidFill>
            </a:endParaRPr>
          </a:p>
        </p:txBody>
      </p:sp>
      <p:pic>
        <p:nvPicPr>
          <p:cNvPr id="8" name="Picture 7"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388225" y="4968875"/>
            <a:ext cx="11239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ddin_tmp.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844550" y="1914525"/>
            <a:ext cx="669131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ddin_tmp.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69950" y="3749675"/>
            <a:ext cx="4711700"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ddin_tmp.pn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76300" y="4359275"/>
            <a:ext cx="69342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xEl>
                                              <p:pRg st="8" end="8"/>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4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296863" y="120650"/>
            <a:ext cx="8686800" cy="922338"/>
          </a:xfrm>
        </p:spPr>
        <p:txBody>
          <a:bodyPr/>
          <a:lstStyle/>
          <a:p>
            <a:r>
              <a:rPr lang="en-US" smtClean="0"/>
              <a:t>Coherence</a:t>
            </a:r>
          </a:p>
        </p:txBody>
      </p:sp>
      <p:sp>
        <p:nvSpPr>
          <p:cNvPr id="3" name="TextBox 2"/>
          <p:cNvSpPr txBox="1">
            <a:spLocks noChangeArrowheads="1"/>
          </p:cNvSpPr>
          <p:nvPr/>
        </p:nvSpPr>
        <p:spPr bwMode="auto">
          <a:xfrm>
            <a:off x="609600" y="1755775"/>
            <a:ext cx="7810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dirty="0"/>
              <a:t> The coherence of </a:t>
            </a:r>
            <a:r>
              <a:rPr lang="en-US" sz="2000" i="1" dirty="0"/>
              <a:t>A</a:t>
            </a:r>
            <a:r>
              <a:rPr lang="en-US" sz="2000" dirty="0"/>
              <a:t> is defined by (assuming normalized columns)</a:t>
            </a:r>
          </a:p>
        </p:txBody>
      </p:sp>
      <p:pic>
        <p:nvPicPr>
          <p:cNvPr id="12" name="Picture 11" descr="addin_tmp.png"/>
          <p:cNvPicPr>
            <a:picLocks noChangeAspect="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497263" y="2289175"/>
            <a:ext cx="23971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622300" y="2782888"/>
            <a:ext cx="1955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8"/>
              </a:buBlip>
            </a:pPr>
            <a:r>
              <a:rPr lang="en-US" sz="2000" dirty="0"/>
              <a:t> </a:t>
            </a:r>
            <a:r>
              <a:rPr lang="en-US" sz="2000" dirty="0" smtClean="0"/>
              <a:t>Welch bound:</a:t>
            </a:r>
            <a:endParaRPr lang="en-US" sz="2000" dirty="0"/>
          </a:p>
        </p:txBody>
      </p:sp>
      <p:pic>
        <p:nvPicPr>
          <p:cNvPr id="14" name="Picture 13" descr="addin_tmp.png"/>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1747838" y="3460750"/>
            <a:ext cx="246856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14363" y="3397250"/>
            <a:ext cx="7920037"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Blip>
                <a:blip r:embed="rId8"/>
              </a:buBlip>
            </a:pPr>
            <a:r>
              <a:rPr lang="en-US" sz="2000" dirty="0"/>
              <a:t> </a:t>
            </a:r>
            <a:r>
              <a:rPr lang="en-US" sz="2000" dirty="0" smtClean="0"/>
              <a:t>When</a:t>
            </a:r>
          </a:p>
          <a:p>
            <a:pPr eaLnBrk="1" hangingPunct="1">
              <a:buSzPct val="75000"/>
              <a:buFontTx/>
              <a:buBlip>
                <a:blip r:embed="rId8"/>
              </a:buBlip>
            </a:pPr>
            <a:endParaRPr lang="en-US" sz="2000" dirty="0"/>
          </a:p>
          <a:p>
            <a:pPr eaLnBrk="1" hangingPunct="1">
              <a:buSzPct val="75000"/>
              <a:buFontTx/>
              <a:buBlip>
                <a:blip r:embed="rId8"/>
              </a:buBlip>
            </a:pPr>
            <a:r>
              <a:rPr lang="en-US" sz="2000" dirty="0" smtClean="0"/>
              <a:t>Uniqueness </a:t>
            </a:r>
            <a:r>
              <a:rPr lang="en-US" sz="2000" dirty="0"/>
              <a:t>of </a:t>
            </a:r>
            <a:r>
              <a:rPr lang="en-US" sz="2000" i="1" dirty="0"/>
              <a:t>y=Ax</a:t>
            </a:r>
            <a:r>
              <a:rPr lang="en-US" sz="2000" dirty="0"/>
              <a:t> can be expressed in terms of      as </a:t>
            </a:r>
          </a:p>
          <a:p>
            <a:pPr eaLnBrk="1" hangingPunct="1">
              <a:buSzPct val="75000"/>
              <a:buFontTx/>
              <a:buBlip>
                <a:blip r:embed="rId8"/>
              </a:buBlip>
            </a:pPr>
            <a:endParaRPr lang="en-US" sz="2000" dirty="0"/>
          </a:p>
          <a:p>
            <a:pPr eaLnBrk="1" hangingPunct="1">
              <a:buSzPct val="75000"/>
              <a:buFontTx/>
              <a:buBlip>
                <a:blip r:embed="rId8"/>
              </a:buBlip>
            </a:pPr>
            <a:endParaRPr lang="en-US" sz="2000" dirty="0"/>
          </a:p>
          <a:p>
            <a:pPr eaLnBrk="1" hangingPunct="1">
              <a:buSzPct val="75000"/>
              <a:buFontTx/>
              <a:buBlip>
                <a:blip r:embed="rId8"/>
              </a:buBlip>
            </a:pPr>
            <a:endParaRPr lang="en-US" sz="2000" dirty="0"/>
          </a:p>
          <a:p>
            <a:pPr eaLnBrk="1" hangingPunct="1">
              <a:buSzPct val="75000"/>
              <a:buFontTx/>
              <a:buBlip>
                <a:blip r:embed="rId8"/>
              </a:buBlip>
            </a:pPr>
            <a:r>
              <a:rPr lang="en-US" sz="2000" dirty="0"/>
              <a:t> Under same condition we will see that efficient recovery is  possible as well</a:t>
            </a:r>
          </a:p>
          <a:p>
            <a:pPr eaLnBrk="1" hangingPunct="1">
              <a:buSzPct val="75000"/>
              <a:buFontTx/>
              <a:buBlip>
                <a:blip r:embed="rId8"/>
              </a:buBlip>
            </a:pPr>
            <a:endParaRPr lang="en-US" sz="2000" dirty="0"/>
          </a:p>
          <a:p>
            <a:pPr eaLnBrk="1" hangingPunct="1">
              <a:buSzPct val="75000"/>
            </a:pPr>
            <a:r>
              <a:rPr lang="en-US" sz="2000" dirty="0"/>
              <a:t>    </a:t>
            </a:r>
          </a:p>
          <a:p>
            <a:pPr eaLnBrk="1" hangingPunct="1">
              <a:buSzPct val="75000"/>
            </a:pPr>
            <a:r>
              <a:rPr lang="en-US" sz="2000" dirty="0"/>
              <a:t>             </a:t>
            </a:r>
          </a:p>
        </p:txBody>
      </p:sp>
      <p:pic>
        <p:nvPicPr>
          <p:cNvPr id="15" name="Picture 14" descr="addin_tmp.png"/>
          <p:cNvPicPr>
            <a:picLocks noChangeAspect="1"/>
          </p:cNvPicPr>
          <p:nvPr>
            <p:custDataLst>
              <p:tags r:id="rId3"/>
            </p:custDataLst>
          </p:nvPr>
        </p:nvPicPr>
        <p:blipFill>
          <a:blip r:embed="rId11" cstate="print"/>
          <a:stretch>
            <a:fillRect/>
          </a:stretch>
        </p:blipFill>
        <p:spPr>
          <a:xfrm>
            <a:off x="6387308" y="4152900"/>
            <a:ext cx="154868" cy="186690"/>
          </a:xfrm>
          <a:prstGeom prst="rect">
            <a:avLst/>
          </a:prstGeom>
        </p:spPr>
      </p:pic>
      <p:pic>
        <p:nvPicPr>
          <p:cNvPr id="2" name="Picture 1"/>
          <p:cNvPicPr>
            <a:picLocks noChangeAspect="1"/>
          </p:cNvPicPr>
          <p:nvPr>
            <p:custDataLst>
              <p:tags r:id="rId4"/>
            </p:custDataLst>
          </p:nvPr>
        </p:nvPicPr>
        <p:blipFill>
          <a:blip r:embed="rId12" cstate="print">
            <a:extLst>
              <a:ext uri="{28A0092B-C50C-407E-A947-70E740481C1C}">
                <a14:useLocalDpi xmlns:a14="http://schemas.microsoft.com/office/drawing/2010/main" val="0"/>
              </a:ext>
            </a:extLst>
          </a:blip>
          <a:stretch>
            <a:fillRect/>
          </a:stretch>
        </p:blipFill>
        <p:spPr>
          <a:xfrm>
            <a:off x="3025776" y="4665663"/>
            <a:ext cx="3120390" cy="344805"/>
          </a:xfrm>
          <a:prstGeom prst="rect">
            <a:avLst/>
          </a:prstGeom>
        </p:spPr>
      </p:pic>
      <p:sp>
        <p:nvSpPr>
          <p:cNvPr id="13" name="Rectangle 21"/>
          <p:cNvSpPr>
            <a:spLocks noChangeArrowheads="1"/>
          </p:cNvSpPr>
          <p:nvPr/>
        </p:nvSpPr>
        <p:spPr bwMode="auto">
          <a:xfrm>
            <a:off x="7533765" y="1265535"/>
            <a:ext cx="14109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Donoho</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‘01</a:t>
            </a:r>
          </a:p>
          <a:p>
            <a:pPr algn="r"/>
            <a:r>
              <a:rPr lang="en-US" sz="1200" b="1" dirty="0" err="1" smtClean="0">
                <a:solidFill>
                  <a:srgbClr val="CC0099"/>
                </a:solidFill>
              </a:rPr>
              <a:t>Tropp</a:t>
            </a:r>
            <a:r>
              <a:rPr lang="en-US" sz="1200" b="1" dirty="0" smtClean="0">
                <a:solidFill>
                  <a:srgbClr val="CC0099"/>
                </a:solidFill>
              </a:rPr>
              <a:t>, ‘04</a:t>
            </a:r>
            <a:endParaRPr lang="he-IL" sz="1200" dirty="0"/>
          </a:p>
        </p:txBody>
      </p:sp>
      <p:pic>
        <p:nvPicPr>
          <p:cNvPr id="4" name="Picture 3"/>
          <p:cNvPicPr>
            <a:picLocks noChangeAspect="1"/>
          </p:cNvPicPr>
          <p:nvPr>
            <p:custDataLst>
              <p:tags r:id="rId5"/>
            </p:custDataLst>
          </p:nvPr>
        </p:nvPicPr>
        <p:blipFill>
          <a:blip r:embed="rId13" cstate="print">
            <a:extLst>
              <a:ext uri="{28A0092B-C50C-407E-A947-70E740481C1C}">
                <a14:useLocalDpi xmlns:a14="http://schemas.microsoft.com/office/drawing/2010/main" val="0"/>
              </a:ext>
            </a:extLst>
          </a:blip>
          <a:stretch>
            <a:fillRect/>
          </a:stretch>
        </p:blipFill>
        <p:spPr>
          <a:xfrm>
            <a:off x="2595563" y="2773423"/>
            <a:ext cx="1943100" cy="45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7" grpId="0"/>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idx="4294967295"/>
          </p:nvPr>
        </p:nvSpPr>
        <p:spPr/>
        <p:txBody>
          <a:bodyPr/>
          <a:lstStyle/>
          <a:p>
            <a:r>
              <a:rPr lang="en-US" sz="4000" smtClean="0"/>
              <a:t>Restricted Isometry Property (RIP)</a:t>
            </a:r>
          </a:p>
        </p:txBody>
      </p:sp>
      <p:sp>
        <p:nvSpPr>
          <p:cNvPr id="3" name="TextBox 2"/>
          <p:cNvSpPr txBox="1">
            <a:spLocks noChangeArrowheads="1"/>
          </p:cNvSpPr>
          <p:nvPr/>
        </p:nvSpPr>
        <p:spPr bwMode="auto">
          <a:xfrm>
            <a:off x="609600" y="1565275"/>
            <a:ext cx="7510463"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lnSpc>
                <a:spcPct val="150000"/>
              </a:lnSpc>
              <a:buSzPct val="75000"/>
              <a:buFontTx/>
              <a:buBlip>
                <a:blip r:embed="rId7"/>
              </a:buBlip>
            </a:pPr>
            <a:r>
              <a:rPr lang="en-US" sz="2000" dirty="0"/>
              <a:t> When noise is present uniqueness cannot be guaranteed</a:t>
            </a:r>
          </a:p>
          <a:p>
            <a:pPr eaLnBrk="1" hangingPunct="1">
              <a:lnSpc>
                <a:spcPct val="150000"/>
              </a:lnSpc>
              <a:buSzPct val="75000"/>
              <a:buFontTx/>
              <a:buBlip>
                <a:blip r:embed="rId7"/>
              </a:buBlip>
            </a:pPr>
            <a:r>
              <a:rPr lang="en-US" sz="2000" dirty="0"/>
              <a:t> Would like to ensure stability</a:t>
            </a:r>
          </a:p>
          <a:p>
            <a:pPr eaLnBrk="1" hangingPunct="1">
              <a:lnSpc>
                <a:spcPct val="150000"/>
              </a:lnSpc>
              <a:buSzPct val="75000"/>
              <a:buFontTx/>
              <a:buBlip>
                <a:blip r:embed="rId7"/>
              </a:buBlip>
            </a:pPr>
            <a:r>
              <a:rPr lang="en-US" sz="2000" dirty="0"/>
              <a:t> Can be guaranteed using RIP</a:t>
            </a:r>
          </a:p>
          <a:p>
            <a:pPr eaLnBrk="1" hangingPunct="1">
              <a:lnSpc>
                <a:spcPct val="150000"/>
              </a:lnSpc>
              <a:buSzPct val="75000"/>
              <a:buFontTx/>
              <a:buBlip>
                <a:blip r:embed="rId7"/>
              </a:buBlip>
            </a:pPr>
            <a:r>
              <a:rPr lang="en-US" sz="2000" dirty="0"/>
              <a:t> </a:t>
            </a:r>
            <a:r>
              <a:rPr lang="en-US" sz="2000" i="1" dirty="0"/>
              <a:t>A</a:t>
            </a:r>
            <a:r>
              <a:rPr lang="en-US" sz="2000" dirty="0"/>
              <a:t>  has RIP of order     if</a:t>
            </a:r>
          </a:p>
          <a:p>
            <a:pPr eaLnBrk="1" hangingPunct="1">
              <a:lnSpc>
                <a:spcPct val="150000"/>
              </a:lnSpc>
              <a:buSzPct val="75000"/>
              <a:buFontTx/>
              <a:buBlip>
                <a:blip r:embed="rId7"/>
              </a:buBlip>
            </a:pPr>
            <a:endParaRPr lang="en-US" sz="2000" dirty="0"/>
          </a:p>
          <a:p>
            <a:pPr eaLnBrk="1" hangingPunct="1">
              <a:lnSpc>
                <a:spcPct val="150000"/>
              </a:lnSpc>
              <a:buSzPct val="75000"/>
            </a:pPr>
            <a:r>
              <a:rPr lang="en-US" sz="2000" dirty="0"/>
              <a:t>   for any </a:t>
            </a:r>
            <a:r>
              <a:rPr lang="en-US" sz="2000" i="1" dirty="0"/>
              <a:t>k</a:t>
            </a:r>
            <a:r>
              <a:rPr lang="en-US" sz="2000" dirty="0"/>
              <a:t>–sparse vector </a:t>
            </a:r>
            <a:r>
              <a:rPr lang="en-US" sz="2000" i="1" dirty="0"/>
              <a:t>x</a:t>
            </a:r>
          </a:p>
          <a:p>
            <a:pPr eaLnBrk="1" hangingPunct="1">
              <a:lnSpc>
                <a:spcPct val="150000"/>
              </a:lnSpc>
              <a:buSzPct val="75000"/>
              <a:buFontTx/>
              <a:buBlip>
                <a:blip r:embed="rId7"/>
              </a:buBlip>
            </a:pPr>
            <a:r>
              <a:rPr lang="en-US" sz="2000" dirty="0"/>
              <a:t> In this case </a:t>
            </a:r>
            <a:r>
              <a:rPr lang="en-US" sz="2000" i="1" dirty="0"/>
              <a:t>A</a:t>
            </a:r>
            <a:r>
              <a:rPr lang="en-US" sz="2000" dirty="0"/>
              <a:t> is an approximate </a:t>
            </a:r>
            <a:r>
              <a:rPr lang="en-US" sz="2000" dirty="0" err="1"/>
              <a:t>isometry</a:t>
            </a:r>
            <a:endParaRPr lang="en-US" sz="2000" dirty="0"/>
          </a:p>
          <a:p>
            <a:pPr eaLnBrk="1" hangingPunct="1">
              <a:lnSpc>
                <a:spcPct val="150000"/>
              </a:lnSpc>
              <a:buSzPct val="75000"/>
              <a:buFontTx/>
              <a:buBlip>
                <a:blip r:embed="rId7"/>
              </a:buBlip>
            </a:pPr>
            <a:r>
              <a:rPr lang="en-US" sz="2000" dirty="0"/>
              <a:t> If </a:t>
            </a:r>
            <a:r>
              <a:rPr lang="en-US" sz="2000" i="1" dirty="0"/>
              <a:t>A</a:t>
            </a:r>
            <a:r>
              <a:rPr lang="en-US" sz="2000" dirty="0"/>
              <a:t> has unit-columns and </a:t>
            </a:r>
            <a:r>
              <a:rPr lang="en-US" sz="2000" dirty="0" err="1" smtClean="0"/>
              <a:t>coherenc</a:t>
            </a:r>
            <a:r>
              <a:rPr lang="en-US" sz="2000" dirty="0" smtClean="0"/>
              <a:t>     then </a:t>
            </a:r>
            <a:r>
              <a:rPr lang="en-US" sz="2000" dirty="0"/>
              <a:t>it has the RIP with</a:t>
            </a:r>
          </a:p>
          <a:p>
            <a:pPr eaLnBrk="1" hangingPunct="1">
              <a:lnSpc>
                <a:spcPct val="150000"/>
              </a:lnSpc>
              <a:buSzPct val="75000"/>
            </a:pPr>
            <a:r>
              <a:rPr lang="en-US" sz="2000" dirty="0"/>
              <a:t>                   </a:t>
            </a:r>
          </a:p>
          <a:p>
            <a:pPr eaLnBrk="1" hangingPunct="1">
              <a:buSzPct val="75000"/>
            </a:pPr>
            <a:endParaRPr lang="en-US" sz="2000" dirty="0"/>
          </a:p>
          <a:p>
            <a:pPr eaLnBrk="1" hangingPunct="1">
              <a:buSzPct val="75000"/>
            </a:pPr>
            <a:endParaRPr lang="en-US" sz="2000" dirty="0"/>
          </a:p>
          <a:p>
            <a:pPr eaLnBrk="1" hangingPunct="1">
              <a:buSzPct val="75000"/>
            </a:pPr>
            <a:endParaRPr lang="en-US" sz="2000" dirty="0"/>
          </a:p>
        </p:txBody>
      </p:sp>
      <p:pic>
        <p:nvPicPr>
          <p:cNvPr id="5" name="Picture 4" descr="addin_tmp.png"/>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41663" y="3133725"/>
            <a:ext cx="117475"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ddin_tmp.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922588" y="3602038"/>
            <a:ext cx="40195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ddin_tmp.png"/>
          <p:cNvPicPr>
            <a:picLocks noChangeAspect="1"/>
          </p:cNvPicPr>
          <p:nvPr>
            <p:custDataLst>
              <p:tags r:id="rId3"/>
            </p:custDataLst>
          </p:nvPr>
        </p:nvPicPr>
        <p:blipFill>
          <a:blip r:embed="rId10" cstate="print"/>
          <a:stretch>
            <a:fillRect/>
          </a:stretch>
        </p:blipFill>
        <p:spPr>
          <a:xfrm>
            <a:off x="4195762" y="5464175"/>
            <a:ext cx="1367790" cy="255270"/>
          </a:xfrm>
          <a:prstGeom prst="rect">
            <a:avLst/>
          </a:prstGeom>
        </p:spPr>
      </p:pic>
      <p:sp>
        <p:nvSpPr>
          <p:cNvPr id="10" name="Rectangle 21"/>
          <p:cNvSpPr>
            <a:spLocks noChangeArrowheads="1"/>
          </p:cNvSpPr>
          <p:nvPr/>
        </p:nvSpPr>
        <p:spPr bwMode="auto">
          <a:xfrm>
            <a:off x="7496938" y="1495377"/>
            <a:ext cx="1574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Candès</a:t>
            </a:r>
            <a:r>
              <a:rPr lang="en-US" sz="1200" b="1" dirty="0" smtClean="0">
                <a:solidFill>
                  <a:srgbClr val="CC0099"/>
                </a:solidFill>
              </a:rPr>
              <a:t> and Tao</a:t>
            </a:r>
            <a:r>
              <a:rPr lang="en-US" sz="1200" b="1" dirty="0">
                <a:solidFill>
                  <a:srgbClr val="CC0099"/>
                </a:solidFill>
              </a:rPr>
              <a:t>, </a:t>
            </a:r>
            <a:r>
              <a:rPr lang="en-US" sz="1200" b="1" dirty="0" smtClean="0">
                <a:solidFill>
                  <a:srgbClr val="CC0099"/>
                </a:solidFill>
              </a:rPr>
              <a:t>‘05</a:t>
            </a:r>
            <a:endParaRPr lang="he-IL" sz="1200" dirty="0"/>
          </a:p>
        </p:txBody>
      </p:sp>
      <p:pic>
        <p:nvPicPr>
          <p:cNvPr id="11" name="Picture 10" descr="addin_tmp.png"/>
          <p:cNvPicPr>
            <a:picLocks noChangeAspect="1"/>
          </p:cNvPicPr>
          <p:nvPr>
            <p:custDataLst>
              <p:tags r:id="rId4"/>
            </p:custDataLst>
          </p:nvPr>
        </p:nvPicPr>
        <p:blipFill>
          <a:blip r:embed="rId11" cstate="print"/>
          <a:stretch>
            <a:fillRect/>
          </a:stretch>
        </p:blipFill>
        <p:spPr>
          <a:xfrm>
            <a:off x="4914108" y="5016500"/>
            <a:ext cx="154868" cy="1866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1"/>
          <p:cNvSpPr txBox="1">
            <a:spLocks noChangeArrowheads="1"/>
          </p:cNvSpPr>
          <p:nvPr/>
        </p:nvSpPr>
        <p:spPr bwMode="auto">
          <a:xfrm>
            <a:off x="2506663" y="1325563"/>
            <a:ext cx="3771900"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Find the sparsest and consistent</a:t>
            </a:r>
          </a:p>
          <a:p>
            <a:pPr eaLnBrk="1" hangingPunct="1">
              <a:buFontTx/>
              <a:buChar char="•"/>
            </a:pPr>
            <a:endParaRPr lang="en-US"/>
          </a:p>
          <a:p>
            <a:pPr eaLnBrk="1" hangingPunct="1">
              <a:buFontTx/>
              <a:buChar char="•"/>
            </a:pPr>
            <a:endParaRPr lang="en-US" sz="2000"/>
          </a:p>
        </p:txBody>
      </p:sp>
      <p:sp>
        <p:nvSpPr>
          <p:cNvPr id="83971" name="Rectangle 2"/>
          <p:cNvSpPr>
            <a:spLocks noGrp="1" noChangeArrowheads="1"/>
          </p:cNvSpPr>
          <p:nvPr>
            <p:ph type="title" idx="4294967295"/>
          </p:nvPr>
        </p:nvSpPr>
        <p:spPr/>
        <p:txBody>
          <a:bodyPr/>
          <a:lstStyle/>
          <a:p>
            <a:r>
              <a:rPr lang="en-US" smtClean="0"/>
              <a:t>Recovery of Sparse Vectors</a:t>
            </a:r>
          </a:p>
        </p:txBody>
      </p:sp>
      <p:pic>
        <p:nvPicPr>
          <p:cNvPr id="126025" name="Picture 73" descr="addin_tmp"/>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536825" y="3162300"/>
            <a:ext cx="22987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057" name="Picture 105" descr="addin_tmp"/>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030288" y="4159250"/>
            <a:ext cx="41179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addin_tmp.png"/>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035050" y="4664075"/>
            <a:ext cx="4268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a:spLocks noChangeArrowheads="1"/>
          </p:cNvSpPr>
          <p:nvPr/>
        </p:nvSpPr>
        <p:spPr bwMode="auto">
          <a:xfrm>
            <a:off x="373063" y="2422525"/>
            <a:ext cx="5957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t>Alternative recovery algorithms (</a:t>
            </a:r>
            <a:r>
              <a:rPr lang="en-US" sz="2000">
                <a:solidFill>
                  <a:srgbClr val="FF0000"/>
                </a:solidFill>
              </a:rPr>
              <a:t>Polynomial-time</a:t>
            </a:r>
            <a:r>
              <a:rPr lang="en-US" sz="2000"/>
              <a:t>):</a:t>
            </a:r>
          </a:p>
        </p:txBody>
      </p:sp>
      <p:sp>
        <p:nvSpPr>
          <p:cNvPr id="61450" name="Rectangle 38"/>
          <p:cNvSpPr>
            <a:spLocks noChangeArrowheads="1"/>
          </p:cNvSpPr>
          <p:nvPr/>
        </p:nvSpPr>
        <p:spPr bwMode="auto">
          <a:xfrm>
            <a:off x="6461125" y="1824038"/>
            <a:ext cx="1308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rPr>
              <a:t>NP-Hard !!</a:t>
            </a:r>
          </a:p>
        </p:txBody>
      </p:sp>
      <p:sp>
        <p:nvSpPr>
          <p:cNvPr id="20" name="TextBox 19"/>
          <p:cNvSpPr txBox="1">
            <a:spLocks noChangeArrowheads="1"/>
          </p:cNvSpPr>
          <p:nvPr/>
        </p:nvSpPr>
        <p:spPr bwMode="auto">
          <a:xfrm>
            <a:off x="365125" y="3081338"/>
            <a:ext cx="184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a:t> Basis pursuit</a:t>
            </a:r>
          </a:p>
        </p:txBody>
      </p:sp>
      <p:sp>
        <p:nvSpPr>
          <p:cNvPr id="228392" name="Text Box 20"/>
          <p:cNvSpPr txBox="1">
            <a:spLocks noChangeArrowheads="1"/>
          </p:cNvSpPr>
          <p:nvPr/>
        </p:nvSpPr>
        <p:spPr bwMode="auto">
          <a:xfrm>
            <a:off x="950913" y="3702050"/>
            <a:ext cx="2335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Convex and tractable</a:t>
            </a:r>
          </a:p>
        </p:txBody>
      </p:sp>
      <p:sp>
        <p:nvSpPr>
          <p:cNvPr id="2" name="TextBox 19"/>
          <p:cNvSpPr txBox="1">
            <a:spLocks noChangeArrowheads="1"/>
          </p:cNvSpPr>
          <p:nvPr/>
        </p:nvSpPr>
        <p:spPr bwMode="auto">
          <a:xfrm>
            <a:off x="365125" y="5227638"/>
            <a:ext cx="250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a:t> Greedy algorithms</a:t>
            </a:r>
          </a:p>
        </p:txBody>
      </p:sp>
      <p:sp>
        <p:nvSpPr>
          <p:cNvPr id="228396" name="Text Box 22"/>
          <p:cNvSpPr txBox="1">
            <a:spLocks noChangeArrowheads="1"/>
          </p:cNvSpPr>
          <p:nvPr/>
        </p:nvSpPr>
        <p:spPr bwMode="auto">
          <a:xfrm>
            <a:off x="1014413" y="5718175"/>
            <a:ext cx="21764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OMP, FOCUSS, etc.</a:t>
            </a:r>
          </a:p>
        </p:txBody>
      </p:sp>
      <p:sp>
        <p:nvSpPr>
          <p:cNvPr id="23" name="TextBox 22"/>
          <p:cNvSpPr txBox="1">
            <a:spLocks noChangeArrowheads="1"/>
          </p:cNvSpPr>
          <p:nvPr/>
        </p:nvSpPr>
        <p:spPr bwMode="auto">
          <a:xfrm>
            <a:off x="346075" y="1317625"/>
            <a:ext cx="2139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a:t> Reconstruction:</a:t>
            </a:r>
          </a:p>
        </p:txBody>
      </p:sp>
      <p:pic>
        <p:nvPicPr>
          <p:cNvPr id="25" name="Picture 93" descr="addin_tmp"/>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335713" y="1484313"/>
            <a:ext cx="125412"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7" descr="addin_tmp"/>
          <p:cNvPicPr>
            <a:picLocks noChangeAspect="1" noChangeArrowheads="1"/>
          </p:cNvPicPr>
          <p:nvPr>
            <p:custDataLst>
              <p:tags r:id="rId5"/>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890963" y="1893888"/>
            <a:ext cx="2298700"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9" descr="addin_tmp"/>
          <p:cNvPicPr>
            <a:picLocks noChangeAspect="1" noChangeArrowheads="1"/>
          </p:cNvPicPr>
          <p:nvPr>
            <p:custDataLst>
              <p:tags r:id="rId6"/>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474788" y="1912938"/>
            <a:ext cx="210661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addin_tmp.png"/>
          <p:cNvPicPr>
            <a:picLocks noChangeAspect="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278438" y="3140075"/>
            <a:ext cx="35147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addin_tmp.png"/>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112838" y="6002338"/>
            <a:ext cx="46370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1"/>
          <p:cNvSpPr>
            <a:spLocks noChangeArrowheads="1"/>
          </p:cNvSpPr>
          <p:nvPr/>
        </p:nvSpPr>
        <p:spPr bwMode="auto">
          <a:xfrm>
            <a:off x="7782730" y="3554413"/>
            <a:ext cx="13612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Donoho</a:t>
            </a:r>
            <a:r>
              <a:rPr lang="en-US" sz="1200" b="1" dirty="0" smtClean="0">
                <a:solidFill>
                  <a:srgbClr val="CC0099"/>
                </a:solidFill>
              </a:rPr>
              <a:t>, ‘06</a:t>
            </a:r>
          </a:p>
          <a:p>
            <a:pPr algn="r"/>
            <a:r>
              <a:rPr lang="en-US" sz="1200" b="1" dirty="0" err="1" smtClean="0">
                <a:solidFill>
                  <a:srgbClr val="CC0099"/>
                </a:solidFill>
              </a:rPr>
              <a:t>Candès</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‘06</a:t>
            </a:r>
            <a:endParaRPr lang="he-IL" sz="1200" dirty="0"/>
          </a:p>
        </p:txBody>
      </p:sp>
      <p:sp>
        <p:nvSpPr>
          <p:cNvPr id="32" name="Rectangle 21"/>
          <p:cNvSpPr>
            <a:spLocks noChangeArrowheads="1"/>
          </p:cNvSpPr>
          <p:nvPr/>
        </p:nvSpPr>
        <p:spPr bwMode="auto">
          <a:xfrm>
            <a:off x="8162641" y="4146253"/>
            <a:ext cx="9813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Candès</a:t>
            </a:r>
            <a:r>
              <a:rPr lang="en-US" sz="1200" b="1" dirty="0" smtClean="0">
                <a:solidFill>
                  <a:srgbClr val="CC0099"/>
                </a:solidFill>
              </a:rPr>
              <a:t>, ‘08</a:t>
            </a:r>
            <a:endParaRPr lang="he-IL" sz="1200" dirty="0"/>
          </a:p>
        </p:txBody>
      </p:sp>
      <p:sp>
        <p:nvSpPr>
          <p:cNvPr id="33" name="Rectangle 21"/>
          <p:cNvSpPr>
            <a:spLocks noChangeArrowheads="1"/>
          </p:cNvSpPr>
          <p:nvPr/>
        </p:nvSpPr>
        <p:spPr bwMode="auto">
          <a:xfrm>
            <a:off x="7454114" y="4685098"/>
            <a:ext cx="16898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Donoho</a:t>
            </a:r>
            <a:r>
              <a:rPr lang="en-US" sz="1200" b="1" dirty="0" smtClean="0">
                <a:solidFill>
                  <a:srgbClr val="CC0099"/>
                </a:solidFill>
              </a:rPr>
              <a:t> and </a:t>
            </a:r>
            <a:r>
              <a:rPr lang="en-US" sz="1200" b="1" dirty="0" err="1" smtClean="0">
                <a:solidFill>
                  <a:srgbClr val="CC0099"/>
                </a:solidFill>
              </a:rPr>
              <a:t>Elad</a:t>
            </a:r>
            <a:r>
              <a:rPr lang="en-US" sz="1200" b="1" dirty="0" smtClean="0">
                <a:solidFill>
                  <a:srgbClr val="CC0099"/>
                </a:solidFill>
              </a:rPr>
              <a:t>, ‘03</a:t>
            </a:r>
            <a:endParaRPr lang="he-IL" sz="1200" dirty="0"/>
          </a:p>
        </p:txBody>
      </p:sp>
      <p:sp>
        <p:nvSpPr>
          <p:cNvPr id="34" name="Rectangle 21"/>
          <p:cNvSpPr>
            <a:spLocks noChangeArrowheads="1"/>
          </p:cNvSpPr>
          <p:nvPr/>
        </p:nvSpPr>
        <p:spPr bwMode="auto">
          <a:xfrm>
            <a:off x="6808104" y="5992813"/>
            <a:ext cx="23358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Tropp</a:t>
            </a:r>
            <a:r>
              <a:rPr lang="en-US" sz="1200" b="1" dirty="0" smtClean="0">
                <a:solidFill>
                  <a:srgbClr val="CC0099"/>
                </a:solidFill>
              </a:rPr>
              <a:t>, </a:t>
            </a:r>
            <a:r>
              <a:rPr lang="en-US" sz="1200" b="1" dirty="0" err="1" smtClean="0">
                <a:solidFill>
                  <a:srgbClr val="CC0099"/>
                </a:solidFill>
              </a:rPr>
              <a:t>Elad</a:t>
            </a:r>
            <a:r>
              <a:rPr lang="en-US" sz="1200" b="1" dirty="0" smtClean="0">
                <a:solidFill>
                  <a:srgbClr val="CC0099"/>
                </a:solidFill>
              </a:rPr>
              <a:t>, Cotter </a:t>
            </a:r>
            <a:r>
              <a:rPr lang="en-US" sz="1200" b="1" i="1" dirty="0" smtClean="0">
                <a:solidFill>
                  <a:srgbClr val="CC0099"/>
                </a:solidFill>
              </a:rPr>
              <a:t>et </a:t>
            </a:r>
            <a:r>
              <a:rPr lang="en-US" sz="1200" b="1" dirty="0" smtClean="0">
                <a:solidFill>
                  <a:srgbClr val="CC0099"/>
                </a:solidFill>
              </a:rPr>
              <a:t>al., </a:t>
            </a:r>
          </a:p>
          <a:p>
            <a:pPr algn="r"/>
            <a:r>
              <a:rPr lang="en-US" sz="1200" b="1" dirty="0" smtClean="0">
                <a:solidFill>
                  <a:srgbClr val="CC0099"/>
                </a:solidFill>
              </a:rPr>
              <a:t>Chen </a:t>
            </a:r>
            <a:r>
              <a:rPr lang="en-US" sz="1200" b="1" i="1" dirty="0" smtClean="0">
                <a:solidFill>
                  <a:srgbClr val="CC0099"/>
                </a:solidFill>
              </a:rPr>
              <a:t>et </a:t>
            </a:r>
            <a:r>
              <a:rPr lang="en-US" sz="1200" b="1" dirty="0" smtClean="0">
                <a:solidFill>
                  <a:srgbClr val="CC0099"/>
                </a:solidFill>
              </a:rPr>
              <a:t>al., and many others…</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60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605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83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839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61450" grpId="0"/>
      <p:bldP spid="20" grpId="0"/>
      <p:bldP spid="228392" grpId="0"/>
      <p:bldP spid="2" grpId="0"/>
      <p:bldP spid="228396" grpId="0"/>
      <p:bldP spid="23" grpId="0"/>
      <p:bldP spid="29" grpId="0"/>
      <p:bldP spid="32" grpId="0"/>
      <p:bldP spid="33" grpId="0"/>
      <p:bldP spid="3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p:txBody>
          <a:bodyPr/>
          <a:lstStyle/>
          <a:p>
            <a:r>
              <a:rPr lang="en-US" sz="3800" smtClean="0"/>
              <a:t>Greedy Methods</a:t>
            </a:r>
            <a:r>
              <a:rPr lang="ru-RU" sz="3800" smtClean="0"/>
              <a:t>: Matching Pursuit</a:t>
            </a:r>
            <a:endParaRPr lang="en-US" sz="3800" smtClean="0"/>
          </a:p>
        </p:txBody>
      </p:sp>
      <p:sp>
        <p:nvSpPr>
          <p:cNvPr id="59395" name="Rectangle 5"/>
          <p:cNvSpPr txBox="1">
            <a:spLocks noChangeArrowheads="1"/>
          </p:cNvSpPr>
          <p:nvPr/>
        </p:nvSpPr>
        <p:spPr bwMode="auto">
          <a:xfrm>
            <a:off x="403225" y="1311275"/>
            <a:ext cx="8335963"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914400" indent="-45720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50000"/>
              </a:lnSpc>
              <a:spcBef>
                <a:spcPct val="20000"/>
              </a:spcBef>
              <a:buSzPct val="75000"/>
              <a:buFontTx/>
              <a:buBlip>
                <a:blip r:embed="rId9"/>
              </a:buBlip>
            </a:pPr>
            <a:r>
              <a:rPr lang="en-US" sz="2000" dirty="0"/>
              <a:t>Essential algorithm:</a:t>
            </a:r>
          </a:p>
          <a:p>
            <a:pPr lvl="1" eaLnBrk="1" hangingPunct="1">
              <a:buFont typeface="Palatino Linotype" pitchFamily="18" charset="0"/>
              <a:buAutoNum type="arabicParenR"/>
            </a:pPr>
            <a:r>
              <a:rPr lang="en-US" sz="2000" dirty="0"/>
              <a:t>Choose the first “active” column (maximally correlated with    )</a:t>
            </a:r>
          </a:p>
          <a:p>
            <a:pPr lvl="1" eaLnBrk="1" hangingPunct="1">
              <a:buFont typeface="Palatino Linotype" pitchFamily="18" charset="0"/>
              <a:buAutoNum type="arabicParenR"/>
            </a:pPr>
            <a:endParaRPr lang="en-US" sz="2000" dirty="0"/>
          </a:p>
          <a:p>
            <a:pPr lvl="1" eaLnBrk="1" hangingPunct="1">
              <a:buFont typeface="Palatino Linotype" pitchFamily="18" charset="0"/>
              <a:buAutoNum type="arabicParenR"/>
            </a:pPr>
            <a:endParaRPr lang="en-US" sz="2000" dirty="0"/>
          </a:p>
          <a:p>
            <a:pPr lvl="1" eaLnBrk="1" hangingPunct="1">
              <a:buFont typeface="Palatino Linotype" pitchFamily="18" charset="0"/>
              <a:buAutoNum type="arabicParenR"/>
            </a:pPr>
            <a:r>
              <a:rPr lang="en-US" sz="2000" dirty="0"/>
              <a:t>Subtract off to form a residual </a:t>
            </a:r>
          </a:p>
          <a:p>
            <a:pPr lvl="1" eaLnBrk="1" hangingPunct="1">
              <a:buFont typeface="Palatino Linotype" pitchFamily="18" charset="0"/>
              <a:buAutoNum type="arabicParenR"/>
            </a:pPr>
            <a:endParaRPr lang="en-US" sz="2000" dirty="0"/>
          </a:p>
          <a:p>
            <a:pPr lvl="1" eaLnBrk="1" hangingPunct="1">
              <a:buFont typeface="Palatino Linotype" pitchFamily="18" charset="0"/>
              <a:buAutoNum type="arabicParenR"/>
            </a:pPr>
            <a:endParaRPr lang="en-US" sz="2000" dirty="0"/>
          </a:p>
          <a:p>
            <a:pPr lvl="1" eaLnBrk="1" hangingPunct="1">
              <a:buFont typeface="Palatino Linotype" pitchFamily="18" charset="0"/>
              <a:buAutoNum type="arabicParenR"/>
            </a:pPr>
            <a:r>
              <a:rPr lang="en-US" sz="2000" dirty="0"/>
              <a:t>Repeat with</a:t>
            </a:r>
          </a:p>
          <a:p>
            <a:pPr>
              <a:lnSpc>
                <a:spcPct val="150000"/>
              </a:lnSpc>
              <a:spcBef>
                <a:spcPct val="20000"/>
              </a:spcBef>
              <a:buSzPct val="75000"/>
              <a:buFontTx/>
              <a:buBlip>
                <a:blip r:embed="rId9"/>
              </a:buBlip>
            </a:pPr>
            <a:r>
              <a:rPr lang="en-US" sz="2000" dirty="0"/>
              <a:t>Very fast for small scale problems</a:t>
            </a:r>
          </a:p>
          <a:p>
            <a:pPr>
              <a:lnSpc>
                <a:spcPct val="150000"/>
              </a:lnSpc>
              <a:spcBef>
                <a:spcPct val="20000"/>
              </a:spcBef>
              <a:buSzPct val="75000"/>
              <a:buFontTx/>
              <a:buBlip>
                <a:blip r:embed="rId9"/>
              </a:buBlip>
            </a:pPr>
            <a:r>
              <a:rPr lang="en-US" sz="2000" dirty="0"/>
              <a:t>Not as accurate/robust for large signals in the presence of noise</a:t>
            </a:r>
          </a:p>
          <a:p>
            <a:pPr>
              <a:lnSpc>
                <a:spcPct val="150000"/>
              </a:lnSpc>
              <a:spcBef>
                <a:spcPct val="20000"/>
              </a:spcBef>
              <a:buSzPct val="75000"/>
            </a:pPr>
            <a:r>
              <a:rPr lang="en-US" sz="2000" dirty="0">
                <a:solidFill>
                  <a:srgbClr val="FF0000"/>
                </a:solidFill>
              </a:rPr>
              <a:t>Orthogonal </a:t>
            </a:r>
            <a:r>
              <a:rPr lang="en-US" sz="2000" dirty="0" smtClean="0">
                <a:solidFill>
                  <a:srgbClr val="FF0000"/>
                </a:solidFill>
              </a:rPr>
              <a:t>MP:</a:t>
            </a:r>
            <a:endParaRPr lang="en-US" sz="2000" dirty="0">
              <a:solidFill>
                <a:srgbClr val="FF0000"/>
              </a:solidFill>
            </a:endParaRPr>
          </a:p>
          <a:p>
            <a:pPr>
              <a:lnSpc>
                <a:spcPct val="150000"/>
              </a:lnSpc>
              <a:spcBef>
                <a:spcPct val="20000"/>
              </a:spcBef>
              <a:buSzPct val="75000"/>
            </a:pPr>
            <a:endParaRPr lang="en-US" sz="2000" dirty="0"/>
          </a:p>
        </p:txBody>
      </p:sp>
      <p:pic>
        <p:nvPicPr>
          <p:cNvPr id="59396" name="Picture 7"/>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836863" y="3689350"/>
            <a:ext cx="20796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37" descr="addin_tmp.png"/>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216900" y="1914525"/>
            <a:ext cx="117475"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216150" y="2266950"/>
            <a:ext cx="17303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6"/>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5365750" y="2266950"/>
            <a:ext cx="183673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5"/>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309938" y="3236913"/>
            <a:ext cx="21812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2" name="Rectangle 5"/>
          <p:cNvSpPr txBox="1">
            <a:spLocks noChangeArrowheads="1"/>
          </p:cNvSpPr>
          <p:nvPr/>
        </p:nvSpPr>
        <p:spPr bwMode="auto">
          <a:xfrm>
            <a:off x="384175" y="5430838"/>
            <a:ext cx="8335963"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50000"/>
              </a:lnSpc>
              <a:spcBef>
                <a:spcPct val="20000"/>
              </a:spcBef>
              <a:buSzPct val="75000"/>
              <a:buFontTx/>
              <a:buBlip>
                <a:blip r:embed="rId9"/>
              </a:buBlip>
            </a:pPr>
            <a:r>
              <a:rPr lang="en-US" sz="2000"/>
              <a:t>Improve residual computation</a:t>
            </a:r>
          </a:p>
        </p:txBody>
      </p:sp>
      <p:pic>
        <p:nvPicPr>
          <p:cNvPr id="59403" name="Picture 2"/>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859088" y="5926138"/>
            <a:ext cx="3195637"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1"/>
          <p:cNvSpPr>
            <a:spLocks noChangeArrowheads="1"/>
          </p:cNvSpPr>
          <p:nvPr/>
        </p:nvSpPr>
        <p:spPr bwMode="auto">
          <a:xfrm>
            <a:off x="7354591" y="1495377"/>
            <a:ext cx="1717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Mallat</a:t>
            </a:r>
            <a:r>
              <a:rPr lang="en-US" sz="1200" b="1" dirty="0" smtClean="0">
                <a:solidFill>
                  <a:srgbClr val="CC0099"/>
                </a:solidFill>
              </a:rPr>
              <a:t> and Zhang, ‘93</a:t>
            </a:r>
            <a:endParaRPr lang="he-IL" sz="1200" dirty="0"/>
          </a:p>
        </p:txBody>
      </p:sp>
      <p:sp>
        <p:nvSpPr>
          <p:cNvPr id="13" name="Rectangle 21"/>
          <p:cNvSpPr>
            <a:spLocks noChangeArrowheads="1"/>
          </p:cNvSpPr>
          <p:nvPr/>
        </p:nvSpPr>
        <p:spPr bwMode="auto">
          <a:xfrm>
            <a:off x="7958924" y="5292338"/>
            <a:ext cx="11128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Pati</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‘93</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939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5">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39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93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4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939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939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9395">
                                            <p:txEl>
                                              <p:pRg st="9" end="9"/>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5939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940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P spid="59402" grpId="0"/>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p:txBody>
          <a:bodyPr/>
          <a:lstStyle/>
          <a:p>
            <a:r>
              <a:rPr lang="en-US" sz="4000" smtClean="0"/>
              <a:t>Recovery In the Presence of Noise</a:t>
            </a:r>
          </a:p>
        </p:txBody>
      </p:sp>
      <p:sp>
        <p:nvSpPr>
          <p:cNvPr id="86019" name="Rectangle 5"/>
          <p:cNvSpPr txBox="1">
            <a:spLocks noChangeArrowheads="1"/>
          </p:cNvSpPr>
          <p:nvPr/>
        </p:nvSpPr>
        <p:spPr bwMode="auto">
          <a:xfrm>
            <a:off x="377825" y="2012950"/>
            <a:ext cx="8499475"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50000"/>
              </a:lnSpc>
              <a:spcBef>
                <a:spcPct val="20000"/>
              </a:spcBef>
              <a:buSzPct val="75000"/>
              <a:buFontTx/>
              <a:buBlip>
                <a:blip r:embed="rId7"/>
              </a:buBlip>
            </a:pPr>
            <a:r>
              <a:rPr lang="en-US" sz="2000"/>
              <a:t>  -relaxation techniques (convex optimization problems)</a:t>
            </a:r>
          </a:p>
          <a:p>
            <a:pPr lvl="1">
              <a:lnSpc>
                <a:spcPct val="150000"/>
              </a:lnSpc>
              <a:spcBef>
                <a:spcPct val="20000"/>
              </a:spcBef>
              <a:buSzPct val="75000"/>
              <a:buFontTx/>
              <a:buBlip>
                <a:blip r:embed="rId7"/>
              </a:buBlip>
            </a:pPr>
            <a:r>
              <a:rPr lang="en-US" sz="2000"/>
              <a:t>Basis pursuit denoising (BPDN) / Lasso:</a:t>
            </a:r>
          </a:p>
          <a:p>
            <a:pPr>
              <a:lnSpc>
                <a:spcPct val="150000"/>
              </a:lnSpc>
              <a:spcBef>
                <a:spcPct val="20000"/>
              </a:spcBef>
              <a:buSzPct val="75000"/>
              <a:buFontTx/>
              <a:buBlip>
                <a:blip r:embed="rId7"/>
              </a:buBlip>
            </a:pPr>
            <a:endParaRPr lang="en-US" sz="2000"/>
          </a:p>
          <a:p>
            <a:pPr lvl="1">
              <a:lnSpc>
                <a:spcPct val="150000"/>
              </a:lnSpc>
              <a:spcBef>
                <a:spcPct val="20000"/>
              </a:spcBef>
              <a:buSzPct val="75000"/>
              <a:buFontTx/>
              <a:buBlip>
                <a:blip r:embed="rId7"/>
              </a:buBlip>
            </a:pPr>
            <a:endParaRPr lang="en-US" sz="2000"/>
          </a:p>
          <a:p>
            <a:pPr lvl="1">
              <a:lnSpc>
                <a:spcPct val="150000"/>
              </a:lnSpc>
              <a:spcBef>
                <a:spcPct val="20000"/>
              </a:spcBef>
              <a:buSzPct val="75000"/>
              <a:buFontTx/>
              <a:buBlip>
                <a:blip r:embed="rId7"/>
              </a:buBlip>
            </a:pPr>
            <a:r>
              <a:rPr lang="en-US" sz="2000"/>
              <a:t>Dantzig selector:</a:t>
            </a:r>
          </a:p>
          <a:p>
            <a:pPr lvl="1">
              <a:lnSpc>
                <a:spcPct val="150000"/>
              </a:lnSpc>
              <a:spcBef>
                <a:spcPct val="20000"/>
              </a:spcBef>
              <a:buSzPct val="75000"/>
              <a:buFontTx/>
              <a:buBlip>
                <a:blip r:embed="rId7"/>
              </a:buBlip>
            </a:pPr>
            <a:endParaRPr lang="en-US" sz="2000"/>
          </a:p>
          <a:p>
            <a:pPr>
              <a:lnSpc>
                <a:spcPct val="150000"/>
              </a:lnSpc>
              <a:spcBef>
                <a:spcPct val="20000"/>
              </a:spcBef>
              <a:buSzPct val="75000"/>
              <a:buFontTx/>
              <a:buBlip>
                <a:blip r:embed="rId7"/>
              </a:buBlip>
            </a:pPr>
            <a:r>
              <a:rPr lang="en-US" sz="2000"/>
              <a:t>Greedy approaches: stop when data error is on the order of the noise</a:t>
            </a:r>
          </a:p>
          <a:p>
            <a:pPr lvl="1">
              <a:lnSpc>
                <a:spcPct val="150000"/>
              </a:lnSpc>
              <a:spcBef>
                <a:spcPct val="20000"/>
              </a:spcBef>
              <a:buSzPct val="75000"/>
            </a:pPr>
            <a:endParaRPr lang="en-US" sz="2000"/>
          </a:p>
        </p:txBody>
      </p:sp>
      <p:pic>
        <p:nvPicPr>
          <p:cNvPr id="86020" name="Picture 8" descr="addin_tmp"/>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1660525" y="3194050"/>
            <a:ext cx="67532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9" descr="addin_tmp.png"/>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3673475" y="1504950"/>
            <a:ext cx="179705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9" descr="addin_tmp.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227388" y="4206875"/>
            <a:ext cx="40671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13" descr="addin_tmp"/>
          <p:cNvPicPr>
            <a:picLocks noChangeAspect="1" noChangeArrowheads="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96913" y="2216150"/>
            <a:ext cx="1873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1"/>
          <p:cNvSpPr>
            <a:spLocks noChangeArrowheads="1"/>
          </p:cNvSpPr>
          <p:nvPr/>
        </p:nvSpPr>
        <p:spPr bwMode="auto">
          <a:xfrm>
            <a:off x="7496938" y="4658539"/>
            <a:ext cx="15747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Candès</a:t>
            </a:r>
            <a:r>
              <a:rPr lang="en-US" sz="1200" b="1" dirty="0" smtClean="0">
                <a:solidFill>
                  <a:srgbClr val="CC0099"/>
                </a:solidFill>
              </a:rPr>
              <a:t> and Tao</a:t>
            </a:r>
            <a:r>
              <a:rPr lang="en-US" sz="1200" b="1" dirty="0">
                <a:solidFill>
                  <a:srgbClr val="CC0099"/>
                </a:solidFill>
              </a:rPr>
              <a:t>, </a:t>
            </a:r>
            <a:r>
              <a:rPr lang="en-US" sz="1200" b="1" dirty="0" smtClean="0">
                <a:solidFill>
                  <a:srgbClr val="CC0099"/>
                </a:solidFill>
              </a:rPr>
              <a:t>‘07</a:t>
            </a:r>
            <a:endParaRPr lang="he-IL" sz="1200" dirty="0"/>
          </a:p>
        </p:txBody>
      </p:sp>
      <p:sp>
        <p:nvSpPr>
          <p:cNvPr id="11" name="Rectangle 21"/>
          <p:cNvSpPr>
            <a:spLocks noChangeArrowheads="1"/>
          </p:cNvSpPr>
          <p:nvPr/>
        </p:nvSpPr>
        <p:spPr bwMode="auto">
          <a:xfrm>
            <a:off x="7864346" y="3659188"/>
            <a:ext cx="1207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Tibshirani</a:t>
            </a:r>
            <a:r>
              <a:rPr lang="en-US" sz="1200" b="1" dirty="0" smtClean="0">
                <a:solidFill>
                  <a:srgbClr val="CC0099"/>
                </a:solidFill>
              </a:rPr>
              <a:t> ‘96</a:t>
            </a:r>
          </a:p>
          <a:p>
            <a:pPr algn="r"/>
            <a:r>
              <a:rPr lang="en-US" sz="1200" b="1" dirty="0" smtClean="0">
                <a:solidFill>
                  <a:srgbClr val="CC0099"/>
                </a:solidFill>
              </a:rPr>
              <a:t>Chen </a:t>
            </a:r>
            <a:r>
              <a:rPr lang="en-US" sz="1200" b="1" i="1" dirty="0" smtClean="0">
                <a:solidFill>
                  <a:srgbClr val="CC0099"/>
                </a:solidFill>
              </a:rPr>
              <a:t>et </a:t>
            </a:r>
            <a:r>
              <a:rPr lang="en-US" sz="1200" b="1" dirty="0" smtClean="0">
                <a:solidFill>
                  <a:srgbClr val="CC0099"/>
                </a:solidFill>
              </a:rPr>
              <a:t>al., ‘98</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1349375" y="2290763"/>
            <a:ext cx="6445250" cy="2278062"/>
          </a:xfrm>
          <a:prstGeom prst="roundRect">
            <a:avLst>
              <a:gd name="adj" fmla="val 16667"/>
            </a:avLst>
          </a:prstGeom>
          <a:solidFill>
            <a:schemeClr val="accent2"/>
          </a:solidFill>
          <a:ln w="9525" algn="ctr">
            <a:solidFill>
              <a:schemeClr val="tx1"/>
            </a:solidFill>
            <a:round/>
            <a:headEnd/>
            <a:tailEnd/>
          </a:ln>
        </p:spPr>
        <p:txBody>
          <a:bodyPr wrap="none" anchor="ctr"/>
          <a:lstStyle/>
          <a:p>
            <a:endParaRPr lang="he-IL"/>
          </a:p>
        </p:txBody>
      </p:sp>
      <p:sp>
        <p:nvSpPr>
          <p:cNvPr id="32771" name="Text Box 3"/>
          <p:cNvSpPr txBox="1">
            <a:spLocks noChangeArrowheads="1"/>
          </p:cNvSpPr>
          <p:nvPr/>
        </p:nvSpPr>
        <p:spPr bwMode="auto">
          <a:xfrm>
            <a:off x="1789113" y="2651125"/>
            <a:ext cx="5567362"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4000" b="1">
                <a:solidFill>
                  <a:srgbClr val="FFFF66"/>
                </a:solidFill>
              </a:rPr>
              <a:t>– Part 1 –</a:t>
            </a:r>
            <a:endParaRPr lang="en-US" sz="4000">
              <a:solidFill>
                <a:schemeClr val="bg1"/>
              </a:solidFill>
            </a:endParaRPr>
          </a:p>
          <a:p>
            <a:pPr algn="ctr" eaLnBrk="1" hangingPunct="1">
              <a:lnSpc>
                <a:spcPct val="120000"/>
              </a:lnSpc>
            </a:pPr>
            <a:r>
              <a:rPr lang="en-US" sz="4000" b="1">
                <a:solidFill>
                  <a:srgbClr val="FFFF66"/>
                </a:solidFill>
              </a:rPr>
              <a:t>Introduction</a:t>
            </a:r>
          </a:p>
        </p:txBody>
      </p:sp>
      <p:sp>
        <p:nvSpPr>
          <p:cNvPr id="7" name="Rectangle 3"/>
          <p:cNvSpPr txBox="1">
            <a:spLocks noChangeArrowheads="1"/>
          </p:cNvSpPr>
          <p:nvPr/>
        </p:nvSpPr>
        <p:spPr bwMode="auto">
          <a:xfrm>
            <a:off x="7653338" y="6018213"/>
            <a:ext cx="1423987" cy="4238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FontTx/>
              <a:buNone/>
              <a:defRPr/>
            </a:pPr>
            <a:r>
              <a:rPr lang="en-US" sz="2000" dirty="0" smtClean="0">
                <a:solidFill>
                  <a:schemeClr val="bg1">
                    <a:lumMod val="50000"/>
                  </a:schemeClr>
                </a:solidFill>
                <a:sym typeface="Wingdings" pitchFamily="2" charset="2"/>
              </a:rPr>
              <a:t></a:t>
            </a:r>
            <a:r>
              <a:rPr lang="en-US" sz="2000" dirty="0" smtClean="0">
                <a:solidFill>
                  <a:schemeClr val="bg1">
                    <a:lumMod val="50000"/>
                  </a:schemeClr>
                </a:solidFill>
              </a:rPr>
              <a:t> Outline</a:t>
            </a:r>
          </a:p>
        </p:txBody>
      </p:sp>
      <p:sp>
        <p:nvSpPr>
          <p:cNvPr id="8" name="Rectangle 7">
            <a:hlinkClick r:id="rId2" action="ppaction://hlinksldjump"/>
          </p:cNvPr>
          <p:cNvSpPr/>
          <p:nvPr/>
        </p:nvSpPr>
        <p:spPr>
          <a:xfrm>
            <a:off x="7564438" y="5940425"/>
            <a:ext cx="1512887"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p:txBody>
          <a:bodyPr/>
          <a:lstStyle/>
          <a:p>
            <a:r>
              <a:rPr lang="en-US" sz="4000" smtClean="0"/>
              <a:t>Recovery Gurantees</a:t>
            </a:r>
          </a:p>
        </p:txBody>
      </p:sp>
      <p:sp>
        <p:nvSpPr>
          <p:cNvPr id="30724" name="Rectangle 5"/>
          <p:cNvSpPr txBox="1">
            <a:spLocks noChangeArrowheads="1"/>
          </p:cNvSpPr>
          <p:nvPr/>
        </p:nvSpPr>
        <p:spPr bwMode="auto">
          <a:xfrm>
            <a:off x="376238" y="1628775"/>
            <a:ext cx="8105775"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pPr>
            <a:r>
              <a:rPr lang="en-US" sz="2000"/>
              <a:t>Common settings:</a:t>
            </a:r>
          </a:p>
          <a:p>
            <a:pPr>
              <a:spcBef>
                <a:spcPct val="20000"/>
              </a:spcBef>
              <a:buSzPct val="75000"/>
              <a:buFontTx/>
              <a:buBlip>
                <a:blip r:embed="rId10"/>
              </a:buBlip>
            </a:pPr>
            <a:r>
              <a:rPr lang="en-US" sz="2000"/>
              <a:t>Random sensing matrix </a:t>
            </a:r>
            <a:r>
              <a:rPr lang="en-US" sz="2000" i="1"/>
              <a:t>A</a:t>
            </a:r>
            <a:r>
              <a:rPr lang="en-US" sz="2000"/>
              <a:t>, random noise</a:t>
            </a:r>
            <a:endParaRPr lang="en-US" sz="2000" i="1"/>
          </a:p>
          <a:p>
            <a:pPr lvl="1">
              <a:spcBef>
                <a:spcPct val="20000"/>
              </a:spcBef>
              <a:buSzPct val="75000"/>
              <a:buFontTx/>
              <a:buBlip>
                <a:blip r:embed="rId10"/>
              </a:buBlip>
            </a:pPr>
            <a:r>
              <a:rPr lang="en-US" sz="2000"/>
              <a:t>RIP (and similar properties) can be approximated w.h.p.</a:t>
            </a:r>
          </a:p>
          <a:p>
            <a:pPr lvl="1">
              <a:spcBef>
                <a:spcPct val="20000"/>
              </a:spcBef>
              <a:buSzPct val="75000"/>
              <a:buFontTx/>
              <a:buBlip>
                <a:blip r:embed="rId10"/>
              </a:buBlip>
            </a:pPr>
            <a:r>
              <a:rPr lang="en-US" sz="2000"/>
              <a:t>RIP-based guarantees for Dantzig selector and BPDN:  </a:t>
            </a:r>
          </a:p>
          <a:p>
            <a:pPr lvl="1">
              <a:spcBef>
                <a:spcPct val="20000"/>
              </a:spcBef>
              <a:buSzPct val="75000"/>
              <a:buFontTx/>
              <a:buBlip>
                <a:blip r:embed="rId10"/>
              </a:buBlip>
            </a:pPr>
            <a:endParaRPr lang="en-US" sz="2000"/>
          </a:p>
          <a:p>
            <a:pPr>
              <a:spcBef>
                <a:spcPct val="20000"/>
              </a:spcBef>
              <a:buSzPct val="75000"/>
              <a:buFontTx/>
              <a:buBlip>
                <a:blip r:embed="rId10"/>
              </a:buBlip>
            </a:pPr>
            <a:endParaRPr lang="en-US" sz="2000"/>
          </a:p>
          <a:p>
            <a:pPr>
              <a:spcBef>
                <a:spcPct val="20000"/>
              </a:spcBef>
              <a:buSzPct val="75000"/>
              <a:buFontTx/>
              <a:buBlip>
                <a:blip r:embed="rId10"/>
              </a:buBlip>
            </a:pPr>
            <a:r>
              <a:rPr lang="en-US" sz="2000"/>
              <a:t>Deterministic </a:t>
            </a:r>
            <a:r>
              <a:rPr lang="en-US" sz="2000" i="1"/>
              <a:t>A</a:t>
            </a:r>
            <a:r>
              <a:rPr lang="en-US" sz="2000"/>
              <a:t> and </a:t>
            </a:r>
            <a:r>
              <a:rPr lang="en-US" sz="2000" i="1"/>
              <a:t>x</a:t>
            </a:r>
            <a:r>
              <a:rPr lang="en-US" sz="2000"/>
              <a:t>, random</a:t>
            </a:r>
          </a:p>
          <a:p>
            <a:pPr lvl="1">
              <a:spcBef>
                <a:spcPct val="20000"/>
              </a:spcBef>
              <a:buSzPct val="75000"/>
              <a:buFontTx/>
              <a:buBlip>
                <a:blip r:embed="rId10"/>
              </a:buBlip>
            </a:pPr>
            <a:r>
              <a:rPr lang="en-US" sz="2000"/>
              <a:t>RIP typically unknown, coherence must be used</a:t>
            </a:r>
          </a:p>
          <a:p>
            <a:pPr lvl="1">
              <a:spcBef>
                <a:spcPct val="20000"/>
              </a:spcBef>
              <a:buSzPct val="75000"/>
              <a:buFontTx/>
              <a:buBlip>
                <a:blip r:embed="rId10"/>
              </a:buBlip>
            </a:pPr>
            <a:r>
              <a:rPr lang="en-US" sz="2000"/>
              <a:t>Coherence-based results for BPDN, OMP, thresholding:</a:t>
            </a:r>
          </a:p>
          <a:p>
            <a:pPr lvl="1">
              <a:spcBef>
                <a:spcPct val="20000"/>
              </a:spcBef>
              <a:buSzPct val="75000"/>
              <a:buFontTx/>
              <a:buBlip>
                <a:blip r:embed="rId10"/>
              </a:buBlip>
            </a:pPr>
            <a:endParaRPr lang="en-US" sz="2000"/>
          </a:p>
          <a:p>
            <a:pPr>
              <a:spcBef>
                <a:spcPct val="20000"/>
              </a:spcBef>
              <a:buSzPct val="75000"/>
              <a:buFontTx/>
              <a:buBlip>
                <a:blip r:embed="rId10"/>
              </a:buBlip>
            </a:pPr>
            <a:endParaRPr lang="en-US" sz="2000"/>
          </a:p>
          <a:p>
            <a:pPr>
              <a:spcBef>
                <a:spcPct val="20000"/>
              </a:spcBef>
              <a:buSzPct val="75000"/>
              <a:buFontTx/>
              <a:buBlip>
                <a:blip r:embed="rId10"/>
              </a:buBlip>
            </a:pPr>
            <a:r>
              <a:rPr lang="en-US" sz="2000"/>
              <a:t>Deterministic “adversarial” noise </a:t>
            </a:r>
            <a:r>
              <a:rPr lang="en-US" sz="2000" i="1"/>
              <a:t>w</a:t>
            </a:r>
            <a:r>
              <a:rPr lang="en-US" sz="2000"/>
              <a:t>:</a:t>
            </a:r>
          </a:p>
          <a:p>
            <a:pPr lvl="1">
              <a:spcBef>
                <a:spcPct val="20000"/>
              </a:spcBef>
              <a:buSzPct val="75000"/>
              <a:buFontTx/>
              <a:buBlip>
                <a:blip r:embed="rId10"/>
              </a:buBlip>
            </a:pPr>
            <a:r>
              <a:rPr lang="en-US" sz="2000"/>
              <a:t>Guarantees on order of</a:t>
            </a:r>
          </a:p>
        </p:txBody>
      </p:sp>
      <p:pic>
        <p:nvPicPr>
          <p:cNvPr id="87044" name="Picture 13" descr="addin_tmp.png"/>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673475" y="1341438"/>
            <a:ext cx="17970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6" descr="addin_tmp"/>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244600" y="3108325"/>
            <a:ext cx="4327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18" descr="addin_tmp"/>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217613" y="4935538"/>
            <a:ext cx="4492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Picture 28" descr="addin_tmp"/>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890963" y="6057900"/>
            <a:ext cx="1462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Picture 27" descr="addin_tmp"/>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4983163" y="5711825"/>
            <a:ext cx="1050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1" name="Picture 30" descr="addin_tmp"/>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487988" y="2055813"/>
            <a:ext cx="15589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1" name="Picture 31" descr="addin_tmp"/>
          <p:cNvPicPr>
            <a:picLocks noChangeAspect="1" noChangeArrowheads="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4394200" y="3883025"/>
            <a:ext cx="15589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1"/>
          <p:cNvSpPr>
            <a:spLocks noChangeArrowheads="1"/>
          </p:cNvSpPr>
          <p:nvPr/>
        </p:nvSpPr>
        <p:spPr bwMode="auto">
          <a:xfrm>
            <a:off x="7496873" y="3361719"/>
            <a:ext cx="15748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Candès</a:t>
            </a:r>
            <a:r>
              <a:rPr lang="en-US" sz="1200" b="1" dirty="0" smtClean="0">
                <a:solidFill>
                  <a:srgbClr val="CC0099"/>
                </a:solidFill>
              </a:rPr>
              <a:t> and Tao</a:t>
            </a:r>
            <a:r>
              <a:rPr lang="en-US" sz="1200" b="1" dirty="0">
                <a:solidFill>
                  <a:srgbClr val="CC0099"/>
                </a:solidFill>
              </a:rPr>
              <a:t>, </a:t>
            </a:r>
            <a:r>
              <a:rPr lang="en-US" sz="1200" b="1" dirty="0" smtClean="0">
                <a:solidFill>
                  <a:srgbClr val="CC0099"/>
                </a:solidFill>
              </a:rPr>
              <a:t>’07</a:t>
            </a:r>
          </a:p>
          <a:p>
            <a:pPr algn="r"/>
            <a:r>
              <a:rPr lang="en-US" sz="1200" b="1" dirty="0" err="1" smtClean="0">
                <a:solidFill>
                  <a:srgbClr val="CC0099"/>
                </a:solidFill>
              </a:rPr>
              <a:t>Bicket</a:t>
            </a:r>
            <a:r>
              <a:rPr lang="en-US" sz="1200" b="1" dirty="0" smtClean="0">
                <a:solidFill>
                  <a:srgbClr val="CC0099"/>
                </a:solidFill>
              </a:rPr>
              <a:t> </a:t>
            </a:r>
            <a:r>
              <a:rPr lang="en-US" sz="1200" b="1" i="1" dirty="0" smtClean="0">
                <a:solidFill>
                  <a:srgbClr val="CC0099"/>
                </a:solidFill>
              </a:rPr>
              <a:t>et al., 09</a:t>
            </a:r>
            <a:endParaRPr lang="he-IL" sz="1200" dirty="0"/>
          </a:p>
        </p:txBody>
      </p:sp>
      <p:sp>
        <p:nvSpPr>
          <p:cNvPr id="15" name="Rectangle 21"/>
          <p:cNvSpPr>
            <a:spLocks noChangeArrowheads="1"/>
          </p:cNvSpPr>
          <p:nvPr/>
        </p:nvSpPr>
        <p:spPr bwMode="auto">
          <a:xfrm>
            <a:off x="6785526" y="5255736"/>
            <a:ext cx="22862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smtClean="0">
                <a:solidFill>
                  <a:srgbClr val="CC0099"/>
                </a:solidFill>
              </a:rPr>
              <a:t>Ben-</a:t>
            </a:r>
            <a:r>
              <a:rPr lang="en-US" sz="1200" b="1" dirty="0" err="1" smtClean="0">
                <a:solidFill>
                  <a:srgbClr val="CC0099"/>
                </a:solidFill>
              </a:rPr>
              <a:t>Haim</a:t>
            </a:r>
            <a:r>
              <a:rPr lang="en-US" sz="1200" b="1" dirty="0" smtClean="0">
                <a:solidFill>
                  <a:srgbClr val="CC0099"/>
                </a:solidFill>
              </a:rPr>
              <a:t>, </a:t>
            </a:r>
            <a:r>
              <a:rPr lang="en-US" sz="1200" b="1" dirty="0" err="1" smtClean="0">
                <a:solidFill>
                  <a:srgbClr val="CC0099"/>
                </a:solidFill>
              </a:rPr>
              <a:t>Eldar</a:t>
            </a:r>
            <a:r>
              <a:rPr lang="en-US" sz="1200" b="1" dirty="0" smtClean="0">
                <a:solidFill>
                  <a:srgbClr val="CC0099"/>
                </a:solidFill>
              </a:rPr>
              <a:t> and </a:t>
            </a:r>
            <a:r>
              <a:rPr lang="en-US" sz="1200" b="1" dirty="0" err="1" smtClean="0">
                <a:solidFill>
                  <a:srgbClr val="CC0099"/>
                </a:solidFill>
              </a:rPr>
              <a:t>Elad</a:t>
            </a:r>
            <a:r>
              <a:rPr lang="en-US" sz="1200" b="1" dirty="0" smtClean="0">
                <a:solidFill>
                  <a:srgbClr val="CC0099"/>
                </a:solidFill>
              </a:rPr>
              <a:t>, ’10</a:t>
            </a:r>
          </a:p>
        </p:txBody>
      </p:sp>
      <p:sp>
        <p:nvSpPr>
          <p:cNvPr id="16" name="Rectangle 21"/>
          <p:cNvSpPr>
            <a:spLocks noChangeArrowheads="1"/>
          </p:cNvSpPr>
          <p:nvPr/>
        </p:nvSpPr>
        <p:spPr bwMode="auto">
          <a:xfrm>
            <a:off x="7668780" y="5973286"/>
            <a:ext cx="14029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Donoho</a:t>
            </a:r>
            <a:r>
              <a:rPr lang="en-US" sz="1200" b="1" dirty="0" smtClean="0">
                <a:solidFill>
                  <a:srgbClr val="CC0099"/>
                </a:solidFill>
              </a:rPr>
              <a:t> </a:t>
            </a:r>
            <a:r>
              <a:rPr lang="en-US" sz="1200" b="1" i="1" dirty="0" smtClean="0">
                <a:solidFill>
                  <a:srgbClr val="CC0099"/>
                </a:solidFill>
              </a:rPr>
              <a:t>et </a:t>
            </a:r>
            <a:r>
              <a:rPr lang="en-US" sz="1200" b="1" dirty="0" smtClean="0">
                <a:solidFill>
                  <a:srgbClr val="CC0099"/>
                </a:solidFill>
              </a:rPr>
              <a:t>al., ’06</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p:txBody>
          <a:bodyPr/>
          <a:lstStyle/>
          <a:p>
            <a:r>
              <a:rPr lang="en-US" sz="3800" smtClean="0"/>
              <a:t>The Sensing Matrix </a:t>
            </a:r>
            <a:r>
              <a:rPr lang="en-US" sz="3800" i="1" smtClean="0"/>
              <a:t>A</a:t>
            </a:r>
          </a:p>
        </p:txBody>
      </p:sp>
      <p:sp>
        <p:nvSpPr>
          <p:cNvPr id="88067" name="Rectangle 5"/>
          <p:cNvSpPr txBox="1">
            <a:spLocks noChangeArrowheads="1"/>
          </p:cNvSpPr>
          <p:nvPr/>
        </p:nvSpPr>
        <p:spPr bwMode="auto">
          <a:xfrm>
            <a:off x="285750" y="1265238"/>
            <a:ext cx="810577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4"/>
              </a:buBlip>
            </a:pPr>
            <a:r>
              <a:rPr lang="en-US" sz="2000"/>
              <a:t>Random IID matrices ensure recovery with high probability for sub-Gaussian distributions (Gaussian, Rademacher , Bernoulli, bounded RVs …) when </a:t>
            </a:r>
          </a:p>
          <a:p>
            <a:pPr>
              <a:spcBef>
                <a:spcPct val="20000"/>
              </a:spcBef>
              <a:buSzPct val="75000"/>
              <a:buFontTx/>
              <a:buBlip>
                <a:blip r:embed="rId4"/>
              </a:buBlip>
            </a:pPr>
            <a:r>
              <a:rPr lang="en-US" sz="2000"/>
              <a:t>Random partial Fourier matrices (or more generally unitary matrices) also ensure recovery with a slightly higher number of measurements</a:t>
            </a:r>
          </a:p>
          <a:p>
            <a:pPr>
              <a:spcBef>
                <a:spcPct val="20000"/>
              </a:spcBef>
              <a:buSzPct val="75000"/>
              <a:buFontTx/>
              <a:buBlip>
                <a:blip r:embed="rId4"/>
              </a:buBlip>
            </a:pPr>
            <a:r>
              <a:rPr lang="en-US" sz="2000"/>
              <a:t>Some structured matrices work as well such as a Vandermonde matrix</a:t>
            </a:r>
          </a:p>
        </p:txBody>
      </p:sp>
      <p:pic>
        <p:nvPicPr>
          <p:cNvPr id="88068" name="Picture 4" descr="addin_tmp.png"/>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3479800" y="1973263"/>
            <a:ext cx="22987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5"/>
          <p:cNvSpPr txBox="1">
            <a:spLocks noChangeArrowheads="1"/>
          </p:cNvSpPr>
          <p:nvPr/>
        </p:nvSpPr>
        <p:spPr bwMode="auto">
          <a:xfrm>
            <a:off x="285750" y="4684713"/>
            <a:ext cx="8718550" cy="1576387"/>
          </a:xfrm>
          <a:prstGeom prst="rect">
            <a:avLst/>
          </a:prstGeom>
          <a:noFill/>
          <a:ln>
            <a:noFill/>
          </a:ln>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marL="0" indent="0">
              <a:spcBef>
                <a:spcPct val="20000"/>
              </a:spcBef>
              <a:buSzPct val="75000"/>
              <a:defRPr/>
            </a:pPr>
            <a:r>
              <a:rPr lang="en-US" sz="2000" b="1" dirty="0" smtClean="0"/>
              <a:t>Tutorials on Compressed Sensing:</a:t>
            </a:r>
          </a:p>
          <a:p>
            <a:pPr marL="273050" indent="-273050" eaLnBrk="1" hangingPunct="1">
              <a:buFontTx/>
              <a:buBlip>
                <a:blip r:embed="rId4"/>
              </a:buBlip>
              <a:defRPr/>
            </a:pPr>
            <a:r>
              <a:rPr lang="en-US" sz="1400" dirty="0"/>
              <a:t>R. G. </a:t>
            </a:r>
            <a:r>
              <a:rPr lang="en-US" sz="1400" dirty="0" err="1"/>
              <a:t>Baraniuk</a:t>
            </a:r>
            <a:r>
              <a:rPr lang="en-US" sz="1400" dirty="0"/>
              <a:t>, “Compressive sensing,” IEEE Signal Processing Mag., </a:t>
            </a:r>
            <a:r>
              <a:rPr lang="en-US" sz="1400" dirty="0" smtClean="0"/>
              <a:t>24(4), 118–124, </a:t>
            </a:r>
            <a:r>
              <a:rPr lang="en-US" sz="1400" dirty="0"/>
              <a:t>July 2007.</a:t>
            </a:r>
          </a:p>
          <a:p>
            <a:pPr marL="273050" indent="-273050" eaLnBrk="1" hangingPunct="1">
              <a:buFontTx/>
              <a:buBlip>
                <a:blip r:embed="rId4"/>
              </a:buBlip>
              <a:defRPr/>
            </a:pPr>
            <a:r>
              <a:rPr lang="en-US" sz="1400" dirty="0"/>
              <a:t>E. J. </a:t>
            </a:r>
            <a:r>
              <a:rPr lang="en-US" sz="1400" dirty="0" err="1"/>
              <a:t>Candès</a:t>
            </a:r>
            <a:r>
              <a:rPr lang="en-US" sz="1400" dirty="0"/>
              <a:t> and M. B. </a:t>
            </a:r>
            <a:r>
              <a:rPr lang="en-US" sz="1400" dirty="0" err="1"/>
              <a:t>Wakin</a:t>
            </a:r>
            <a:r>
              <a:rPr lang="en-US" sz="1400" dirty="0"/>
              <a:t>, “An introduction to compressive sampling,” IEEE </a:t>
            </a:r>
            <a:r>
              <a:rPr lang="en-US" sz="1400" dirty="0" smtClean="0"/>
              <a:t>Sig. Proc. </a:t>
            </a:r>
            <a:r>
              <a:rPr lang="en-US" sz="1400" dirty="0"/>
              <a:t>Mag., </a:t>
            </a:r>
            <a:r>
              <a:rPr lang="en-US" sz="1400" dirty="0" smtClean="0"/>
              <a:t>25(3), 21–30</a:t>
            </a:r>
            <a:r>
              <a:rPr lang="en-US" sz="1400" dirty="0"/>
              <a:t>, Mar. 2008.</a:t>
            </a:r>
          </a:p>
          <a:p>
            <a:pPr marL="273050" indent="-273050" eaLnBrk="1" hangingPunct="1">
              <a:buFontTx/>
              <a:buBlip>
                <a:blip r:embed="rId4"/>
              </a:buBlip>
              <a:defRPr/>
            </a:pPr>
            <a:r>
              <a:rPr lang="en-US" sz="1400" dirty="0" smtClean="0"/>
              <a:t>M</a:t>
            </a:r>
            <a:r>
              <a:rPr lang="en-US" sz="1400" dirty="0"/>
              <a:t>. Duarte  and Y. C. </a:t>
            </a:r>
            <a:r>
              <a:rPr lang="en-US" sz="1400" dirty="0" err="1"/>
              <a:t>Eldar</a:t>
            </a:r>
            <a:r>
              <a:rPr lang="en-US" sz="1400" dirty="0"/>
              <a:t>, “Structured Compressed Sensing: From Theory to Applications,” </a:t>
            </a:r>
            <a:r>
              <a:rPr lang="en-US" sz="1400" i="1" dirty="0"/>
              <a:t>TSP</a:t>
            </a:r>
            <a:r>
              <a:rPr lang="en-US" sz="1400" dirty="0"/>
              <a:t>.</a:t>
            </a:r>
          </a:p>
          <a:p>
            <a:pPr marL="273050" indent="-273050" eaLnBrk="1" hangingPunct="1">
              <a:buFontTx/>
              <a:buBlip>
                <a:blip r:embed="rId4"/>
              </a:buBlip>
              <a:defRPr/>
            </a:pPr>
            <a:r>
              <a:rPr lang="en-US" sz="1400" dirty="0" smtClean="0"/>
              <a:t>Y</a:t>
            </a:r>
            <a:r>
              <a:rPr lang="en-US" sz="1400" dirty="0"/>
              <a:t>. C. </a:t>
            </a:r>
            <a:r>
              <a:rPr lang="en-US" sz="1400" dirty="0" err="1"/>
              <a:t>Eldar</a:t>
            </a:r>
            <a:r>
              <a:rPr lang="en-US" sz="1400" dirty="0"/>
              <a:t> and G. </a:t>
            </a:r>
            <a:r>
              <a:rPr lang="en-US" sz="1400" dirty="0" err="1"/>
              <a:t>Kutyniok</a:t>
            </a:r>
            <a:r>
              <a:rPr lang="en-US" sz="1400" dirty="0"/>
              <a:t>, “Compressed Sensing: Theory and Applications,” Cambridge </a:t>
            </a:r>
            <a:r>
              <a:rPr lang="en-US" sz="1400" dirty="0" smtClean="0"/>
              <a:t>Press.</a:t>
            </a:r>
            <a:endParaRPr lang="en-US" sz="1400" dirty="0"/>
          </a:p>
        </p:txBody>
      </p:sp>
      <p:sp>
        <p:nvSpPr>
          <p:cNvPr id="8" name="Rectangle 21"/>
          <p:cNvSpPr>
            <a:spLocks noChangeArrowheads="1"/>
          </p:cNvSpPr>
          <p:nvPr/>
        </p:nvSpPr>
        <p:spPr bwMode="auto">
          <a:xfrm>
            <a:off x="8002204" y="2049075"/>
            <a:ext cx="1069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Donoho</a:t>
            </a:r>
            <a:r>
              <a:rPr lang="en-US" sz="1200" b="1" dirty="0" smtClean="0">
                <a:solidFill>
                  <a:srgbClr val="CC0099"/>
                </a:solidFill>
              </a:rPr>
              <a:t>, ‘06</a:t>
            </a:r>
            <a:endParaRPr lang="he-IL" sz="1200" dirty="0"/>
          </a:p>
        </p:txBody>
      </p:sp>
      <p:sp>
        <p:nvSpPr>
          <p:cNvPr id="12" name="Rectangle 21"/>
          <p:cNvSpPr>
            <a:spLocks noChangeArrowheads="1"/>
          </p:cNvSpPr>
          <p:nvPr/>
        </p:nvSpPr>
        <p:spPr bwMode="auto">
          <a:xfrm>
            <a:off x="7710458" y="2963475"/>
            <a:ext cx="13612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dirty="0" err="1" smtClean="0">
                <a:solidFill>
                  <a:srgbClr val="CC0099"/>
                </a:solidFill>
              </a:rPr>
              <a:t>Candès</a:t>
            </a:r>
            <a:r>
              <a:rPr lang="en-US" sz="1200" b="1" dirty="0" smtClean="0">
                <a:solidFill>
                  <a:srgbClr val="CC0099"/>
                </a:solidFill>
              </a:rPr>
              <a:t> </a:t>
            </a:r>
            <a:r>
              <a:rPr lang="en-US" sz="1200" b="1" i="1" dirty="0" smtClean="0">
                <a:solidFill>
                  <a:srgbClr val="CC0099"/>
                </a:solidFill>
              </a:rPr>
              <a:t>et al.</a:t>
            </a:r>
            <a:r>
              <a:rPr lang="en-US" sz="1200" b="1" dirty="0" smtClean="0">
                <a:solidFill>
                  <a:srgbClr val="CC0099"/>
                </a:solidFill>
              </a:rPr>
              <a:t>, ‘06</a:t>
            </a:r>
            <a:endParaRPr lang="he-IL" sz="1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txBox="1">
            <a:spLocks noChangeArrowheads="1"/>
          </p:cNvSpPr>
          <p:nvPr/>
        </p:nvSpPr>
        <p:spPr bwMode="auto">
          <a:xfrm>
            <a:off x="457200" y="12065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r>
              <a:rPr lang="en-US" sz="3800" b="1">
                <a:solidFill>
                  <a:schemeClr val="bg1"/>
                </a:solidFill>
              </a:rPr>
              <a:t>Sub-Nyquist in a Union</a:t>
            </a:r>
            <a:endParaRPr lang="en-US" sz="3800" b="1" i="1">
              <a:solidFill>
                <a:schemeClr val="bg1"/>
              </a:solidFill>
            </a:endParaRPr>
          </a:p>
        </p:txBody>
      </p:sp>
      <p:pic>
        <p:nvPicPr>
          <p:cNvPr id="89091" name="Picture 224" descr="happy-128x1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89963" y="8018463"/>
            <a:ext cx="60483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nvSpPr>
        <p:spPr bwMode="auto">
          <a:xfrm>
            <a:off x="149225" y="2616200"/>
            <a:ext cx="67310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lvl="1" indent="-285750" eaLnBrk="0" hangingPunct="0">
              <a:spcBef>
                <a:spcPct val="20000"/>
              </a:spcBef>
              <a:buSzPct val="75000"/>
              <a:buFontTx/>
              <a:buBlip>
                <a:blip r:embed="rId11"/>
              </a:buBlip>
            </a:pPr>
            <a:r>
              <a:rPr lang="en-US"/>
              <a:t>High-sampling rate</a:t>
            </a:r>
          </a:p>
          <a:p>
            <a:pPr marL="742950" lvl="1" indent="-285750" eaLnBrk="0" hangingPunct="0">
              <a:spcBef>
                <a:spcPct val="20000"/>
              </a:spcBef>
              <a:buSzPct val="75000"/>
              <a:buFontTx/>
              <a:buBlip>
                <a:blip r:embed="rId11"/>
              </a:buBlip>
            </a:pPr>
            <a:r>
              <a:rPr lang="en-US"/>
              <a:t>Analog bandwidth issues</a:t>
            </a:r>
          </a:p>
          <a:p>
            <a:pPr marL="742950" lvl="1" indent="-285750" eaLnBrk="0" hangingPunct="0">
              <a:spcBef>
                <a:spcPct val="20000"/>
              </a:spcBef>
              <a:buSzPct val="75000"/>
              <a:buFontTx/>
              <a:buBlip>
                <a:blip r:embed="rId11"/>
              </a:buBlip>
            </a:pPr>
            <a:r>
              <a:rPr lang="en-US"/>
              <a:t>Load on the digital processing due to the excessive rate</a:t>
            </a:r>
          </a:p>
        </p:txBody>
      </p:sp>
      <p:grpSp>
        <p:nvGrpSpPr>
          <p:cNvPr id="2" name="Group 5"/>
          <p:cNvGrpSpPr>
            <a:grpSpLocks/>
          </p:cNvGrpSpPr>
          <p:nvPr/>
        </p:nvGrpSpPr>
        <p:grpSpPr bwMode="auto">
          <a:xfrm>
            <a:off x="5989638" y="2832100"/>
            <a:ext cx="3051175" cy="1736725"/>
            <a:chOff x="5989897" y="2831533"/>
            <a:chExt cx="3051136" cy="1738025"/>
          </a:xfrm>
        </p:grpSpPr>
        <p:sp>
          <p:nvSpPr>
            <p:cNvPr id="52" name="Oval 51"/>
            <p:cNvSpPr/>
            <p:nvPr/>
          </p:nvSpPr>
          <p:spPr>
            <a:xfrm>
              <a:off x="7231306" y="2991991"/>
              <a:ext cx="1506518" cy="1506077"/>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89105" name="Oval 54"/>
            <p:cNvSpPr>
              <a:spLocks noChangeArrowheads="1"/>
            </p:cNvSpPr>
            <p:nvPr/>
          </p:nvSpPr>
          <p:spPr bwMode="auto">
            <a:xfrm>
              <a:off x="8241188" y="3493867"/>
              <a:ext cx="104329" cy="104329"/>
            </a:xfrm>
            <a:prstGeom prst="ellipse">
              <a:avLst/>
            </a:prstGeom>
            <a:solidFill>
              <a:schemeClr val="tx1"/>
            </a:solidFill>
            <a:ln w="9525" algn="ctr">
              <a:solidFill>
                <a:schemeClr val="tx1"/>
              </a:solidFill>
              <a:round/>
              <a:headEnd/>
              <a:tailEnd/>
            </a:ln>
          </p:spPr>
          <p:txBody>
            <a:bodyPr wrap="none" anchor="ctr"/>
            <a:lstStyle/>
            <a:p>
              <a:pPr algn="ctr" eaLnBrk="0" hangingPunct="0"/>
              <a:endParaRPr lang="he-IL" sz="1600">
                <a:latin typeface="Calibri" pitchFamily="34" charset="0"/>
              </a:endParaRPr>
            </a:p>
          </p:txBody>
        </p:sp>
        <p:pic>
          <p:nvPicPr>
            <p:cNvPr id="89106" name="Picture 65" descr="addin_tmp"/>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8652095" y="3598415"/>
              <a:ext cx="3841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7" name="Line 64"/>
            <p:cNvSpPr>
              <a:spLocks noChangeShapeType="1"/>
            </p:cNvSpPr>
            <p:nvPr/>
          </p:nvSpPr>
          <p:spPr bwMode="auto">
            <a:xfrm flipV="1">
              <a:off x="7326533" y="3123633"/>
              <a:ext cx="1458912" cy="125742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89108" name="Line 66"/>
            <p:cNvSpPr>
              <a:spLocks noChangeShapeType="1"/>
            </p:cNvSpPr>
            <p:nvPr/>
          </p:nvSpPr>
          <p:spPr bwMode="auto">
            <a:xfrm flipH="1" flipV="1">
              <a:off x="7326533" y="3136782"/>
              <a:ext cx="550862" cy="143277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89109" name="Line 67"/>
            <p:cNvSpPr>
              <a:spLocks noChangeShapeType="1"/>
            </p:cNvSpPr>
            <p:nvPr/>
          </p:nvSpPr>
          <p:spPr bwMode="auto">
            <a:xfrm flipV="1">
              <a:off x="7201914" y="3485513"/>
              <a:ext cx="1583531" cy="8093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89110" name="Picture 72" descr="addin_tmp"/>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652095" y="2831533"/>
              <a:ext cx="38893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1" name="Picture 56" descr="addin_tmp"/>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931402" y="322523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2" name="Picture 73" descr="addin_tmp"/>
            <p:cNvPicPr>
              <a:picLocks noChangeAspect="1" noChangeArrowheads="1"/>
            </p:cNvPicPr>
            <p:nvPr>
              <p:custDataLst>
                <p:tags r:id="rId7"/>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184159" y="2866011"/>
              <a:ext cx="3905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13" name="Picture 62"/>
            <p:cNvPicPr>
              <a:picLocks noChangeAspect="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989897" y="4024089"/>
              <a:ext cx="931545"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Freeform 61"/>
            <p:cNvSpPr/>
            <p:nvPr/>
          </p:nvSpPr>
          <p:spPr>
            <a:xfrm rot="20821306">
              <a:off x="6482016" y="3592515"/>
              <a:ext cx="914388" cy="333625"/>
            </a:xfrm>
            <a:custGeom>
              <a:avLst/>
              <a:gdLst>
                <a:gd name="connsiteX0" fmla="*/ 0 w 914400"/>
                <a:gd name="connsiteY0" fmla="*/ 333381 h 333381"/>
                <a:gd name="connsiteX1" fmla="*/ 542925 w 914400"/>
                <a:gd name="connsiteY1" fmla="*/ 6 h 333381"/>
                <a:gd name="connsiteX2" fmla="*/ 533400 w 914400"/>
                <a:gd name="connsiteY2" fmla="*/ 323856 h 333381"/>
                <a:gd name="connsiteX3" fmla="*/ 914400 w 914400"/>
                <a:gd name="connsiteY3" fmla="*/ 104781 h 333381"/>
              </a:gdLst>
              <a:ahLst/>
              <a:cxnLst>
                <a:cxn ang="0">
                  <a:pos x="connsiteX0" y="connsiteY0"/>
                </a:cxn>
                <a:cxn ang="0">
                  <a:pos x="connsiteX1" y="connsiteY1"/>
                </a:cxn>
                <a:cxn ang="0">
                  <a:pos x="connsiteX2" y="connsiteY2"/>
                </a:cxn>
                <a:cxn ang="0">
                  <a:pos x="connsiteX3" y="connsiteY3"/>
                </a:cxn>
              </a:cxnLst>
              <a:rect l="l" t="t" r="r" b="b"/>
              <a:pathLst>
                <a:path w="914400" h="333381">
                  <a:moveTo>
                    <a:pt x="0" y="333381"/>
                  </a:moveTo>
                  <a:cubicBezTo>
                    <a:pt x="227012" y="167487"/>
                    <a:pt x="454025" y="1593"/>
                    <a:pt x="542925" y="6"/>
                  </a:cubicBezTo>
                  <a:cubicBezTo>
                    <a:pt x="631825" y="-1581"/>
                    <a:pt x="471488" y="306394"/>
                    <a:pt x="533400" y="323856"/>
                  </a:cubicBezTo>
                  <a:cubicBezTo>
                    <a:pt x="595312" y="341318"/>
                    <a:pt x="754856" y="223049"/>
                    <a:pt x="914400" y="104781"/>
                  </a:cubicBezTo>
                </a:path>
              </a:pathLst>
            </a:custGeom>
            <a:ln>
              <a:headEnd type="none" w="med" len="med"/>
              <a:tailEnd type="triangle" w="med" len="med"/>
            </a:ln>
          </p:spPr>
          <p:style>
            <a:lnRef idx="2">
              <a:schemeClr val="dk1"/>
            </a:lnRef>
            <a:fillRef idx="0">
              <a:schemeClr val="dk1"/>
            </a:fillRef>
            <a:effectRef idx="1">
              <a:schemeClr val="dk1"/>
            </a:effectRef>
            <a:fontRef idx="minor">
              <a:schemeClr val="tx1"/>
            </a:fontRef>
          </p:style>
          <p:txBody>
            <a:bodyPr rtlCol="1" anchor="ctr"/>
            <a:lstStyle/>
            <a:p>
              <a:pPr algn="ctr" rtl="1">
                <a:defRPr/>
              </a:pPr>
              <a:endParaRPr lang="he-IL"/>
            </a:p>
          </p:txBody>
        </p:sp>
      </p:grpSp>
      <p:grpSp>
        <p:nvGrpSpPr>
          <p:cNvPr id="3" name="Group 2"/>
          <p:cNvGrpSpPr>
            <a:grpSpLocks/>
          </p:cNvGrpSpPr>
          <p:nvPr/>
        </p:nvGrpSpPr>
        <p:grpSpPr bwMode="auto">
          <a:xfrm>
            <a:off x="239713" y="2203450"/>
            <a:ext cx="8877300" cy="603250"/>
            <a:chOff x="239713" y="2203386"/>
            <a:chExt cx="8876653" cy="603250"/>
          </a:xfrm>
        </p:grpSpPr>
        <p:sp>
          <p:nvSpPr>
            <p:cNvPr id="89100" name="Text Box 8"/>
            <p:cNvSpPr txBox="1">
              <a:spLocks noChangeArrowheads="1"/>
            </p:cNvSpPr>
            <p:nvPr/>
          </p:nvSpPr>
          <p:spPr bwMode="auto">
            <a:xfrm>
              <a:off x="239713" y="2203386"/>
              <a:ext cx="7922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1"/>
                </a:buBlip>
              </a:pPr>
              <a:r>
                <a:rPr lang="en-US" sz="2000"/>
                <a:t>  Imposing subspace model                  is inefficient,           </a:t>
              </a:r>
              <a:r>
                <a:rPr lang="en-US" sz="2000" b="1">
                  <a:solidFill>
                    <a:srgbClr val="FF0000"/>
                  </a:solidFill>
                </a:rPr>
                <a:t>problems</a:t>
              </a:r>
              <a:endParaRPr lang="en-US" sz="2000"/>
            </a:p>
          </p:txBody>
        </p:sp>
        <p:pic>
          <p:nvPicPr>
            <p:cNvPr id="89101" name="Picture 65"/>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6219063" y="2274506"/>
              <a:ext cx="506730" cy="23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Picture 50"/>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3612669" y="2286564"/>
              <a:ext cx="906780"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Picture 181" descr="hmm-128x12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13116" y="2203386"/>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 name="Rectangle 5"/>
          <p:cNvSpPr txBox="1">
            <a:spLocks noChangeArrowheads="1"/>
          </p:cNvSpPr>
          <p:nvPr/>
        </p:nvSpPr>
        <p:spPr bwMode="auto">
          <a:xfrm>
            <a:off x="239713" y="3267075"/>
            <a:ext cx="82026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1"/>
              </a:buBlip>
            </a:pPr>
            <a:r>
              <a:rPr lang="en-US" sz="2000">
                <a:sym typeface="Wingdings" pitchFamily="2" charset="2"/>
              </a:rPr>
              <a:t>Generalized sampling theory for unions?</a:t>
            </a:r>
            <a:endParaRPr lang="en-US" sz="2000">
              <a:solidFill>
                <a:srgbClr val="FF0000"/>
              </a:solidFill>
              <a:cs typeface="Tahoma" pitchFamily="34" charset="0"/>
            </a:endParaRPr>
          </a:p>
        </p:txBody>
      </p:sp>
      <p:pic>
        <p:nvPicPr>
          <p:cNvPr id="89096" name="Picture 67"/>
          <p:cNvPicPr>
            <a:picLocks noChangeAspect="1"/>
          </p:cNvPicPr>
          <p:nvPr>
            <p:custDataLst>
              <p:tags r:id="rId1"/>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222625" y="1414463"/>
            <a:ext cx="26987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81" descr="hmm-128x12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513763" y="3302000"/>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5"/>
          <p:cNvSpPr txBox="1">
            <a:spLocks noChangeArrowheads="1"/>
          </p:cNvSpPr>
          <p:nvPr/>
        </p:nvSpPr>
        <p:spPr bwMode="auto">
          <a:xfrm>
            <a:off x="4897438" y="3622675"/>
            <a:ext cx="2438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pPr>
            <a:r>
              <a:rPr lang="en-US" sz="2000" b="1">
                <a:solidFill>
                  <a:srgbClr val="FF0000"/>
                </a:solidFill>
                <a:sym typeface="Wingdings" pitchFamily="2" charset="2"/>
              </a:rPr>
              <a:t>Still developing…</a:t>
            </a:r>
            <a:endParaRPr lang="en-US" sz="2000" b="1">
              <a:solidFill>
                <a:srgbClr val="FF0000"/>
              </a:solidFill>
              <a:cs typeface="Tahoma" pitchFamily="34" charset="0"/>
            </a:endParaRPr>
          </a:p>
        </p:txBody>
      </p:sp>
      <p:sp>
        <p:nvSpPr>
          <p:cNvPr id="69" name="Rectangle 5"/>
          <p:cNvSpPr txBox="1">
            <a:spLocks noChangeArrowheads="1"/>
          </p:cNvSpPr>
          <p:nvPr/>
        </p:nvSpPr>
        <p:spPr bwMode="auto">
          <a:xfrm>
            <a:off x="239713" y="4211638"/>
            <a:ext cx="8202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11"/>
              </a:buBlip>
            </a:pPr>
            <a:r>
              <a:rPr lang="en-US" sz="2000">
                <a:sym typeface="Wingdings" pitchFamily="2" charset="2"/>
              </a:rPr>
              <a:t>Apply CS on discretized analog models?</a:t>
            </a:r>
            <a:endParaRPr lang="en-US" sz="2000">
              <a:solidFill>
                <a:srgbClr val="FF0000"/>
              </a:solidFill>
              <a:cs typeface="Tahoma" pitchFamily="34" charset="0"/>
            </a:endParaRPr>
          </a:p>
        </p:txBody>
      </p:sp>
      <p:sp>
        <p:nvSpPr>
          <p:cNvPr id="27" name="Text Box 8"/>
          <p:cNvSpPr txBox="1">
            <a:spLocks noChangeArrowheads="1"/>
          </p:cNvSpPr>
          <p:nvPr/>
        </p:nvSpPr>
        <p:spPr bwMode="auto">
          <a:xfrm>
            <a:off x="239713" y="4686297"/>
            <a:ext cx="8136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dirty="0"/>
              <a:t> </a:t>
            </a:r>
            <a:r>
              <a:rPr lang="en-US" sz="2000" dirty="0" smtClean="0"/>
              <a:t>   …</a:t>
            </a:r>
            <a:r>
              <a:rPr lang="en-US" sz="2000" dirty="0"/>
              <a:t>at the price of </a:t>
            </a:r>
            <a:r>
              <a:rPr lang="en-US" sz="2000" b="1" dirty="0">
                <a:solidFill>
                  <a:srgbClr val="FF0000"/>
                </a:solidFill>
              </a:rPr>
              <a:t>model sensitivity,</a:t>
            </a:r>
            <a:r>
              <a:rPr lang="en-US" sz="2000" dirty="0"/>
              <a:t> </a:t>
            </a:r>
            <a:r>
              <a:rPr lang="en-US" sz="2000" b="1" dirty="0">
                <a:solidFill>
                  <a:srgbClr val="FF0000"/>
                </a:solidFill>
              </a:rPr>
              <a:t>high computational loads, and </a:t>
            </a:r>
            <a:br>
              <a:rPr lang="en-US" sz="2000" b="1" dirty="0">
                <a:solidFill>
                  <a:srgbClr val="FF0000"/>
                </a:solidFill>
              </a:rPr>
            </a:br>
            <a:r>
              <a:rPr lang="en-US" sz="2000" b="1" dirty="0">
                <a:solidFill>
                  <a:srgbClr val="FF0000"/>
                </a:solidFill>
              </a:rPr>
              <a:t>    loss of resolution  </a:t>
            </a:r>
            <a:endParaRPr lang="en-US" sz="2000" dirty="0"/>
          </a:p>
        </p:txBody>
      </p:sp>
      <p:sp>
        <p:nvSpPr>
          <p:cNvPr id="28" name="Rectangle 3"/>
          <p:cNvSpPr>
            <a:spLocks noChangeArrowheads="1"/>
          </p:cNvSpPr>
          <p:nvPr/>
        </p:nvSpPr>
        <p:spPr bwMode="auto">
          <a:xfrm>
            <a:off x="804863" y="5394183"/>
            <a:ext cx="7534275" cy="423863"/>
          </a:xfrm>
          <a:prstGeom prst="rect">
            <a:avLst/>
          </a:prstGeom>
          <a:solidFill>
            <a:srgbClr val="FF0000"/>
          </a:solidFill>
          <a:ln w="9525">
            <a:solidFill>
              <a:srgbClr val="FF0000"/>
            </a:solidFill>
            <a:miter lim="800000"/>
            <a:headEnd/>
            <a:tailEnd/>
          </a:ln>
        </p:spPr>
        <p:txBody>
          <a:bodyPr wrap="none" anchor="ctr"/>
          <a:lstStyle/>
          <a:p>
            <a:pPr algn="ctr">
              <a:defRPr/>
            </a:pPr>
            <a:r>
              <a:rPr lang="en-US" sz="2000" b="1" dirty="0">
                <a:solidFill>
                  <a:schemeClr val="bg1"/>
                </a:solidFill>
                <a:latin typeface="+mn-lt"/>
                <a:cs typeface="Arial" charset="0"/>
              </a:rPr>
              <a:t>Rule of thumb: 1 MHz </a:t>
            </a:r>
            <a:r>
              <a:rPr lang="en-US" sz="2000" b="1" dirty="0" err="1">
                <a:solidFill>
                  <a:schemeClr val="bg1"/>
                </a:solidFill>
                <a:latin typeface="+mn-lt"/>
                <a:cs typeface="Arial" charset="0"/>
              </a:rPr>
              <a:t>Nyquist</a:t>
            </a:r>
            <a:r>
              <a:rPr lang="en-US" sz="2000" b="1" dirty="0">
                <a:solidFill>
                  <a:schemeClr val="bg1"/>
                </a:solidFill>
                <a:latin typeface="+mn-lt"/>
                <a:cs typeface="Arial" charset="0"/>
              </a:rPr>
              <a:t> = CS with 1 Million unknowns !</a:t>
            </a:r>
            <a:endParaRPr lang="ru-RU" sz="2000" b="1" dirty="0">
              <a:solidFill>
                <a:schemeClr val="bg1"/>
              </a:solidFill>
              <a:latin typeface="+mn-l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500"/>
                                        <p:tgtEl>
                                          <p:spTgt spid="26"/>
                                        </p:tgtEl>
                                      </p:cBhvr>
                                    </p:animEffect>
                                  </p:childTnLst>
                                </p:cTn>
                              </p:par>
                            </p:childTnLst>
                          </p:cTn>
                        </p:par>
                        <p:par>
                          <p:cTn id="11" fill="hold" nodeType="afterGroup">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xit" presetSubtype="4" fill="hold" grpId="1" nodeType="clickEffect">
                                  <p:stCondLst>
                                    <p:cond delay="0"/>
                                  </p:stCondLst>
                                  <p:childTnLst>
                                    <p:animEffect transition="out" filter="wipe(down)">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par>
                                <p:cTn id="20" presetID="22" presetClass="exit" presetSubtype="4" fill="hold" nodeType="with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500"/>
                                        <p:tgtEl>
                                          <p:spTgt spid="65"/>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par>
                                <p:cTn id="30" presetID="22" presetClass="entr" presetSubtype="8"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wipe(left)">
                                      <p:cBhvr>
                                        <p:cTn id="37" dur="500"/>
                                        <p:tgtEl>
                                          <p:spTgt spid="69"/>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wipe(left)">
                                      <p:cBhvr>
                                        <p:cTn id="41" dur="500"/>
                                        <p:tgtEl>
                                          <p:spTgt spid="27">
                                            <p:txEl>
                                              <p:pRg st="0" end="0"/>
                                            </p:txEl>
                                          </p:spTgt>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65" grpId="0"/>
      <p:bldP spid="61" grpId="0"/>
      <p:bldP spid="69" grpId="0"/>
      <p:bldP spid="2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idx="4294967295"/>
          </p:nvPr>
        </p:nvSpPr>
        <p:spPr/>
        <p:txBody>
          <a:bodyPr/>
          <a:lstStyle/>
          <a:p>
            <a:r>
              <a:rPr lang="en-US" smtClean="0"/>
              <a:t>Multiband: Discretization ?</a:t>
            </a:r>
          </a:p>
        </p:txBody>
      </p:sp>
      <p:sp>
        <p:nvSpPr>
          <p:cNvPr id="246787" name="Rectangle 3"/>
          <p:cNvSpPr>
            <a:spLocks noGrp="1" noChangeArrowheads="1"/>
          </p:cNvSpPr>
          <p:nvPr>
            <p:ph type="body" idx="4294967295"/>
          </p:nvPr>
        </p:nvSpPr>
        <p:spPr>
          <a:xfrm>
            <a:off x="371475" y="1303338"/>
            <a:ext cx="3995738" cy="525462"/>
          </a:xfrm>
        </p:spPr>
        <p:txBody>
          <a:bodyPr/>
          <a:lstStyle/>
          <a:p>
            <a:pPr>
              <a:buSzPct val="75000"/>
              <a:buFontTx/>
              <a:buBlip>
                <a:blip r:embed="rId19"/>
              </a:buBlip>
            </a:pPr>
            <a:r>
              <a:rPr lang="en-US" sz="2000" smtClean="0"/>
              <a:t>Instead of </a:t>
            </a:r>
            <a:r>
              <a:rPr lang="en-US" sz="2000" b="1" smtClean="0">
                <a:solidFill>
                  <a:srgbClr val="FF0000"/>
                </a:solidFill>
              </a:rPr>
              <a:t>analog multiband</a:t>
            </a:r>
            <a:r>
              <a:rPr lang="en-US" sz="2000" smtClean="0"/>
              <a:t>:</a:t>
            </a:r>
          </a:p>
        </p:txBody>
      </p:sp>
      <p:sp>
        <p:nvSpPr>
          <p:cNvPr id="247336" name="Rectangle 552"/>
          <p:cNvSpPr>
            <a:spLocks noChangeArrowheads="1"/>
          </p:cNvSpPr>
          <p:nvPr/>
        </p:nvSpPr>
        <p:spPr bwMode="auto">
          <a:xfrm>
            <a:off x="4756150" y="1296988"/>
            <a:ext cx="4184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19"/>
              </a:buBlip>
            </a:pPr>
            <a:r>
              <a:rPr lang="en-US" sz="2000"/>
              <a:t>Work with </a:t>
            </a:r>
            <a:r>
              <a:rPr lang="en-US" sz="2000" b="1">
                <a:solidFill>
                  <a:srgbClr val="FF0000"/>
                </a:solidFill>
              </a:rPr>
              <a:t>discrete multi-tone</a:t>
            </a:r>
            <a:r>
              <a:rPr lang="en-US" sz="2000"/>
              <a:t>:</a:t>
            </a:r>
          </a:p>
        </p:txBody>
      </p:sp>
      <p:sp>
        <p:nvSpPr>
          <p:cNvPr id="247337" name="Rectangle 553"/>
          <p:cNvSpPr>
            <a:spLocks noChangeArrowheads="1"/>
          </p:cNvSpPr>
          <p:nvPr/>
        </p:nvSpPr>
        <p:spPr bwMode="auto">
          <a:xfrm>
            <a:off x="174625" y="3730625"/>
            <a:ext cx="28733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19"/>
              </a:buBlip>
            </a:pPr>
            <a:r>
              <a:rPr lang="en-US" sz="2000"/>
              <a:t>Model size:</a:t>
            </a:r>
          </a:p>
        </p:txBody>
      </p:sp>
      <p:sp>
        <p:nvSpPr>
          <p:cNvPr id="247338" name="Rectangle 554"/>
          <p:cNvSpPr>
            <a:spLocks noChangeArrowheads="1"/>
          </p:cNvSpPr>
          <p:nvPr/>
        </p:nvSpPr>
        <p:spPr bwMode="auto">
          <a:xfrm>
            <a:off x="4699000" y="3187700"/>
            <a:ext cx="1371600"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SzPct val="75000"/>
            </a:pPr>
            <a:r>
              <a:rPr lang="en-US" sz="2000" b="1">
                <a:solidFill>
                  <a:schemeClr val="bg1"/>
                </a:solidFill>
              </a:rPr>
              <a:t>Problems:</a:t>
            </a:r>
          </a:p>
        </p:txBody>
      </p:sp>
      <p:sp>
        <p:nvSpPr>
          <p:cNvPr id="2" name="Rectangle 554"/>
          <p:cNvSpPr>
            <a:spLocks noChangeArrowheads="1"/>
          </p:cNvSpPr>
          <p:nvPr/>
        </p:nvSpPr>
        <p:spPr bwMode="auto">
          <a:xfrm>
            <a:off x="258763" y="3187700"/>
            <a:ext cx="1749425"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SzPct val="75000"/>
            </a:pPr>
            <a:r>
              <a:rPr lang="en-US" sz="2000" b="1">
                <a:solidFill>
                  <a:schemeClr val="bg1"/>
                </a:solidFill>
              </a:rPr>
              <a:t>Advantages:</a:t>
            </a:r>
          </a:p>
        </p:txBody>
      </p:sp>
      <p:grpSp>
        <p:nvGrpSpPr>
          <p:cNvPr id="3" name="Group 310"/>
          <p:cNvGrpSpPr>
            <a:grpSpLocks/>
          </p:cNvGrpSpPr>
          <p:nvPr/>
        </p:nvGrpSpPr>
        <p:grpSpPr bwMode="auto">
          <a:xfrm>
            <a:off x="344488" y="2000250"/>
            <a:ext cx="4075112" cy="915988"/>
            <a:chOff x="217" y="1260"/>
            <a:chExt cx="2567" cy="577"/>
          </a:xfrm>
        </p:grpSpPr>
        <p:sp>
          <p:nvSpPr>
            <p:cNvPr id="91360" name="Line 4"/>
            <p:cNvSpPr>
              <a:spLocks noChangeShapeType="1"/>
            </p:cNvSpPr>
            <p:nvPr/>
          </p:nvSpPr>
          <p:spPr bwMode="auto">
            <a:xfrm>
              <a:off x="217" y="1564"/>
              <a:ext cx="232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1361" name="Line 5"/>
            <p:cNvSpPr>
              <a:spLocks noChangeShapeType="1"/>
            </p:cNvSpPr>
            <p:nvPr/>
          </p:nvSpPr>
          <p:spPr bwMode="auto">
            <a:xfrm>
              <a:off x="307"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62" name="Line 6"/>
            <p:cNvSpPr>
              <a:spLocks noChangeShapeType="1"/>
            </p:cNvSpPr>
            <p:nvPr/>
          </p:nvSpPr>
          <p:spPr bwMode="auto">
            <a:xfrm>
              <a:off x="2416"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63" name="Rectangle 8"/>
            <p:cNvSpPr>
              <a:spLocks noChangeArrowheads="1"/>
            </p:cNvSpPr>
            <p:nvPr/>
          </p:nvSpPr>
          <p:spPr bwMode="auto">
            <a:xfrm>
              <a:off x="534" y="1260"/>
              <a:ext cx="124" cy="3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91364" name="AutoShape 9"/>
            <p:cNvSpPr>
              <a:spLocks noChangeArrowheads="1"/>
            </p:cNvSpPr>
            <p:nvPr/>
          </p:nvSpPr>
          <p:spPr bwMode="auto">
            <a:xfrm>
              <a:off x="1769" y="1272"/>
              <a:ext cx="204" cy="29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91365" name="AutoShape 10"/>
            <p:cNvSpPr>
              <a:spLocks noChangeArrowheads="1"/>
            </p:cNvSpPr>
            <p:nvPr/>
          </p:nvSpPr>
          <p:spPr bwMode="auto">
            <a:xfrm rot="10800000">
              <a:off x="945" y="1284"/>
              <a:ext cx="271" cy="2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3 w 21600"/>
                <a:gd name="T13" fmla="*/ 4474 h 21600"/>
                <a:gd name="T14" fmla="*/ 17057 w 21600"/>
                <a:gd name="T15" fmla="*/ 1712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p>
          </p:txBody>
        </p:sp>
        <p:pic>
          <p:nvPicPr>
            <p:cNvPr id="91366" name="Picture 11" descr="addin_tmp_trans"/>
            <p:cNvPicPr>
              <a:picLocks noChangeAspect="1" noChangeArrowheads="1"/>
            </p:cNvPicPr>
            <p:nvPr>
              <p:custDataLst>
                <p:tags r:id="rId12"/>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598" y="1451"/>
              <a:ext cx="18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367" name="Picture 14" descr="addin_tmp"/>
            <p:cNvPicPr>
              <a:picLocks noChangeAspect="1" noChangeArrowheads="1"/>
            </p:cNvPicPr>
            <p:nvPr>
              <p:custDataLst>
                <p:tags r:id="rId13"/>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76" y="1723"/>
              <a:ext cx="6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368" name="Picture 63" descr="addin_tmp"/>
            <p:cNvPicPr>
              <a:picLocks noChangeAspect="1" noChangeArrowheads="1"/>
            </p:cNvPicPr>
            <p:nvPr>
              <p:custDataLst>
                <p:tags r:id="rId14"/>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511" y="1677"/>
              <a:ext cx="1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369" name="Line 5"/>
            <p:cNvSpPr>
              <a:spLocks noChangeShapeType="1"/>
            </p:cNvSpPr>
            <p:nvPr/>
          </p:nvSpPr>
          <p:spPr bwMode="auto">
            <a:xfrm>
              <a:off x="587"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70" name="Line 5"/>
            <p:cNvSpPr>
              <a:spLocks noChangeShapeType="1"/>
            </p:cNvSpPr>
            <p:nvPr/>
          </p:nvSpPr>
          <p:spPr bwMode="auto">
            <a:xfrm>
              <a:off x="1103"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1371" name="Picture 68" descr="addin_tmp"/>
            <p:cNvPicPr>
              <a:picLocks noChangeAspect="1" noChangeArrowheads="1"/>
            </p:cNvPicPr>
            <p:nvPr>
              <p:custDataLst>
                <p:tags r:id="rId15"/>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1788" y="1677"/>
              <a:ext cx="17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372" name="Line 5"/>
            <p:cNvSpPr>
              <a:spLocks noChangeShapeType="1"/>
            </p:cNvSpPr>
            <p:nvPr/>
          </p:nvSpPr>
          <p:spPr bwMode="auto">
            <a:xfrm>
              <a:off x="1864"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73" name="Oval 70"/>
            <p:cNvSpPr>
              <a:spLocks noChangeArrowheads="1"/>
            </p:cNvSpPr>
            <p:nvPr/>
          </p:nvSpPr>
          <p:spPr bwMode="auto">
            <a:xfrm>
              <a:off x="1359"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1374" name="Oval 71"/>
            <p:cNvSpPr>
              <a:spLocks noChangeArrowheads="1"/>
            </p:cNvSpPr>
            <p:nvPr/>
          </p:nvSpPr>
          <p:spPr bwMode="auto">
            <a:xfrm>
              <a:off x="1496"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1375" name="Oval 72"/>
            <p:cNvSpPr>
              <a:spLocks noChangeArrowheads="1"/>
            </p:cNvSpPr>
            <p:nvPr/>
          </p:nvSpPr>
          <p:spPr bwMode="auto">
            <a:xfrm>
              <a:off x="1622"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pic>
          <p:nvPicPr>
            <p:cNvPr id="91376" name="Picture 92" descr="addin_tmp"/>
            <p:cNvPicPr>
              <a:picLocks noChangeAspect="1" noChangeArrowheads="1"/>
            </p:cNvPicPr>
            <p:nvPr>
              <p:custDataLst>
                <p:tags r:id="rId16"/>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1039" y="1677"/>
              <a:ext cx="12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377" name="Picture 307" descr="addin_tmp"/>
            <p:cNvPicPr>
              <a:picLocks noChangeAspect="1" noChangeArrowheads="1"/>
            </p:cNvPicPr>
            <p:nvPr>
              <p:custDataLst>
                <p:tags r:id="rId17"/>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2267" y="1692"/>
              <a:ext cx="3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167" name="Picture 303" descr="addin_tmp"/>
          <p:cNvPicPr>
            <a:picLocks noChangeAspect="1" noChangeArrowheads="1"/>
          </p:cNvPicPr>
          <p:nvPr>
            <p:custDataLst>
              <p:tags r:id="rId1"/>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1325563" y="1755775"/>
            <a:ext cx="866775"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97" name="Line 639"/>
          <p:cNvSpPr>
            <a:spLocks noChangeShapeType="1"/>
          </p:cNvSpPr>
          <p:nvPr/>
        </p:nvSpPr>
        <p:spPr bwMode="auto">
          <a:xfrm>
            <a:off x="1479550" y="1944688"/>
            <a:ext cx="477838"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e-IL"/>
          </a:p>
        </p:txBody>
      </p:sp>
      <p:pic>
        <p:nvPicPr>
          <p:cNvPr id="202372" name="Picture 644" descr="addin_tmp"/>
          <p:cNvPicPr>
            <a:picLocks noChangeAspect="1" noChangeArrowheads="1"/>
          </p:cNvPicPr>
          <p:nvPr>
            <p:custDataLst>
              <p:tags r:id="rId2"/>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858838" y="4386263"/>
            <a:ext cx="3165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374" name="Picture 646" descr="addin_tmp"/>
          <p:cNvPicPr>
            <a:picLocks noChangeAspect="1" noChangeArrowheads="1"/>
          </p:cNvPicPr>
          <p:nvPr>
            <p:custDataLst>
              <p:tags r:id="rId3"/>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5799138" y="4386263"/>
            <a:ext cx="1905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375" name="Text Box 647"/>
          <p:cNvSpPr txBox="1">
            <a:spLocks noChangeArrowheads="1"/>
          </p:cNvSpPr>
          <p:nvPr/>
        </p:nvSpPr>
        <p:spPr bwMode="auto">
          <a:xfrm>
            <a:off x="660400" y="4830763"/>
            <a:ext cx="3586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Proportional to </a:t>
            </a:r>
            <a:r>
              <a:rPr lang="en-US" b="1">
                <a:solidFill>
                  <a:srgbClr val="FF3300"/>
                </a:solidFill>
              </a:rPr>
              <a:t>actual</a:t>
            </a:r>
            <a:r>
              <a:rPr lang="en-US"/>
              <a:t> bandwidth</a:t>
            </a:r>
          </a:p>
        </p:txBody>
      </p:sp>
      <p:sp>
        <p:nvSpPr>
          <p:cNvPr id="202376" name="Text Box 648"/>
          <p:cNvSpPr txBox="1">
            <a:spLocks noChangeArrowheads="1"/>
          </p:cNvSpPr>
          <p:nvPr/>
        </p:nvSpPr>
        <p:spPr bwMode="auto">
          <a:xfrm>
            <a:off x="5399088" y="4830763"/>
            <a:ext cx="3084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Proportional to </a:t>
            </a:r>
            <a:r>
              <a:rPr lang="en-US" b="1">
                <a:solidFill>
                  <a:srgbClr val="FF3300"/>
                </a:solidFill>
              </a:rPr>
              <a:t>Nyquist</a:t>
            </a:r>
            <a:r>
              <a:rPr lang="en-US"/>
              <a:t> rate</a:t>
            </a:r>
          </a:p>
        </p:txBody>
      </p:sp>
      <p:grpSp>
        <p:nvGrpSpPr>
          <p:cNvPr id="4" name="Group 302"/>
          <p:cNvGrpSpPr>
            <a:grpSpLocks/>
          </p:cNvGrpSpPr>
          <p:nvPr/>
        </p:nvGrpSpPr>
        <p:grpSpPr bwMode="auto">
          <a:xfrm>
            <a:off x="4860925" y="1952625"/>
            <a:ext cx="4075113" cy="963613"/>
            <a:chOff x="3062" y="1230"/>
            <a:chExt cx="2567" cy="607"/>
          </a:xfrm>
        </p:grpSpPr>
        <p:grpSp>
          <p:nvGrpSpPr>
            <p:cNvPr id="91155" name="Group 223"/>
            <p:cNvGrpSpPr>
              <a:grpSpLocks/>
            </p:cNvGrpSpPr>
            <p:nvPr/>
          </p:nvGrpSpPr>
          <p:grpSpPr bwMode="auto">
            <a:xfrm>
              <a:off x="3350" y="1230"/>
              <a:ext cx="27" cy="314"/>
              <a:chOff x="1228" y="2739"/>
              <a:chExt cx="27" cy="314"/>
            </a:xfrm>
          </p:grpSpPr>
          <p:sp>
            <p:nvSpPr>
              <p:cNvPr id="91358" name="Line 224"/>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59" name="Oval 225"/>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56" name="Group 226"/>
            <p:cNvGrpSpPr>
              <a:grpSpLocks/>
            </p:cNvGrpSpPr>
            <p:nvPr/>
          </p:nvGrpSpPr>
          <p:grpSpPr bwMode="auto">
            <a:xfrm>
              <a:off x="3372" y="1230"/>
              <a:ext cx="27" cy="314"/>
              <a:chOff x="1228" y="2739"/>
              <a:chExt cx="27" cy="314"/>
            </a:xfrm>
          </p:grpSpPr>
          <p:sp>
            <p:nvSpPr>
              <p:cNvPr id="91356" name="Line 227"/>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57" name="Oval 228"/>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57" name="Group 229"/>
            <p:cNvGrpSpPr>
              <a:grpSpLocks/>
            </p:cNvGrpSpPr>
            <p:nvPr/>
          </p:nvGrpSpPr>
          <p:grpSpPr bwMode="auto">
            <a:xfrm>
              <a:off x="3400" y="1230"/>
              <a:ext cx="27" cy="314"/>
              <a:chOff x="1228" y="2739"/>
              <a:chExt cx="27" cy="314"/>
            </a:xfrm>
          </p:grpSpPr>
          <p:sp>
            <p:nvSpPr>
              <p:cNvPr id="91354"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55"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58" name="Group 232"/>
            <p:cNvGrpSpPr>
              <a:grpSpLocks/>
            </p:cNvGrpSpPr>
            <p:nvPr/>
          </p:nvGrpSpPr>
          <p:grpSpPr bwMode="auto">
            <a:xfrm>
              <a:off x="3428" y="1230"/>
              <a:ext cx="27" cy="314"/>
              <a:chOff x="1228" y="2739"/>
              <a:chExt cx="27" cy="314"/>
            </a:xfrm>
          </p:grpSpPr>
          <p:sp>
            <p:nvSpPr>
              <p:cNvPr id="91352"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53"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59" name="Group 235"/>
            <p:cNvGrpSpPr>
              <a:grpSpLocks/>
            </p:cNvGrpSpPr>
            <p:nvPr/>
          </p:nvGrpSpPr>
          <p:grpSpPr bwMode="auto">
            <a:xfrm>
              <a:off x="3456" y="1230"/>
              <a:ext cx="27" cy="314"/>
              <a:chOff x="1228" y="2739"/>
              <a:chExt cx="27" cy="314"/>
            </a:xfrm>
          </p:grpSpPr>
          <p:sp>
            <p:nvSpPr>
              <p:cNvPr id="91350" name="Line 236"/>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51" name="Oval 237"/>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60" name="Group 238"/>
            <p:cNvGrpSpPr>
              <a:grpSpLocks/>
            </p:cNvGrpSpPr>
            <p:nvPr/>
          </p:nvGrpSpPr>
          <p:grpSpPr bwMode="auto">
            <a:xfrm>
              <a:off x="3486" y="1230"/>
              <a:ext cx="27" cy="314"/>
              <a:chOff x="1228" y="2739"/>
              <a:chExt cx="27" cy="314"/>
            </a:xfrm>
          </p:grpSpPr>
          <p:sp>
            <p:nvSpPr>
              <p:cNvPr id="91348" name="Line 239"/>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49" name="Oval 240"/>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61" name="Group 408"/>
            <p:cNvGrpSpPr>
              <a:grpSpLocks/>
            </p:cNvGrpSpPr>
            <p:nvPr/>
          </p:nvGrpSpPr>
          <p:grpSpPr bwMode="auto">
            <a:xfrm>
              <a:off x="3303" y="1479"/>
              <a:ext cx="27" cy="58"/>
              <a:chOff x="1642" y="2671"/>
              <a:chExt cx="27" cy="58"/>
            </a:xfrm>
          </p:grpSpPr>
          <p:sp>
            <p:nvSpPr>
              <p:cNvPr id="91346"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47"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2" name="Group 435"/>
            <p:cNvGrpSpPr>
              <a:grpSpLocks/>
            </p:cNvGrpSpPr>
            <p:nvPr/>
          </p:nvGrpSpPr>
          <p:grpSpPr bwMode="auto">
            <a:xfrm>
              <a:off x="3327" y="1479"/>
              <a:ext cx="27" cy="58"/>
              <a:chOff x="1642" y="2671"/>
              <a:chExt cx="27" cy="58"/>
            </a:xfrm>
          </p:grpSpPr>
          <p:sp>
            <p:nvSpPr>
              <p:cNvPr id="91344"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45"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3" name="Group 456"/>
            <p:cNvGrpSpPr>
              <a:grpSpLocks/>
            </p:cNvGrpSpPr>
            <p:nvPr/>
          </p:nvGrpSpPr>
          <p:grpSpPr bwMode="auto">
            <a:xfrm>
              <a:off x="3583" y="1479"/>
              <a:ext cx="27" cy="58"/>
              <a:chOff x="1642" y="2671"/>
              <a:chExt cx="27" cy="58"/>
            </a:xfrm>
          </p:grpSpPr>
          <p:sp>
            <p:nvSpPr>
              <p:cNvPr id="91342"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43"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4" name="Group 468"/>
            <p:cNvGrpSpPr>
              <a:grpSpLocks/>
            </p:cNvGrpSpPr>
            <p:nvPr/>
          </p:nvGrpSpPr>
          <p:grpSpPr bwMode="auto">
            <a:xfrm>
              <a:off x="3528" y="1479"/>
              <a:ext cx="27" cy="58"/>
              <a:chOff x="1642" y="2671"/>
              <a:chExt cx="27" cy="58"/>
            </a:xfrm>
          </p:grpSpPr>
          <p:sp>
            <p:nvSpPr>
              <p:cNvPr id="91340"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41"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5" name="Group 471"/>
            <p:cNvGrpSpPr>
              <a:grpSpLocks/>
            </p:cNvGrpSpPr>
            <p:nvPr/>
          </p:nvGrpSpPr>
          <p:grpSpPr bwMode="auto">
            <a:xfrm>
              <a:off x="3555" y="1479"/>
              <a:ext cx="27" cy="58"/>
              <a:chOff x="1642" y="2671"/>
              <a:chExt cx="27" cy="58"/>
            </a:xfrm>
          </p:grpSpPr>
          <p:sp>
            <p:nvSpPr>
              <p:cNvPr id="91338"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39"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6" name="Group 510"/>
            <p:cNvGrpSpPr>
              <a:grpSpLocks/>
            </p:cNvGrpSpPr>
            <p:nvPr/>
          </p:nvGrpSpPr>
          <p:grpSpPr bwMode="auto">
            <a:xfrm>
              <a:off x="4921" y="1480"/>
              <a:ext cx="27" cy="58"/>
              <a:chOff x="1642" y="2671"/>
              <a:chExt cx="27" cy="58"/>
            </a:xfrm>
          </p:grpSpPr>
          <p:sp>
            <p:nvSpPr>
              <p:cNvPr id="91336" name="Line 511"/>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37" name="Oval 512"/>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7" name="Group 513"/>
            <p:cNvGrpSpPr>
              <a:grpSpLocks/>
            </p:cNvGrpSpPr>
            <p:nvPr/>
          </p:nvGrpSpPr>
          <p:grpSpPr bwMode="auto">
            <a:xfrm>
              <a:off x="4948" y="1480"/>
              <a:ext cx="27" cy="58"/>
              <a:chOff x="1642" y="2671"/>
              <a:chExt cx="27" cy="58"/>
            </a:xfrm>
          </p:grpSpPr>
          <p:sp>
            <p:nvSpPr>
              <p:cNvPr id="91334"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35"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8" name="Group 516"/>
            <p:cNvGrpSpPr>
              <a:grpSpLocks/>
            </p:cNvGrpSpPr>
            <p:nvPr/>
          </p:nvGrpSpPr>
          <p:grpSpPr bwMode="auto">
            <a:xfrm>
              <a:off x="4975" y="1480"/>
              <a:ext cx="27" cy="58"/>
              <a:chOff x="1642" y="2671"/>
              <a:chExt cx="27" cy="58"/>
            </a:xfrm>
          </p:grpSpPr>
          <p:sp>
            <p:nvSpPr>
              <p:cNvPr id="91332"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33"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69" name="Group 519"/>
            <p:cNvGrpSpPr>
              <a:grpSpLocks/>
            </p:cNvGrpSpPr>
            <p:nvPr/>
          </p:nvGrpSpPr>
          <p:grpSpPr bwMode="auto">
            <a:xfrm>
              <a:off x="5001" y="1480"/>
              <a:ext cx="27" cy="58"/>
              <a:chOff x="1642" y="2671"/>
              <a:chExt cx="27" cy="58"/>
            </a:xfrm>
          </p:grpSpPr>
          <p:sp>
            <p:nvSpPr>
              <p:cNvPr id="91330"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31"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70" name="Group 534"/>
            <p:cNvGrpSpPr>
              <a:grpSpLocks/>
            </p:cNvGrpSpPr>
            <p:nvPr/>
          </p:nvGrpSpPr>
          <p:grpSpPr bwMode="auto">
            <a:xfrm>
              <a:off x="4867" y="1480"/>
              <a:ext cx="27" cy="58"/>
              <a:chOff x="1642" y="2671"/>
              <a:chExt cx="27" cy="58"/>
            </a:xfrm>
          </p:grpSpPr>
          <p:sp>
            <p:nvSpPr>
              <p:cNvPr id="91328" name="Line 535"/>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29" name="Oval 536"/>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71" name="Group 537"/>
            <p:cNvGrpSpPr>
              <a:grpSpLocks/>
            </p:cNvGrpSpPr>
            <p:nvPr/>
          </p:nvGrpSpPr>
          <p:grpSpPr bwMode="auto">
            <a:xfrm>
              <a:off x="4893" y="1480"/>
              <a:ext cx="27" cy="58"/>
              <a:chOff x="1642" y="2671"/>
              <a:chExt cx="27" cy="58"/>
            </a:xfrm>
          </p:grpSpPr>
          <p:sp>
            <p:nvSpPr>
              <p:cNvPr id="91326" name="Line 538"/>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27" name="Oval 539"/>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sp>
          <p:nvSpPr>
            <p:cNvPr id="91172" name="Line 4"/>
            <p:cNvSpPr>
              <a:spLocks noChangeShapeType="1"/>
            </p:cNvSpPr>
            <p:nvPr/>
          </p:nvSpPr>
          <p:spPr bwMode="auto">
            <a:xfrm>
              <a:off x="3062" y="1564"/>
              <a:ext cx="232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1173" name="Line 5"/>
            <p:cNvSpPr>
              <a:spLocks noChangeShapeType="1"/>
            </p:cNvSpPr>
            <p:nvPr/>
          </p:nvSpPr>
          <p:spPr bwMode="auto">
            <a:xfrm>
              <a:off x="3152"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174" name="Line 6"/>
            <p:cNvSpPr>
              <a:spLocks noChangeShapeType="1"/>
            </p:cNvSpPr>
            <p:nvPr/>
          </p:nvSpPr>
          <p:spPr bwMode="auto">
            <a:xfrm>
              <a:off x="5261"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1175" name="Picture 11" descr="addin_tmp_trans"/>
            <p:cNvPicPr>
              <a:picLocks noChangeAspect="1" noChangeArrowheads="1"/>
            </p:cNvPicPr>
            <p:nvPr>
              <p:custDataLst>
                <p:tags r:id="rId6"/>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443" y="1451"/>
              <a:ext cx="18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6" name="Picture 14" descr="addin_tmp"/>
            <p:cNvPicPr>
              <a:picLocks noChangeAspect="1" noChangeArrowheads="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121" y="1723"/>
              <a:ext cx="6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7" name="Picture 63" descr="addin_tmp"/>
            <p:cNvPicPr>
              <a:picLocks noChangeAspect="1" noChangeArrowheads="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3356" y="1677"/>
              <a:ext cx="1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78" name="Line 5"/>
            <p:cNvSpPr>
              <a:spLocks noChangeShapeType="1"/>
            </p:cNvSpPr>
            <p:nvPr/>
          </p:nvSpPr>
          <p:spPr bwMode="auto">
            <a:xfrm>
              <a:off x="3432"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179" name="Line 5"/>
            <p:cNvSpPr>
              <a:spLocks noChangeShapeType="1"/>
            </p:cNvSpPr>
            <p:nvPr/>
          </p:nvSpPr>
          <p:spPr bwMode="auto">
            <a:xfrm>
              <a:off x="3948"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1180" name="Picture 68" descr="addin_tmp"/>
            <p:cNvPicPr>
              <a:picLocks noChangeAspect="1" noChangeArrowheads="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633" y="1677"/>
              <a:ext cx="17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81" name="Line 5"/>
            <p:cNvSpPr>
              <a:spLocks noChangeShapeType="1"/>
            </p:cNvSpPr>
            <p:nvPr/>
          </p:nvSpPr>
          <p:spPr bwMode="auto">
            <a:xfrm>
              <a:off x="4709"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182" name="Oval 70"/>
            <p:cNvSpPr>
              <a:spLocks noChangeArrowheads="1"/>
            </p:cNvSpPr>
            <p:nvPr/>
          </p:nvSpPr>
          <p:spPr bwMode="auto">
            <a:xfrm>
              <a:off x="4204"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1183" name="Oval 71"/>
            <p:cNvSpPr>
              <a:spLocks noChangeArrowheads="1"/>
            </p:cNvSpPr>
            <p:nvPr/>
          </p:nvSpPr>
          <p:spPr bwMode="auto">
            <a:xfrm>
              <a:off x="4341"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1184" name="Oval 72"/>
            <p:cNvSpPr>
              <a:spLocks noChangeArrowheads="1"/>
            </p:cNvSpPr>
            <p:nvPr/>
          </p:nvSpPr>
          <p:spPr bwMode="auto">
            <a:xfrm>
              <a:off x="4467"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pic>
          <p:nvPicPr>
            <p:cNvPr id="91185" name="Picture 92" descr="addin_tmp"/>
            <p:cNvPicPr>
              <a:picLocks noChangeAspect="1" noChangeArrowheads="1"/>
            </p:cNvPicPr>
            <p:nvPr>
              <p:custDataLst>
                <p:tags r:id="rId10"/>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3884" y="1677"/>
              <a:ext cx="12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6" name="Picture 24" descr="addin_tmp"/>
            <p:cNvPicPr>
              <a:picLocks noChangeAspect="1" noChangeArrowheads="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112" y="1692"/>
              <a:ext cx="3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87" name="Line 224"/>
            <p:cNvSpPr>
              <a:spLocks noChangeShapeType="1"/>
            </p:cNvSpPr>
            <p:nvPr/>
          </p:nvSpPr>
          <p:spPr bwMode="auto">
            <a:xfrm flipV="1">
              <a:off x="3849"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188" name="Oval 225"/>
            <p:cNvSpPr>
              <a:spLocks noChangeArrowheads="1"/>
            </p:cNvSpPr>
            <p:nvPr/>
          </p:nvSpPr>
          <p:spPr bwMode="auto">
            <a:xfrm>
              <a:off x="3835"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1189" name="Line 227"/>
            <p:cNvSpPr>
              <a:spLocks noChangeShapeType="1"/>
            </p:cNvSpPr>
            <p:nvPr/>
          </p:nvSpPr>
          <p:spPr bwMode="auto">
            <a:xfrm flipV="1">
              <a:off x="3871" y="1327"/>
              <a:ext cx="0"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190" name="Oval 228"/>
            <p:cNvSpPr>
              <a:spLocks noChangeArrowheads="1"/>
            </p:cNvSpPr>
            <p:nvPr/>
          </p:nvSpPr>
          <p:spPr bwMode="auto">
            <a:xfrm>
              <a:off x="3857" y="130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1191" name="Group 229"/>
            <p:cNvGrpSpPr>
              <a:grpSpLocks/>
            </p:cNvGrpSpPr>
            <p:nvPr/>
          </p:nvGrpSpPr>
          <p:grpSpPr bwMode="auto">
            <a:xfrm>
              <a:off x="3942" y="1230"/>
              <a:ext cx="27" cy="314"/>
              <a:chOff x="1228" y="2739"/>
              <a:chExt cx="27" cy="314"/>
            </a:xfrm>
          </p:grpSpPr>
          <p:sp>
            <p:nvSpPr>
              <p:cNvPr id="91324"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25"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92" name="Group 232"/>
            <p:cNvGrpSpPr>
              <a:grpSpLocks/>
            </p:cNvGrpSpPr>
            <p:nvPr/>
          </p:nvGrpSpPr>
          <p:grpSpPr bwMode="auto">
            <a:xfrm>
              <a:off x="3970" y="1230"/>
              <a:ext cx="27" cy="314"/>
              <a:chOff x="1228" y="2739"/>
              <a:chExt cx="27" cy="314"/>
            </a:xfrm>
          </p:grpSpPr>
          <p:sp>
            <p:nvSpPr>
              <p:cNvPr id="91322"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23"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93" name="Group 408"/>
            <p:cNvGrpSpPr>
              <a:grpSpLocks/>
            </p:cNvGrpSpPr>
            <p:nvPr/>
          </p:nvGrpSpPr>
          <p:grpSpPr bwMode="auto">
            <a:xfrm>
              <a:off x="3788" y="1479"/>
              <a:ext cx="27" cy="58"/>
              <a:chOff x="1642" y="2671"/>
              <a:chExt cx="27" cy="58"/>
            </a:xfrm>
          </p:grpSpPr>
          <p:sp>
            <p:nvSpPr>
              <p:cNvPr id="91320"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21"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94" name="Group 435"/>
            <p:cNvGrpSpPr>
              <a:grpSpLocks/>
            </p:cNvGrpSpPr>
            <p:nvPr/>
          </p:nvGrpSpPr>
          <p:grpSpPr bwMode="auto">
            <a:xfrm>
              <a:off x="3812" y="1479"/>
              <a:ext cx="27" cy="58"/>
              <a:chOff x="1642" y="2671"/>
              <a:chExt cx="27" cy="58"/>
            </a:xfrm>
          </p:grpSpPr>
          <p:sp>
            <p:nvSpPr>
              <p:cNvPr id="91318"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19"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95" name="Group 456"/>
            <p:cNvGrpSpPr>
              <a:grpSpLocks/>
            </p:cNvGrpSpPr>
            <p:nvPr/>
          </p:nvGrpSpPr>
          <p:grpSpPr bwMode="auto">
            <a:xfrm>
              <a:off x="4050" y="1479"/>
              <a:ext cx="27" cy="58"/>
              <a:chOff x="1642" y="2671"/>
              <a:chExt cx="27" cy="58"/>
            </a:xfrm>
          </p:grpSpPr>
          <p:sp>
            <p:nvSpPr>
              <p:cNvPr id="91316"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17"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96" name="Group 456"/>
            <p:cNvGrpSpPr>
              <a:grpSpLocks/>
            </p:cNvGrpSpPr>
            <p:nvPr/>
          </p:nvGrpSpPr>
          <p:grpSpPr bwMode="auto">
            <a:xfrm>
              <a:off x="4837" y="1479"/>
              <a:ext cx="27" cy="58"/>
              <a:chOff x="1642" y="2671"/>
              <a:chExt cx="27" cy="58"/>
            </a:xfrm>
          </p:grpSpPr>
          <p:sp>
            <p:nvSpPr>
              <p:cNvPr id="91314"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15"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97" name="Group 468"/>
            <p:cNvGrpSpPr>
              <a:grpSpLocks/>
            </p:cNvGrpSpPr>
            <p:nvPr/>
          </p:nvGrpSpPr>
          <p:grpSpPr bwMode="auto">
            <a:xfrm>
              <a:off x="4782" y="1479"/>
              <a:ext cx="27" cy="58"/>
              <a:chOff x="1642" y="2671"/>
              <a:chExt cx="27" cy="58"/>
            </a:xfrm>
          </p:grpSpPr>
          <p:sp>
            <p:nvSpPr>
              <p:cNvPr id="91312"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13" name="Oval 470"/>
              <p:cNvSpPr>
                <a:spLocks noChangeArrowheads="1"/>
              </p:cNvSpPr>
              <p:nvPr/>
            </p:nvSpPr>
            <p:spPr bwMode="auto">
              <a:xfrm>
                <a:off x="1642" y="2671"/>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198" name="Group 471"/>
            <p:cNvGrpSpPr>
              <a:grpSpLocks/>
            </p:cNvGrpSpPr>
            <p:nvPr/>
          </p:nvGrpSpPr>
          <p:grpSpPr bwMode="auto">
            <a:xfrm>
              <a:off x="4809" y="1479"/>
              <a:ext cx="27" cy="58"/>
              <a:chOff x="1642" y="2671"/>
              <a:chExt cx="27" cy="58"/>
            </a:xfrm>
          </p:grpSpPr>
          <p:sp>
            <p:nvSpPr>
              <p:cNvPr id="91310"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11"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199" name="Group 513"/>
            <p:cNvGrpSpPr>
              <a:grpSpLocks/>
            </p:cNvGrpSpPr>
            <p:nvPr/>
          </p:nvGrpSpPr>
          <p:grpSpPr bwMode="auto">
            <a:xfrm>
              <a:off x="5029" y="1480"/>
              <a:ext cx="27" cy="58"/>
              <a:chOff x="1642" y="2671"/>
              <a:chExt cx="27" cy="58"/>
            </a:xfrm>
          </p:grpSpPr>
          <p:sp>
            <p:nvSpPr>
              <p:cNvPr id="91308"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09"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0" name="Group 516"/>
            <p:cNvGrpSpPr>
              <a:grpSpLocks/>
            </p:cNvGrpSpPr>
            <p:nvPr/>
          </p:nvGrpSpPr>
          <p:grpSpPr bwMode="auto">
            <a:xfrm>
              <a:off x="5056" y="1480"/>
              <a:ext cx="27" cy="58"/>
              <a:chOff x="1642" y="2671"/>
              <a:chExt cx="27" cy="58"/>
            </a:xfrm>
          </p:grpSpPr>
          <p:sp>
            <p:nvSpPr>
              <p:cNvPr id="91306"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07"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1" name="Group 519"/>
            <p:cNvGrpSpPr>
              <a:grpSpLocks/>
            </p:cNvGrpSpPr>
            <p:nvPr/>
          </p:nvGrpSpPr>
          <p:grpSpPr bwMode="auto">
            <a:xfrm>
              <a:off x="5082" y="1480"/>
              <a:ext cx="27" cy="58"/>
              <a:chOff x="1642" y="2671"/>
              <a:chExt cx="27" cy="58"/>
            </a:xfrm>
          </p:grpSpPr>
          <p:sp>
            <p:nvSpPr>
              <p:cNvPr id="91304"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05"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2" name="Group 513"/>
            <p:cNvGrpSpPr>
              <a:grpSpLocks/>
            </p:cNvGrpSpPr>
            <p:nvPr/>
          </p:nvGrpSpPr>
          <p:grpSpPr bwMode="auto">
            <a:xfrm>
              <a:off x="5111" y="1480"/>
              <a:ext cx="27" cy="58"/>
              <a:chOff x="1642" y="2671"/>
              <a:chExt cx="27" cy="58"/>
            </a:xfrm>
          </p:grpSpPr>
          <p:sp>
            <p:nvSpPr>
              <p:cNvPr id="91302"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03"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3" name="Group 516"/>
            <p:cNvGrpSpPr>
              <a:grpSpLocks/>
            </p:cNvGrpSpPr>
            <p:nvPr/>
          </p:nvGrpSpPr>
          <p:grpSpPr bwMode="auto">
            <a:xfrm>
              <a:off x="5138" y="1480"/>
              <a:ext cx="27" cy="58"/>
              <a:chOff x="1642" y="2671"/>
              <a:chExt cx="27" cy="58"/>
            </a:xfrm>
          </p:grpSpPr>
          <p:sp>
            <p:nvSpPr>
              <p:cNvPr id="91300"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301"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4" name="Group 519"/>
            <p:cNvGrpSpPr>
              <a:grpSpLocks/>
            </p:cNvGrpSpPr>
            <p:nvPr/>
          </p:nvGrpSpPr>
          <p:grpSpPr bwMode="auto">
            <a:xfrm>
              <a:off x="5164" y="1480"/>
              <a:ext cx="27" cy="58"/>
              <a:chOff x="1642" y="2671"/>
              <a:chExt cx="27" cy="58"/>
            </a:xfrm>
          </p:grpSpPr>
          <p:sp>
            <p:nvSpPr>
              <p:cNvPr id="91298"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99"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5" name="Group 513"/>
            <p:cNvGrpSpPr>
              <a:grpSpLocks/>
            </p:cNvGrpSpPr>
            <p:nvPr/>
          </p:nvGrpSpPr>
          <p:grpSpPr bwMode="auto">
            <a:xfrm>
              <a:off x="5192" y="1480"/>
              <a:ext cx="27" cy="58"/>
              <a:chOff x="1642" y="2671"/>
              <a:chExt cx="27" cy="58"/>
            </a:xfrm>
          </p:grpSpPr>
          <p:sp>
            <p:nvSpPr>
              <p:cNvPr id="91296"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97"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6" name="Group 516"/>
            <p:cNvGrpSpPr>
              <a:grpSpLocks/>
            </p:cNvGrpSpPr>
            <p:nvPr/>
          </p:nvGrpSpPr>
          <p:grpSpPr bwMode="auto">
            <a:xfrm>
              <a:off x="5219" y="1480"/>
              <a:ext cx="27" cy="58"/>
              <a:chOff x="1642" y="2671"/>
              <a:chExt cx="27" cy="58"/>
            </a:xfrm>
          </p:grpSpPr>
          <p:sp>
            <p:nvSpPr>
              <p:cNvPr id="91294"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95"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7" name="Group 519"/>
            <p:cNvGrpSpPr>
              <a:grpSpLocks/>
            </p:cNvGrpSpPr>
            <p:nvPr/>
          </p:nvGrpSpPr>
          <p:grpSpPr bwMode="auto">
            <a:xfrm>
              <a:off x="5245" y="1480"/>
              <a:ext cx="27" cy="58"/>
              <a:chOff x="1642" y="2671"/>
              <a:chExt cx="27" cy="58"/>
            </a:xfrm>
          </p:grpSpPr>
          <p:sp>
            <p:nvSpPr>
              <p:cNvPr id="91292"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93"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8" name="Group 408"/>
            <p:cNvGrpSpPr>
              <a:grpSpLocks/>
            </p:cNvGrpSpPr>
            <p:nvPr/>
          </p:nvGrpSpPr>
          <p:grpSpPr bwMode="auto">
            <a:xfrm>
              <a:off x="4510" y="1479"/>
              <a:ext cx="27" cy="58"/>
              <a:chOff x="1642" y="2671"/>
              <a:chExt cx="27" cy="58"/>
            </a:xfrm>
          </p:grpSpPr>
          <p:sp>
            <p:nvSpPr>
              <p:cNvPr id="91290"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91"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09" name="Group 456"/>
            <p:cNvGrpSpPr>
              <a:grpSpLocks/>
            </p:cNvGrpSpPr>
            <p:nvPr/>
          </p:nvGrpSpPr>
          <p:grpSpPr bwMode="auto">
            <a:xfrm>
              <a:off x="3640" y="1479"/>
              <a:ext cx="27" cy="58"/>
              <a:chOff x="1642" y="2671"/>
              <a:chExt cx="27" cy="58"/>
            </a:xfrm>
          </p:grpSpPr>
          <p:sp>
            <p:nvSpPr>
              <p:cNvPr id="91288"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89"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0" name="Group 471"/>
            <p:cNvGrpSpPr>
              <a:grpSpLocks/>
            </p:cNvGrpSpPr>
            <p:nvPr/>
          </p:nvGrpSpPr>
          <p:grpSpPr bwMode="auto">
            <a:xfrm>
              <a:off x="3612" y="1479"/>
              <a:ext cx="27" cy="58"/>
              <a:chOff x="1642" y="2671"/>
              <a:chExt cx="27" cy="58"/>
            </a:xfrm>
          </p:grpSpPr>
          <p:sp>
            <p:nvSpPr>
              <p:cNvPr id="91286"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87"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1" name="Group 456"/>
            <p:cNvGrpSpPr>
              <a:grpSpLocks/>
            </p:cNvGrpSpPr>
            <p:nvPr/>
          </p:nvGrpSpPr>
          <p:grpSpPr bwMode="auto">
            <a:xfrm>
              <a:off x="3700" y="1479"/>
              <a:ext cx="27" cy="58"/>
              <a:chOff x="1642" y="2671"/>
              <a:chExt cx="27" cy="58"/>
            </a:xfrm>
          </p:grpSpPr>
          <p:sp>
            <p:nvSpPr>
              <p:cNvPr id="91284"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85"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2" name="Group 471"/>
            <p:cNvGrpSpPr>
              <a:grpSpLocks/>
            </p:cNvGrpSpPr>
            <p:nvPr/>
          </p:nvGrpSpPr>
          <p:grpSpPr bwMode="auto">
            <a:xfrm>
              <a:off x="3672" y="1479"/>
              <a:ext cx="27" cy="58"/>
              <a:chOff x="1642" y="2671"/>
              <a:chExt cx="27" cy="58"/>
            </a:xfrm>
          </p:grpSpPr>
          <p:sp>
            <p:nvSpPr>
              <p:cNvPr id="91282"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83"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3" name="Group 456"/>
            <p:cNvGrpSpPr>
              <a:grpSpLocks/>
            </p:cNvGrpSpPr>
            <p:nvPr/>
          </p:nvGrpSpPr>
          <p:grpSpPr bwMode="auto">
            <a:xfrm>
              <a:off x="3757" y="1479"/>
              <a:ext cx="27" cy="58"/>
              <a:chOff x="1642" y="2671"/>
              <a:chExt cx="27" cy="58"/>
            </a:xfrm>
          </p:grpSpPr>
          <p:sp>
            <p:nvSpPr>
              <p:cNvPr id="91280"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81"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4" name="Group 471"/>
            <p:cNvGrpSpPr>
              <a:grpSpLocks/>
            </p:cNvGrpSpPr>
            <p:nvPr/>
          </p:nvGrpSpPr>
          <p:grpSpPr bwMode="auto">
            <a:xfrm>
              <a:off x="3729" y="1479"/>
              <a:ext cx="27" cy="58"/>
              <a:chOff x="1642" y="2671"/>
              <a:chExt cx="27" cy="58"/>
            </a:xfrm>
          </p:grpSpPr>
          <p:sp>
            <p:nvSpPr>
              <p:cNvPr id="91278"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79"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5" name="Group 456"/>
            <p:cNvGrpSpPr>
              <a:grpSpLocks/>
            </p:cNvGrpSpPr>
            <p:nvPr/>
          </p:nvGrpSpPr>
          <p:grpSpPr bwMode="auto">
            <a:xfrm>
              <a:off x="4134" y="1479"/>
              <a:ext cx="27" cy="58"/>
              <a:chOff x="1642" y="2671"/>
              <a:chExt cx="27" cy="58"/>
            </a:xfrm>
          </p:grpSpPr>
          <p:sp>
            <p:nvSpPr>
              <p:cNvPr id="91276"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77"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6" name="Group 468"/>
            <p:cNvGrpSpPr>
              <a:grpSpLocks/>
            </p:cNvGrpSpPr>
            <p:nvPr/>
          </p:nvGrpSpPr>
          <p:grpSpPr bwMode="auto">
            <a:xfrm>
              <a:off x="4079" y="1479"/>
              <a:ext cx="27" cy="58"/>
              <a:chOff x="1642" y="2671"/>
              <a:chExt cx="27" cy="58"/>
            </a:xfrm>
          </p:grpSpPr>
          <p:sp>
            <p:nvSpPr>
              <p:cNvPr id="91274"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75"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7" name="Group 471"/>
            <p:cNvGrpSpPr>
              <a:grpSpLocks/>
            </p:cNvGrpSpPr>
            <p:nvPr/>
          </p:nvGrpSpPr>
          <p:grpSpPr bwMode="auto">
            <a:xfrm>
              <a:off x="4106" y="1479"/>
              <a:ext cx="27" cy="58"/>
              <a:chOff x="1642" y="2671"/>
              <a:chExt cx="27" cy="58"/>
            </a:xfrm>
          </p:grpSpPr>
          <p:sp>
            <p:nvSpPr>
              <p:cNvPr id="91272"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73"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8" name="Group 468"/>
            <p:cNvGrpSpPr>
              <a:grpSpLocks/>
            </p:cNvGrpSpPr>
            <p:nvPr/>
          </p:nvGrpSpPr>
          <p:grpSpPr bwMode="auto">
            <a:xfrm>
              <a:off x="3500" y="1479"/>
              <a:ext cx="27" cy="58"/>
              <a:chOff x="1642" y="2671"/>
              <a:chExt cx="27" cy="58"/>
            </a:xfrm>
          </p:grpSpPr>
          <p:sp>
            <p:nvSpPr>
              <p:cNvPr id="91270"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71"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19" name="Group 408"/>
            <p:cNvGrpSpPr>
              <a:grpSpLocks/>
            </p:cNvGrpSpPr>
            <p:nvPr/>
          </p:nvGrpSpPr>
          <p:grpSpPr bwMode="auto">
            <a:xfrm>
              <a:off x="3250" y="1479"/>
              <a:ext cx="27" cy="58"/>
              <a:chOff x="1642" y="2671"/>
              <a:chExt cx="27" cy="58"/>
            </a:xfrm>
          </p:grpSpPr>
          <p:sp>
            <p:nvSpPr>
              <p:cNvPr id="91268"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69"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20" name="Group 435"/>
            <p:cNvGrpSpPr>
              <a:grpSpLocks/>
            </p:cNvGrpSpPr>
            <p:nvPr/>
          </p:nvGrpSpPr>
          <p:grpSpPr bwMode="auto">
            <a:xfrm>
              <a:off x="3274" y="1479"/>
              <a:ext cx="27" cy="58"/>
              <a:chOff x="1642" y="2671"/>
              <a:chExt cx="27" cy="58"/>
            </a:xfrm>
          </p:grpSpPr>
          <p:sp>
            <p:nvSpPr>
              <p:cNvPr id="91266"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67"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21" name="Group 408"/>
            <p:cNvGrpSpPr>
              <a:grpSpLocks/>
            </p:cNvGrpSpPr>
            <p:nvPr/>
          </p:nvGrpSpPr>
          <p:grpSpPr bwMode="auto">
            <a:xfrm>
              <a:off x="3198" y="1479"/>
              <a:ext cx="27" cy="58"/>
              <a:chOff x="1642" y="2671"/>
              <a:chExt cx="27" cy="58"/>
            </a:xfrm>
          </p:grpSpPr>
          <p:sp>
            <p:nvSpPr>
              <p:cNvPr id="91264"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65"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22" name="Group 435"/>
            <p:cNvGrpSpPr>
              <a:grpSpLocks/>
            </p:cNvGrpSpPr>
            <p:nvPr/>
          </p:nvGrpSpPr>
          <p:grpSpPr bwMode="auto">
            <a:xfrm>
              <a:off x="3222" y="1479"/>
              <a:ext cx="27" cy="58"/>
              <a:chOff x="1642" y="2671"/>
              <a:chExt cx="27" cy="58"/>
            </a:xfrm>
          </p:grpSpPr>
          <p:sp>
            <p:nvSpPr>
              <p:cNvPr id="91262"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63"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23" name="Group 408"/>
            <p:cNvGrpSpPr>
              <a:grpSpLocks/>
            </p:cNvGrpSpPr>
            <p:nvPr/>
          </p:nvGrpSpPr>
          <p:grpSpPr bwMode="auto">
            <a:xfrm>
              <a:off x="3145" y="1479"/>
              <a:ext cx="27" cy="58"/>
              <a:chOff x="1642" y="2671"/>
              <a:chExt cx="27" cy="58"/>
            </a:xfrm>
          </p:grpSpPr>
          <p:sp>
            <p:nvSpPr>
              <p:cNvPr id="91260"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61"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24" name="Group 435"/>
            <p:cNvGrpSpPr>
              <a:grpSpLocks/>
            </p:cNvGrpSpPr>
            <p:nvPr/>
          </p:nvGrpSpPr>
          <p:grpSpPr bwMode="auto">
            <a:xfrm>
              <a:off x="3169" y="1479"/>
              <a:ext cx="27" cy="58"/>
              <a:chOff x="1642" y="2671"/>
              <a:chExt cx="27" cy="58"/>
            </a:xfrm>
          </p:grpSpPr>
          <p:sp>
            <p:nvSpPr>
              <p:cNvPr id="91258"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59"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sp>
          <p:nvSpPr>
            <p:cNvPr id="91225" name="Line 224"/>
            <p:cNvSpPr>
              <a:spLocks noChangeShapeType="1"/>
            </p:cNvSpPr>
            <p:nvPr/>
          </p:nvSpPr>
          <p:spPr bwMode="auto">
            <a:xfrm flipV="1">
              <a:off x="4031"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26" name="Oval 225"/>
            <p:cNvSpPr>
              <a:spLocks noChangeArrowheads="1"/>
            </p:cNvSpPr>
            <p:nvPr/>
          </p:nvSpPr>
          <p:spPr bwMode="auto">
            <a:xfrm>
              <a:off x="4017"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1227" name="Line 227"/>
            <p:cNvSpPr>
              <a:spLocks noChangeShapeType="1"/>
            </p:cNvSpPr>
            <p:nvPr/>
          </p:nvSpPr>
          <p:spPr bwMode="auto">
            <a:xfrm flipV="1">
              <a:off x="4008" y="1325"/>
              <a:ext cx="0" cy="2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28" name="Oval 228"/>
            <p:cNvSpPr>
              <a:spLocks noChangeArrowheads="1"/>
            </p:cNvSpPr>
            <p:nvPr/>
          </p:nvSpPr>
          <p:spPr bwMode="auto">
            <a:xfrm>
              <a:off x="3994" y="1302"/>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1229" name="Group 229"/>
            <p:cNvGrpSpPr>
              <a:grpSpLocks/>
            </p:cNvGrpSpPr>
            <p:nvPr/>
          </p:nvGrpSpPr>
          <p:grpSpPr bwMode="auto">
            <a:xfrm>
              <a:off x="3885" y="1230"/>
              <a:ext cx="27" cy="314"/>
              <a:chOff x="1228" y="2739"/>
              <a:chExt cx="27" cy="314"/>
            </a:xfrm>
          </p:grpSpPr>
          <p:sp>
            <p:nvSpPr>
              <p:cNvPr id="91256"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57"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230" name="Group 232"/>
            <p:cNvGrpSpPr>
              <a:grpSpLocks/>
            </p:cNvGrpSpPr>
            <p:nvPr/>
          </p:nvGrpSpPr>
          <p:grpSpPr bwMode="auto">
            <a:xfrm>
              <a:off x="3913" y="1230"/>
              <a:ext cx="27" cy="314"/>
              <a:chOff x="1228" y="2739"/>
              <a:chExt cx="27" cy="314"/>
            </a:xfrm>
          </p:grpSpPr>
          <p:sp>
            <p:nvSpPr>
              <p:cNvPr id="91254"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55"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sp>
          <p:nvSpPr>
            <p:cNvPr id="91231" name="Line 224"/>
            <p:cNvSpPr>
              <a:spLocks noChangeShapeType="1"/>
            </p:cNvSpPr>
            <p:nvPr/>
          </p:nvSpPr>
          <p:spPr bwMode="auto">
            <a:xfrm flipV="1">
              <a:off x="4670"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32" name="Oval 225"/>
            <p:cNvSpPr>
              <a:spLocks noChangeArrowheads="1"/>
            </p:cNvSpPr>
            <p:nvPr/>
          </p:nvSpPr>
          <p:spPr bwMode="auto">
            <a:xfrm>
              <a:off x="4656"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1233" name="Line 227"/>
            <p:cNvSpPr>
              <a:spLocks noChangeShapeType="1"/>
            </p:cNvSpPr>
            <p:nvPr/>
          </p:nvSpPr>
          <p:spPr bwMode="auto">
            <a:xfrm flipV="1">
              <a:off x="4692" y="1327"/>
              <a:ext cx="0"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34" name="Oval 228"/>
            <p:cNvSpPr>
              <a:spLocks noChangeArrowheads="1"/>
            </p:cNvSpPr>
            <p:nvPr/>
          </p:nvSpPr>
          <p:spPr bwMode="auto">
            <a:xfrm>
              <a:off x="4678" y="130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1235" name="Line 224"/>
            <p:cNvSpPr>
              <a:spLocks noChangeShapeType="1"/>
            </p:cNvSpPr>
            <p:nvPr/>
          </p:nvSpPr>
          <p:spPr bwMode="auto">
            <a:xfrm flipV="1">
              <a:off x="4769"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36" name="Oval 225"/>
            <p:cNvSpPr>
              <a:spLocks noChangeArrowheads="1"/>
            </p:cNvSpPr>
            <p:nvPr/>
          </p:nvSpPr>
          <p:spPr bwMode="auto">
            <a:xfrm>
              <a:off x="4755"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1237" name="Line 227"/>
            <p:cNvSpPr>
              <a:spLocks noChangeShapeType="1"/>
            </p:cNvSpPr>
            <p:nvPr/>
          </p:nvSpPr>
          <p:spPr bwMode="auto">
            <a:xfrm flipV="1">
              <a:off x="4746" y="1325"/>
              <a:ext cx="0" cy="2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38" name="Oval 228"/>
            <p:cNvSpPr>
              <a:spLocks noChangeArrowheads="1"/>
            </p:cNvSpPr>
            <p:nvPr/>
          </p:nvSpPr>
          <p:spPr bwMode="auto">
            <a:xfrm>
              <a:off x="4732" y="1302"/>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1239" name="Group 229"/>
            <p:cNvGrpSpPr>
              <a:grpSpLocks/>
            </p:cNvGrpSpPr>
            <p:nvPr/>
          </p:nvGrpSpPr>
          <p:grpSpPr bwMode="auto">
            <a:xfrm>
              <a:off x="4706" y="1230"/>
              <a:ext cx="27" cy="314"/>
              <a:chOff x="1228" y="2739"/>
              <a:chExt cx="27" cy="314"/>
            </a:xfrm>
          </p:grpSpPr>
          <p:sp>
            <p:nvSpPr>
              <p:cNvPr id="91252"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53"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240" name="Group 468"/>
            <p:cNvGrpSpPr>
              <a:grpSpLocks/>
            </p:cNvGrpSpPr>
            <p:nvPr/>
          </p:nvGrpSpPr>
          <p:grpSpPr bwMode="auto">
            <a:xfrm>
              <a:off x="4632" y="1479"/>
              <a:ext cx="27" cy="58"/>
              <a:chOff x="1642" y="2671"/>
              <a:chExt cx="27" cy="58"/>
            </a:xfrm>
          </p:grpSpPr>
          <p:sp>
            <p:nvSpPr>
              <p:cNvPr id="91250"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51" name="Oval 470"/>
              <p:cNvSpPr>
                <a:spLocks noChangeArrowheads="1"/>
              </p:cNvSpPr>
              <p:nvPr/>
            </p:nvSpPr>
            <p:spPr bwMode="auto">
              <a:xfrm>
                <a:off x="1642" y="2671"/>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1241" name="Group 408"/>
            <p:cNvGrpSpPr>
              <a:grpSpLocks/>
            </p:cNvGrpSpPr>
            <p:nvPr/>
          </p:nvGrpSpPr>
          <p:grpSpPr bwMode="auto">
            <a:xfrm>
              <a:off x="4539" y="1479"/>
              <a:ext cx="27" cy="58"/>
              <a:chOff x="1642" y="2671"/>
              <a:chExt cx="27" cy="58"/>
            </a:xfrm>
          </p:grpSpPr>
          <p:sp>
            <p:nvSpPr>
              <p:cNvPr id="91248"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49"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42" name="Group 408"/>
            <p:cNvGrpSpPr>
              <a:grpSpLocks/>
            </p:cNvGrpSpPr>
            <p:nvPr/>
          </p:nvGrpSpPr>
          <p:grpSpPr bwMode="auto">
            <a:xfrm>
              <a:off x="4570" y="1479"/>
              <a:ext cx="27" cy="58"/>
              <a:chOff x="1642" y="2671"/>
              <a:chExt cx="27" cy="58"/>
            </a:xfrm>
          </p:grpSpPr>
          <p:sp>
            <p:nvSpPr>
              <p:cNvPr id="91246"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47"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1243" name="Group 408"/>
            <p:cNvGrpSpPr>
              <a:grpSpLocks/>
            </p:cNvGrpSpPr>
            <p:nvPr/>
          </p:nvGrpSpPr>
          <p:grpSpPr bwMode="auto">
            <a:xfrm>
              <a:off x="4600" y="1479"/>
              <a:ext cx="27" cy="58"/>
              <a:chOff x="1642" y="2671"/>
              <a:chExt cx="27" cy="58"/>
            </a:xfrm>
          </p:grpSpPr>
          <p:sp>
            <p:nvSpPr>
              <p:cNvPr id="91244"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1245"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pic>
        <p:nvPicPr>
          <p:cNvPr id="37169" name="Picture 305" descr="addin_tmp"/>
          <p:cNvPicPr>
            <a:picLocks noChangeAspect="1" noChangeArrowheads="1"/>
          </p:cNvPicPr>
          <p:nvPr>
            <p:custDataLst>
              <p:tags r:id="rId4"/>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3457575" y="1858963"/>
            <a:ext cx="54292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173" name="Picture 309" descr="addin_tmp"/>
          <p:cNvPicPr>
            <a:picLocks noChangeAspect="1" noChangeArrowheads="1"/>
          </p:cNvPicPr>
          <p:nvPr>
            <p:custDataLst>
              <p:tags r:id="rId5"/>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3587750" y="2979738"/>
            <a:ext cx="569913"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 name="Text Box 5"/>
          <p:cNvSpPr txBox="1">
            <a:spLocks noChangeArrowheads="1"/>
          </p:cNvSpPr>
          <p:nvPr/>
        </p:nvSpPr>
        <p:spPr bwMode="auto">
          <a:xfrm>
            <a:off x="6970692" y="6217684"/>
            <a:ext cx="218521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Mishali</a:t>
            </a:r>
            <a:r>
              <a:rPr lang="en-US" sz="1200" b="1" dirty="0">
                <a:solidFill>
                  <a:srgbClr val="CC0099"/>
                </a:solidFill>
              </a:rPr>
              <a:t>,</a:t>
            </a:r>
            <a:r>
              <a:rPr lang="en-US" sz="1200" b="1" dirty="0" smtClean="0">
                <a:solidFill>
                  <a:srgbClr val="CC0099"/>
                </a:solidFill>
              </a:rPr>
              <a:t> </a:t>
            </a:r>
            <a:r>
              <a:rPr lang="en-US" sz="1200" b="1" dirty="0" err="1" smtClean="0">
                <a:solidFill>
                  <a:srgbClr val="CC0099"/>
                </a:solidFill>
              </a:rPr>
              <a:t>Eldar</a:t>
            </a:r>
            <a:r>
              <a:rPr lang="en-US" sz="1200" b="1" dirty="0" smtClean="0">
                <a:solidFill>
                  <a:srgbClr val="CC0099"/>
                </a:solidFill>
              </a:rPr>
              <a:t> and </a:t>
            </a:r>
            <a:r>
              <a:rPr lang="en-US" sz="1200" b="1" dirty="0" err="1" smtClean="0">
                <a:solidFill>
                  <a:srgbClr val="CC0099"/>
                </a:solidFill>
              </a:rPr>
              <a:t>Elron</a:t>
            </a:r>
            <a:r>
              <a:rPr lang="en-US" sz="1200" b="1" dirty="0" smtClean="0">
                <a:solidFill>
                  <a:srgbClr val="CC0099"/>
                </a:solidFill>
              </a:rPr>
              <a:t>, ‘10</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73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733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23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23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237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2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337" grpId="0"/>
      <p:bldP spid="247338" grpId="0" animBg="1"/>
      <p:bldP spid="2" grpId="0" animBg="1"/>
      <p:bldP spid="202375" grpId="0"/>
      <p:bldP spid="20237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p:txBody>
          <a:bodyPr/>
          <a:lstStyle/>
          <a:p>
            <a:r>
              <a:rPr lang="en-US" smtClean="0"/>
              <a:t>Multiband: Discretization ?</a:t>
            </a:r>
          </a:p>
        </p:txBody>
      </p:sp>
      <p:sp>
        <p:nvSpPr>
          <p:cNvPr id="92163" name="Rectangle 3"/>
          <p:cNvSpPr>
            <a:spLocks noGrp="1" noChangeArrowheads="1"/>
          </p:cNvSpPr>
          <p:nvPr>
            <p:ph type="body" idx="4294967295"/>
          </p:nvPr>
        </p:nvSpPr>
        <p:spPr>
          <a:xfrm>
            <a:off x="371475" y="1303338"/>
            <a:ext cx="3995738" cy="525462"/>
          </a:xfrm>
        </p:spPr>
        <p:txBody>
          <a:bodyPr/>
          <a:lstStyle/>
          <a:p>
            <a:pPr>
              <a:buSzPct val="75000"/>
              <a:buFontTx/>
              <a:buBlip>
                <a:blip r:embed="rId20"/>
              </a:buBlip>
            </a:pPr>
            <a:r>
              <a:rPr lang="en-US" sz="2000" smtClean="0"/>
              <a:t>Instead of </a:t>
            </a:r>
            <a:r>
              <a:rPr lang="en-US" sz="2000" b="1" smtClean="0">
                <a:solidFill>
                  <a:srgbClr val="FF0000"/>
                </a:solidFill>
              </a:rPr>
              <a:t>analog multiband</a:t>
            </a:r>
            <a:r>
              <a:rPr lang="en-US" sz="2000" smtClean="0"/>
              <a:t>:</a:t>
            </a:r>
          </a:p>
        </p:txBody>
      </p:sp>
      <p:sp>
        <p:nvSpPr>
          <p:cNvPr id="92164" name="Rectangle 552"/>
          <p:cNvSpPr>
            <a:spLocks noChangeArrowheads="1"/>
          </p:cNvSpPr>
          <p:nvPr/>
        </p:nvSpPr>
        <p:spPr bwMode="auto">
          <a:xfrm>
            <a:off x="4756150" y="1296988"/>
            <a:ext cx="4184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20"/>
              </a:buBlip>
            </a:pPr>
            <a:r>
              <a:rPr lang="en-US" sz="2000"/>
              <a:t>Work with </a:t>
            </a:r>
            <a:r>
              <a:rPr lang="en-US" sz="2000" b="1">
                <a:solidFill>
                  <a:srgbClr val="FF0000"/>
                </a:solidFill>
              </a:rPr>
              <a:t>discrete multi-tone</a:t>
            </a:r>
            <a:r>
              <a:rPr lang="en-US" sz="2000"/>
              <a:t>:</a:t>
            </a:r>
          </a:p>
        </p:txBody>
      </p:sp>
      <p:sp>
        <p:nvSpPr>
          <p:cNvPr id="92165" name="Rectangle 553"/>
          <p:cNvSpPr>
            <a:spLocks noChangeArrowheads="1"/>
          </p:cNvSpPr>
          <p:nvPr/>
        </p:nvSpPr>
        <p:spPr bwMode="auto">
          <a:xfrm>
            <a:off x="174625" y="3730625"/>
            <a:ext cx="28733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20"/>
              </a:buBlip>
            </a:pPr>
            <a:r>
              <a:rPr lang="en-US" sz="2000"/>
              <a:t>Model size:</a:t>
            </a:r>
          </a:p>
        </p:txBody>
      </p:sp>
      <p:sp>
        <p:nvSpPr>
          <p:cNvPr id="92166" name="Rectangle 554"/>
          <p:cNvSpPr>
            <a:spLocks noChangeArrowheads="1"/>
          </p:cNvSpPr>
          <p:nvPr/>
        </p:nvSpPr>
        <p:spPr bwMode="auto">
          <a:xfrm>
            <a:off x="4699000" y="3187700"/>
            <a:ext cx="1371600"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SzPct val="75000"/>
            </a:pPr>
            <a:r>
              <a:rPr lang="en-US" sz="2000" b="1">
                <a:solidFill>
                  <a:schemeClr val="bg1"/>
                </a:solidFill>
              </a:rPr>
              <a:t>Problems:</a:t>
            </a:r>
          </a:p>
        </p:txBody>
      </p:sp>
      <p:sp>
        <p:nvSpPr>
          <p:cNvPr id="92167" name="Rectangle 554"/>
          <p:cNvSpPr>
            <a:spLocks noChangeArrowheads="1"/>
          </p:cNvSpPr>
          <p:nvPr/>
        </p:nvSpPr>
        <p:spPr bwMode="auto">
          <a:xfrm>
            <a:off x="258763" y="3187700"/>
            <a:ext cx="1749425"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SzPct val="75000"/>
            </a:pPr>
            <a:r>
              <a:rPr lang="en-US" sz="2000" b="1">
                <a:solidFill>
                  <a:schemeClr val="bg1"/>
                </a:solidFill>
              </a:rPr>
              <a:t>Advantages:</a:t>
            </a:r>
          </a:p>
        </p:txBody>
      </p:sp>
      <p:pic>
        <p:nvPicPr>
          <p:cNvPr id="92168" name="Picture 247" descr="addin_tmp"/>
          <p:cNvPicPr>
            <a:picLocks noChangeAspect="1" noChangeArrowheads="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154238" y="3852863"/>
            <a:ext cx="1462087"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Picture 248" descr="addin_tmp"/>
          <p:cNvPicPr>
            <a:picLocks noChangeAspect="1" noChangeArrowheads="1"/>
          </p:cNvPicPr>
          <p:nvPr>
            <p:custDataLst>
              <p:tags r:id="rId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4732338" y="3827463"/>
            <a:ext cx="1652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53"/>
          <p:cNvSpPr>
            <a:spLocks noChangeArrowheads="1"/>
          </p:cNvSpPr>
          <p:nvPr/>
        </p:nvSpPr>
        <p:spPr bwMode="auto">
          <a:xfrm>
            <a:off x="174625" y="4302125"/>
            <a:ext cx="28733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20"/>
              </a:buBlip>
            </a:pPr>
            <a:r>
              <a:rPr lang="en-US" sz="2000"/>
              <a:t>Sensitivity:</a:t>
            </a:r>
          </a:p>
        </p:txBody>
      </p:sp>
      <p:pic>
        <p:nvPicPr>
          <p:cNvPr id="248" name="Picture 247" descr="addin_tmp.png"/>
          <p:cNvPicPr>
            <a:picLocks noChangeAspect="1"/>
          </p:cNvPicPr>
          <p:nvPr>
            <p:custDataLst>
              <p:tags r:id="rId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005638" y="5359400"/>
            <a:ext cx="198913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2" name="Text Box 217"/>
          <p:cNvSpPr txBox="1">
            <a:spLocks noChangeArrowheads="1"/>
          </p:cNvSpPr>
          <p:nvPr/>
        </p:nvSpPr>
        <p:spPr bwMode="auto">
          <a:xfrm>
            <a:off x="1828800" y="7137400"/>
            <a:ext cx="510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System “grid” must match signal tones grid</a:t>
            </a:r>
          </a:p>
        </p:txBody>
      </p:sp>
      <p:sp>
        <p:nvSpPr>
          <p:cNvPr id="49370" name="Text Box 218"/>
          <p:cNvSpPr txBox="1">
            <a:spLocks noChangeArrowheads="1"/>
          </p:cNvSpPr>
          <p:nvPr/>
        </p:nvSpPr>
        <p:spPr bwMode="auto">
          <a:xfrm>
            <a:off x="6951663" y="4833938"/>
            <a:ext cx="21923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600"/>
              <a:t>0.005% grid mismatch</a:t>
            </a:r>
          </a:p>
        </p:txBody>
      </p:sp>
      <p:sp>
        <p:nvSpPr>
          <p:cNvPr id="4" name="Text Box 218"/>
          <p:cNvSpPr txBox="1">
            <a:spLocks noChangeArrowheads="1"/>
          </p:cNvSpPr>
          <p:nvPr/>
        </p:nvSpPr>
        <p:spPr bwMode="auto">
          <a:xfrm>
            <a:off x="574675" y="4953000"/>
            <a:ext cx="3030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a:t>Negligible</a:t>
            </a:r>
            <a:br>
              <a:rPr lang="en-US" sz="2000"/>
            </a:br>
            <a:r>
              <a:rPr lang="en-US" sz="2000"/>
              <a:t>(for a slight rate increase)</a:t>
            </a:r>
          </a:p>
        </p:txBody>
      </p:sp>
      <p:sp>
        <p:nvSpPr>
          <p:cNvPr id="5" name="Text Box 218"/>
          <p:cNvSpPr txBox="1">
            <a:spLocks noChangeArrowheads="1"/>
          </p:cNvSpPr>
          <p:nvPr/>
        </p:nvSpPr>
        <p:spPr bwMode="auto">
          <a:xfrm>
            <a:off x="5037138" y="4237038"/>
            <a:ext cx="3406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Cannot avoid grid mismatch</a:t>
            </a:r>
          </a:p>
        </p:txBody>
      </p:sp>
      <p:sp>
        <p:nvSpPr>
          <p:cNvPr id="92176" name="Text Box 260"/>
          <p:cNvSpPr txBox="1">
            <a:spLocks noChangeArrowheads="1"/>
          </p:cNvSpPr>
          <p:nvPr/>
        </p:nvSpPr>
        <p:spPr bwMode="auto">
          <a:xfrm>
            <a:off x="6562725" y="3730625"/>
            <a:ext cx="14112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b="1">
                <a:solidFill>
                  <a:srgbClr val="FF3300"/>
                </a:solidFill>
              </a:rPr>
              <a:t>huge-scale</a:t>
            </a:r>
          </a:p>
        </p:txBody>
      </p:sp>
      <p:grpSp>
        <p:nvGrpSpPr>
          <p:cNvPr id="92177" name="Group 1170"/>
          <p:cNvGrpSpPr>
            <a:grpSpLocks/>
          </p:cNvGrpSpPr>
          <p:nvPr/>
        </p:nvGrpSpPr>
        <p:grpSpPr bwMode="auto">
          <a:xfrm>
            <a:off x="344488" y="1755775"/>
            <a:ext cx="8591550" cy="1373188"/>
            <a:chOff x="353" y="1242"/>
            <a:chExt cx="5412" cy="865"/>
          </a:xfrm>
        </p:grpSpPr>
        <p:grpSp>
          <p:nvGrpSpPr>
            <p:cNvPr id="92180" name="Group 941"/>
            <p:cNvGrpSpPr>
              <a:grpSpLocks/>
            </p:cNvGrpSpPr>
            <p:nvPr/>
          </p:nvGrpSpPr>
          <p:grpSpPr bwMode="auto">
            <a:xfrm>
              <a:off x="353" y="1396"/>
              <a:ext cx="2567" cy="577"/>
              <a:chOff x="217" y="1260"/>
              <a:chExt cx="2567" cy="577"/>
            </a:xfrm>
          </p:grpSpPr>
          <p:sp>
            <p:nvSpPr>
              <p:cNvPr id="92391" name="Line 4"/>
              <p:cNvSpPr>
                <a:spLocks noChangeShapeType="1"/>
              </p:cNvSpPr>
              <p:nvPr/>
            </p:nvSpPr>
            <p:spPr bwMode="auto">
              <a:xfrm>
                <a:off x="217" y="1564"/>
                <a:ext cx="232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2392" name="Line 5"/>
              <p:cNvSpPr>
                <a:spLocks noChangeShapeType="1"/>
              </p:cNvSpPr>
              <p:nvPr/>
            </p:nvSpPr>
            <p:spPr bwMode="auto">
              <a:xfrm>
                <a:off x="307"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93" name="Line 6"/>
              <p:cNvSpPr>
                <a:spLocks noChangeShapeType="1"/>
              </p:cNvSpPr>
              <p:nvPr/>
            </p:nvSpPr>
            <p:spPr bwMode="auto">
              <a:xfrm>
                <a:off x="2416"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94" name="Rectangle 8"/>
              <p:cNvSpPr>
                <a:spLocks noChangeArrowheads="1"/>
              </p:cNvSpPr>
              <p:nvPr/>
            </p:nvSpPr>
            <p:spPr bwMode="auto">
              <a:xfrm>
                <a:off x="534" y="1260"/>
                <a:ext cx="124" cy="3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92395" name="AutoShape 9"/>
              <p:cNvSpPr>
                <a:spLocks noChangeArrowheads="1"/>
              </p:cNvSpPr>
              <p:nvPr/>
            </p:nvSpPr>
            <p:spPr bwMode="auto">
              <a:xfrm>
                <a:off x="1769" y="1272"/>
                <a:ext cx="204" cy="29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92396" name="AutoShape 10"/>
              <p:cNvSpPr>
                <a:spLocks noChangeArrowheads="1"/>
              </p:cNvSpPr>
              <p:nvPr/>
            </p:nvSpPr>
            <p:spPr bwMode="auto">
              <a:xfrm rot="10800000">
                <a:off x="945" y="1284"/>
                <a:ext cx="271" cy="2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3 w 21600"/>
                  <a:gd name="T13" fmla="*/ 4474 h 21600"/>
                  <a:gd name="T14" fmla="*/ 17057 w 21600"/>
                  <a:gd name="T15" fmla="*/ 1712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p>
            </p:txBody>
          </p:sp>
          <p:pic>
            <p:nvPicPr>
              <p:cNvPr id="92397" name="Picture 11" descr="addin_tmp_trans"/>
              <p:cNvPicPr>
                <a:picLocks noChangeAspect="1" noChangeArrowheads="1"/>
              </p:cNvPicPr>
              <p:nvPr>
                <p:custDataLst>
                  <p:tags r:id="rId13"/>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2598" y="1451"/>
                <a:ext cx="18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8" name="Picture 14" descr="addin_tmp"/>
              <p:cNvPicPr>
                <a:picLocks noChangeAspect="1" noChangeArrowheads="1"/>
              </p:cNvPicPr>
              <p:nvPr>
                <p:custDataLst>
                  <p:tags r:id="rId14"/>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276" y="1723"/>
                <a:ext cx="6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9" name="Picture 63" descr="addin_tmp"/>
              <p:cNvPicPr>
                <a:picLocks noChangeAspect="1" noChangeArrowheads="1"/>
              </p:cNvPicPr>
              <p:nvPr>
                <p:custDataLst>
                  <p:tags r:id="rId15"/>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11" y="1677"/>
                <a:ext cx="1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00" name="Line 5"/>
              <p:cNvSpPr>
                <a:spLocks noChangeShapeType="1"/>
              </p:cNvSpPr>
              <p:nvPr/>
            </p:nvSpPr>
            <p:spPr bwMode="auto">
              <a:xfrm>
                <a:off x="587"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401" name="Line 5"/>
              <p:cNvSpPr>
                <a:spLocks noChangeShapeType="1"/>
              </p:cNvSpPr>
              <p:nvPr/>
            </p:nvSpPr>
            <p:spPr bwMode="auto">
              <a:xfrm>
                <a:off x="1103"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2402" name="Picture 68" descr="addin_tmp"/>
              <p:cNvPicPr>
                <a:picLocks noChangeAspect="1" noChangeArrowheads="1"/>
              </p:cNvPicPr>
              <p:nvPr>
                <p:custDataLst>
                  <p:tags r:id="rId16"/>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1788" y="1677"/>
                <a:ext cx="17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03" name="Line 5"/>
              <p:cNvSpPr>
                <a:spLocks noChangeShapeType="1"/>
              </p:cNvSpPr>
              <p:nvPr/>
            </p:nvSpPr>
            <p:spPr bwMode="auto">
              <a:xfrm>
                <a:off x="1864"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404" name="Oval 70"/>
              <p:cNvSpPr>
                <a:spLocks noChangeArrowheads="1"/>
              </p:cNvSpPr>
              <p:nvPr/>
            </p:nvSpPr>
            <p:spPr bwMode="auto">
              <a:xfrm>
                <a:off x="1359"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2405" name="Oval 71"/>
              <p:cNvSpPr>
                <a:spLocks noChangeArrowheads="1"/>
              </p:cNvSpPr>
              <p:nvPr/>
            </p:nvSpPr>
            <p:spPr bwMode="auto">
              <a:xfrm>
                <a:off x="1496"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2406" name="Oval 72"/>
              <p:cNvSpPr>
                <a:spLocks noChangeArrowheads="1"/>
              </p:cNvSpPr>
              <p:nvPr/>
            </p:nvSpPr>
            <p:spPr bwMode="auto">
              <a:xfrm>
                <a:off x="1622"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pic>
            <p:nvPicPr>
              <p:cNvPr id="92407" name="Picture 92" descr="addin_tmp"/>
              <p:cNvPicPr>
                <a:picLocks noChangeAspect="1" noChangeArrowheads="1"/>
              </p:cNvPicPr>
              <p:nvPr>
                <p:custDataLst>
                  <p:tags r:id="rId17"/>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1039" y="1677"/>
                <a:ext cx="12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8" name="Picture 959" descr="addin_tmp"/>
              <p:cNvPicPr>
                <a:picLocks noChangeAspect="1" noChangeArrowheads="1"/>
              </p:cNvPicPr>
              <p:nvPr>
                <p:custDataLst>
                  <p:tags r:id="rId18"/>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2267" y="1692"/>
                <a:ext cx="3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181" name="Picture 960" descr="addin_tmp"/>
            <p:cNvPicPr>
              <a:picLocks noChangeAspect="1" noChangeArrowheads="1"/>
            </p:cNvPicPr>
            <p:nvPr>
              <p:custDataLst>
                <p:tags r:id="rId4"/>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971" y="1242"/>
              <a:ext cx="546"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2" name="Line 639"/>
            <p:cNvSpPr>
              <a:spLocks noChangeShapeType="1"/>
            </p:cNvSpPr>
            <p:nvPr/>
          </p:nvSpPr>
          <p:spPr bwMode="auto">
            <a:xfrm>
              <a:off x="1068" y="1361"/>
              <a:ext cx="301"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e-IL"/>
            </a:p>
          </p:txBody>
        </p:sp>
        <p:grpSp>
          <p:nvGrpSpPr>
            <p:cNvPr id="92183" name="Group 962"/>
            <p:cNvGrpSpPr>
              <a:grpSpLocks/>
            </p:cNvGrpSpPr>
            <p:nvPr/>
          </p:nvGrpSpPr>
          <p:grpSpPr bwMode="auto">
            <a:xfrm>
              <a:off x="3198" y="1366"/>
              <a:ext cx="2567" cy="607"/>
              <a:chOff x="3062" y="1230"/>
              <a:chExt cx="2567" cy="607"/>
            </a:xfrm>
          </p:grpSpPr>
          <p:grpSp>
            <p:nvGrpSpPr>
              <p:cNvPr id="92186" name="Group 223"/>
              <p:cNvGrpSpPr>
                <a:grpSpLocks/>
              </p:cNvGrpSpPr>
              <p:nvPr/>
            </p:nvGrpSpPr>
            <p:grpSpPr bwMode="auto">
              <a:xfrm>
                <a:off x="3350" y="1230"/>
                <a:ext cx="27" cy="314"/>
                <a:chOff x="1228" y="2739"/>
                <a:chExt cx="27" cy="314"/>
              </a:xfrm>
            </p:grpSpPr>
            <p:sp>
              <p:nvSpPr>
                <p:cNvPr id="92389" name="Line 224"/>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90" name="Oval 225"/>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187" name="Group 226"/>
              <p:cNvGrpSpPr>
                <a:grpSpLocks/>
              </p:cNvGrpSpPr>
              <p:nvPr/>
            </p:nvGrpSpPr>
            <p:grpSpPr bwMode="auto">
              <a:xfrm>
                <a:off x="3372" y="1230"/>
                <a:ext cx="27" cy="314"/>
                <a:chOff x="1228" y="2739"/>
                <a:chExt cx="27" cy="314"/>
              </a:xfrm>
            </p:grpSpPr>
            <p:sp>
              <p:nvSpPr>
                <p:cNvPr id="92387" name="Line 227"/>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88" name="Oval 228"/>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188" name="Group 229"/>
              <p:cNvGrpSpPr>
                <a:grpSpLocks/>
              </p:cNvGrpSpPr>
              <p:nvPr/>
            </p:nvGrpSpPr>
            <p:grpSpPr bwMode="auto">
              <a:xfrm>
                <a:off x="3400" y="1230"/>
                <a:ext cx="27" cy="314"/>
                <a:chOff x="1228" y="2739"/>
                <a:chExt cx="27" cy="314"/>
              </a:xfrm>
            </p:grpSpPr>
            <p:sp>
              <p:nvSpPr>
                <p:cNvPr id="92385"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86"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189" name="Group 232"/>
              <p:cNvGrpSpPr>
                <a:grpSpLocks/>
              </p:cNvGrpSpPr>
              <p:nvPr/>
            </p:nvGrpSpPr>
            <p:grpSpPr bwMode="auto">
              <a:xfrm>
                <a:off x="3428" y="1230"/>
                <a:ext cx="27" cy="314"/>
                <a:chOff x="1228" y="2739"/>
                <a:chExt cx="27" cy="314"/>
              </a:xfrm>
            </p:grpSpPr>
            <p:sp>
              <p:nvSpPr>
                <p:cNvPr id="92383"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84"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190" name="Group 235"/>
              <p:cNvGrpSpPr>
                <a:grpSpLocks/>
              </p:cNvGrpSpPr>
              <p:nvPr/>
            </p:nvGrpSpPr>
            <p:grpSpPr bwMode="auto">
              <a:xfrm>
                <a:off x="3456" y="1230"/>
                <a:ext cx="27" cy="314"/>
                <a:chOff x="1228" y="2739"/>
                <a:chExt cx="27" cy="314"/>
              </a:xfrm>
            </p:grpSpPr>
            <p:sp>
              <p:nvSpPr>
                <p:cNvPr id="92381" name="Line 236"/>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82" name="Oval 237"/>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191" name="Group 238"/>
              <p:cNvGrpSpPr>
                <a:grpSpLocks/>
              </p:cNvGrpSpPr>
              <p:nvPr/>
            </p:nvGrpSpPr>
            <p:grpSpPr bwMode="auto">
              <a:xfrm>
                <a:off x="3486" y="1230"/>
                <a:ext cx="27" cy="314"/>
                <a:chOff x="1228" y="2739"/>
                <a:chExt cx="27" cy="314"/>
              </a:xfrm>
            </p:grpSpPr>
            <p:sp>
              <p:nvSpPr>
                <p:cNvPr id="92379" name="Line 239"/>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80" name="Oval 240"/>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192" name="Group 408"/>
              <p:cNvGrpSpPr>
                <a:grpSpLocks/>
              </p:cNvGrpSpPr>
              <p:nvPr/>
            </p:nvGrpSpPr>
            <p:grpSpPr bwMode="auto">
              <a:xfrm>
                <a:off x="3303" y="1479"/>
                <a:ext cx="27" cy="58"/>
                <a:chOff x="1642" y="2671"/>
                <a:chExt cx="27" cy="58"/>
              </a:xfrm>
            </p:grpSpPr>
            <p:sp>
              <p:nvSpPr>
                <p:cNvPr id="92377"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78"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193" name="Group 435"/>
              <p:cNvGrpSpPr>
                <a:grpSpLocks/>
              </p:cNvGrpSpPr>
              <p:nvPr/>
            </p:nvGrpSpPr>
            <p:grpSpPr bwMode="auto">
              <a:xfrm>
                <a:off x="3327" y="1479"/>
                <a:ext cx="27" cy="58"/>
                <a:chOff x="1642" y="2671"/>
                <a:chExt cx="27" cy="58"/>
              </a:xfrm>
            </p:grpSpPr>
            <p:sp>
              <p:nvSpPr>
                <p:cNvPr id="92375"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76"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194" name="Group 456"/>
              <p:cNvGrpSpPr>
                <a:grpSpLocks/>
              </p:cNvGrpSpPr>
              <p:nvPr/>
            </p:nvGrpSpPr>
            <p:grpSpPr bwMode="auto">
              <a:xfrm>
                <a:off x="3583" y="1479"/>
                <a:ext cx="27" cy="58"/>
                <a:chOff x="1642" y="2671"/>
                <a:chExt cx="27" cy="58"/>
              </a:xfrm>
            </p:grpSpPr>
            <p:sp>
              <p:nvSpPr>
                <p:cNvPr id="92373"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74"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195" name="Group 468"/>
              <p:cNvGrpSpPr>
                <a:grpSpLocks/>
              </p:cNvGrpSpPr>
              <p:nvPr/>
            </p:nvGrpSpPr>
            <p:grpSpPr bwMode="auto">
              <a:xfrm>
                <a:off x="3528" y="1479"/>
                <a:ext cx="27" cy="58"/>
                <a:chOff x="1642" y="2671"/>
                <a:chExt cx="27" cy="58"/>
              </a:xfrm>
            </p:grpSpPr>
            <p:sp>
              <p:nvSpPr>
                <p:cNvPr id="92371"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72"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196" name="Group 471"/>
              <p:cNvGrpSpPr>
                <a:grpSpLocks/>
              </p:cNvGrpSpPr>
              <p:nvPr/>
            </p:nvGrpSpPr>
            <p:grpSpPr bwMode="auto">
              <a:xfrm>
                <a:off x="3555" y="1479"/>
                <a:ext cx="27" cy="58"/>
                <a:chOff x="1642" y="2671"/>
                <a:chExt cx="27" cy="58"/>
              </a:xfrm>
            </p:grpSpPr>
            <p:sp>
              <p:nvSpPr>
                <p:cNvPr id="92369"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70"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197" name="Group 510"/>
              <p:cNvGrpSpPr>
                <a:grpSpLocks/>
              </p:cNvGrpSpPr>
              <p:nvPr/>
            </p:nvGrpSpPr>
            <p:grpSpPr bwMode="auto">
              <a:xfrm>
                <a:off x="4921" y="1480"/>
                <a:ext cx="27" cy="58"/>
                <a:chOff x="1642" y="2671"/>
                <a:chExt cx="27" cy="58"/>
              </a:xfrm>
            </p:grpSpPr>
            <p:sp>
              <p:nvSpPr>
                <p:cNvPr id="92367" name="Line 511"/>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68" name="Oval 512"/>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198" name="Group 513"/>
              <p:cNvGrpSpPr>
                <a:grpSpLocks/>
              </p:cNvGrpSpPr>
              <p:nvPr/>
            </p:nvGrpSpPr>
            <p:grpSpPr bwMode="auto">
              <a:xfrm>
                <a:off x="4948" y="1480"/>
                <a:ext cx="27" cy="58"/>
                <a:chOff x="1642" y="2671"/>
                <a:chExt cx="27" cy="58"/>
              </a:xfrm>
            </p:grpSpPr>
            <p:sp>
              <p:nvSpPr>
                <p:cNvPr id="92365"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66"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199" name="Group 516"/>
              <p:cNvGrpSpPr>
                <a:grpSpLocks/>
              </p:cNvGrpSpPr>
              <p:nvPr/>
            </p:nvGrpSpPr>
            <p:grpSpPr bwMode="auto">
              <a:xfrm>
                <a:off x="4975" y="1480"/>
                <a:ext cx="27" cy="58"/>
                <a:chOff x="1642" y="2671"/>
                <a:chExt cx="27" cy="58"/>
              </a:xfrm>
            </p:grpSpPr>
            <p:sp>
              <p:nvSpPr>
                <p:cNvPr id="92363"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64"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00" name="Group 519"/>
              <p:cNvGrpSpPr>
                <a:grpSpLocks/>
              </p:cNvGrpSpPr>
              <p:nvPr/>
            </p:nvGrpSpPr>
            <p:grpSpPr bwMode="auto">
              <a:xfrm>
                <a:off x="5001" y="1480"/>
                <a:ext cx="27" cy="58"/>
                <a:chOff x="1642" y="2671"/>
                <a:chExt cx="27" cy="58"/>
              </a:xfrm>
            </p:grpSpPr>
            <p:sp>
              <p:nvSpPr>
                <p:cNvPr id="92361"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62"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01" name="Group 534"/>
              <p:cNvGrpSpPr>
                <a:grpSpLocks/>
              </p:cNvGrpSpPr>
              <p:nvPr/>
            </p:nvGrpSpPr>
            <p:grpSpPr bwMode="auto">
              <a:xfrm>
                <a:off x="4867" y="1480"/>
                <a:ext cx="27" cy="58"/>
                <a:chOff x="1642" y="2671"/>
                <a:chExt cx="27" cy="58"/>
              </a:xfrm>
            </p:grpSpPr>
            <p:sp>
              <p:nvSpPr>
                <p:cNvPr id="92359" name="Line 535"/>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60" name="Oval 536"/>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02" name="Group 537"/>
              <p:cNvGrpSpPr>
                <a:grpSpLocks/>
              </p:cNvGrpSpPr>
              <p:nvPr/>
            </p:nvGrpSpPr>
            <p:grpSpPr bwMode="auto">
              <a:xfrm>
                <a:off x="4893" y="1480"/>
                <a:ext cx="27" cy="58"/>
                <a:chOff x="1642" y="2671"/>
                <a:chExt cx="27" cy="58"/>
              </a:xfrm>
            </p:grpSpPr>
            <p:sp>
              <p:nvSpPr>
                <p:cNvPr id="92357" name="Line 538"/>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58" name="Oval 539"/>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sp>
            <p:nvSpPr>
              <p:cNvPr id="92203" name="Line 4"/>
              <p:cNvSpPr>
                <a:spLocks noChangeShapeType="1"/>
              </p:cNvSpPr>
              <p:nvPr/>
            </p:nvSpPr>
            <p:spPr bwMode="auto">
              <a:xfrm>
                <a:off x="3062" y="1564"/>
                <a:ext cx="232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2204" name="Line 5"/>
              <p:cNvSpPr>
                <a:spLocks noChangeShapeType="1"/>
              </p:cNvSpPr>
              <p:nvPr/>
            </p:nvSpPr>
            <p:spPr bwMode="auto">
              <a:xfrm>
                <a:off x="3152"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05" name="Line 6"/>
              <p:cNvSpPr>
                <a:spLocks noChangeShapeType="1"/>
              </p:cNvSpPr>
              <p:nvPr/>
            </p:nvSpPr>
            <p:spPr bwMode="auto">
              <a:xfrm>
                <a:off x="5261"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2206" name="Picture 11" descr="addin_tmp_trans"/>
              <p:cNvPicPr>
                <a:picLocks noChangeAspect="1" noChangeArrowheads="1"/>
              </p:cNvPicPr>
              <p:nvPr>
                <p:custDataLst>
                  <p:tags r:id="rId7"/>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5443" y="1451"/>
                <a:ext cx="18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7" name="Picture 14" descr="addin_tmp"/>
              <p:cNvPicPr>
                <a:picLocks noChangeAspect="1" noChangeArrowheads="1"/>
              </p:cNvPicPr>
              <p:nvPr>
                <p:custDataLst>
                  <p:tags r:id="rId8"/>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3121" y="1723"/>
                <a:ext cx="6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8" name="Picture 63" descr="addin_tmp"/>
              <p:cNvPicPr>
                <a:picLocks noChangeAspect="1" noChangeArrowheads="1"/>
              </p:cNvPicPr>
              <p:nvPr>
                <p:custDataLst>
                  <p:tags r:id="rId9"/>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3356" y="1677"/>
                <a:ext cx="1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9" name="Line 5"/>
              <p:cNvSpPr>
                <a:spLocks noChangeShapeType="1"/>
              </p:cNvSpPr>
              <p:nvPr/>
            </p:nvSpPr>
            <p:spPr bwMode="auto">
              <a:xfrm>
                <a:off x="3432"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10" name="Line 5"/>
              <p:cNvSpPr>
                <a:spLocks noChangeShapeType="1"/>
              </p:cNvSpPr>
              <p:nvPr/>
            </p:nvSpPr>
            <p:spPr bwMode="auto">
              <a:xfrm>
                <a:off x="3948"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2211" name="Picture 68" descr="addin_tmp"/>
              <p:cNvPicPr>
                <a:picLocks noChangeAspect="1" noChangeArrowheads="1"/>
              </p:cNvPicPr>
              <p:nvPr>
                <p:custDataLst>
                  <p:tags r:id="rId10"/>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633" y="1677"/>
                <a:ext cx="17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2" name="Line 5"/>
              <p:cNvSpPr>
                <a:spLocks noChangeShapeType="1"/>
              </p:cNvSpPr>
              <p:nvPr/>
            </p:nvSpPr>
            <p:spPr bwMode="auto">
              <a:xfrm>
                <a:off x="4709"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13" name="Oval 70"/>
              <p:cNvSpPr>
                <a:spLocks noChangeArrowheads="1"/>
              </p:cNvSpPr>
              <p:nvPr/>
            </p:nvSpPr>
            <p:spPr bwMode="auto">
              <a:xfrm>
                <a:off x="4204"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2214" name="Oval 71"/>
              <p:cNvSpPr>
                <a:spLocks noChangeArrowheads="1"/>
              </p:cNvSpPr>
              <p:nvPr/>
            </p:nvSpPr>
            <p:spPr bwMode="auto">
              <a:xfrm>
                <a:off x="4341"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2215" name="Oval 72"/>
              <p:cNvSpPr>
                <a:spLocks noChangeArrowheads="1"/>
              </p:cNvSpPr>
              <p:nvPr/>
            </p:nvSpPr>
            <p:spPr bwMode="auto">
              <a:xfrm>
                <a:off x="4467"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pic>
            <p:nvPicPr>
              <p:cNvPr id="92216" name="Picture 92" descr="addin_tmp"/>
              <p:cNvPicPr>
                <a:picLocks noChangeAspect="1" noChangeArrowheads="1"/>
              </p:cNvPicPr>
              <p:nvPr>
                <p:custDataLst>
                  <p:tags r:id="rId11"/>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3884" y="1677"/>
                <a:ext cx="12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7" name="Picture 24" descr="addin_tmp"/>
              <p:cNvPicPr>
                <a:picLocks noChangeAspect="1" noChangeArrowheads="1"/>
              </p:cNvPicPr>
              <p:nvPr>
                <p:custDataLst>
                  <p:tags r:id="rId12"/>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5112" y="1692"/>
                <a:ext cx="3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8" name="Line 224"/>
              <p:cNvSpPr>
                <a:spLocks noChangeShapeType="1"/>
              </p:cNvSpPr>
              <p:nvPr/>
            </p:nvSpPr>
            <p:spPr bwMode="auto">
              <a:xfrm flipV="1">
                <a:off x="3849"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19" name="Oval 225"/>
              <p:cNvSpPr>
                <a:spLocks noChangeArrowheads="1"/>
              </p:cNvSpPr>
              <p:nvPr/>
            </p:nvSpPr>
            <p:spPr bwMode="auto">
              <a:xfrm>
                <a:off x="3835"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2220" name="Line 227"/>
              <p:cNvSpPr>
                <a:spLocks noChangeShapeType="1"/>
              </p:cNvSpPr>
              <p:nvPr/>
            </p:nvSpPr>
            <p:spPr bwMode="auto">
              <a:xfrm flipV="1">
                <a:off x="3871" y="1327"/>
                <a:ext cx="0"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21" name="Oval 228"/>
              <p:cNvSpPr>
                <a:spLocks noChangeArrowheads="1"/>
              </p:cNvSpPr>
              <p:nvPr/>
            </p:nvSpPr>
            <p:spPr bwMode="auto">
              <a:xfrm>
                <a:off x="3857" y="130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2222" name="Group 229"/>
              <p:cNvGrpSpPr>
                <a:grpSpLocks/>
              </p:cNvGrpSpPr>
              <p:nvPr/>
            </p:nvGrpSpPr>
            <p:grpSpPr bwMode="auto">
              <a:xfrm>
                <a:off x="3942" y="1230"/>
                <a:ext cx="27" cy="314"/>
                <a:chOff x="1228" y="2739"/>
                <a:chExt cx="27" cy="314"/>
              </a:xfrm>
            </p:grpSpPr>
            <p:sp>
              <p:nvSpPr>
                <p:cNvPr id="92355"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56"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223" name="Group 232"/>
              <p:cNvGrpSpPr>
                <a:grpSpLocks/>
              </p:cNvGrpSpPr>
              <p:nvPr/>
            </p:nvGrpSpPr>
            <p:grpSpPr bwMode="auto">
              <a:xfrm>
                <a:off x="3970" y="1230"/>
                <a:ext cx="27" cy="314"/>
                <a:chOff x="1228" y="2739"/>
                <a:chExt cx="27" cy="314"/>
              </a:xfrm>
            </p:grpSpPr>
            <p:sp>
              <p:nvSpPr>
                <p:cNvPr id="92353"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54"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224" name="Group 408"/>
              <p:cNvGrpSpPr>
                <a:grpSpLocks/>
              </p:cNvGrpSpPr>
              <p:nvPr/>
            </p:nvGrpSpPr>
            <p:grpSpPr bwMode="auto">
              <a:xfrm>
                <a:off x="3788" y="1479"/>
                <a:ext cx="27" cy="58"/>
                <a:chOff x="1642" y="2671"/>
                <a:chExt cx="27" cy="58"/>
              </a:xfrm>
            </p:grpSpPr>
            <p:sp>
              <p:nvSpPr>
                <p:cNvPr id="92351"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52"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25" name="Group 435"/>
              <p:cNvGrpSpPr>
                <a:grpSpLocks/>
              </p:cNvGrpSpPr>
              <p:nvPr/>
            </p:nvGrpSpPr>
            <p:grpSpPr bwMode="auto">
              <a:xfrm>
                <a:off x="3812" y="1479"/>
                <a:ext cx="27" cy="58"/>
                <a:chOff x="1642" y="2671"/>
                <a:chExt cx="27" cy="58"/>
              </a:xfrm>
            </p:grpSpPr>
            <p:sp>
              <p:nvSpPr>
                <p:cNvPr id="92349"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50"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26" name="Group 456"/>
              <p:cNvGrpSpPr>
                <a:grpSpLocks/>
              </p:cNvGrpSpPr>
              <p:nvPr/>
            </p:nvGrpSpPr>
            <p:grpSpPr bwMode="auto">
              <a:xfrm>
                <a:off x="4050" y="1479"/>
                <a:ext cx="27" cy="58"/>
                <a:chOff x="1642" y="2671"/>
                <a:chExt cx="27" cy="58"/>
              </a:xfrm>
            </p:grpSpPr>
            <p:sp>
              <p:nvSpPr>
                <p:cNvPr id="92347"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48"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27" name="Group 456"/>
              <p:cNvGrpSpPr>
                <a:grpSpLocks/>
              </p:cNvGrpSpPr>
              <p:nvPr/>
            </p:nvGrpSpPr>
            <p:grpSpPr bwMode="auto">
              <a:xfrm>
                <a:off x="4837" y="1479"/>
                <a:ext cx="27" cy="58"/>
                <a:chOff x="1642" y="2671"/>
                <a:chExt cx="27" cy="58"/>
              </a:xfrm>
            </p:grpSpPr>
            <p:sp>
              <p:nvSpPr>
                <p:cNvPr id="92345"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46"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28" name="Group 468"/>
              <p:cNvGrpSpPr>
                <a:grpSpLocks/>
              </p:cNvGrpSpPr>
              <p:nvPr/>
            </p:nvGrpSpPr>
            <p:grpSpPr bwMode="auto">
              <a:xfrm>
                <a:off x="4782" y="1479"/>
                <a:ext cx="27" cy="58"/>
                <a:chOff x="1642" y="2671"/>
                <a:chExt cx="27" cy="58"/>
              </a:xfrm>
            </p:grpSpPr>
            <p:sp>
              <p:nvSpPr>
                <p:cNvPr id="92343"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44" name="Oval 470"/>
                <p:cNvSpPr>
                  <a:spLocks noChangeArrowheads="1"/>
                </p:cNvSpPr>
                <p:nvPr/>
              </p:nvSpPr>
              <p:spPr bwMode="auto">
                <a:xfrm>
                  <a:off x="1642" y="2671"/>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229" name="Group 471"/>
              <p:cNvGrpSpPr>
                <a:grpSpLocks/>
              </p:cNvGrpSpPr>
              <p:nvPr/>
            </p:nvGrpSpPr>
            <p:grpSpPr bwMode="auto">
              <a:xfrm>
                <a:off x="4809" y="1479"/>
                <a:ext cx="27" cy="58"/>
                <a:chOff x="1642" y="2671"/>
                <a:chExt cx="27" cy="58"/>
              </a:xfrm>
            </p:grpSpPr>
            <p:sp>
              <p:nvSpPr>
                <p:cNvPr id="92341"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42"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0" name="Group 513"/>
              <p:cNvGrpSpPr>
                <a:grpSpLocks/>
              </p:cNvGrpSpPr>
              <p:nvPr/>
            </p:nvGrpSpPr>
            <p:grpSpPr bwMode="auto">
              <a:xfrm>
                <a:off x="5029" y="1480"/>
                <a:ext cx="27" cy="58"/>
                <a:chOff x="1642" y="2671"/>
                <a:chExt cx="27" cy="58"/>
              </a:xfrm>
            </p:grpSpPr>
            <p:sp>
              <p:nvSpPr>
                <p:cNvPr id="92339"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40"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1" name="Group 516"/>
              <p:cNvGrpSpPr>
                <a:grpSpLocks/>
              </p:cNvGrpSpPr>
              <p:nvPr/>
            </p:nvGrpSpPr>
            <p:grpSpPr bwMode="auto">
              <a:xfrm>
                <a:off x="5056" y="1480"/>
                <a:ext cx="27" cy="58"/>
                <a:chOff x="1642" y="2671"/>
                <a:chExt cx="27" cy="58"/>
              </a:xfrm>
            </p:grpSpPr>
            <p:sp>
              <p:nvSpPr>
                <p:cNvPr id="92337"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38"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2" name="Group 519"/>
              <p:cNvGrpSpPr>
                <a:grpSpLocks/>
              </p:cNvGrpSpPr>
              <p:nvPr/>
            </p:nvGrpSpPr>
            <p:grpSpPr bwMode="auto">
              <a:xfrm>
                <a:off x="5082" y="1480"/>
                <a:ext cx="27" cy="58"/>
                <a:chOff x="1642" y="2671"/>
                <a:chExt cx="27" cy="58"/>
              </a:xfrm>
            </p:grpSpPr>
            <p:sp>
              <p:nvSpPr>
                <p:cNvPr id="92335"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36"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3" name="Group 513"/>
              <p:cNvGrpSpPr>
                <a:grpSpLocks/>
              </p:cNvGrpSpPr>
              <p:nvPr/>
            </p:nvGrpSpPr>
            <p:grpSpPr bwMode="auto">
              <a:xfrm>
                <a:off x="5111" y="1480"/>
                <a:ext cx="27" cy="58"/>
                <a:chOff x="1642" y="2671"/>
                <a:chExt cx="27" cy="58"/>
              </a:xfrm>
            </p:grpSpPr>
            <p:sp>
              <p:nvSpPr>
                <p:cNvPr id="92333"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34"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4" name="Group 516"/>
              <p:cNvGrpSpPr>
                <a:grpSpLocks/>
              </p:cNvGrpSpPr>
              <p:nvPr/>
            </p:nvGrpSpPr>
            <p:grpSpPr bwMode="auto">
              <a:xfrm>
                <a:off x="5138" y="1480"/>
                <a:ext cx="27" cy="58"/>
                <a:chOff x="1642" y="2671"/>
                <a:chExt cx="27" cy="58"/>
              </a:xfrm>
            </p:grpSpPr>
            <p:sp>
              <p:nvSpPr>
                <p:cNvPr id="92331"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32"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5" name="Group 519"/>
              <p:cNvGrpSpPr>
                <a:grpSpLocks/>
              </p:cNvGrpSpPr>
              <p:nvPr/>
            </p:nvGrpSpPr>
            <p:grpSpPr bwMode="auto">
              <a:xfrm>
                <a:off x="5164" y="1480"/>
                <a:ext cx="27" cy="58"/>
                <a:chOff x="1642" y="2671"/>
                <a:chExt cx="27" cy="58"/>
              </a:xfrm>
            </p:grpSpPr>
            <p:sp>
              <p:nvSpPr>
                <p:cNvPr id="92329"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30"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6" name="Group 513"/>
              <p:cNvGrpSpPr>
                <a:grpSpLocks/>
              </p:cNvGrpSpPr>
              <p:nvPr/>
            </p:nvGrpSpPr>
            <p:grpSpPr bwMode="auto">
              <a:xfrm>
                <a:off x="5192" y="1480"/>
                <a:ext cx="27" cy="58"/>
                <a:chOff x="1642" y="2671"/>
                <a:chExt cx="27" cy="58"/>
              </a:xfrm>
            </p:grpSpPr>
            <p:sp>
              <p:nvSpPr>
                <p:cNvPr id="92327"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28"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7" name="Group 516"/>
              <p:cNvGrpSpPr>
                <a:grpSpLocks/>
              </p:cNvGrpSpPr>
              <p:nvPr/>
            </p:nvGrpSpPr>
            <p:grpSpPr bwMode="auto">
              <a:xfrm>
                <a:off x="5219" y="1480"/>
                <a:ext cx="27" cy="58"/>
                <a:chOff x="1642" y="2671"/>
                <a:chExt cx="27" cy="58"/>
              </a:xfrm>
            </p:grpSpPr>
            <p:sp>
              <p:nvSpPr>
                <p:cNvPr id="92325"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26"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8" name="Group 519"/>
              <p:cNvGrpSpPr>
                <a:grpSpLocks/>
              </p:cNvGrpSpPr>
              <p:nvPr/>
            </p:nvGrpSpPr>
            <p:grpSpPr bwMode="auto">
              <a:xfrm>
                <a:off x="5245" y="1480"/>
                <a:ext cx="27" cy="58"/>
                <a:chOff x="1642" y="2671"/>
                <a:chExt cx="27" cy="58"/>
              </a:xfrm>
            </p:grpSpPr>
            <p:sp>
              <p:nvSpPr>
                <p:cNvPr id="92323"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24"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39" name="Group 408"/>
              <p:cNvGrpSpPr>
                <a:grpSpLocks/>
              </p:cNvGrpSpPr>
              <p:nvPr/>
            </p:nvGrpSpPr>
            <p:grpSpPr bwMode="auto">
              <a:xfrm>
                <a:off x="4510" y="1479"/>
                <a:ext cx="27" cy="58"/>
                <a:chOff x="1642" y="2671"/>
                <a:chExt cx="27" cy="58"/>
              </a:xfrm>
            </p:grpSpPr>
            <p:sp>
              <p:nvSpPr>
                <p:cNvPr id="92321"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22"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0" name="Group 456"/>
              <p:cNvGrpSpPr>
                <a:grpSpLocks/>
              </p:cNvGrpSpPr>
              <p:nvPr/>
            </p:nvGrpSpPr>
            <p:grpSpPr bwMode="auto">
              <a:xfrm>
                <a:off x="3640" y="1479"/>
                <a:ext cx="27" cy="58"/>
                <a:chOff x="1642" y="2671"/>
                <a:chExt cx="27" cy="58"/>
              </a:xfrm>
            </p:grpSpPr>
            <p:sp>
              <p:nvSpPr>
                <p:cNvPr id="92319"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20"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1" name="Group 471"/>
              <p:cNvGrpSpPr>
                <a:grpSpLocks/>
              </p:cNvGrpSpPr>
              <p:nvPr/>
            </p:nvGrpSpPr>
            <p:grpSpPr bwMode="auto">
              <a:xfrm>
                <a:off x="3612" y="1479"/>
                <a:ext cx="27" cy="58"/>
                <a:chOff x="1642" y="2671"/>
                <a:chExt cx="27" cy="58"/>
              </a:xfrm>
            </p:grpSpPr>
            <p:sp>
              <p:nvSpPr>
                <p:cNvPr id="92317"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18"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2" name="Group 456"/>
              <p:cNvGrpSpPr>
                <a:grpSpLocks/>
              </p:cNvGrpSpPr>
              <p:nvPr/>
            </p:nvGrpSpPr>
            <p:grpSpPr bwMode="auto">
              <a:xfrm>
                <a:off x="3700" y="1479"/>
                <a:ext cx="27" cy="58"/>
                <a:chOff x="1642" y="2671"/>
                <a:chExt cx="27" cy="58"/>
              </a:xfrm>
            </p:grpSpPr>
            <p:sp>
              <p:nvSpPr>
                <p:cNvPr id="92315"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16"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3" name="Group 471"/>
              <p:cNvGrpSpPr>
                <a:grpSpLocks/>
              </p:cNvGrpSpPr>
              <p:nvPr/>
            </p:nvGrpSpPr>
            <p:grpSpPr bwMode="auto">
              <a:xfrm>
                <a:off x="3672" y="1479"/>
                <a:ext cx="27" cy="58"/>
                <a:chOff x="1642" y="2671"/>
                <a:chExt cx="27" cy="58"/>
              </a:xfrm>
            </p:grpSpPr>
            <p:sp>
              <p:nvSpPr>
                <p:cNvPr id="92313"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14"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4" name="Group 456"/>
              <p:cNvGrpSpPr>
                <a:grpSpLocks/>
              </p:cNvGrpSpPr>
              <p:nvPr/>
            </p:nvGrpSpPr>
            <p:grpSpPr bwMode="auto">
              <a:xfrm>
                <a:off x="3757" y="1479"/>
                <a:ext cx="27" cy="58"/>
                <a:chOff x="1642" y="2671"/>
                <a:chExt cx="27" cy="58"/>
              </a:xfrm>
            </p:grpSpPr>
            <p:sp>
              <p:nvSpPr>
                <p:cNvPr id="92311"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12"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5" name="Group 471"/>
              <p:cNvGrpSpPr>
                <a:grpSpLocks/>
              </p:cNvGrpSpPr>
              <p:nvPr/>
            </p:nvGrpSpPr>
            <p:grpSpPr bwMode="auto">
              <a:xfrm>
                <a:off x="3729" y="1479"/>
                <a:ext cx="27" cy="58"/>
                <a:chOff x="1642" y="2671"/>
                <a:chExt cx="27" cy="58"/>
              </a:xfrm>
            </p:grpSpPr>
            <p:sp>
              <p:nvSpPr>
                <p:cNvPr id="92309"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10"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6" name="Group 456"/>
              <p:cNvGrpSpPr>
                <a:grpSpLocks/>
              </p:cNvGrpSpPr>
              <p:nvPr/>
            </p:nvGrpSpPr>
            <p:grpSpPr bwMode="auto">
              <a:xfrm>
                <a:off x="4134" y="1479"/>
                <a:ext cx="27" cy="58"/>
                <a:chOff x="1642" y="2671"/>
                <a:chExt cx="27" cy="58"/>
              </a:xfrm>
            </p:grpSpPr>
            <p:sp>
              <p:nvSpPr>
                <p:cNvPr id="92307"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08"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7" name="Group 468"/>
              <p:cNvGrpSpPr>
                <a:grpSpLocks/>
              </p:cNvGrpSpPr>
              <p:nvPr/>
            </p:nvGrpSpPr>
            <p:grpSpPr bwMode="auto">
              <a:xfrm>
                <a:off x="4079" y="1479"/>
                <a:ext cx="27" cy="58"/>
                <a:chOff x="1642" y="2671"/>
                <a:chExt cx="27" cy="58"/>
              </a:xfrm>
            </p:grpSpPr>
            <p:sp>
              <p:nvSpPr>
                <p:cNvPr id="92305"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06"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8" name="Group 471"/>
              <p:cNvGrpSpPr>
                <a:grpSpLocks/>
              </p:cNvGrpSpPr>
              <p:nvPr/>
            </p:nvGrpSpPr>
            <p:grpSpPr bwMode="auto">
              <a:xfrm>
                <a:off x="4106" y="1479"/>
                <a:ext cx="27" cy="58"/>
                <a:chOff x="1642" y="2671"/>
                <a:chExt cx="27" cy="58"/>
              </a:xfrm>
            </p:grpSpPr>
            <p:sp>
              <p:nvSpPr>
                <p:cNvPr id="92303"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04"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49" name="Group 468"/>
              <p:cNvGrpSpPr>
                <a:grpSpLocks/>
              </p:cNvGrpSpPr>
              <p:nvPr/>
            </p:nvGrpSpPr>
            <p:grpSpPr bwMode="auto">
              <a:xfrm>
                <a:off x="3500" y="1479"/>
                <a:ext cx="27" cy="58"/>
                <a:chOff x="1642" y="2671"/>
                <a:chExt cx="27" cy="58"/>
              </a:xfrm>
            </p:grpSpPr>
            <p:sp>
              <p:nvSpPr>
                <p:cNvPr id="92301"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02"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50" name="Group 408"/>
              <p:cNvGrpSpPr>
                <a:grpSpLocks/>
              </p:cNvGrpSpPr>
              <p:nvPr/>
            </p:nvGrpSpPr>
            <p:grpSpPr bwMode="auto">
              <a:xfrm>
                <a:off x="3250" y="1479"/>
                <a:ext cx="27" cy="58"/>
                <a:chOff x="1642" y="2671"/>
                <a:chExt cx="27" cy="58"/>
              </a:xfrm>
            </p:grpSpPr>
            <p:sp>
              <p:nvSpPr>
                <p:cNvPr id="92299"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300"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51" name="Group 435"/>
              <p:cNvGrpSpPr>
                <a:grpSpLocks/>
              </p:cNvGrpSpPr>
              <p:nvPr/>
            </p:nvGrpSpPr>
            <p:grpSpPr bwMode="auto">
              <a:xfrm>
                <a:off x="3274" y="1479"/>
                <a:ext cx="27" cy="58"/>
                <a:chOff x="1642" y="2671"/>
                <a:chExt cx="27" cy="58"/>
              </a:xfrm>
            </p:grpSpPr>
            <p:sp>
              <p:nvSpPr>
                <p:cNvPr id="92297"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98"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52" name="Group 408"/>
              <p:cNvGrpSpPr>
                <a:grpSpLocks/>
              </p:cNvGrpSpPr>
              <p:nvPr/>
            </p:nvGrpSpPr>
            <p:grpSpPr bwMode="auto">
              <a:xfrm>
                <a:off x="3198" y="1479"/>
                <a:ext cx="27" cy="58"/>
                <a:chOff x="1642" y="2671"/>
                <a:chExt cx="27" cy="58"/>
              </a:xfrm>
            </p:grpSpPr>
            <p:sp>
              <p:nvSpPr>
                <p:cNvPr id="92295"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96"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53" name="Group 435"/>
              <p:cNvGrpSpPr>
                <a:grpSpLocks/>
              </p:cNvGrpSpPr>
              <p:nvPr/>
            </p:nvGrpSpPr>
            <p:grpSpPr bwMode="auto">
              <a:xfrm>
                <a:off x="3222" y="1479"/>
                <a:ext cx="27" cy="58"/>
                <a:chOff x="1642" y="2671"/>
                <a:chExt cx="27" cy="58"/>
              </a:xfrm>
            </p:grpSpPr>
            <p:sp>
              <p:nvSpPr>
                <p:cNvPr id="92293"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94"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54" name="Group 408"/>
              <p:cNvGrpSpPr>
                <a:grpSpLocks/>
              </p:cNvGrpSpPr>
              <p:nvPr/>
            </p:nvGrpSpPr>
            <p:grpSpPr bwMode="auto">
              <a:xfrm>
                <a:off x="3145" y="1479"/>
                <a:ext cx="27" cy="58"/>
                <a:chOff x="1642" y="2671"/>
                <a:chExt cx="27" cy="58"/>
              </a:xfrm>
            </p:grpSpPr>
            <p:sp>
              <p:nvSpPr>
                <p:cNvPr id="92291"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92"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55" name="Group 435"/>
              <p:cNvGrpSpPr>
                <a:grpSpLocks/>
              </p:cNvGrpSpPr>
              <p:nvPr/>
            </p:nvGrpSpPr>
            <p:grpSpPr bwMode="auto">
              <a:xfrm>
                <a:off x="3169" y="1479"/>
                <a:ext cx="27" cy="58"/>
                <a:chOff x="1642" y="2671"/>
                <a:chExt cx="27" cy="58"/>
              </a:xfrm>
            </p:grpSpPr>
            <p:sp>
              <p:nvSpPr>
                <p:cNvPr id="92289"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90"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sp>
            <p:nvSpPr>
              <p:cNvPr id="92256" name="Line 224"/>
              <p:cNvSpPr>
                <a:spLocks noChangeShapeType="1"/>
              </p:cNvSpPr>
              <p:nvPr/>
            </p:nvSpPr>
            <p:spPr bwMode="auto">
              <a:xfrm flipV="1">
                <a:off x="4031"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57" name="Oval 225"/>
              <p:cNvSpPr>
                <a:spLocks noChangeArrowheads="1"/>
              </p:cNvSpPr>
              <p:nvPr/>
            </p:nvSpPr>
            <p:spPr bwMode="auto">
              <a:xfrm>
                <a:off x="4017"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2258" name="Line 227"/>
              <p:cNvSpPr>
                <a:spLocks noChangeShapeType="1"/>
              </p:cNvSpPr>
              <p:nvPr/>
            </p:nvSpPr>
            <p:spPr bwMode="auto">
              <a:xfrm flipV="1">
                <a:off x="4008" y="1325"/>
                <a:ext cx="0" cy="2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59" name="Oval 228"/>
              <p:cNvSpPr>
                <a:spLocks noChangeArrowheads="1"/>
              </p:cNvSpPr>
              <p:nvPr/>
            </p:nvSpPr>
            <p:spPr bwMode="auto">
              <a:xfrm>
                <a:off x="3994" y="1302"/>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2260" name="Group 229"/>
              <p:cNvGrpSpPr>
                <a:grpSpLocks/>
              </p:cNvGrpSpPr>
              <p:nvPr/>
            </p:nvGrpSpPr>
            <p:grpSpPr bwMode="auto">
              <a:xfrm>
                <a:off x="3885" y="1230"/>
                <a:ext cx="27" cy="314"/>
                <a:chOff x="1228" y="2739"/>
                <a:chExt cx="27" cy="314"/>
              </a:xfrm>
            </p:grpSpPr>
            <p:sp>
              <p:nvSpPr>
                <p:cNvPr id="92287"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88"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261" name="Group 232"/>
              <p:cNvGrpSpPr>
                <a:grpSpLocks/>
              </p:cNvGrpSpPr>
              <p:nvPr/>
            </p:nvGrpSpPr>
            <p:grpSpPr bwMode="auto">
              <a:xfrm>
                <a:off x="3913" y="1230"/>
                <a:ext cx="27" cy="314"/>
                <a:chOff x="1228" y="2739"/>
                <a:chExt cx="27" cy="314"/>
              </a:xfrm>
            </p:grpSpPr>
            <p:sp>
              <p:nvSpPr>
                <p:cNvPr id="92285"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86"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sp>
            <p:nvSpPr>
              <p:cNvPr id="92262" name="Line 224"/>
              <p:cNvSpPr>
                <a:spLocks noChangeShapeType="1"/>
              </p:cNvSpPr>
              <p:nvPr/>
            </p:nvSpPr>
            <p:spPr bwMode="auto">
              <a:xfrm flipV="1">
                <a:off x="4670"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63" name="Oval 225"/>
              <p:cNvSpPr>
                <a:spLocks noChangeArrowheads="1"/>
              </p:cNvSpPr>
              <p:nvPr/>
            </p:nvSpPr>
            <p:spPr bwMode="auto">
              <a:xfrm>
                <a:off x="4656"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2264" name="Line 227"/>
              <p:cNvSpPr>
                <a:spLocks noChangeShapeType="1"/>
              </p:cNvSpPr>
              <p:nvPr/>
            </p:nvSpPr>
            <p:spPr bwMode="auto">
              <a:xfrm flipV="1">
                <a:off x="4692" y="1327"/>
                <a:ext cx="0"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65" name="Oval 228"/>
              <p:cNvSpPr>
                <a:spLocks noChangeArrowheads="1"/>
              </p:cNvSpPr>
              <p:nvPr/>
            </p:nvSpPr>
            <p:spPr bwMode="auto">
              <a:xfrm>
                <a:off x="4678" y="130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2266" name="Line 224"/>
              <p:cNvSpPr>
                <a:spLocks noChangeShapeType="1"/>
              </p:cNvSpPr>
              <p:nvPr/>
            </p:nvSpPr>
            <p:spPr bwMode="auto">
              <a:xfrm flipV="1">
                <a:off x="4769"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67" name="Oval 225"/>
              <p:cNvSpPr>
                <a:spLocks noChangeArrowheads="1"/>
              </p:cNvSpPr>
              <p:nvPr/>
            </p:nvSpPr>
            <p:spPr bwMode="auto">
              <a:xfrm>
                <a:off x="4755"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2268" name="Line 227"/>
              <p:cNvSpPr>
                <a:spLocks noChangeShapeType="1"/>
              </p:cNvSpPr>
              <p:nvPr/>
            </p:nvSpPr>
            <p:spPr bwMode="auto">
              <a:xfrm flipV="1">
                <a:off x="4746" y="1325"/>
                <a:ext cx="0" cy="2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69" name="Oval 228"/>
              <p:cNvSpPr>
                <a:spLocks noChangeArrowheads="1"/>
              </p:cNvSpPr>
              <p:nvPr/>
            </p:nvSpPr>
            <p:spPr bwMode="auto">
              <a:xfrm>
                <a:off x="4732" y="1302"/>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2270" name="Group 229"/>
              <p:cNvGrpSpPr>
                <a:grpSpLocks/>
              </p:cNvGrpSpPr>
              <p:nvPr/>
            </p:nvGrpSpPr>
            <p:grpSpPr bwMode="auto">
              <a:xfrm>
                <a:off x="4706" y="1230"/>
                <a:ext cx="27" cy="314"/>
                <a:chOff x="1228" y="2739"/>
                <a:chExt cx="27" cy="314"/>
              </a:xfrm>
            </p:grpSpPr>
            <p:sp>
              <p:nvSpPr>
                <p:cNvPr id="92283"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84"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271" name="Group 468"/>
              <p:cNvGrpSpPr>
                <a:grpSpLocks/>
              </p:cNvGrpSpPr>
              <p:nvPr/>
            </p:nvGrpSpPr>
            <p:grpSpPr bwMode="auto">
              <a:xfrm>
                <a:off x="4632" y="1479"/>
                <a:ext cx="27" cy="58"/>
                <a:chOff x="1642" y="2671"/>
                <a:chExt cx="27" cy="58"/>
              </a:xfrm>
            </p:grpSpPr>
            <p:sp>
              <p:nvSpPr>
                <p:cNvPr id="92281"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82" name="Oval 470"/>
                <p:cNvSpPr>
                  <a:spLocks noChangeArrowheads="1"/>
                </p:cNvSpPr>
                <p:nvPr/>
              </p:nvSpPr>
              <p:spPr bwMode="auto">
                <a:xfrm>
                  <a:off x="1642" y="2671"/>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2272" name="Group 408"/>
              <p:cNvGrpSpPr>
                <a:grpSpLocks/>
              </p:cNvGrpSpPr>
              <p:nvPr/>
            </p:nvGrpSpPr>
            <p:grpSpPr bwMode="auto">
              <a:xfrm>
                <a:off x="4539" y="1479"/>
                <a:ext cx="27" cy="58"/>
                <a:chOff x="1642" y="2671"/>
                <a:chExt cx="27" cy="58"/>
              </a:xfrm>
            </p:grpSpPr>
            <p:sp>
              <p:nvSpPr>
                <p:cNvPr id="92279"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80"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73" name="Group 408"/>
              <p:cNvGrpSpPr>
                <a:grpSpLocks/>
              </p:cNvGrpSpPr>
              <p:nvPr/>
            </p:nvGrpSpPr>
            <p:grpSpPr bwMode="auto">
              <a:xfrm>
                <a:off x="4570" y="1479"/>
                <a:ext cx="27" cy="58"/>
                <a:chOff x="1642" y="2671"/>
                <a:chExt cx="27" cy="58"/>
              </a:xfrm>
            </p:grpSpPr>
            <p:sp>
              <p:nvSpPr>
                <p:cNvPr id="92277"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78"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2274" name="Group 408"/>
              <p:cNvGrpSpPr>
                <a:grpSpLocks/>
              </p:cNvGrpSpPr>
              <p:nvPr/>
            </p:nvGrpSpPr>
            <p:grpSpPr bwMode="auto">
              <a:xfrm>
                <a:off x="4600" y="1479"/>
                <a:ext cx="27" cy="58"/>
                <a:chOff x="1642" y="2671"/>
                <a:chExt cx="27" cy="58"/>
              </a:xfrm>
            </p:grpSpPr>
            <p:sp>
              <p:nvSpPr>
                <p:cNvPr id="92275"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2276"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pic>
          <p:nvPicPr>
            <p:cNvPr id="92184" name="Picture 1168" descr="addin_tmp"/>
            <p:cNvPicPr>
              <a:picLocks noChangeAspect="1" noChangeArrowheads="1"/>
            </p:cNvPicPr>
            <p:nvPr>
              <p:custDataLst>
                <p:tags r:id="rId5"/>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2314" y="1307"/>
              <a:ext cx="34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5" name="Picture 1169" descr="addin_tmp"/>
            <p:cNvPicPr>
              <a:picLocks noChangeAspect="1" noChangeArrowheads="1"/>
            </p:cNvPicPr>
            <p:nvPr>
              <p:custDataLst>
                <p:tags r:id="rId6"/>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2396" y="2013"/>
              <a:ext cx="35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3976" name="Picture 248"/>
          <p:cNvPicPr>
            <a:picLocks noChangeAspect="1" noChangeArrowheads="1"/>
          </p:cNvPicPr>
          <p:nvPr/>
        </p:nvPicPr>
        <p:blipFill>
          <a:blip r:embed="rId33" cstate="print">
            <a:extLst>
              <a:ext uri="{28A0092B-C50C-407E-A947-70E740481C1C}">
                <a14:useLocalDpi xmlns:a14="http://schemas.microsoft.com/office/drawing/2010/main" val="0"/>
              </a:ext>
            </a:extLst>
          </a:blip>
          <a:srcRect l="8749" t="8789" r="7031" b="4102"/>
          <a:stretch>
            <a:fillRect/>
          </a:stretch>
        </p:blipFill>
        <p:spPr bwMode="auto">
          <a:xfrm>
            <a:off x="4638675" y="4594225"/>
            <a:ext cx="2284413"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 name="Text Box 5"/>
          <p:cNvSpPr txBox="1">
            <a:spLocks noChangeArrowheads="1"/>
          </p:cNvSpPr>
          <p:nvPr/>
        </p:nvSpPr>
        <p:spPr bwMode="auto">
          <a:xfrm>
            <a:off x="6970692" y="6217684"/>
            <a:ext cx="218521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Mishali</a:t>
            </a:r>
            <a:r>
              <a:rPr lang="en-US" sz="1200" b="1" dirty="0">
                <a:solidFill>
                  <a:srgbClr val="CC0099"/>
                </a:solidFill>
              </a:rPr>
              <a:t>,</a:t>
            </a:r>
            <a:r>
              <a:rPr lang="en-US" sz="1200" b="1" dirty="0" smtClean="0">
                <a:solidFill>
                  <a:srgbClr val="CC0099"/>
                </a:solidFill>
              </a:rPr>
              <a:t> </a:t>
            </a:r>
            <a:r>
              <a:rPr lang="en-US" sz="1200" b="1" dirty="0" err="1" smtClean="0">
                <a:solidFill>
                  <a:srgbClr val="CC0099"/>
                </a:solidFill>
              </a:rPr>
              <a:t>Eldar</a:t>
            </a:r>
            <a:r>
              <a:rPr lang="en-US" sz="1200" b="1" dirty="0" smtClean="0">
                <a:solidFill>
                  <a:srgbClr val="CC0099"/>
                </a:solidFill>
              </a:rPr>
              <a:t> and </a:t>
            </a:r>
            <a:r>
              <a:rPr lang="en-US" sz="1200" b="1" dirty="0" err="1" smtClean="0">
                <a:solidFill>
                  <a:srgbClr val="CC0099"/>
                </a:solidFill>
              </a:rPr>
              <a:t>Elron</a:t>
            </a:r>
            <a:r>
              <a:rPr lang="en-US" sz="1200" b="1" dirty="0" smtClean="0">
                <a:solidFill>
                  <a:srgbClr val="CC0099"/>
                </a:solidFill>
              </a:rPr>
              <a:t>, ‘10</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48"/>
                                        </p:tgtEl>
                                        <p:attrNameLst>
                                          <p:attrName>style.visibility</p:attrName>
                                        </p:attrNameLst>
                                      </p:cBhvr>
                                      <p:to>
                                        <p:strVal val="visible"/>
                                      </p:to>
                                    </p:set>
                                    <p:animEffect transition="in" filter="blinds(horizontal)">
                                      <p:cBhvr>
                                        <p:cTn id="10" dur="500"/>
                                        <p:tgtEl>
                                          <p:spTgt spid="24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9370"/>
                                        </p:tgtEl>
                                        <p:attrNameLst>
                                          <p:attrName>style.visibility</p:attrName>
                                        </p:attrNameLst>
                                      </p:cBhvr>
                                      <p:to>
                                        <p:strVal val="visible"/>
                                      </p:to>
                                    </p:set>
                                    <p:animEffect transition="in" filter="blinds(horizontal)">
                                      <p:cBhvr>
                                        <p:cTn id="13" dur="500"/>
                                        <p:tgtEl>
                                          <p:spTgt spid="4937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73976"/>
                                        </p:tgtEl>
                                        <p:attrNameLst>
                                          <p:attrName>style.visibility</p:attrName>
                                        </p:attrNameLst>
                                      </p:cBhvr>
                                      <p:to>
                                        <p:strVal val="visible"/>
                                      </p:to>
                                    </p:set>
                                    <p:animEffect transition="in" filter="blinds(horizontal)">
                                      <p:cBhvr>
                                        <p:cTn id="22" dur="500"/>
                                        <p:tgtEl>
                                          <p:spTgt spid="739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9370" grpId="0"/>
      <p:bldP spid="4" grpId="0"/>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idx="4294967295"/>
          </p:nvPr>
        </p:nvSpPr>
        <p:spPr/>
        <p:txBody>
          <a:bodyPr/>
          <a:lstStyle/>
          <a:p>
            <a:r>
              <a:rPr lang="en-US" smtClean="0"/>
              <a:t>Multiband: Discretization ?</a:t>
            </a:r>
          </a:p>
        </p:txBody>
      </p:sp>
      <p:sp>
        <p:nvSpPr>
          <p:cNvPr id="93187" name="Rectangle 3"/>
          <p:cNvSpPr>
            <a:spLocks noGrp="1" noChangeArrowheads="1"/>
          </p:cNvSpPr>
          <p:nvPr>
            <p:ph type="body" idx="4294967295"/>
          </p:nvPr>
        </p:nvSpPr>
        <p:spPr>
          <a:xfrm>
            <a:off x="371475" y="1303338"/>
            <a:ext cx="3995738" cy="525462"/>
          </a:xfrm>
        </p:spPr>
        <p:txBody>
          <a:bodyPr/>
          <a:lstStyle/>
          <a:p>
            <a:pPr>
              <a:buSzPct val="75000"/>
              <a:buFontTx/>
              <a:buBlip>
                <a:blip r:embed="rId21"/>
              </a:buBlip>
            </a:pPr>
            <a:r>
              <a:rPr lang="en-US" sz="2000" smtClean="0"/>
              <a:t>Instead of </a:t>
            </a:r>
            <a:r>
              <a:rPr lang="en-US" sz="2000" b="1" smtClean="0">
                <a:solidFill>
                  <a:srgbClr val="FF0000"/>
                </a:solidFill>
              </a:rPr>
              <a:t>analog multiband</a:t>
            </a:r>
            <a:r>
              <a:rPr lang="en-US" sz="2000" smtClean="0"/>
              <a:t>:</a:t>
            </a:r>
          </a:p>
        </p:txBody>
      </p:sp>
      <p:sp>
        <p:nvSpPr>
          <p:cNvPr id="93188" name="Rectangle 552"/>
          <p:cNvSpPr>
            <a:spLocks noChangeArrowheads="1"/>
          </p:cNvSpPr>
          <p:nvPr/>
        </p:nvSpPr>
        <p:spPr bwMode="auto">
          <a:xfrm>
            <a:off x="4756150" y="1296988"/>
            <a:ext cx="418465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21"/>
              </a:buBlip>
            </a:pPr>
            <a:r>
              <a:rPr lang="en-US" sz="2000"/>
              <a:t>Work with </a:t>
            </a:r>
            <a:r>
              <a:rPr lang="en-US" sz="2000" b="1">
                <a:solidFill>
                  <a:srgbClr val="FF0000"/>
                </a:solidFill>
              </a:rPr>
              <a:t>discrete multi-tone</a:t>
            </a:r>
            <a:r>
              <a:rPr lang="en-US" sz="2000"/>
              <a:t>:</a:t>
            </a:r>
          </a:p>
        </p:txBody>
      </p:sp>
      <p:sp>
        <p:nvSpPr>
          <p:cNvPr id="93189" name="Rectangle 553"/>
          <p:cNvSpPr>
            <a:spLocks noChangeArrowheads="1"/>
          </p:cNvSpPr>
          <p:nvPr/>
        </p:nvSpPr>
        <p:spPr bwMode="auto">
          <a:xfrm>
            <a:off x="174625" y="3730625"/>
            <a:ext cx="28733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21"/>
              </a:buBlip>
            </a:pPr>
            <a:r>
              <a:rPr lang="en-US" sz="2000"/>
              <a:t>Model size:</a:t>
            </a:r>
          </a:p>
        </p:txBody>
      </p:sp>
      <p:sp>
        <p:nvSpPr>
          <p:cNvPr id="93190" name="Rectangle 554"/>
          <p:cNvSpPr>
            <a:spLocks noChangeArrowheads="1"/>
          </p:cNvSpPr>
          <p:nvPr/>
        </p:nvSpPr>
        <p:spPr bwMode="auto">
          <a:xfrm>
            <a:off x="4699000" y="3187700"/>
            <a:ext cx="1371600"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SzPct val="75000"/>
            </a:pPr>
            <a:r>
              <a:rPr lang="en-US" sz="2000" b="1">
                <a:solidFill>
                  <a:schemeClr val="bg1"/>
                </a:solidFill>
              </a:rPr>
              <a:t>Problems:</a:t>
            </a:r>
          </a:p>
        </p:txBody>
      </p:sp>
      <p:sp>
        <p:nvSpPr>
          <p:cNvPr id="93191" name="Rectangle 554"/>
          <p:cNvSpPr>
            <a:spLocks noChangeArrowheads="1"/>
          </p:cNvSpPr>
          <p:nvPr/>
        </p:nvSpPr>
        <p:spPr bwMode="auto">
          <a:xfrm>
            <a:off x="258763" y="3187700"/>
            <a:ext cx="1749425" cy="395288"/>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0" hangingPunct="0">
              <a:spcBef>
                <a:spcPct val="20000"/>
              </a:spcBef>
              <a:buSzPct val="75000"/>
            </a:pPr>
            <a:r>
              <a:rPr lang="en-US" sz="2000" b="1">
                <a:solidFill>
                  <a:schemeClr val="bg1"/>
                </a:solidFill>
              </a:rPr>
              <a:t>Advantages:</a:t>
            </a:r>
          </a:p>
        </p:txBody>
      </p:sp>
      <p:pic>
        <p:nvPicPr>
          <p:cNvPr id="93192" name="Picture 243" descr="addin_tmp"/>
          <p:cNvPicPr>
            <a:picLocks noChangeAspect="1" noChangeArrowheads="1"/>
          </p:cNvPicPr>
          <p:nvPr>
            <p:custDataLst>
              <p:tags r:id="rId1"/>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154238" y="3852863"/>
            <a:ext cx="1462087"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3" name="Picture 244" descr="addin_tmp"/>
          <p:cNvPicPr>
            <a:picLocks noChangeAspect="1" noChangeArrowheads="1"/>
          </p:cNvPicPr>
          <p:nvPr>
            <p:custDataLst>
              <p:tags r:id="rId2"/>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4732338" y="3827463"/>
            <a:ext cx="1652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4" name="Rectangle 553"/>
          <p:cNvSpPr>
            <a:spLocks noChangeArrowheads="1"/>
          </p:cNvSpPr>
          <p:nvPr/>
        </p:nvSpPr>
        <p:spPr bwMode="auto">
          <a:xfrm>
            <a:off x="174625" y="4302125"/>
            <a:ext cx="34956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21"/>
              </a:buBlip>
            </a:pPr>
            <a:r>
              <a:rPr lang="en-US" sz="2000"/>
              <a:t>Sensitivity:     Negligible</a:t>
            </a:r>
          </a:p>
        </p:txBody>
      </p:sp>
      <p:sp>
        <p:nvSpPr>
          <p:cNvPr id="93195" name="Text Box 217"/>
          <p:cNvSpPr txBox="1">
            <a:spLocks noChangeArrowheads="1"/>
          </p:cNvSpPr>
          <p:nvPr/>
        </p:nvSpPr>
        <p:spPr bwMode="auto">
          <a:xfrm>
            <a:off x="4597400" y="4343400"/>
            <a:ext cx="36782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System “grid” must </a:t>
            </a:r>
            <a:r>
              <a:rPr lang="en-US" sz="2000" b="1">
                <a:solidFill>
                  <a:srgbClr val="FF3300"/>
                </a:solidFill>
              </a:rPr>
              <a:t>match</a:t>
            </a:r>
            <a:r>
              <a:rPr lang="en-US" sz="2000"/>
              <a:t> </a:t>
            </a:r>
            <a:br>
              <a:rPr lang="en-US" sz="2000"/>
            </a:br>
            <a:r>
              <a:rPr lang="en-US" sz="2000" b="1">
                <a:solidFill>
                  <a:srgbClr val="FF3300"/>
                </a:solidFill>
              </a:rPr>
              <a:t>the unknown</a:t>
            </a:r>
            <a:r>
              <a:rPr lang="en-US" sz="2000"/>
              <a:t> signal tones grid</a:t>
            </a:r>
          </a:p>
        </p:txBody>
      </p:sp>
      <p:sp>
        <p:nvSpPr>
          <p:cNvPr id="4" name="Rectangle 553"/>
          <p:cNvSpPr>
            <a:spLocks noChangeArrowheads="1"/>
          </p:cNvSpPr>
          <p:nvPr/>
        </p:nvSpPr>
        <p:spPr bwMode="auto">
          <a:xfrm>
            <a:off x="174625" y="5203825"/>
            <a:ext cx="525938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buFontTx/>
              <a:buBlip>
                <a:blip r:embed="rId21"/>
              </a:buBlip>
            </a:pPr>
            <a:r>
              <a:rPr lang="en-US" sz="2000"/>
              <a:t>Computational load (100 MHz processer):</a:t>
            </a:r>
          </a:p>
        </p:txBody>
      </p:sp>
      <p:sp>
        <p:nvSpPr>
          <p:cNvPr id="5" name="Rectangle 553"/>
          <p:cNvSpPr>
            <a:spLocks noChangeArrowheads="1"/>
          </p:cNvSpPr>
          <p:nvPr/>
        </p:nvSpPr>
        <p:spPr bwMode="auto">
          <a:xfrm>
            <a:off x="1038225" y="6003925"/>
            <a:ext cx="2555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SzPct val="75000"/>
            </a:pPr>
            <a:r>
              <a:rPr lang="en-US" sz="2000"/>
              <a:t>Realtime processing</a:t>
            </a:r>
          </a:p>
        </p:txBody>
      </p:sp>
      <p:pic>
        <p:nvPicPr>
          <p:cNvPr id="250" name="Picture 249" descr="addin_tmp.png"/>
          <p:cNvPicPr>
            <a:picLocks noChangeAspect="1"/>
          </p:cNvPicPr>
          <p:nvPr>
            <p:custDataLst>
              <p:tags r:id="rId3"/>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1468438" y="5757863"/>
            <a:ext cx="620712"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81" name="Picture 257" descr="addin_tmp"/>
          <p:cNvPicPr>
            <a:picLocks noChangeAspect="1" noChangeArrowheads="1"/>
          </p:cNvPicPr>
          <p:nvPr>
            <p:custDataLst>
              <p:tags r:id="rId4"/>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608638" y="5757863"/>
            <a:ext cx="132715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 name="AutoShape 16"/>
          <p:cNvSpPr>
            <a:spLocks noChangeArrowheads="1"/>
          </p:cNvSpPr>
          <p:nvPr/>
        </p:nvSpPr>
        <p:spPr bwMode="auto">
          <a:xfrm flipH="1">
            <a:off x="4641850" y="4191000"/>
            <a:ext cx="1955800" cy="749300"/>
          </a:xfrm>
          <a:prstGeom prst="wedgeRoundRectCallout">
            <a:avLst>
              <a:gd name="adj1" fmla="val -97000"/>
              <a:gd name="adj2" fmla="val 53176"/>
              <a:gd name="adj3" fmla="val 16667"/>
            </a:avLst>
          </a:prstGeom>
          <a:solidFill>
            <a:schemeClr val="accent1"/>
          </a:solidFill>
          <a:ln w="9525">
            <a:solidFill>
              <a:schemeClr val="tx1"/>
            </a:solidFill>
            <a:miter lim="800000"/>
            <a:headEnd/>
            <a:tailEnd/>
          </a:ln>
        </p:spPr>
        <p:txBody>
          <a:bodyPr/>
          <a:lstStyle/>
          <a:p>
            <a:pPr algn="ctr"/>
            <a:r>
              <a:rPr lang="en-US"/>
              <a:t>Analog</a:t>
            </a:r>
          </a:p>
          <a:p>
            <a:pPr algn="ctr"/>
            <a:r>
              <a:rPr lang="en-US"/>
              <a:t>Discretization ?</a:t>
            </a:r>
          </a:p>
        </p:txBody>
      </p:sp>
      <p:pic>
        <p:nvPicPr>
          <p:cNvPr id="252" name="Picture 13" descr="See full size image"/>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062788" y="4125913"/>
            <a:ext cx="87788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Line 17"/>
          <p:cNvSpPr>
            <a:spLocks noChangeShapeType="1"/>
          </p:cNvSpPr>
          <p:nvPr/>
        </p:nvSpPr>
        <p:spPr bwMode="auto">
          <a:xfrm>
            <a:off x="4718050" y="3975100"/>
            <a:ext cx="1917700" cy="1106488"/>
          </a:xfrm>
          <a:prstGeom prst="line">
            <a:avLst/>
          </a:prstGeom>
          <a:noFill/>
          <a:ln w="28575">
            <a:solidFill>
              <a:srgbClr val="FF0000">
                <a:alpha val="50195"/>
              </a:srgbClr>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254" name="Line 18"/>
          <p:cNvSpPr>
            <a:spLocks noChangeShapeType="1"/>
          </p:cNvSpPr>
          <p:nvPr/>
        </p:nvSpPr>
        <p:spPr bwMode="auto">
          <a:xfrm flipH="1">
            <a:off x="4768850" y="3987800"/>
            <a:ext cx="1917700" cy="1106488"/>
          </a:xfrm>
          <a:prstGeom prst="line">
            <a:avLst/>
          </a:prstGeom>
          <a:noFill/>
          <a:ln w="28575">
            <a:solidFill>
              <a:srgbClr val="FF0000">
                <a:alpha val="50195"/>
              </a:srgbClr>
            </a:solidFill>
            <a:round/>
            <a:headEnd/>
            <a:tailEnd/>
          </a:ln>
          <a:extLst>
            <a:ext uri="{909E8E84-426E-40DD-AFC4-6F175D3DCCD1}">
              <a14:hiddenFill xmlns:a14="http://schemas.microsoft.com/office/drawing/2010/main">
                <a:noFill/>
              </a14:hiddenFill>
            </a:ext>
          </a:extLst>
        </p:spPr>
        <p:txBody>
          <a:bodyPr/>
          <a:lstStyle/>
          <a:p>
            <a:endParaRPr lang="he-IL"/>
          </a:p>
        </p:txBody>
      </p:sp>
      <p:grpSp>
        <p:nvGrpSpPr>
          <p:cNvPr id="93204" name="Group 487"/>
          <p:cNvGrpSpPr>
            <a:grpSpLocks/>
          </p:cNvGrpSpPr>
          <p:nvPr/>
        </p:nvGrpSpPr>
        <p:grpSpPr bwMode="auto">
          <a:xfrm>
            <a:off x="344488" y="1755775"/>
            <a:ext cx="8591550" cy="1373188"/>
            <a:chOff x="353" y="1242"/>
            <a:chExt cx="5412" cy="865"/>
          </a:xfrm>
        </p:grpSpPr>
        <p:grpSp>
          <p:nvGrpSpPr>
            <p:cNvPr id="93206" name="Group 488"/>
            <p:cNvGrpSpPr>
              <a:grpSpLocks/>
            </p:cNvGrpSpPr>
            <p:nvPr/>
          </p:nvGrpSpPr>
          <p:grpSpPr bwMode="auto">
            <a:xfrm>
              <a:off x="353" y="1396"/>
              <a:ext cx="2567" cy="577"/>
              <a:chOff x="217" y="1260"/>
              <a:chExt cx="2567" cy="577"/>
            </a:xfrm>
          </p:grpSpPr>
          <p:sp>
            <p:nvSpPr>
              <p:cNvPr id="93417" name="Line 4"/>
              <p:cNvSpPr>
                <a:spLocks noChangeShapeType="1"/>
              </p:cNvSpPr>
              <p:nvPr/>
            </p:nvSpPr>
            <p:spPr bwMode="auto">
              <a:xfrm>
                <a:off x="217" y="1564"/>
                <a:ext cx="232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3418" name="Line 5"/>
              <p:cNvSpPr>
                <a:spLocks noChangeShapeType="1"/>
              </p:cNvSpPr>
              <p:nvPr/>
            </p:nvSpPr>
            <p:spPr bwMode="auto">
              <a:xfrm>
                <a:off x="307"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19" name="Line 6"/>
              <p:cNvSpPr>
                <a:spLocks noChangeShapeType="1"/>
              </p:cNvSpPr>
              <p:nvPr/>
            </p:nvSpPr>
            <p:spPr bwMode="auto">
              <a:xfrm>
                <a:off x="2416"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20" name="Rectangle 8"/>
              <p:cNvSpPr>
                <a:spLocks noChangeArrowheads="1"/>
              </p:cNvSpPr>
              <p:nvPr/>
            </p:nvSpPr>
            <p:spPr bwMode="auto">
              <a:xfrm>
                <a:off x="534" y="1260"/>
                <a:ext cx="124" cy="3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93421" name="AutoShape 9"/>
              <p:cNvSpPr>
                <a:spLocks noChangeArrowheads="1"/>
              </p:cNvSpPr>
              <p:nvPr/>
            </p:nvSpPr>
            <p:spPr bwMode="auto">
              <a:xfrm>
                <a:off x="1769" y="1272"/>
                <a:ext cx="204" cy="29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93422" name="AutoShape 10"/>
              <p:cNvSpPr>
                <a:spLocks noChangeArrowheads="1"/>
              </p:cNvSpPr>
              <p:nvPr/>
            </p:nvSpPr>
            <p:spPr bwMode="auto">
              <a:xfrm rot="10800000">
                <a:off x="945" y="1284"/>
                <a:ext cx="271" cy="2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3 w 21600"/>
                  <a:gd name="T13" fmla="*/ 4474 h 21600"/>
                  <a:gd name="T14" fmla="*/ 17057 w 21600"/>
                  <a:gd name="T15" fmla="*/ 1712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10800000" wrap="none" anchor="ctr"/>
              <a:lstStyle/>
              <a:p>
                <a:endParaRPr lang="he-IL"/>
              </a:p>
            </p:txBody>
          </p:sp>
          <p:pic>
            <p:nvPicPr>
              <p:cNvPr id="93423" name="Picture 11" descr="addin_tmp_trans"/>
              <p:cNvPicPr>
                <a:picLocks noChangeAspect="1" noChangeArrowheads="1"/>
              </p:cNvPicPr>
              <p:nvPr>
                <p:custDataLst>
                  <p:tags r:id="rId14"/>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2598" y="1451"/>
                <a:ext cx="18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24" name="Picture 14" descr="addin_tmp"/>
              <p:cNvPicPr>
                <a:picLocks noChangeAspect="1" noChangeArrowheads="1"/>
              </p:cNvPicPr>
              <p:nvPr>
                <p:custDataLst>
                  <p:tags r:id="rId15"/>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276" y="1723"/>
                <a:ext cx="6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25" name="Picture 63" descr="addin_tmp"/>
              <p:cNvPicPr>
                <a:picLocks noChangeAspect="1" noChangeArrowheads="1"/>
              </p:cNvPicPr>
              <p:nvPr>
                <p:custDataLst>
                  <p:tags r:id="rId16"/>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511" y="1677"/>
                <a:ext cx="1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426" name="Line 5"/>
              <p:cNvSpPr>
                <a:spLocks noChangeShapeType="1"/>
              </p:cNvSpPr>
              <p:nvPr/>
            </p:nvSpPr>
            <p:spPr bwMode="auto">
              <a:xfrm>
                <a:off x="587"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27" name="Line 5"/>
              <p:cNvSpPr>
                <a:spLocks noChangeShapeType="1"/>
              </p:cNvSpPr>
              <p:nvPr/>
            </p:nvSpPr>
            <p:spPr bwMode="auto">
              <a:xfrm>
                <a:off x="1103"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3428" name="Picture 68" descr="addin_tmp"/>
              <p:cNvPicPr>
                <a:picLocks noChangeAspect="1" noChangeArrowheads="1"/>
              </p:cNvPicPr>
              <p:nvPr>
                <p:custDataLst>
                  <p:tags r:id="rId17"/>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1788" y="1677"/>
                <a:ext cx="17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429" name="Line 5"/>
              <p:cNvSpPr>
                <a:spLocks noChangeShapeType="1"/>
              </p:cNvSpPr>
              <p:nvPr/>
            </p:nvSpPr>
            <p:spPr bwMode="auto">
              <a:xfrm>
                <a:off x="1864"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30" name="Oval 70"/>
              <p:cNvSpPr>
                <a:spLocks noChangeArrowheads="1"/>
              </p:cNvSpPr>
              <p:nvPr/>
            </p:nvSpPr>
            <p:spPr bwMode="auto">
              <a:xfrm>
                <a:off x="1359"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3431" name="Oval 71"/>
              <p:cNvSpPr>
                <a:spLocks noChangeArrowheads="1"/>
              </p:cNvSpPr>
              <p:nvPr/>
            </p:nvSpPr>
            <p:spPr bwMode="auto">
              <a:xfrm>
                <a:off x="1496"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3432" name="Oval 72"/>
              <p:cNvSpPr>
                <a:spLocks noChangeArrowheads="1"/>
              </p:cNvSpPr>
              <p:nvPr/>
            </p:nvSpPr>
            <p:spPr bwMode="auto">
              <a:xfrm>
                <a:off x="1622"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pic>
            <p:nvPicPr>
              <p:cNvPr id="93433" name="Picture 92" descr="addin_tmp"/>
              <p:cNvPicPr>
                <a:picLocks noChangeAspect="1" noChangeArrowheads="1"/>
              </p:cNvPicPr>
              <p:nvPr>
                <p:custDataLst>
                  <p:tags r:id="rId1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039" y="1677"/>
                <a:ext cx="12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434" name="Picture 506" descr="addin_tmp"/>
              <p:cNvPicPr>
                <a:picLocks noChangeAspect="1" noChangeArrowheads="1"/>
              </p:cNvPicPr>
              <p:nvPr>
                <p:custDataLst>
                  <p:tags r:id="rId19"/>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2267" y="1692"/>
                <a:ext cx="3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3207" name="Picture 507" descr="addin_tmp"/>
            <p:cNvPicPr>
              <a:picLocks noChangeAspect="1" noChangeArrowheads="1"/>
            </p:cNvPicPr>
            <p:nvPr>
              <p:custDataLst>
                <p:tags r:id="rId5"/>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971" y="1242"/>
              <a:ext cx="546" cy="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08" name="Line 639"/>
            <p:cNvSpPr>
              <a:spLocks noChangeShapeType="1"/>
            </p:cNvSpPr>
            <p:nvPr/>
          </p:nvSpPr>
          <p:spPr bwMode="auto">
            <a:xfrm>
              <a:off x="1068" y="1361"/>
              <a:ext cx="301" cy="0"/>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he-IL"/>
            </a:p>
          </p:txBody>
        </p:sp>
        <p:grpSp>
          <p:nvGrpSpPr>
            <p:cNvPr id="93209" name="Group 509"/>
            <p:cNvGrpSpPr>
              <a:grpSpLocks/>
            </p:cNvGrpSpPr>
            <p:nvPr/>
          </p:nvGrpSpPr>
          <p:grpSpPr bwMode="auto">
            <a:xfrm>
              <a:off x="3198" y="1366"/>
              <a:ext cx="2567" cy="607"/>
              <a:chOff x="3062" y="1230"/>
              <a:chExt cx="2567" cy="607"/>
            </a:xfrm>
          </p:grpSpPr>
          <p:grpSp>
            <p:nvGrpSpPr>
              <p:cNvPr id="93212" name="Group 223"/>
              <p:cNvGrpSpPr>
                <a:grpSpLocks/>
              </p:cNvGrpSpPr>
              <p:nvPr/>
            </p:nvGrpSpPr>
            <p:grpSpPr bwMode="auto">
              <a:xfrm>
                <a:off x="3350" y="1230"/>
                <a:ext cx="27" cy="314"/>
                <a:chOff x="1228" y="2739"/>
                <a:chExt cx="27" cy="314"/>
              </a:xfrm>
            </p:grpSpPr>
            <p:sp>
              <p:nvSpPr>
                <p:cNvPr id="93415" name="Line 224"/>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16" name="Oval 225"/>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13" name="Group 226"/>
              <p:cNvGrpSpPr>
                <a:grpSpLocks/>
              </p:cNvGrpSpPr>
              <p:nvPr/>
            </p:nvGrpSpPr>
            <p:grpSpPr bwMode="auto">
              <a:xfrm>
                <a:off x="3372" y="1230"/>
                <a:ext cx="27" cy="314"/>
                <a:chOff x="1228" y="2739"/>
                <a:chExt cx="27" cy="314"/>
              </a:xfrm>
            </p:grpSpPr>
            <p:sp>
              <p:nvSpPr>
                <p:cNvPr id="93413" name="Line 227"/>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14" name="Oval 228"/>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14" name="Group 229"/>
              <p:cNvGrpSpPr>
                <a:grpSpLocks/>
              </p:cNvGrpSpPr>
              <p:nvPr/>
            </p:nvGrpSpPr>
            <p:grpSpPr bwMode="auto">
              <a:xfrm>
                <a:off x="3400" y="1230"/>
                <a:ext cx="27" cy="314"/>
                <a:chOff x="1228" y="2739"/>
                <a:chExt cx="27" cy="314"/>
              </a:xfrm>
            </p:grpSpPr>
            <p:sp>
              <p:nvSpPr>
                <p:cNvPr id="93411"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12"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15" name="Group 232"/>
              <p:cNvGrpSpPr>
                <a:grpSpLocks/>
              </p:cNvGrpSpPr>
              <p:nvPr/>
            </p:nvGrpSpPr>
            <p:grpSpPr bwMode="auto">
              <a:xfrm>
                <a:off x="3428" y="1230"/>
                <a:ext cx="27" cy="314"/>
                <a:chOff x="1228" y="2739"/>
                <a:chExt cx="27" cy="314"/>
              </a:xfrm>
            </p:grpSpPr>
            <p:sp>
              <p:nvSpPr>
                <p:cNvPr id="93409"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10"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16" name="Group 235"/>
              <p:cNvGrpSpPr>
                <a:grpSpLocks/>
              </p:cNvGrpSpPr>
              <p:nvPr/>
            </p:nvGrpSpPr>
            <p:grpSpPr bwMode="auto">
              <a:xfrm>
                <a:off x="3456" y="1230"/>
                <a:ext cx="27" cy="314"/>
                <a:chOff x="1228" y="2739"/>
                <a:chExt cx="27" cy="314"/>
              </a:xfrm>
            </p:grpSpPr>
            <p:sp>
              <p:nvSpPr>
                <p:cNvPr id="93407" name="Line 236"/>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08" name="Oval 237"/>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17" name="Group 238"/>
              <p:cNvGrpSpPr>
                <a:grpSpLocks/>
              </p:cNvGrpSpPr>
              <p:nvPr/>
            </p:nvGrpSpPr>
            <p:grpSpPr bwMode="auto">
              <a:xfrm>
                <a:off x="3486" y="1230"/>
                <a:ext cx="27" cy="314"/>
                <a:chOff x="1228" y="2739"/>
                <a:chExt cx="27" cy="314"/>
              </a:xfrm>
            </p:grpSpPr>
            <p:sp>
              <p:nvSpPr>
                <p:cNvPr id="93405" name="Line 239"/>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06" name="Oval 240"/>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18" name="Group 408"/>
              <p:cNvGrpSpPr>
                <a:grpSpLocks/>
              </p:cNvGrpSpPr>
              <p:nvPr/>
            </p:nvGrpSpPr>
            <p:grpSpPr bwMode="auto">
              <a:xfrm>
                <a:off x="3303" y="1479"/>
                <a:ext cx="27" cy="58"/>
                <a:chOff x="1642" y="2671"/>
                <a:chExt cx="27" cy="58"/>
              </a:xfrm>
            </p:grpSpPr>
            <p:sp>
              <p:nvSpPr>
                <p:cNvPr id="93403"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04"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19" name="Group 435"/>
              <p:cNvGrpSpPr>
                <a:grpSpLocks/>
              </p:cNvGrpSpPr>
              <p:nvPr/>
            </p:nvGrpSpPr>
            <p:grpSpPr bwMode="auto">
              <a:xfrm>
                <a:off x="3327" y="1479"/>
                <a:ext cx="27" cy="58"/>
                <a:chOff x="1642" y="2671"/>
                <a:chExt cx="27" cy="58"/>
              </a:xfrm>
            </p:grpSpPr>
            <p:sp>
              <p:nvSpPr>
                <p:cNvPr id="93401"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02"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0" name="Group 456"/>
              <p:cNvGrpSpPr>
                <a:grpSpLocks/>
              </p:cNvGrpSpPr>
              <p:nvPr/>
            </p:nvGrpSpPr>
            <p:grpSpPr bwMode="auto">
              <a:xfrm>
                <a:off x="3583" y="1479"/>
                <a:ext cx="27" cy="58"/>
                <a:chOff x="1642" y="2671"/>
                <a:chExt cx="27" cy="58"/>
              </a:xfrm>
            </p:grpSpPr>
            <p:sp>
              <p:nvSpPr>
                <p:cNvPr id="93399"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400"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1" name="Group 468"/>
              <p:cNvGrpSpPr>
                <a:grpSpLocks/>
              </p:cNvGrpSpPr>
              <p:nvPr/>
            </p:nvGrpSpPr>
            <p:grpSpPr bwMode="auto">
              <a:xfrm>
                <a:off x="3528" y="1479"/>
                <a:ext cx="27" cy="58"/>
                <a:chOff x="1642" y="2671"/>
                <a:chExt cx="27" cy="58"/>
              </a:xfrm>
            </p:grpSpPr>
            <p:sp>
              <p:nvSpPr>
                <p:cNvPr id="93397"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98"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2" name="Group 471"/>
              <p:cNvGrpSpPr>
                <a:grpSpLocks/>
              </p:cNvGrpSpPr>
              <p:nvPr/>
            </p:nvGrpSpPr>
            <p:grpSpPr bwMode="auto">
              <a:xfrm>
                <a:off x="3555" y="1479"/>
                <a:ext cx="27" cy="58"/>
                <a:chOff x="1642" y="2671"/>
                <a:chExt cx="27" cy="58"/>
              </a:xfrm>
            </p:grpSpPr>
            <p:sp>
              <p:nvSpPr>
                <p:cNvPr id="93395"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96"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3" name="Group 510"/>
              <p:cNvGrpSpPr>
                <a:grpSpLocks/>
              </p:cNvGrpSpPr>
              <p:nvPr/>
            </p:nvGrpSpPr>
            <p:grpSpPr bwMode="auto">
              <a:xfrm>
                <a:off x="4921" y="1480"/>
                <a:ext cx="27" cy="58"/>
                <a:chOff x="1642" y="2671"/>
                <a:chExt cx="27" cy="58"/>
              </a:xfrm>
            </p:grpSpPr>
            <p:sp>
              <p:nvSpPr>
                <p:cNvPr id="93393" name="Line 511"/>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94" name="Oval 512"/>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4" name="Group 513"/>
              <p:cNvGrpSpPr>
                <a:grpSpLocks/>
              </p:cNvGrpSpPr>
              <p:nvPr/>
            </p:nvGrpSpPr>
            <p:grpSpPr bwMode="auto">
              <a:xfrm>
                <a:off x="4948" y="1480"/>
                <a:ext cx="27" cy="58"/>
                <a:chOff x="1642" y="2671"/>
                <a:chExt cx="27" cy="58"/>
              </a:xfrm>
            </p:grpSpPr>
            <p:sp>
              <p:nvSpPr>
                <p:cNvPr id="93391"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92"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5" name="Group 516"/>
              <p:cNvGrpSpPr>
                <a:grpSpLocks/>
              </p:cNvGrpSpPr>
              <p:nvPr/>
            </p:nvGrpSpPr>
            <p:grpSpPr bwMode="auto">
              <a:xfrm>
                <a:off x="4975" y="1480"/>
                <a:ext cx="27" cy="58"/>
                <a:chOff x="1642" y="2671"/>
                <a:chExt cx="27" cy="58"/>
              </a:xfrm>
            </p:grpSpPr>
            <p:sp>
              <p:nvSpPr>
                <p:cNvPr id="93389"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90"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6" name="Group 519"/>
              <p:cNvGrpSpPr>
                <a:grpSpLocks/>
              </p:cNvGrpSpPr>
              <p:nvPr/>
            </p:nvGrpSpPr>
            <p:grpSpPr bwMode="auto">
              <a:xfrm>
                <a:off x="5001" y="1480"/>
                <a:ext cx="27" cy="58"/>
                <a:chOff x="1642" y="2671"/>
                <a:chExt cx="27" cy="58"/>
              </a:xfrm>
            </p:grpSpPr>
            <p:sp>
              <p:nvSpPr>
                <p:cNvPr id="93387"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88"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7" name="Group 534"/>
              <p:cNvGrpSpPr>
                <a:grpSpLocks/>
              </p:cNvGrpSpPr>
              <p:nvPr/>
            </p:nvGrpSpPr>
            <p:grpSpPr bwMode="auto">
              <a:xfrm>
                <a:off x="4867" y="1480"/>
                <a:ext cx="27" cy="58"/>
                <a:chOff x="1642" y="2671"/>
                <a:chExt cx="27" cy="58"/>
              </a:xfrm>
            </p:grpSpPr>
            <p:sp>
              <p:nvSpPr>
                <p:cNvPr id="93385" name="Line 535"/>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86" name="Oval 536"/>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28" name="Group 537"/>
              <p:cNvGrpSpPr>
                <a:grpSpLocks/>
              </p:cNvGrpSpPr>
              <p:nvPr/>
            </p:nvGrpSpPr>
            <p:grpSpPr bwMode="auto">
              <a:xfrm>
                <a:off x="4893" y="1480"/>
                <a:ext cx="27" cy="58"/>
                <a:chOff x="1642" y="2671"/>
                <a:chExt cx="27" cy="58"/>
              </a:xfrm>
            </p:grpSpPr>
            <p:sp>
              <p:nvSpPr>
                <p:cNvPr id="93383" name="Line 538"/>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84" name="Oval 539"/>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sp>
            <p:nvSpPr>
              <p:cNvPr id="93229" name="Line 4"/>
              <p:cNvSpPr>
                <a:spLocks noChangeShapeType="1"/>
              </p:cNvSpPr>
              <p:nvPr/>
            </p:nvSpPr>
            <p:spPr bwMode="auto">
              <a:xfrm>
                <a:off x="3062" y="1564"/>
                <a:ext cx="2321"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3230" name="Line 5"/>
              <p:cNvSpPr>
                <a:spLocks noChangeShapeType="1"/>
              </p:cNvSpPr>
              <p:nvPr/>
            </p:nvSpPr>
            <p:spPr bwMode="auto">
              <a:xfrm>
                <a:off x="3152"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31" name="Line 6"/>
              <p:cNvSpPr>
                <a:spLocks noChangeShapeType="1"/>
              </p:cNvSpPr>
              <p:nvPr/>
            </p:nvSpPr>
            <p:spPr bwMode="auto">
              <a:xfrm>
                <a:off x="5261"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3232" name="Picture 11" descr="addin_tmp_trans"/>
              <p:cNvPicPr>
                <a:picLocks noChangeAspect="1" noChangeArrowheads="1"/>
              </p:cNvPicPr>
              <p:nvPr>
                <p:custDataLst>
                  <p:tags r:id="rId8"/>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5443" y="1451"/>
                <a:ext cx="18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33" name="Picture 14" descr="addin_tmp"/>
              <p:cNvPicPr>
                <a:picLocks noChangeAspect="1" noChangeArrowheads="1"/>
              </p:cNvPicPr>
              <p:nvPr>
                <p:custDataLst>
                  <p:tags r:id="rId9"/>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3121" y="1723"/>
                <a:ext cx="67"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34" name="Picture 63" descr="addin_tmp"/>
              <p:cNvPicPr>
                <a:picLocks noChangeAspect="1" noChangeArrowheads="1"/>
              </p:cNvPicPr>
              <p:nvPr>
                <p:custDataLst>
                  <p:tags r:id="rId10"/>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3356" y="1677"/>
                <a:ext cx="122"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35" name="Line 5"/>
              <p:cNvSpPr>
                <a:spLocks noChangeShapeType="1"/>
              </p:cNvSpPr>
              <p:nvPr/>
            </p:nvSpPr>
            <p:spPr bwMode="auto">
              <a:xfrm>
                <a:off x="3432"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36" name="Line 5"/>
              <p:cNvSpPr>
                <a:spLocks noChangeShapeType="1"/>
              </p:cNvSpPr>
              <p:nvPr/>
            </p:nvSpPr>
            <p:spPr bwMode="auto">
              <a:xfrm>
                <a:off x="3948" y="1564"/>
                <a:ext cx="0"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3237" name="Picture 68" descr="addin_tmp"/>
              <p:cNvPicPr>
                <a:picLocks noChangeAspect="1" noChangeArrowheads="1"/>
              </p:cNvPicPr>
              <p:nvPr>
                <p:custDataLst>
                  <p:tags r:id="rId11"/>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4633" y="1677"/>
                <a:ext cx="17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38" name="Line 5"/>
              <p:cNvSpPr>
                <a:spLocks noChangeShapeType="1"/>
              </p:cNvSpPr>
              <p:nvPr/>
            </p:nvSpPr>
            <p:spPr bwMode="auto">
              <a:xfrm>
                <a:off x="4709" y="1564"/>
                <a:ext cx="1" cy="9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39" name="Oval 70"/>
              <p:cNvSpPr>
                <a:spLocks noChangeArrowheads="1"/>
              </p:cNvSpPr>
              <p:nvPr/>
            </p:nvSpPr>
            <p:spPr bwMode="auto">
              <a:xfrm>
                <a:off x="4204"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3240" name="Oval 71"/>
              <p:cNvSpPr>
                <a:spLocks noChangeArrowheads="1"/>
              </p:cNvSpPr>
              <p:nvPr/>
            </p:nvSpPr>
            <p:spPr bwMode="auto">
              <a:xfrm>
                <a:off x="4341"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sp>
            <p:nvSpPr>
              <p:cNvPr id="93241" name="Oval 72"/>
              <p:cNvSpPr>
                <a:spLocks noChangeArrowheads="1"/>
              </p:cNvSpPr>
              <p:nvPr/>
            </p:nvSpPr>
            <p:spPr bwMode="auto">
              <a:xfrm>
                <a:off x="4467" y="1378"/>
                <a:ext cx="56" cy="56"/>
              </a:xfrm>
              <a:prstGeom prst="ellipse">
                <a:avLst/>
              </a:prstGeom>
              <a:solidFill>
                <a:schemeClr val="tx1"/>
              </a:solidFill>
              <a:ln w="9525">
                <a:solidFill>
                  <a:schemeClr val="tx1"/>
                </a:solidFill>
                <a:round/>
                <a:headEnd/>
                <a:tailEnd/>
              </a:ln>
            </p:spPr>
            <p:txBody>
              <a:bodyPr wrap="none" anchor="ctr"/>
              <a:lstStyle/>
              <a:p>
                <a:pPr algn="ctr"/>
                <a:endParaRPr lang="ru-RU" u="sng"/>
              </a:p>
            </p:txBody>
          </p:sp>
          <p:pic>
            <p:nvPicPr>
              <p:cNvPr id="93242" name="Picture 92" descr="addin_tmp"/>
              <p:cNvPicPr>
                <a:picLocks noChangeAspect="1" noChangeArrowheads="1"/>
              </p:cNvPicPr>
              <p:nvPr>
                <p:custDataLst>
                  <p:tags r:id="rId12"/>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3884" y="1677"/>
                <a:ext cx="12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43" name="Picture 24" descr="addin_tmp"/>
              <p:cNvPicPr>
                <a:picLocks noChangeAspect="1" noChangeArrowheads="1"/>
              </p:cNvPicPr>
              <p:nvPr>
                <p:custDataLst>
                  <p:tags r:id="rId13"/>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5112" y="1692"/>
                <a:ext cx="31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244" name="Line 224"/>
              <p:cNvSpPr>
                <a:spLocks noChangeShapeType="1"/>
              </p:cNvSpPr>
              <p:nvPr/>
            </p:nvSpPr>
            <p:spPr bwMode="auto">
              <a:xfrm flipV="1">
                <a:off x="3849"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45" name="Oval 225"/>
              <p:cNvSpPr>
                <a:spLocks noChangeArrowheads="1"/>
              </p:cNvSpPr>
              <p:nvPr/>
            </p:nvSpPr>
            <p:spPr bwMode="auto">
              <a:xfrm>
                <a:off x="3835"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3246" name="Line 227"/>
              <p:cNvSpPr>
                <a:spLocks noChangeShapeType="1"/>
              </p:cNvSpPr>
              <p:nvPr/>
            </p:nvSpPr>
            <p:spPr bwMode="auto">
              <a:xfrm flipV="1">
                <a:off x="3871" y="1327"/>
                <a:ext cx="0"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47" name="Oval 228"/>
              <p:cNvSpPr>
                <a:spLocks noChangeArrowheads="1"/>
              </p:cNvSpPr>
              <p:nvPr/>
            </p:nvSpPr>
            <p:spPr bwMode="auto">
              <a:xfrm>
                <a:off x="3857" y="130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3248" name="Group 229"/>
              <p:cNvGrpSpPr>
                <a:grpSpLocks/>
              </p:cNvGrpSpPr>
              <p:nvPr/>
            </p:nvGrpSpPr>
            <p:grpSpPr bwMode="auto">
              <a:xfrm>
                <a:off x="3942" y="1230"/>
                <a:ext cx="27" cy="314"/>
                <a:chOff x="1228" y="2739"/>
                <a:chExt cx="27" cy="314"/>
              </a:xfrm>
            </p:grpSpPr>
            <p:sp>
              <p:nvSpPr>
                <p:cNvPr id="93381"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82"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49" name="Group 232"/>
              <p:cNvGrpSpPr>
                <a:grpSpLocks/>
              </p:cNvGrpSpPr>
              <p:nvPr/>
            </p:nvGrpSpPr>
            <p:grpSpPr bwMode="auto">
              <a:xfrm>
                <a:off x="3970" y="1230"/>
                <a:ext cx="27" cy="314"/>
                <a:chOff x="1228" y="2739"/>
                <a:chExt cx="27" cy="314"/>
              </a:xfrm>
            </p:grpSpPr>
            <p:sp>
              <p:nvSpPr>
                <p:cNvPr id="93379"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80"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50" name="Group 408"/>
              <p:cNvGrpSpPr>
                <a:grpSpLocks/>
              </p:cNvGrpSpPr>
              <p:nvPr/>
            </p:nvGrpSpPr>
            <p:grpSpPr bwMode="auto">
              <a:xfrm>
                <a:off x="3788" y="1479"/>
                <a:ext cx="27" cy="58"/>
                <a:chOff x="1642" y="2671"/>
                <a:chExt cx="27" cy="58"/>
              </a:xfrm>
            </p:grpSpPr>
            <p:sp>
              <p:nvSpPr>
                <p:cNvPr id="93377"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78"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1" name="Group 435"/>
              <p:cNvGrpSpPr>
                <a:grpSpLocks/>
              </p:cNvGrpSpPr>
              <p:nvPr/>
            </p:nvGrpSpPr>
            <p:grpSpPr bwMode="auto">
              <a:xfrm>
                <a:off x="3812" y="1479"/>
                <a:ext cx="27" cy="58"/>
                <a:chOff x="1642" y="2671"/>
                <a:chExt cx="27" cy="58"/>
              </a:xfrm>
            </p:grpSpPr>
            <p:sp>
              <p:nvSpPr>
                <p:cNvPr id="93375"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76"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2" name="Group 456"/>
              <p:cNvGrpSpPr>
                <a:grpSpLocks/>
              </p:cNvGrpSpPr>
              <p:nvPr/>
            </p:nvGrpSpPr>
            <p:grpSpPr bwMode="auto">
              <a:xfrm>
                <a:off x="4050" y="1479"/>
                <a:ext cx="27" cy="58"/>
                <a:chOff x="1642" y="2671"/>
                <a:chExt cx="27" cy="58"/>
              </a:xfrm>
            </p:grpSpPr>
            <p:sp>
              <p:nvSpPr>
                <p:cNvPr id="93373"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74"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3" name="Group 456"/>
              <p:cNvGrpSpPr>
                <a:grpSpLocks/>
              </p:cNvGrpSpPr>
              <p:nvPr/>
            </p:nvGrpSpPr>
            <p:grpSpPr bwMode="auto">
              <a:xfrm>
                <a:off x="4837" y="1479"/>
                <a:ext cx="27" cy="58"/>
                <a:chOff x="1642" y="2671"/>
                <a:chExt cx="27" cy="58"/>
              </a:xfrm>
            </p:grpSpPr>
            <p:sp>
              <p:nvSpPr>
                <p:cNvPr id="93371"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72"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4" name="Group 468"/>
              <p:cNvGrpSpPr>
                <a:grpSpLocks/>
              </p:cNvGrpSpPr>
              <p:nvPr/>
            </p:nvGrpSpPr>
            <p:grpSpPr bwMode="auto">
              <a:xfrm>
                <a:off x="4782" y="1479"/>
                <a:ext cx="27" cy="58"/>
                <a:chOff x="1642" y="2671"/>
                <a:chExt cx="27" cy="58"/>
              </a:xfrm>
            </p:grpSpPr>
            <p:sp>
              <p:nvSpPr>
                <p:cNvPr id="93369"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70" name="Oval 470"/>
                <p:cNvSpPr>
                  <a:spLocks noChangeArrowheads="1"/>
                </p:cNvSpPr>
                <p:nvPr/>
              </p:nvSpPr>
              <p:spPr bwMode="auto">
                <a:xfrm>
                  <a:off x="1642" y="2671"/>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55" name="Group 471"/>
              <p:cNvGrpSpPr>
                <a:grpSpLocks/>
              </p:cNvGrpSpPr>
              <p:nvPr/>
            </p:nvGrpSpPr>
            <p:grpSpPr bwMode="auto">
              <a:xfrm>
                <a:off x="4809" y="1479"/>
                <a:ext cx="27" cy="58"/>
                <a:chOff x="1642" y="2671"/>
                <a:chExt cx="27" cy="58"/>
              </a:xfrm>
            </p:grpSpPr>
            <p:sp>
              <p:nvSpPr>
                <p:cNvPr id="93367"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68"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6" name="Group 513"/>
              <p:cNvGrpSpPr>
                <a:grpSpLocks/>
              </p:cNvGrpSpPr>
              <p:nvPr/>
            </p:nvGrpSpPr>
            <p:grpSpPr bwMode="auto">
              <a:xfrm>
                <a:off x="5029" y="1480"/>
                <a:ext cx="27" cy="58"/>
                <a:chOff x="1642" y="2671"/>
                <a:chExt cx="27" cy="58"/>
              </a:xfrm>
            </p:grpSpPr>
            <p:sp>
              <p:nvSpPr>
                <p:cNvPr id="93365"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66"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7" name="Group 516"/>
              <p:cNvGrpSpPr>
                <a:grpSpLocks/>
              </p:cNvGrpSpPr>
              <p:nvPr/>
            </p:nvGrpSpPr>
            <p:grpSpPr bwMode="auto">
              <a:xfrm>
                <a:off x="5056" y="1480"/>
                <a:ext cx="27" cy="58"/>
                <a:chOff x="1642" y="2671"/>
                <a:chExt cx="27" cy="58"/>
              </a:xfrm>
            </p:grpSpPr>
            <p:sp>
              <p:nvSpPr>
                <p:cNvPr id="93363"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64"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8" name="Group 519"/>
              <p:cNvGrpSpPr>
                <a:grpSpLocks/>
              </p:cNvGrpSpPr>
              <p:nvPr/>
            </p:nvGrpSpPr>
            <p:grpSpPr bwMode="auto">
              <a:xfrm>
                <a:off x="5082" y="1480"/>
                <a:ext cx="27" cy="58"/>
                <a:chOff x="1642" y="2671"/>
                <a:chExt cx="27" cy="58"/>
              </a:xfrm>
            </p:grpSpPr>
            <p:sp>
              <p:nvSpPr>
                <p:cNvPr id="93361"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62"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59" name="Group 513"/>
              <p:cNvGrpSpPr>
                <a:grpSpLocks/>
              </p:cNvGrpSpPr>
              <p:nvPr/>
            </p:nvGrpSpPr>
            <p:grpSpPr bwMode="auto">
              <a:xfrm>
                <a:off x="5111" y="1480"/>
                <a:ext cx="27" cy="58"/>
                <a:chOff x="1642" y="2671"/>
                <a:chExt cx="27" cy="58"/>
              </a:xfrm>
            </p:grpSpPr>
            <p:sp>
              <p:nvSpPr>
                <p:cNvPr id="93359"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60"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0" name="Group 516"/>
              <p:cNvGrpSpPr>
                <a:grpSpLocks/>
              </p:cNvGrpSpPr>
              <p:nvPr/>
            </p:nvGrpSpPr>
            <p:grpSpPr bwMode="auto">
              <a:xfrm>
                <a:off x="5138" y="1480"/>
                <a:ext cx="27" cy="58"/>
                <a:chOff x="1642" y="2671"/>
                <a:chExt cx="27" cy="58"/>
              </a:xfrm>
            </p:grpSpPr>
            <p:sp>
              <p:nvSpPr>
                <p:cNvPr id="93357"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58"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1" name="Group 519"/>
              <p:cNvGrpSpPr>
                <a:grpSpLocks/>
              </p:cNvGrpSpPr>
              <p:nvPr/>
            </p:nvGrpSpPr>
            <p:grpSpPr bwMode="auto">
              <a:xfrm>
                <a:off x="5164" y="1480"/>
                <a:ext cx="27" cy="58"/>
                <a:chOff x="1642" y="2671"/>
                <a:chExt cx="27" cy="58"/>
              </a:xfrm>
            </p:grpSpPr>
            <p:sp>
              <p:nvSpPr>
                <p:cNvPr id="93355"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56"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2" name="Group 513"/>
              <p:cNvGrpSpPr>
                <a:grpSpLocks/>
              </p:cNvGrpSpPr>
              <p:nvPr/>
            </p:nvGrpSpPr>
            <p:grpSpPr bwMode="auto">
              <a:xfrm>
                <a:off x="5192" y="1480"/>
                <a:ext cx="27" cy="58"/>
                <a:chOff x="1642" y="2671"/>
                <a:chExt cx="27" cy="58"/>
              </a:xfrm>
            </p:grpSpPr>
            <p:sp>
              <p:nvSpPr>
                <p:cNvPr id="93353" name="Line 514"/>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54" name="Oval 515"/>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3" name="Group 516"/>
              <p:cNvGrpSpPr>
                <a:grpSpLocks/>
              </p:cNvGrpSpPr>
              <p:nvPr/>
            </p:nvGrpSpPr>
            <p:grpSpPr bwMode="auto">
              <a:xfrm>
                <a:off x="5219" y="1480"/>
                <a:ext cx="27" cy="58"/>
                <a:chOff x="1642" y="2671"/>
                <a:chExt cx="27" cy="58"/>
              </a:xfrm>
            </p:grpSpPr>
            <p:sp>
              <p:nvSpPr>
                <p:cNvPr id="93351" name="Line 51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52" name="Oval 51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4" name="Group 519"/>
              <p:cNvGrpSpPr>
                <a:grpSpLocks/>
              </p:cNvGrpSpPr>
              <p:nvPr/>
            </p:nvGrpSpPr>
            <p:grpSpPr bwMode="auto">
              <a:xfrm>
                <a:off x="5245" y="1480"/>
                <a:ext cx="27" cy="58"/>
                <a:chOff x="1642" y="2671"/>
                <a:chExt cx="27" cy="58"/>
              </a:xfrm>
            </p:grpSpPr>
            <p:sp>
              <p:nvSpPr>
                <p:cNvPr id="93349" name="Line 520"/>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50" name="Oval 521"/>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5" name="Group 408"/>
              <p:cNvGrpSpPr>
                <a:grpSpLocks/>
              </p:cNvGrpSpPr>
              <p:nvPr/>
            </p:nvGrpSpPr>
            <p:grpSpPr bwMode="auto">
              <a:xfrm>
                <a:off x="4510" y="1479"/>
                <a:ext cx="27" cy="58"/>
                <a:chOff x="1642" y="2671"/>
                <a:chExt cx="27" cy="58"/>
              </a:xfrm>
            </p:grpSpPr>
            <p:sp>
              <p:nvSpPr>
                <p:cNvPr id="93347"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48"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6" name="Group 456"/>
              <p:cNvGrpSpPr>
                <a:grpSpLocks/>
              </p:cNvGrpSpPr>
              <p:nvPr/>
            </p:nvGrpSpPr>
            <p:grpSpPr bwMode="auto">
              <a:xfrm>
                <a:off x="3640" y="1479"/>
                <a:ext cx="27" cy="58"/>
                <a:chOff x="1642" y="2671"/>
                <a:chExt cx="27" cy="58"/>
              </a:xfrm>
            </p:grpSpPr>
            <p:sp>
              <p:nvSpPr>
                <p:cNvPr id="93345"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46"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7" name="Group 471"/>
              <p:cNvGrpSpPr>
                <a:grpSpLocks/>
              </p:cNvGrpSpPr>
              <p:nvPr/>
            </p:nvGrpSpPr>
            <p:grpSpPr bwMode="auto">
              <a:xfrm>
                <a:off x="3612" y="1479"/>
                <a:ext cx="27" cy="58"/>
                <a:chOff x="1642" y="2671"/>
                <a:chExt cx="27" cy="58"/>
              </a:xfrm>
            </p:grpSpPr>
            <p:sp>
              <p:nvSpPr>
                <p:cNvPr id="93343"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44"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8" name="Group 456"/>
              <p:cNvGrpSpPr>
                <a:grpSpLocks/>
              </p:cNvGrpSpPr>
              <p:nvPr/>
            </p:nvGrpSpPr>
            <p:grpSpPr bwMode="auto">
              <a:xfrm>
                <a:off x="3700" y="1479"/>
                <a:ext cx="27" cy="58"/>
                <a:chOff x="1642" y="2671"/>
                <a:chExt cx="27" cy="58"/>
              </a:xfrm>
            </p:grpSpPr>
            <p:sp>
              <p:nvSpPr>
                <p:cNvPr id="93341"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42"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69" name="Group 471"/>
              <p:cNvGrpSpPr>
                <a:grpSpLocks/>
              </p:cNvGrpSpPr>
              <p:nvPr/>
            </p:nvGrpSpPr>
            <p:grpSpPr bwMode="auto">
              <a:xfrm>
                <a:off x="3672" y="1479"/>
                <a:ext cx="27" cy="58"/>
                <a:chOff x="1642" y="2671"/>
                <a:chExt cx="27" cy="58"/>
              </a:xfrm>
            </p:grpSpPr>
            <p:sp>
              <p:nvSpPr>
                <p:cNvPr id="93339"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40"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0" name="Group 456"/>
              <p:cNvGrpSpPr>
                <a:grpSpLocks/>
              </p:cNvGrpSpPr>
              <p:nvPr/>
            </p:nvGrpSpPr>
            <p:grpSpPr bwMode="auto">
              <a:xfrm>
                <a:off x="3757" y="1479"/>
                <a:ext cx="27" cy="58"/>
                <a:chOff x="1642" y="2671"/>
                <a:chExt cx="27" cy="58"/>
              </a:xfrm>
            </p:grpSpPr>
            <p:sp>
              <p:nvSpPr>
                <p:cNvPr id="93337"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38"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1" name="Group 471"/>
              <p:cNvGrpSpPr>
                <a:grpSpLocks/>
              </p:cNvGrpSpPr>
              <p:nvPr/>
            </p:nvGrpSpPr>
            <p:grpSpPr bwMode="auto">
              <a:xfrm>
                <a:off x="3729" y="1479"/>
                <a:ext cx="27" cy="58"/>
                <a:chOff x="1642" y="2671"/>
                <a:chExt cx="27" cy="58"/>
              </a:xfrm>
            </p:grpSpPr>
            <p:sp>
              <p:nvSpPr>
                <p:cNvPr id="93335"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36"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2" name="Group 456"/>
              <p:cNvGrpSpPr>
                <a:grpSpLocks/>
              </p:cNvGrpSpPr>
              <p:nvPr/>
            </p:nvGrpSpPr>
            <p:grpSpPr bwMode="auto">
              <a:xfrm>
                <a:off x="4134" y="1479"/>
                <a:ext cx="27" cy="58"/>
                <a:chOff x="1642" y="2671"/>
                <a:chExt cx="27" cy="58"/>
              </a:xfrm>
            </p:grpSpPr>
            <p:sp>
              <p:nvSpPr>
                <p:cNvPr id="93333" name="Line 457"/>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34" name="Oval 458"/>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3" name="Group 468"/>
              <p:cNvGrpSpPr>
                <a:grpSpLocks/>
              </p:cNvGrpSpPr>
              <p:nvPr/>
            </p:nvGrpSpPr>
            <p:grpSpPr bwMode="auto">
              <a:xfrm>
                <a:off x="4079" y="1479"/>
                <a:ext cx="27" cy="58"/>
                <a:chOff x="1642" y="2671"/>
                <a:chExt cx="27" cy="58"/>
              </a:xfrm>
            </p:grpSpPr>
            <p:sp>
              <p:nvSpPr>
                <p:cNvPr id="93331"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32"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4" name="Group 471"/>
              <p:cNvGrpSpPr>
                <a:grpSpLocks/>
              </p:cNvGrpSpPr>
              <p:nvPr/>
            </p:nvGrpSpPr>
            <p:grpSpPr bwMode="auto">
              <a:xfrm>
                <a:off x="4106" y="1479"/>
                <a:ext cx="27" cy="58"/>
                <a:chOff x="1642" y="2671"/>
                <a:chExt cx="27" cy="58"/>
              </a:xfrm>
            </p:grpSpPr>
            <p:sp>
              <p:nvSpPr>
                <p:cNvPr id="93329" name="Line 472"/>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30" name="Oval 473"/>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5" name="Group 468"/>
              <p:cNvGrpSpPr>
                <a:grpSpLocks/>
              </p:cNvGrpSpPr>
              <p:nvPr/>
            </p:nvGrpSpPr>
            <p:grpSpPr bwMode="auto">
              <a:xfrm>
                <a:off x="3500" y="1479"/>
                <a:ext cx="27" cy="58"/>
                <a:chOff x="1642" y="2671"/>
                <a:chExt cx="27" cy="58"/>
              </a:xfrm>
            </p:grpSpPr>
            <p:sp>
              <p:nvSpPr>
                <p:cNvPr id="93327"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28" name="Oval 47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6" name="Group 408"/>
              <p:cNvGrpSpPr>
                <a:grpSpLocks/>
              </p:cNvGrpSpPr>
              <p:nvPr/>
            </p:nvGrpSpPr>
            <p:grpSpPr bwMode="auto">
              <a:xfrm>
                <a:off x="3250" y="1479"/>
                <a:ext cx="27" cy="58"/>
                <a:chOff x="1642" y="2671"/>
                <a:chExt cx="27" cy="58"/>
              </a:xfrm>
            </p:grpSpPr>
            <p:sp>
              <p:nvSpPr>
                <p:cNvPr id="93325"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26"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7" name="Group 435"/>
              <p:cNvGrpSpPr>
                <a:grpSpLocks/>
              </p:cNvGrpSpPr>
              <p:nvPr/>
            </p:nvGrpSpPr>
            <p:grpSpPr bwMode="auto">
              <a:xfrm>
                <a:off x="3274" y="1479"/>
                <a:ext cx="27" cy="58"/>
                <a:chOff x="1642" y="2671"/>
                <a:chExt cx="27" cy="58"/>
              </a:xfrm>
            </p:grpSpPr>
            <p:sp>
              <p:nvSpPr>
                <p:cNvPr id="93323"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24"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8" name="Group 408"/>
              <p:cNvGrpSpPr>
                <a:grpSpLocks/>
              </p:cNvGrpSpPr>
              <p:nvPr/>
            </p:nvGrpSpPr>
            <p:grpSpPr bwMode="auto">
              <a:xfrm>
                <a:off x="3198" y="1479"/>
                <a:ext cx="27" cy="58"/>
                <a:chOff x="1642" y="2671"/>
                <a:chExt cx="27" cy="58"/>
              </a:xfrm>
            </p:grpSpPr>
            <p:sp>
              <p:nvSpPr>
                <p:cNvPr id="93321"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22"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79" name="Group 435"/>
              <p:cNvGrpSpPr>
                <a:grpSpLocks/>
              </p:cNvGrpSpPr>
              <p:nvPr/>
            </p:nvGrpSpPr>
            <p:grpSpPr bwMode="auto">
              <a:xfrm>
                <a:off x="3222" y="1479"/>
                <a:ext cx="27" cy="58"/>
                <a:chOff x="1642" y="2671"/>
                <a:chExt cx="27" cy="58"/>
              </a:xfrm>
            </p:grpSpPr>
            <p:sp>
              <p:nvSpPr>
                <p:cNvPr id="93319"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20"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80" name="Group 408"/>
              <p:cNvGrpSpPr>
                <a:grpSpLocks/>
              </p:cNvGrpSpPr>
              <p:nvPr/>
            </p:nvGrpSpPr>
            <p:grpSpPr bwMode="auto">
              <a:xfrm>
                <a:off x="3145" y="1479"/>
                <a:ext cx="27" cy="58"/>
                <a:chOff x="1642" y="2671"/>
                <a:chExt cx="27" cy="58"/>
              </a:xfrm>
            </p:grpSpPr>
            <p:sp>
              <p:nvSpPr>
                <p:cNvPr id="93317"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18"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81" name="Group 435"/>
              <p:cNvGrpSpPr>
                <a:grpSpLocks/>
              </p:cNvGrpSpPr>
              <p:nvPr/>
            </p:nvGrpSpPr>
            <p:grpSpPr bwMode="auto">
              <a:xfrm>
                <a:off x="3169" y="1479"/>
                <a:ext cx="27" cy="58"/>
                <a:chOff x="1642" y="2671"/>
                <a:chExt cx="27" cy="58"/>
              </a:xfrm>
            </p:grpSpPr>
            <p:sp>
              <p:nvSpPr>
                <p:cNvPr id="93315" name="Line 436"/>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16" name="Oval 437"/>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sp>
            <p:nvSpPr>
              <p:cNvPr id="93282" name="Line 224"/>
              <p:cNvSpPr>
                <a:spLocks noChangeShapeType="1"/>
              </p:cNvSpPr>
              <p:nvPr/>
            </p:nvSpPr>
            <p:spPr bwMode="auto">
              <a:xfrm flipV="1">
                <a:off x="4031"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83" name="Oval 225"/>
              <p:cNvSpPr>
                <a:spLocks noChangeArrowheads="1"/>
              </p:cNvSpPr>
              <p:nvPr/>
            </p:nvSpPr>
            <p:spPr bwMode="auto">
              <a:xfrm>
                <a:off x="4017"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3284" name="Line 227"/>
              <p:cNvSpPr>
                <a:spLocks noChangeShapeType="1"/>
              </p:cNvSpPr>
              <p:nvPr/>
            </p:nvSpPr>
            <p:spPr bwMode="auto">
              <a:xfrm flipV="1">
                <a:off x="4008" y="1325"/>
                <a:ext cx="0" cy="2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85" name="Oval 228"/>
              <p:cNvSpPr>
                <a:spLocks noChangeArrowheads="1"/>
              </p:cNvSpPr>
              <p:nvPr/>
            </p:nvSpPr>
            <p:spPr bwMode="auto">
              <a:xfrm>
                <a:off x="3994" y="1302"/>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3286" name="Group 229"/>
              <p:cNvGrpSpPr>
                <a:grpSpLocks/>
              </p:cNvGrpSpPr>
              <p:nvPr/>
            </p:nvGrpSpPr>
            <p:grpSpPr bwMode="auto">
              <a:xfrm>
                <a:off x="3885" y="1230"/>
                <a:ext cx="27" cy="314"/>
                <a:chOff x="1228" y="2739"/>
                <a:chExt cx="27" cy="314"/>
              </a:xfrm>
            </p:grpSpPr>
            <p:sp>
              <p:nvSpPr>
                <p:cNvPr id="93313"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14"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87" name="Group 232"/>
              <p:cNvGrpSpPr>
                <a:grpSpLocks/>
              </p:cNvGrpSpPr>
              <p:nvPr/>
            </p:nvGrpSpPr>
            <p:grpSpPr bwMode="auto">
              <a:xfrm>
                <a:off x="3913" y="1230"/>
                <a:ext cx="27" cy="314"/>
                <a:chOff x="1228" y="2739"/>
                <a:chExt cx="27" cy="314"/>
              </a:xfrm>
            </p:grpSpPr>
            <p:sp>
              <p:nvSpPr>
                <p:cNvPr id="93311" name="Line 233"/>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12" name="Oval 234"/>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sp>
            <p:nvSpPr>
              <p:cNvPr id="93288" name="Line 224"/>
              <p:cNvSpPr>
                <a:spLocks noChangeShapeType="1"/>
              </p:cNvSpPr>
              <p:nvPr/>
            </p:nvSpPr>
            <p:spPr bwMode="auto">
              <a:xfrm flipV="1">
                <a:off x="4670"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89" name="Oval 225"/>
              <p:cNvSpPr>
                <a:spLocks noChangeArrowheads="1"/>
              </p:cNvSpPr>
              <p:nvPr/>
            </p:nvSpPr>
            <p:spPr bwMode="auto">
              <a:xfrm>
                <a:off x="4656"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3290" name="Line 227"/>
              <p:cNvSpPr>
                <a:spLocks noChangeShapeType="1"/>
              </p:cNvSpPr>
              <p:nvPr/>
            </p:nvSpPr>
            <p:spPr bwMode="auto">
              <a:xfrm flipV="1">
                <a:off x="4692" y="1327"/>
                <a:ext cx="0" cy="2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91" name="Oval 228"/>
              <p:cNvSpPr>
                <a:spLocks noChangeArrowheads="1"/>
              </p:cNvSpPr>
              <p:nvPr/>
            </p:nvSpPr>
            <p:spPr bwMode="auto">
              <a:xfrm>
                <a:off x="4678" y="130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3292" name="Line 224"/>
              <p:cNvSpPr>
                <a:spLocks noChangeShapeType="1"/>
              </p:cNvSpPr>
              <p:nvPr/>
            </p:nvSpPr>
            <p:spPr bwMode="auto">
              <a:xfrm flipV="1">
                <a:off x="4769" y="1404"/>
                <a:ext cx="0" cy="1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93" name="Oval 225"/>
              <p:cNvSpPr>
                <a:spLocks noChangeArrowheads="1"/>
              </p:cNvSpPr>
              <p:nvPr/>
            </p:nvSpPr>
            <p:spPr bwMode="auto">
              <a:xfrm>
                <a:off x="4755" y="1396"/>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sp>
            <p:nvSpPr>
              <p:cNvPr id="93294" name="Line 227"/>
              <p:cNvSpPr>
                <a:spLocks noChangeShapeType="1"/>
              </p:cNvSpPr>
              <p:nvPr/>
            </p:nvSpPr>
            <p:spPr bwMode="auto">
              <a:xfrm flipV="1">
                <a:off x="4746" y="1325"/>
                <a:ext cx="0" cy="2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295" name="Oval 228"/>
              <p:cNvSpPr>
                <a:spLocks noChangeArrowheads="1"/>
              </p:cNvSpPr>
              <p:nvPr/>
            </p:nvSpPr>
            <p:spPr bwMode="auto">
              <a:xfrm>
                <a:off x="4732" y="1302"/>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nvGrpSpPr>
              <p:cNvPr id="93296" name="Group 229"/>
              <p:cNvGrpSpPr>
                <a:grpSpLocks/>
              </p:cNvGrpSpPr>
              <p:nvPr/>
            </p:nvGrpSpPr>
            <p:grpSpPr bwMode="auto">
              <a:xfrm>
                <a:off x="4706" y="1230"/>
                <a:ext cx="27" cy="314"/>
                <a:chOff x="1228" y="2739"/>
                <a:chExt cx="27" cy="314"/>
              </a:xfrm>
            </p:grpSpPr>
            <p:sp>
              <p:nvSpPr>
                <p:cNvPr id="93309" name="Line 230"/>
                <p:cNvSpPr>
                  <a:spLocks noChangeShapeType="1"/>
                </p:cNvSpPr>
                <p:nvPr/>
              </p:nvSpPr>
              <p:spPr bwMode="auto">
                <a:xfrm flipV="1">
                  <a:off x="1242" y="2747"/>
                  <a:ext cx="0" cy="3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10" name="Oval 231"/>
                <p:cNvSpPr>
                  <a:spLocks noChangeArrowheads="1"/>
                </p:cNvSpPr>
                <p:nvPr/>
              </p:nvSpPr>
              <p:spPr bwMode="auto">
                <a:xfrm>
                  <a:off x="1228" y="2739"/>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97" name="Group 468"/>
              <p:cNvGrpSpPr>
                <a:grpSpLocks/>
              </p:cNvGrpSpPr>
              <p:nvPr/>
            </p:nvGrpSpPr>
            <p:grpSpPr bwMode="auto">
              <a:xfrm>
                <a:off x="4632" y="1479"/>
                <a:ext cx="27" cy="58"/>
                <a:chOff x="1642" y="2671"/>
                <a:chExt cx="27" cy="58"/>
              </a:xfrm>
            </p:grpSpPr>
            <p:sp>
              <p:nvSpPr>
                <p:cNvPr id="93307" name="Line 46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08" name="Oval 470"/>
                <p:cNvSpPr>
                  <a:spLocks noChangeArrowheads="1"/>
                </p:cNvSpPr>
                <p:nvPr/>
              </p:nvSpPr>
              <p:spPr bwMode="auto">
                <a:xfrm>
                  <a:off x="1642" y="2671"/>
                  <a:ext cx="27" cy="27"/>
                </a:xfrm>
                <a:prstGeom prst="ellipse">
                  <a:avLst/>
                </a:prstGeom>
                <a:solidFill>
                  <a:schemeClr val="tx1"/>
                </a:solidFill>
                <a:ln w="9525">
                  <a:solidFill>
                    <a:schemeClr val="tx1"/>
                  </a:solidFill>
                  <a:round/>
                  <a:headEnd/>
                  <a:tailEnd/>
                </a:ln>
              </p:spPr>
              <p:txBody>
                <a:bodyPr wrap="none" anchor="ctr"/>
                <a:lstStyle/>
                <a:p>
                  <a:endParaRPr lang="ru-RU">
                    <a:latin typeface="Arial" pitchFamily="34" charset="0"/>
                  </a:endParaRPr>
                </a:p>
              </p:txBody>
            </p:sp>
          </p:grpSp>
          <p:grpSp>
            <p:nvGrpSpPr>
              <p:cNvPr id="93298" name="Group 408"/>
              <p:cNvGrpSpPr>
                <a:grpSpLocks/>
              </p:cNvGrpSpPr>
              <p:nvPr/>
            </p:nvGrpSpPr>
            <p:grpSpPr bwMode="auto">
              <a:xfrm>
                <a:off x="4539" y="1479"/>
                <a:ext cx="27" cy="58"/>
                <a:chOff x="1642" y="2671"/>
                <a:chExt cx="27" cy="58"/>
              </a:xfrm>
            </p:grpSpPr>
            <p:sp>
              <p:nvSpPr>
                <p:cNvPr id="93305"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06"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299" name="Group 408"/>
              <p:cNvGrpSpPr>
                <a:grpSpLocks/>
              </p:cNvGrpSpPr>
              <p:nvPr/>
            </p:nvGrpSpPr>
            <p:grpSpPr bwMode="auto">
              <a:xfrm>
                <a:off x="4570" y="1479"/>
                <a:ext cx="27" cy="58"/>
                <a:chOff x="1642" y="2671"/>
                <a:chExt cx="27" cy="58"/>
              </a:xfrm>
            </p:grpSpPr>
            <p:sp>
              <p:nvSpPr>
                <p:cNvPr id="93303"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04"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nvGrpSpPr>
              <p:cNvPr id="93300" name="Group 408"/>
              <p:cNvGrpSpPr>
                <a:grpSpLocks/>
              </p:cNvGrpSpPr>
              <p:nvPr/>
            </p:nvGrpSpPr>
            <p:grpSpPr bwMode="auto">
              <a:xfrm>
                <a:off x="4600" y="1479"/>
                <a:ext cx="27" cy="58"/>
                <a:chOff x="1642" y="2671"/>
                <a:chExt cx="27" cy="58"/>
              </a:xfrm>
            </p:grpSpPr>
            <p:sp>
              <p:nvSpPr>
                <p:cNvPr id="93301" name="Line 409"/>
                <p:cNvSpPr>
                  <a:spLocks noChangeShapeType="1"/>
                </p:cNvSpPr>
                <p:nvPr/>
              </p:nvSpPr>
              <p:spPr bwMode="auto">
                <a:xfrm flipV="1">
                  <a:off x="1656" y="2697"/>
                  <a:ext cx="0" cy="3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3302" name="Oval 410"/>
                <p:cNvSpPr>
                  <a:spLocks noChangeArrowheads="1"/>
                </p:cNvSpPr>
                <p:nvPr/>
              </p:nvSpPr>
              <p:spPr bwMode="auto">
                <a:xfrm>
                  <a:off x="1642" y="2671"/>
                  <a:ext cx="27" cy="2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latin typeface="Arial" pitchFamily="34" charset="0"/>
                  </a:endParaRPr>
                </a:p>
              </p:txBody>
            </p:sp>
          </p:grpSp>
        </p:grpSp>
        <p:pic>
          <p:nvPicPr>
            <p:cNvPr id="93210" name="Picture 715" descr="addin_tmp"/>
            <p:cNvPicPr>
              <a:picLocks noChangeAspect="1" noChangeArrowheads="1"/>
            </p:cNvPicPr>
            <p:nvPr>
              <p:custDataLst>
                <p:tags r:id="rId6"/>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2314" y="1307"/>
              <a:ext cx="342" cy="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211" name="Picture 716" descr="addin_tmp"/>
            <p:cNvPicPr>
              <a:picLocks noChangeAspect="1" noChangeArrowheads="1"/>
            </p:cNvPicPr>
            <p:nvPr>
              <p:custDataLst>
                <p:tags r:id="rId7"/>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2396" y="2013"/>
              <a:ext cx="359"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 name="Text Box 5"/>
          <p:cNvSpPr txBox="1">
            <a:spLocks noChangeArrowheads="1"/>
          </p:cNvSpPr>
          <p:nvPr/>
        </p:nvSpPr>
        <p:spPr bwMode="auto">
          <a:xfrm>
            <a:off x="6970692" y="6217684"/>
            <a:ext cx="218521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Mishali</a:t>
            </a:r>
            <a:r>
              <a:rPr lang="en-US" sz="1200" b="1" dirty="0">
                <a:solidFill>
                  <a:srgbClr val="CC0099"/>
                </a:solidFill>
              </a:rPr>
              <a:t>,</a:t>
            </a:r>
            <a:r>
              <a:rPr lang="en-US" sz="1200" b="1" dirty="0" smtClean="0">
                <a:solidFill>
                  <a:srgbClr val="CC0099"/>
                </a:solidFill>
              </a:rPr>
              <a:t> </a:t>
            </a:r>
            <a:r>
              <a:rPr lang="en-US" sz="1200" b="1" dirty="0" err="1" smtClean="0">
                <a:solidFill>
                  <a:srgbClr val="CC0099"/>
                </a:solidFill>
              </a:rPr>
              <a:t>Eldar</a:t>
            </a:r>
            <a:r>
              <a:rPr lang="en-US" sz="1200" b="1" dirty="0" smtClean="0">
                <a:solidFill>
                  <a:srgbClr val="CC0099"/>
                </a:solidFill>
              </a:rPr>
              <a:t> and </a:t>
            </a:r>
            <a:r>
              <a:rPr lang="en-US" sz="1200" b="1" dirty="0" err="1" smtClean="0">
                <a:solidFill>
                  <a:srgbClr val="CC0099"/>
                </a:solidFill>
              </a:rPr>
              <a:t>Elron</a:t>
            </a:r>
            <a:r>
              <a:rPr lang="en-US" sz="1200" b="1" dirty="0" smtClean="0">
                <a:solidFill>
                  <a:srgbClr val="CC0099"/>
                </a:solidFill>
              </a:rPr>
              <a:t>, ‘10</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blinds(horizontal)">
                                      <p:cBhvr>
                                        <p:cTn id="13" dur="500"/>
                                        <p:tgtEl>
                                          <p:spTgt spid="250"/>
                                        </p:tgtEl>
                                      </p:cBhvr>
                                    </p:animEffect>
                                  </p:childTnLst>
                                </p:cTn>
                              </p:par>
                              <p:par>
                                <p:cTn id="14" presetID="3" presetClass="entr" presetSubtype="10" fill="hold" nodeType="withEffect">
                                  <p:stCondLst>
                                    <p:cond delay="0"/>
                                  </p:stCondLst>
                                  <p:childTnLst>
                                    <p:set>
                                      <p:cBhvr>
                                        <p:cTn id="15" dur="1" fill="hold">
                                          <p:stCondLst>
                                            <p:cond delay="0"/>
                                          </p:stCondLst>
                                        </p:cTn>
                                        <p:tgtEl>
                                          <p:spTgt spid="206081"/>
                                        </p:tgtEl>
                                        <p:attrNameLst>
                                          <p:attrName>style.visibility</p:attrName>
                                        </p:attrNameLst>
                                      </p:cBhvr>
                                      <p:to>
                                        <p:strVal val="visible"/>
                                      </p:to>
                                    </p:set>
                                    <p:animEffect transition="in" filter="blinds(horizontal)">
                                      <p:cBhvr>
                                        <p:cTn id="16" dur="500"/>
                                        <p:tgtEl>
                                          <p:spTgt spid="20608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251"/>
                                        </p:tgtEl>
                                        <p:attrNameLst>
                                          <p:attrName>style.visibility</p:attrName>
                                        </p:attrNameLst>
                                      </p:cBhvr>
                                      <p:to>
                                        <p:strVal val="visible"/>
                                      </p:to>
                                    </p:set>
                                    <p:animEffect transition="in" filter="strips(downLeft)">
                                      <p:cBhvr>
                                        <p:cTn id="21" dur="500"/>
                                        <p:tgtEl>
                                          <p:spTgt spid="251"/>
                                        </p:tgtEl>
                                      </p:cBhvr>
                                    </p:animEffect>
                                  </p:childTnLst>
                                </p:cTn>
                              </p:par>
                            </p:childTnLst>
                          </p:cTn>
                        </p:par>
                        <p:par>
                          <p:cTn id="22" fill="hold" nodeType="afterGroup">
                            <p:stCondLst>
                              <p:cond delay="500"/>
                            </p:stCondLst>
                            <p:childTnLst>
                              <p:par>
                                <p:cTn id="23" presetID="22" presetClass="entr" presetSubtype="4" fill="hold" nodeType="afterEffect">
                                  <p:stCondLst>
                                    <p:cond delay="0"/>
                                  </p:stCondLst>
                                  <p:childTnLst>
                                    <p:set>
                                      <p:cBhvr>
                                        <p:cTn id="24" dur="1" fill="hold">
                                          <p:stCondLst>
                                            <p:cond delay="0"/>
                                          </p:stCondLst>
                                        </p:cTn>
                                        <p:tgtEl>
                                          <p:spTgt spid="252"/>
                                        </p:tgtEl>
                                        <p:attrNameLst>
                                          <p:attrName>style.visibility</p:attrName>
                                        </p:attrNameLst>
                                      </p:cBhvr>
                                      <p:to>
                                        <p:strVal val="visible"/>
                                      </p:to>
                                    </p:set>
                                    <p:animEffect transition="in" filter="wipe(down)">
                                      <p:cBhvr>
                                        <p:cTn id="25" dur="500"/>
                                        <p:tgtEl>
                                          <p:spTgt spid="252"/>
                                        </p:tgtEl>
                                      </p:cBhvr>
                                    </p:animEffect>
                                  </p:childTnLst>
                                </p:cTn>
                              </p:par>
                            </p:childTnLst>
                          </p:cTn>
                        </p:par>
                        <p:par>
                          <p:cTn id="26" fill="hold" nodeType="afterGroup">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253"/>
                                        </p:tgtEl>
                                        <p:attrNameLst>
                                          <p:attrName>style.visibility</p:attrName>
                                        </p:attrNameLst>
                                      </p:cBhvr>
                                      <p:to>
                                        <p:strVal val="visible"/>
                                      </p:to>
                                    </p:set>
                                    <p:animEffect transition="in" filter="wipe(left)">
                                      <p:cBhvr>
                                        <p:cTn id="29" dur="500"/>
                                        <p:tgtEl>
                                          <p:spTgt spid="25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54"/>
                                        </p:tgtEl>
                                        <p:attrNameLst>
                                          <p:attrName>style.visibility</p:attrName>
                                        </p:attrNameLst>
                                      </p:cBhvr>
                                      <p:to>
                                        <p:strVal val="visible"/>
                                      </p:to>
                                    </p:set>
                                    <p:animEffect transition="in" filter="wipe(left)">
                                      <p:cBhvr>
                                        <p:cTn id="32"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51" grpId="0" animBg="1"/>
      <p:bldP spid="253" grpId="0" animBg="1"/>
      <p:bldP spid="25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smtClean="0"/>
              <a:t>Discrete CS Radar</a:t>
            </a:r>
          </a:p>
        </p:txBody>
      </p:sp>
      <p:sp>
        <p:nvSpPr>
          <p:cNvPr id="94211" name="Text Box 84"/>
          <p:cNvSpPr txBox="1">
            <a:spLocks noChangeArrowheads="1"/>
          </p:cNvSpPr>
          <p:nvPr/>
        </p:nvSpPr>
        <p:spPr bwMode="auto">
          <a:xfrm>
            <a:off x="249238" y="1200150"/>
            <a:ext cx="7875587" cy="994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6"/>
              </a:buBlip>
            </a:pPr>
            <a:r>
              <a:rPr lang="en-US" sz="2000"/>
              <a:t>A discrete version of the channel is being estimated</a:t>
            </a:r>
          </a:p>
          <a:p>
            <a:pPr eaLnBrk="1" hangingPunct="1">
              <a:buSzPct val="75000"/>
              <a:buFontTx/>
              <a:buBlip>
                <a:blip r:embed="rId6"/>
              </a:buBlip>
            </a:pPr>
            <a:r>
              <a:rPr lang="en-US" sz="2000"/>
              <a:t>Leakage effect </a:t>
            </a:r>
            <a:r>
              <a:rPr lang="en-US" sz="2000">
                <a:sym typeface="Wingdings" pitchFamily="2" charset="2"/>
              </a:rPr>
              <a:t> fake targets</a:t>
            </a:r>
            <a:endParaRPr lang="en-US" sz="2400"/>
          </a:p>
          <a:p>
            <a:pPr eaLnBrk="1" hangingPunct="1">
              <a:buSzPct val="75000"/>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r>
              <a:rPr lang="en-US" sz="2000"/>
              <a:t> Limited resolution to		 </a:t>
            </a:r>
            <a:endParaRPr lang="en-US" sz="2000">
              <a:sym typeface="Wingdings" pitchFamily="2" charset="2"/>
            </a:endParaRPr>
          </a:p>
          <a:p>
            <a:pPr eaLnBrk="1" hangingPunct="1">
              <a:buSzPct val="75000"/>
              <a:buFontTx/>
              <a:buBlip>
                <a:blip r:embed="rId6"/>
              </a:buBlip>
            </a:pPr>
            <a:r>
              <a:rPr lang="en-US" sz="2000"/>
              <a:t> Sampling process in hardware is unclear</a:t>
            </a:r>
          </a:p>
          <a:p>
            <a:pPr eaLnBrk="1" hangingPunct="1">
              <a:buSzPct val="75000"/>
              <a:buFontTx/>
              <a:buBlip>
                <a:blip r:embed="rId6"/>
              </a:buBlip>
            </a:pPr>
            <a:r>
              <a:rPr lang="en-US" sz="2000"/>
              <a:t> Digital processing is complex and expensive</a:t>
            </a:r>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endParaRPr lang="en-US" sz="2000"/>
          </a:p>
          <a:p>
            <a:pPr eaLnBrk="1" hangingPunct="1">
              <a:buSzPct val="75000"/>
              <a:buFontTx/>
              <a:buBlip>
                <a:blip r:embed="rId6"/>
              </a:buBlip>
            </a:pPr>
            <a:r>
              <a:rPr lang="en-US" sz="2000"/>
              <a:t>Leakage effect </a:t>
            </a:r>
            <a:r>
              <a:rPr lang="en-US" sz="2000">
                <a:sym typeface="Wingdings" pitchFamily="2" charset="2"/>
              </a:rPr>
              <a:t> fake targets</a:t>
            </a:r>
            <a:endParaRPr lang="en-US" sz="2400"/>
          </a:p>
        </p:txBody>
      </p:sp>
      <p:pic>
        <p:nvPicPr>
          <p:cNvPr id="94212" name="Picture 7" descr="addin_tmp.png"/>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997200" y="5580063"/>
            <a:ext cx="104616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15" descr="addin_tmp.png"/>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546100" y="2044700"/>
            <a:ext cx="30368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4" descr="addin_tmp.png"/>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133850" y="2032000"/>
            <a:ext cx="49593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TextBox 18"/>
          <p:cNvSpPr txBox="1">
            <a:spLocks noChangeArrowheads="1"/>
          </p:cNvSpPr>
          <p:nvPr/>
        </p:nvSpPr>
        <p:spPr bwMode="auto">
          <a:xfrm>
            <a:off x="1651000" y="1819275"/>
            <a:ext cx="1489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solidFill>
                  <a:srgbClr val="FF0000"/>
                </a:solidFill>
              </a:rPr>
              <a:t>Real channel</a:t>
            </a:r>
          </a:p>
        </p:txBody>
      </p:sp>
      <p:sp>
        <p:nvSpPr>
          <p:cNvPr id="94216" name="TextBox 19"/>
          <p:cNvSpPr txBox="1">
            <a:spLocks noChangeArrowheads="1"/>
          </p:cNvSpPr>
          <p:nvPr/>
        </p:nvSpPr>
        <p:spPr bwMode="auto">
          <a:xfrm>
            <a:off x="6070600" y="1806575"/>
            <a:ext cx="2200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solidFill>
                  <a:srgbClr val="FF0000"/>
                </a:solidFill>
              </a:rPr>
              <a:t>Discretized channel</a:t>
            </a:r>
          </a:p>
        </p:txBody>
      </p:sp>
      <p:pic>
        <p:nvPicPr>
          <p:cNvPr id="94217" name="Picture 23" descr="untitled.emf"/>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5900" y="2624138"/>
            <a:ext cx="3922713"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24" descr="untitled2.emf"/>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54588" y="2624138"/>
            <a:ext cx="3922712"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ight Arrow 22"/>
          <p:cNvSpPr/>
          <p:nvPr/>
        </p:nvSpPr>
        <p:spPr>
          <a:xfrm>
            <a:off x="3843338" y="3797300"/>
            <a:ext cx="1211262" cy="315913"/>
          </a:xfrm>
          <a:prstGeom prst="rightArrow">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en-US" dirty="0"/>
          </a:p>
        </p:txBody>
      </p:sp>
      <p:sp>
        <p:nvSpPr>
          <p:cNvPr id="12" name="Oval 11"/>
          <p:cNvSpPr>
            <a:spLocks noChangeAspect="1"/>
          </p:cNvSpPr>
          <p:nvPr/>
        </p:nvSpPr>
        <p:spPr>
          <a:xfrm>
            <a:off x="2176463" y="3695700"/>
            <a:ext cx="92075" cy="92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3" name="Oval 12"/>
          <p:cNvSpPr>
            <a:spLocks noChangeAspect="1"/>
          </p:cNvSpPr>
          <p:nvPr/>
        </p:nvSpPr>
        <p:spPr>
          <a:xfrm>
            <a:off x="2663825" y="3513138"/>
            <a:ext cx="92075" cy="92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4" name="Oval 13"/>
          <p:cNvSpPr>
            <a:spLocks noChangeAspect="1"/>
          </p:cNvSpPr>
          <p:nvPr/>
        </p:nvSpPr>
        <p:spPr>
          <a:xfrm>
            <a:off x="2725738" y="4271963"/>
            <a:ext cx="92075" cy="904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5" name="Oval 14"/>
          <p:cNvSpPr>
            <a:spLocks noChangeAspect="1"/>
          </p:cNvSpPr>
          <p:nvPr/>
        </p:nvSpPr>
        <p:spPr>
          <a:xfrm>
            <a:off x="2159000" y="4529138"/>
            <a:ext cx="92075" cy="9207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0000"/>
              </a:solidFill>
            </a:endParaRPr>
          </a:p>
        </p:txBody>
      </p:sp>
      <p:sp>
        <p:nvSpPr>
          <p:cNvPr id="16" name="Text Box 5"/>
          <p:cNvSpPr txBox="1">
            <a:spLocks noChangeArrowheads="1"/>
          </p:cNvSpPr>
          <p:nvPr/>
        </p:nvSpPr>
        <p:spPr bwMode="auto">
          <a:xfrm>
            <a:off x="6686368" y="1257071"/>
            <a:ext cx="245887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Bajwa</a:t>
            </a:r>
            <a:r>
              <a:rPr lang="en-US" sz="1200" b="1" dirty="0" smtClean="0">
                <a:solidFill>
                  <a:srgbClr val="CC0099"/>
                </a:solidFill>
              </a:rPr>
              <a:t>, </a:t>
            </a:r>
            <a:r>
              <a:rPr lang="en-US" sz="1200" b="1" dirty="0" err="1" smtClean="0">
                <a:solidFill>
                  <a:srgbClr val="CC0099"/>
                </a:solidFill>
              </a:rPr>
              <a:t>Gedalyahu</a:t>
            </a:r>
            <a:r>
              <a:rPr lang="en-US" sz="1200" b="1" dirty="0" smtClean="0">
                <a:solidFill>
                  <a:srgbClr val="CC0099"/>
                </a:solidFill>
              </a:rPr>
              <a:t> and </a:t>
            </a:r>
            <a:r>
              <a:rPr lang="en-US" sz="1200" b="1" dirty="0" err="1" smtClean="0">
                <a:solidFill>
                  <a:srgbClr val="CC0099"/>
                </a:solidFill>
              </a:rPr>
              <a:t>Eldar</a:t>
            </a:r>
            <a:r>
              <a:rPr lang="en-US" sz="1200" b="1" dirty="0" smtClean="0">
                <a:solidFill>
                  <a:srgbClr val="CC0099"/>
                </a:solidFill>
              </a:rPr>
              <a:t>, ’11</a:t>
            </a:r>
            <a:endParaRPr lang="en-US" sz="1200" b="1" dirty="0">
              <a:solidFill>
                <a:srgbClr val="CC0099"/>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idx="4294967295"/>
          </p:nvPr>
        </p:nvSpPr>
        <p:spPr/>
        <p:txBody>
          <a:bodyPr/>
          <a:lstStyle/>
          <a:p>
            <a:r>
              <a:rPr lang="en-US" smtClean="0"/>
              <a:t>ADCs: Why Not Standard CS?</a:t>
            </a:r>
          </a:p>
        </p:txBody>
      </p:sp>
      <p:sp>
        <p:nvSpPr>
          <p:cNvPr id="155651" name="Text Box 4"/>
          <p:cNvSpPr txBox="1">
            <a:spLocks noChangeArrowheads="1"/>
          </p:cNvSpPr>
          <p:nvPr/>
        </p:nvSpPr>
        <p:spPr bwMode="auto">
          <a:xfrm>
            <a:off x="577850" y="1312863"/>
            <a:ext cx="82264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50000"/>
              </a:lnSpc>
              <a:buSzPct val="75000"/>
              <a:buFontTx/>
              <a:buBlip>
                <a:blip r:embed="rId3"/>
              </a:buBlip>
            </a:pPr>
            <a:r>
              <a:rPr lang="en-US" sz="2000"/>
              <a:t> CS is for finite dimensional models </a:t>
            </a:r>
            <a:r>
              <a:rPr lang="en-US" sz="2000" i="1"/>
              <a:t>(y=Ax)</a:t>
            </a:r>
            <a:r>
              <a:rPr lang="en-US" sz="2000"/>
              <a:t> </a:t>
            </a:r>
          </a:p>
          <a:p>
            <a:pPr>
              <a:lnSpc>
                <a:spcPct val="150000"/>
              </a:lnSpc>
              <a:buSzPct val="75000"/>
              <a:buFontTx/>
              <a:buBlip>
                <a:blip r:embed="rId3"/>
              </a:buBlip>
            </a:pPr>
            <a:r>
              <a:rPr lang="en-US" sz="2000"/>
              <a:t> Loss in resolution when discretizing</a:t>
            </a:r>
          </a:p>
          <a:p>
            <a:pPr>
              <a:lnSpc>
                <a:spcPct val="150000"/>
              </a:lnSpc>
              <a:buSzPct val="75000"/>
              <a:buFontTx/>
              <a:buBlip>
                <a:blip r:embed="rId3"/>
              </a:buBlip>
            </a:pPr>
            <a:r>
              <a:rPr lang="en-US" sz="2000"/>
              <a:t> Sensitivity to grid, analog bandwidth issues </a:t>
            </a:r>
          </a:p>
          <a:p>
            <a:pPr>
              <a:lnSpc>
                <a:spcPct val="150000"/>
              </a:lnSpc>
              <a:buSzPct val="75000"/>
              <a:buFontTx/>
              <a:buBlip>
                <a:blip r:embed="rId3"/>
              </a:buBlip>
            </a:pPr>
            <a:r>
              <a:rPr lang="en-US" sz="2000"/>
              <a:t> Is not able to exploit structure in analog signals</a:t>
            </a:r>
          </a:p>
          <a:p>
            <a:pPr>
              <a:lnSpc>
                <a:spcPct val="150000"/>
              </a:lnSpc>
              <a:buSzPct val="75000"/>
              <a:buFontTx/>
              <a:buBlip>
                <a:blip r:embed="rId3"/>
              </a:buBlip>
            </a:pPr>
            <a:r>
              <a:rPr lang="en-US" sz="2000"/>
              <a:t> Results in large computation on the digital side</a:t>
            </a:r>
          </a:p>
          <a:p>
            <a:pPr>
              <a:lnSpc>
                <a:spcPct val="150000"/>
              </a:lnSpc>
              <a:buSzPct val="75000"/>
              <a:buFontTx/>
              <a:buBlip>
                <a:blip r:embed="rId3"/>
              </a:buBlip>
            </a:pPr>
            <a:r>
              <a:rPr lang="en-US" sz="2000"/>
              <a:t> Samples do not typically interface with standard processing methods</a:t>
            </a:r>
          </a:p>
          <a:p>
            <a:pPr>
              <a:lnSpc>
                <a:spcPct val="150000"/>
              </a:lnSpc>
              <a:buSzPct val="75000"/>
              <a:buFontTx/>
              <a:buBlip>
                <a:blip r:embed="rId3"/>
              </a:buBlip>
            </a:pPr>
            <a:endParaRPr lang="en-US" sz="2000"/>
          </a:p>
          <a:p>
            <a:pPr>
              <a:lnSpc>
                <a:spcPct val="150000"/>
              </a:lnSpc>
              <a:buSzPct val="75000"/>
            </a:pPr>
            <a:endParaRPr lang="en-US" sz="2000"/>
          </a:p>
        </p:txBody>
      </p:sp>
      <p:sp>
        <p:nvSpPr>
          <p:cNvPr id="6" name="Text Box 4"/>
          <p:cNvSpPr txBox="1">
            <a:spLocks noChangeArrowheads="1"/>
          </p:cNvSpPr>
          <p:nvPr/>
        </p:nvSpPr>
        <p:spPr bwMode="auto">
          <a:xfrm>
            <a:off x="925513" y="4681538"/>
            <a:ext cx="7192962" cy="8318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400" b="1">
                <a:solidFill>
                  <a:schemeClr val="bg1"/>
                </a:solidFill>
              </a:rPr>
              <a:t>More elaborate signal models needed that exploit structure to reduce sampling and processing rates</a:t>
            </a:r>
          </a:p>
        </p:txBody>
      </p:sp>
    </p:spTree>
    <p:extLst>
      <p:ext uri="{BB962C8B-B14F-4D97-AF65-F5344CB8AC3E}">
        <p14:creationId xmlns:p14="http://schemas.microsoft.com/office/powerpoint/2010/main" val="1635562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txBox="1">
            <a:spLocks noChangeArrowheads="1"/>
          </p:cNvSpPr>
          <p:nvPr/>
        </p:nvSpPr>
        <p:spPr bwMode="auto">
          <a:xfrm>
            <a:off x="457200" y="120650"/>
            <a:ext cx="8229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r>
              <a:rPr lang="en-US" sz="3800" b="1">
                <a:solidFill>
                  <a:schemeClr val="bg1"/>
                </a:solidFill>
              </a:rPr>
              <a:t>Sub-Nyquist in a Union</a:t>
            </a:r>
            <a:endParaRPr lang="en-US" sz="3800" b="1" i="1">
              <a:solidFill>
                <a:schemeClr val="bg1"/>
              </a:solidFill>
            </a:endParaRPr>
          </a:p>
        </p:txBody>
      </p:sp>
      <p:pic>
        <p:nvPicPr>
          <p:cNvPr id="95235" name="Picture 224" descr="happy-128x1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9963" y="8018463"/>
            <a:ext cx="60483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5236" name="Group 2"/>
          <p:cNvGrpSpPr>
            <a:grpSpLocks/>
          </p:cNvGrpSpPr>
          <p:nvPr/>
        </p:nvGrpSpPr>
        <p:grpSpPr bwMode="auto">
          <a:xfrm>
            <a:off x="239713" y="2203450"/>
            <a:ext cx="8877300" cy="603250"/>
            <a:chOff x="239713" y="2203386"/>
            <a:chExt cx="8876653" cy="603250"/>
          </a:xfrm>
        </p:grpSpPr>
        <p:sp>
          <p:nvSpPr>
            <p:cNvPr id="95246" name="Text Box 8"/>
            <p:cNvSpPr txBox="1">
              <a:spLocks noChangeArrowheads="1"/>
            </p:cNvSpPr>
            <p:nvPr/>
          </p:nvSpPr>
          <p:spPr bwMode="auto">
            <a:xfrm>
              <a:off x="239713" y="2203386"/>
              <a:ext cx="79223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6"/>
                </a:buBlip>
              </a:pPr>
              <a:r>
                <a:rPr lang="en-US" sz="2000"/>
                <a:t>  Imposing subspace model                  is inefficient,           </a:t>
              </a:r>
              <a:r>
                <a:rPr lang="en-US" sz="2000" b="1">
                  <a:solidFill>
                    <a:srgbClr val="FF0000"/>
                  </a:solidFill>
                </a:rPr>
                <a:t>problems</a:t>
              </a:r>
              <a:endParaRPr lang="en-US" sz="2000"/>
            </a:p>
          </p:txBody>
        </p:sp>
        <p:pic>
          <p:nvPicPr>
            <p:cNvPr id="95247" name="Picture 6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6219063" y="2274506"/>
              <a:ext cx="506730" cy="23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8" name="Picture 50"/>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612669" y="2286564"/>
              <a:ext cx="906780"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9" name="Picture 181" descr="hmm-128x1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13116" y="2203386"/>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5237" name="Rectangle 5"/>
          <p:cNvSpPr txBox="1">
            <a:spLocks noChangeArrowheads="1"/>
          </p:cNvSpPr>
          <p:nvPr/>
        </p:nvSpPr>
        <p:spPr bwMode="auto">
          <a:xfrm>
            <a:off x="239713" y="3267075"/>
            <a:ext cx="82026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6"/>
              </a:buBlip>
            </a:pPr>
            <a:r>
              <a:rPr lang="en-US" sz="2000">
                <a:sym typeface="Wingdings" pitchFamily="2" charset="2"/>
              </a:rPr>
              <a:t>Generalized sampling theory for unions?</a:t>
            </a:r>
            <a:endParaRPr lang="en-US" sz="2000">
              <a:solidFill>
                <a:srgbClr val="FF0000"/>
              </a:solidFill>
              <a:cs typeface="Tahoma" pitchFamily="34" charset="0"/>
            </a:endParaRPr>
          </a:p>
        </p:txBody>
      </p:sp>
      <p:pic>
        <p:nvPicPr>
          <p:cNvPr id="95238" name="Picture 67"/>
          <p:cNvPicPr>
            <a:picLocks noChangeAspect="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222625" y="1414463"/>
            <a:ext cx="26987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181" descr="hmm-128x1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13763" y="3302000"/>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0" name="Rectangle 5"/>
          <p:cNvSpPr txBox="1">
            <a:spLocks noChangeArrowheads="1"/>
          </p:cNvSpPr>
          <p:nvPr/>
        </p:nvSpPr>
        <p:spPr bwMode="auto">
          <a:xfrm>
            <a:off x="4897438" y="3622675"/>
            <a:ext cx="2438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pPr>
            <a:r>
              <a:rPr lang="en-US" sz="2000" b="1">
                <a:solidFill>
                  <a:srgbClr val="FF0000"/>
                </a:solidFill>
                <a:sym typeface="Wingdings" pitchFamily="2" charset="2"/>
              </a:rPr>
              <a:t>Still developing…</a:t>
            </a:r>
            <a:endParaRPr lang="en-US" sz="2000" b="1">
              <a:solidFill>
                <a:srgbClr val="FF0000"/>
              </a:solidFill>
              <a:cs typeface="Tahoma" pitchFamily="34" charset="0"/>
            </a:endParaRPr>
          </a:p>
        </p:txBody>
      </p:sp>
      <p:sp>
        <p:nvSpPr>
          <p:cNvPr id="95241" name="Rectangle 5"/>
          <p:cNvSpPr txBox="1">
            <a:spLocks noChangeArrowheads="1"/>
          </p:cNvSpPr>
          <p:nvPr/>
        </p:nvSpPr>
        <p:spPr bwMode="auto">
          <a:xfrm>
            <a:off x="239713" y="4211638"/>
            <a:ext cx="82026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6"/>
              </a:buBlip>
            </a:pPr>
            <a:r>
              <a:rPr lang="en-US" sz="2000">
                <a:sym typeface="Wingdings" pitchFamily="2" charset="2"/>
              </a:rPr>
              <a:t>Apply CS on discretized analog models?</a:t>
            </a:r>
            <a:endParaRPr lang="en-US" sz="2000">
              <a:solidFill>
                <a:srgbClr val="FF0000"/>
              </a:solidFill>
              <a:cs typeface="Tahoma" pitchFamily="34" charset="0"/>
            </a:endParaRPr>
          </a:p>
        </p:txBody>
      </p:sp>
      <p:sp>
        <p:nvSpPr>
          <p:cNvPr id="28" name="Rectangle 5"/>
          <p:cNvSpPr txBox="1">
            <a:spLocks noChangeArrowheads="1"/>
          </p:cNvSpPr>
          <p:nvPr/>
        </p:nvSpPr>
        <p:spPr bwMode="auto">
          <a:xfrm>
            <a:off x="4897438" y="4570413"/>
            <a:ext cx="3079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pPr>
            <a:r>
              <a:rPr lang="en-US" sz="2000" b="1">
                <a:solidFill>
                  <a:srgbClr val="FF0000"/>
                </a:solidFill>
                <a:sym typeface="Wingdings" pitchFamily="2" charset="2"/>
              </a:rPr>
              <a:t>Discretization issues…</a:t>
            </a:r>
            <a:endParaRPr lang="en-US" sz="2000" b="1">
              <a:solidFill>
                <a:srgbClr val="FF0000"/>
              </a:solidFill>
              <a:cs typeface="Tahoma" pitchFamily="34" charset="0"/>
            </a:endParaRPr>
          </a:p>
        </p:txBody>
      </p:sp>
      <p:sp>
        <p:nvSpPr>
          <p:cNvPr id="29" name="Text Box 4"/>
          <p:cNvSpPr txBox="1">
            <a:spLocks noChangeArrowheads="1"/>
          </p:cNvSpPr>
          <p:nvPr/>
        </p:nvSpPr>
        <p:spPr bwMode="auto">
          <a:xfrm>
            <a:off x="239713" y="5515065"/>
            <a:ext cx="8652668" cy="400110"/>
          </a:xfrm>
          <a:prstGeom prst="rect">
            <a:avLst/>
          </a:prstGeom>
          <a:solidFill>
            <a:srgbClr val="FF0000"/>
          </a:solidFill>
          <a:ln w="9525">
            <a:solidFill>
              <a:schemeClr val="bg1"/>
            </a:solidFill>
            <a:miter lim="800000"/>
            <a:headEnd/>
            <a:tailEnd/>
          </a:ln>
        </p:spPr>
        <p:txBody>
          <a:bodyPr wrap="squar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dirty="0" smtClean="0">
                <a:solidFill>
                  <a:schemeClr val="bg1"/>
                </a:solidFill>
              </a:rPr>
              <a:t>Must combine </a:t>
            </a:r>
            <a:r>
              <a:rPr lang="en-US" sz="2000" b="1" dirty="0">
                <a:solidFill>
                  <a:schemeClr val="bg1"/>
                </a:solidFill>
              </a:rPr>
              <a:t>ideas from Sampling theory and CS recovery algorithms</a:t>
            </a:r>
          </a:p>
        </p:txBody>
      </p:sp>
      <p:pic>
        <p:nvPicPr>
          <p:cNvPr id="30" name="Picture 181" descr="hmm-128x1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13763" y="4506913"/>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AutoShape 2"/>
          <p:cNvSpPr>
            <a:spLocks noChangeArrowheads="1"/>
          </p:cNvSpPr>
          <p:nvPr/>
        </p:nvSpPr>
        <p:spPr bwMode="auto">
          <a:xfrm>
            <a:off x="1349375" y="2290763"/>
            <a:ext cx="6445250" cy="2278062"/>
          </a:xfrm>
          <a:prstGeom prst="roundRect">
            <a:avLst>
              <a:gd name="adj" fmla="val 16667"/>
            </a:avLst>
          </a:prstGeom>
          <a:solidFill>
            <a:schemeClr val="accent2"/>
          </a:solidFill>
          <a:ln w="9525" algn="ctr">
            <a:solidFill>
              <a:schemeClr val="tx1"/>
            </a:solidFill>
            <a:round/>
            <a:headEnd/>
            <a:tailEnd/>
          </a:ln>
        </p:spPr>
        <p:txBody>
          <a:bodyPr wrap="none" anchor="ctr"/>
          <a:lstStyle/>
          <a:p>
            <a:endParaRPr lang="he-IL"/>
          </a:p>
        </p:txBody>
      </p:sp>
      <p:sp>
        <p:nvSpPr>
          <p:cNvPr id="96259" name="Text Box 3"/>
          <p:cNvSpPr txBox="1">
            <a:spLocks noChangeArrowheads="1"/>
          </p:cNvSpPr>
          <p:nvPr/>
        </p:nvSpPr>
        <p:spPr bwMode="auto">
          <a:xfrm>
            <a:off x="1490663" y="2644775"/>
            <a:ext cx="6162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lnSpc>
                <a:spcPct val="120000"/>
              </a:lnSpc>
            </a:pPr>
            <a:r>
              <a:rPr lang="en-US" sz="4000" b="1">
                <a:solidFill>
                  <a:srgbClr val="FFFF66"/>
                </a:solidFill>
              </a:rPr>
              <a:t>– Part 4 –</a:t>
            </a:r>
            <a:endParaRPr lang="en-US" sz="4000">
              <a:solidFill>
                <a:schemeClr val="bg1"/>
              </a:solidFill>
            </a:endParaRPr>
          </a:p>
          <a:p>
            <a:pPr algn="ctr" eaLnBrk="1" hangingPunct="1">
              <a:lnSpc>
                <a:spcPct val="120000"/>
              </a:lnSpc>
            </a:pPr>
            <a:r>
              <a:rPr lang="en-US" sz="4000" b="1">
                <a:solidFill>
                  <a:srgbClr val="FFFF66"/>
                </a:solidFill>
              </a:rPr>
              <a:t>Xampling</a:t>
            </a:r>
          </a:p>
        </p:txBody>
      </p:sp>
      <p:sp>
        <p:nvSpPr>
          <p:cNvPr id="7" name="Rectangle 3"/>
          <p:cNvSpPr txBox="1">
            <a:spLocks noChangeArrowheads="1"/>
          </p:cNvSpPr>
          <p:nvPr/>
        </p:nvSpPr>
        <p:spPr bwMode="auto">
          <a:xfrm>
            <a:off x="7653338" y="6018213"/>
            <a:ext cx="1423987" cy="423862"/>
          </a:xfrm>
          <a:prstGeom prst="rect">
            <a:avLst/>
          </a:prstGeom>
          <a:noFill/>
          <a:ln>
            <a:noFill/>
          </a:ln>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SzPct val="75000"/>
              <a:buFontTx/>
              <a:buNone/>
              <a:defRPr/>
            </a:pPr>
            <a:r>
              <a:rPr lang="en-US" sz="2000" dirty="0" smtClean="0">
                <a:solidFill>
                  <a:schemeClr val="bg1">
                    <a:lumMod val="50000"/>
                  </a:schemeClr>
                </a:solidFill>
                <a:sym typeface="Wingdings" pitchFamily="2" charset="2"/>
              </a:rPr>
              <a:t></a:t>
            </a:r>
            <a:r>
              <a:rPr lang="en-US" sz="2000" dirty="0" smtClean="0">
                <a:solidFill>
                  <a:schemeClr val="bg1">
                    <a:lumMod val="50000"/>
                  </a:schemeClr>
                </a:solidFill>
              </a:rPr>
              <a:t> Outline</a:t>
            </a:r>
          </a:p>
        </p:txBody>
      </p:sp>
      <p:sp>
        <p:nvSpPr>
          <p:cNvPr id="8" name="Rectangle 7">
            <a:hlinkClick r:id="rId2" action="ppaction://hlinksldjump"/>
          </p:cNvPr>
          <p:cNvSpPr/>
          <p:nvPr/>
        </p:nvSpPr>
        <p:spPr>
          <a:xfrm>
            <a:off x="7564438" y="5940425"/>
            <a:ext cx="1512887" cy="574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sp>
        <p:nvSpPr>
          <p:cNvPr id="9" name="Rectangle 4"/>
          <p:cNvSpPr txBox="1">
            <a:spLocks noChangeArrowheads="1"/>
          </p:cNvSpPr>
          <p:nvPr/>
        </p:nvSpPr>
        <p:spPr bwMode="auto">
          <a:xfrm>
            <a:off x="74613" y="5716588"/>
            <a:ext cx="4794250" cy="798512"/>
          </a:xfrm>
          <a:prstGeom prst="rect">
            <a:avLst/>
          </a:prstGeom>
          <a:noFill/>
          <a:ln w="9525">
            <a:noFill/>
            <a:miter lim="800000"/>
            <a:headEnd/>
            <a:tailEnd/>
          </a:ln>
        </p:spPr>
        <p:txBody>
          <a:bodyPr/>
          <a:lstStyle/>
          <a:p>
            <a:pPr marL="342900" lvl="1" indent="-342900" eaLnBrk="0" hangingPunct="0">
              <a:spcBef>
                <a:spcPct val="20000"/>
              </a:spcBef>
              <a:buSzPct val="75000"/>
              <a:buFontTx/>
              <a:buBlip>
                <a:blip r:embed="rId3"/>
              </a:buBlip>
              <a:defRPr/>
            </a:pPr>
            <a:r>
              <a:rPr lang="en-US" sz="2000" kern="0" dirty="0" err="1">
                <a:latin typeface="+mn-lt"/>
                <a:cs typeface="+mn-cs"/>
              </a:rPr>
              <a:t>CS+Sampling</a:t>
            </a:r>
            <a:r>
              <a:rPr lang="en-US" sz="2000" kern="0" dirty="0">
                <a:latin typeface="+mn-lt"/>
                <a:cs typeface="+mn-cs"/>
              </a:rPr>
              <a:t> = </a:t>
            </a:r>
            <a:r>
              <a:rPr lang="en-US" sz="2000" kern="0" dirty="0" err="1">
                <a:latin typeface="+mn-lt"/>
                <a:cs typeface="+mn-cs"/>
              </a:rPr>
              <a:t>Xampling</a:t>
            </a:r>
            <a:endParaRPr lang="en-US" sz="2000" kern="0" dirty="0">
              <a:latin typeface="+mn-lt"/>
              <a:cs typeface="+mn-cs"/>
            </a:endParaRPr>
          </a:p>
          <a:p>
            <a:pPr marL="342900" indent="-342900" eaLnBrk="0" hangingPunct="0">
              <a:spcBef>
                <a:spcPct val="20000"/>
              </a:spcBef>
              <a:buSzPct val="75000"/>
              <a:buFontTx/>
              <a:buBlip>
                <a:blip r:embed="rId3"/>
              </a:buBlip>
              <a:defRPr/>
            </a:pPr>
            <a:r>
              <a:rPr lang="en-US" sz="2000" kern="0" dirty="0">
                <a:latin typeface="+mn-lt"/>
                <a:cs typeface="+mn-cs"/>
              </a:rPr>
              <a:t>X prefix for compression, e.g. </a:t>
            </a:r>
            <a:r>
              <a:rPr lang="en-US" sz="2000" kern="0" dirty="0" err="1">
                <a:latin typeface="+mn-lt"/>
                <a:cs typeface="+mn-cs"/>
              </a:rPr>
              <a:t>DivX</a:t>
            </a:r>
            <a:endParaRPr lang="en-US" sz="2000" kern="0" dirty="0">
              <a:latin typeface="+mn-lt"/>
              <a:cs typeface="+mn-cs"/>
            </a:endParaRPr>
          </a:p>
        </p:txBody>
      </p:sp>
      <p:sp>
        <p:nvSpPr>
          <p:cNvPr id="10" name="Rectangle 4"/>
          <p:cNvSpPr txBox="1">
            <a:spLocks noChangeArrowheads="1"/>
          </p:cNvSpPr>
          <p:nvPr/>
        </p:nvSpPr>
        <p:spPr bwMode="auto">
          <a:xfrm>
            <a:off x="1014413" y="4664075"/>
            <a:ext cx="7115175" cy="477838"/>
          </a:xfrm>
          <a:prstGeom prst="rect">
            <a:avLst/>
          </a:prstGeom>
          <a:noFill/>
          <a:ln w="9525">
            <a:noFill/>
            <a:miter lim="800000"/>
            <a:headEnd/>
            <a:tailEnd/>
          </a:ln>
        </p:spPr>
        <p:txBody>
          <a:bodyPr/>
          <a:lstStyle/>
          <a:p>
            <a:pPr algn="ctr" eaLnBrk="0" hangingPunct="0">
              <a:spcBef>
                <a:spcPct val="20000"/>
              </a:spcBef>
              <a:buSzPct val="75000"/>
              <a:defRPr/>
            </a:pPr>
            <a:r>
              <a:rPr lang="en-US" sz="2400" b="1" kern="0" dirty="0">
                <a:latin typeface="+mn-lt"/>
                <a:cs typeface="+mn-cs"/>
              </a:rPr>
              <a:t>Functional approach to sub-</a:t>
            </a:r>
            <a:r>
              <a:rPr lang="en-US" sz="2400" b="1" kern="0" dirty="0" err="1">
                <a:latin typeface="+mn-lt"/>
                <a:cs typeface="+mn-cs"/>
              </a:rPr>
              <a:t>Nyquist</a:t>
            </a:r>
            <a:r>
              <a:rPr lang="en-US" sz="2400" b="1" kern="0" dirty="0">
                <a:latin typeface="+mn-lt"/>
                <a:cs typeface="+mn-cs"/>
              </a:rPr>
              <a:t> in a Union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800" b="1">
                <a:solidFill>
                  <a:srgbClr val="FFFFFF"/>
                </a:solidFill>
              </a:rPr>
              <a:t>Sampling: “Analog Girl in a Digital World…” </a:t>
            </a:r>
            <a:r>
              <a:rPr lang="en-US" sz="2400" b="1">
                <a:solidFill>
                  <a:srgbClr val="FFFFFF"/>
                </a:solidFill>
              </a:rPr>
              <a:t> Judy Gorman 99</a:t>
            </a:r>
            <a:endParaRPr lang="en-US" sz="3600" b="1">
              <a:solidFill>
                <a:srgbClr val="FFFFFF"/>
              </a:solidFill>
            </a:endParaRPr>
          </a:p>
        </p:txBody>
      </p:sp>
      <p:pic>
        <p:nvPicPr>
          <p:cNvPr id="39939" name="Picture 9" descr="ipod_nano_silver"/>
          <p:cNvPicPr>
            <a:picLocks noChangeAspect="1" noChangeArrowheads="1"/>
          </p:cNvPicPr>
          <p:nvPr/>
        </p:nvPicPr>
        <p:blipFill>
          <a:blip r:embed="rId6" cstate="print">
            <a:extLst>
              <a:ext uri="{28A0092B-C50C-407E-A947-70E740481C1C}">
                <a14:useLocalDpi xmlns:a14="http://schemas.microsoft.com/office/drawing/2010/main" val="0"/>
              </a:ext>
            </a:extLst>
          </a:blip>
          <a:srcRect l="27444" r="27444"/>
          <a:stretch>
            <a:fillRect/>
          </a:stretch>
        </p:blipFill>
        <p:spPr bwMode="auto">
          <a:xfrm>
            <a:off x="7308850" y="5284788"/>
            <a:ext cx="458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0" descr="digitalcamera"/>
          <p:cNvPicPr>
            <a:picLocks noChangeAspect="1" noChangeArrowheads="1"/>
          </p:cNvPicPr>
          <p:nvPr/>
        </p:nvPicPr>
        <p:blipFill>
          <a:blip r:embed="rId7" cstate="print">
            <a:extLst>
              <a:ext uri="{28A0092B-C50C-407E-A947-70E740481C1C}">
                <a14:useLocalDpi xmlns:a14="http://schemas.microsoft.com/office/drawing/2010/main" val="0"/>
              </a:ext>
            </a:extLst>
          </a:blip>
          <a:srcRect l="2444" t="2361" r="48634" b="1501"/>
          <a:stretch>
            <a:fillRect/>
          </a:stretch>
        </p:blipFill>
        <p:spPr bwMode="auto">
          <a:xfrm>
            <a:off x="6227763" y="5221288"/>
            <a:ext cx="81915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1" descr="digitalvideocamera"/>
          <p:cNvPicPr>
            <a:picLocks noChangeAspect="1" noChangeArrowheads="1"/>
          </p:cNvPicPr>
          <p:nvPr/>
        </p:nvPicPr>
        <p:blipFill>
          <a:blip r:embed="rId8" cstate="print">
            <a:clrChange>
              <a:clrFrom>
                <a:srgbClr val="FAFAFA"/>
              </a:clrFrom>
              <a:clrTo>
                <a:srgbClr val="FAFAFA">
                  <a:alpha val="0"/>
                </a:srgbClr>
              </a:clrTo>
            </a:clrChange>
            <a:extLst>
              <a:ext uri="{28A0092B-C50C-407E-A947-70E740481C1C}">
                <a14:useLocalDpi xmlns:a14="http://schemas.microsoft.com/office/drawing/2010/main" val="0"/>
              </a:ext>
            </a:extLst>
          </a:blip>
          <a:srcRect/>
          <a:stretch>
            <a:fillRect/>
          </a:stretch>
        </p:blipFill>
        <p:spPr bwMode="auto">
          <a:xfrm>
            <a:off x="8027988" y="5184775"/>
            <a:ext cx="1116012"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Line 12"/>
          <p:cNvSpPr>
            <a:spLocks noChangeShapeType="1"/>
          </p:cNvSpPr>
          <p:nvPr/>
        </p:nvSpPr>
        <p:spPr bwMode="auto">
          <a:xfrm>
            <a:off x="6011863" y="1311275"/>
            <a:ext cx="0" cy="508476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24583" name="Text Box 13"/>
          <p:cNvSpPr txBox="1">
            <a:spLocks noChangeArrowheads="1"/>
          </p:cNvSpPr>
          <p:nvPr/>
        </p:nvSpPr>
        <p:spPr bwMode="auto">
          <a:xfrm>
            <a:off x="6256338" y="1265238"/>
            <a:ext cx="26082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a:solidFill>
                  <a:srgbClr val="000000"/>
                </a:solidFill>
                <a:cs typeface="Tahoma" pitchFamily="34" charset="0"/>
              </a:rPr>
              <a:t>Digital world</a:t>
            </a:r>
          </a:p>
        </p:txBody>
      </p:sp>
      <p:sp>
        <p:nvSpPr>
          <p:cNvPr id="39944" name="Line 14"/>
          <p:cNvSpPr>
            <a:spLocks noChangeShapeType="1"/>
          </p:cNvSpPr>
          <p:nvPr/>
        </p:nvSpPr>
        <p:spPr bwMode="auto">
          <a:xfrm>
            <a:off x="2879725" y="1311275"/>
            <a:ext cx="0" cy="5084763"/>
          </a:xfrm>
          <a:prstGeom prst="line">
            <a:avLst/>
          </a:prstGeom>
          <a:noFill/>
          <a:ln w="381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24585" name="Text Box 15"/>
          <p:cNvSpPr txBox="1">
            <a:spLocks noChangeArrowheads="1"/>
          </p:cNvSpPr>
          <p:nvPr/>
        </p:nvSpPr>
        <p:spPr bwMode="auto">
          <a:xfrm>
            <a:off x="142875" y="1277938"/>
            <a:ext cx="269716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a:solidFill>
                  <a:srgbClr val="000000"/>
                </a:solidFill>
                <a:cs typeface="Tahoma" pitchFamily="34" charset="0"/>
              </a:rPr>
              <a:t>Analog world</a:t>
            </a:r>
          </a:p>
        </p:txBody>
      </p:sp>
      <p:grpSp>
        <p:nvGrpSpPr>
          <p:cNvPr id="24586" name="Group 16"/>
          <p:cNvGrpSpPr>
            <a:grpSpLocks/>
          </p:cNvGrpSpPr>
          <p:nvPr/>
        </p:nvGrpSpPr>
        <p:grpSpPr bwMode="auto">
          <a:xfrm>
            <a:off x="234950" y="1778000"/>
            <a:ext cx="1527175" cy="1862138"/>
            <a:chOff x="1020" y="2205"/>
            <a:chExt cx="817" cy="1044"/>
          </a:xfrm>
        </p:grpSpPr>
        <p:sp>
          <p:nvSpPr>
            <p:cNvPr id="24605" name="Line 17"/>
            <p:cNvSpPr>
              <a:spLocks noChangeShapeType="1"/>
            </p:cNvSpPr>
            <p:nvPr/>
          </p:nvSpPr>
          <p:spPr bwMode="auto">
            <a:xfrm>
              <a:off x="1020" y="3203"/>
              <a:ext cx="817"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24606" name="Line 18"/>
            <p:cNvSpPr>
              <a:spLocks noChangeShapeType="1"/>
            </p:cNvSpPr>
            <p:nvPr/>
          </p:nvSpPr>
          <p:spPr bwMode="auto">
            <a:xfrm flipV="1">
              <a:off x="1066" y="2568"/>
              <a:ext cx="0" cy="681"/>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24607" name="Freeform 19"/>
            <p:cNvSpPr>
              <a:spLocks/>
            </p:cNvSpPr>
            <p:nvPr/>
          </p:nvSpPr>
          <p:spPr bwMode="auto">
            <a:xfrm>
              <a:off x="1066" y="2607"/>
              <a:ext cx="680" cy="520"/>
            </a:xfrm>
            <a:custGeom>
              <a:avLst/>
              <a:gdLst>
                <a:gd name="T0" fmla="*/ 0 w 680"/>
                <a:gd name="T1" fmla="*/ 233 h 520"/>
                <a:gd name="T2" fmla="*/ 45 w 680"/>
                <a:gd name="T3" fmla="*/ 460 h 520"/>
                <a:gd name="T4" fmla="*/ 90 w 680"/>
                <a:gd name="T5" fmla="*/ 324 h 520"/>
                <a:gd name="T6" fmla="*/ 181 w 680"/>
                <a:gd name="T7" fmla="*/ 7 h 520"/>
                <a:gd name="T8" fmla="*/ 226 w 680"/>
                <a:gd name="T9" fmla="*/ 279 h 520"/>
                <a:gd name="T10" fmla="*/ 317 w 680"/>
                <a:gd name="T11" fmla="*/ 279 h 520"/>
                <a:gd name="T12" fmla="*/ 408 w 680"/>
                <a:gd name="T13" fmla="*/ 97 h 520"/>
                <a:gd name="T14" fmla="*/ 499 w 680"/>
                <a:gd name="T15" fmla="*/ 460 h 520"/>
                <a:gd name="T16" fmla="*/ 589 w 680"/>
                <a:gd name="T17" fmla="*/ 460 h 520"/>
                <a:gd name="T18" fmla="*/ 680 w 680"/>
                <a:gd name="T19" fmla="*/ 279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24608" name="Text Box 20"/>
            <p:cNvSpPr txBox="1">
              <a:spLocks noChangeArrowheads="1"/>
            </p:cNvSpPr>
            <p:nvPr/>
          </p:nvSpPr>
          <p:spPr bwMode="auto">
            <a:xfrm>
              <a:off x="1352" y="2205"/>
              <a:ext cx="99"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a:endParaRPr lang="ru-RU" sz="1600">
                <a:solidFill>
                  <a:srgbClr val="000000"/>
                </a:solidFill>
                <a:latin typeface="Times New Roman" pitchFamily="18" charset="0"/>
              </a:endParaRPr>
            </a:p>
          </p:txBody>
        </p:sp>
      </p:grpSp>
      <p:pic>
        <p:nvPicPr>
          <p:cNvPr id="39947" name="Picture 21" descr="ea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900" y="5041900"/>
            <a:ext cx="95408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22" descr="cat_ey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1913" y="5041900"/>
            <a:ext cx="136842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9" name="Rectangle 23"/>
          <p:cNvSpPr>
            <a:spLocks noChangeArrowheads="1"/>
          </p:cNvSpPr>
          <p:nvPr/>
        </p:nvSpPr>
        <p:spPr bwMode="auto">
          <a:xfrm>
            <a:off x="3427413" y="3409950"/>
            <a:ext cx="1944687" cy="1008063"/>
          </a:xfrm>
          <a:prstGeom prst="rect">
            <a:avLst/>
          </a:prstGeom>
          <a:solidFill>
            <a:schemeClr val="accent1"/>
          </a:solidFill>
          <a:ln w="9525">
            <a:solidFill>
              <a:schemeClr val="tx1"/>
            </a:solidFill>
            <a:miter lim="800000"/>
            <a:headEnd/>
            <a:tailEnd/>
          </a:ln>
        </p:spPr>
        <p:txBody>
          <a:bodyPr wrap="none" anchor="ctr"/>
          <a:lstStyle/>
          <a:p>
            <a:pPr algn="ctr" rtl="1"/>
            <a:r>
              <a:rPr lang="en-US" sz="2200">
                <a:solidFill>
                  <a:srgbClr val="000000"/>
                </a:solidFill>
                <a:cs typeface="Tahoma" pitchFamily="34" charset="0"/>
              </a:rPr>
              <a:t>Reconstruction</a:t>
            </a:r>
          </a:p>
          <a:p>
            <a:pPr algn="ctr" rtl="1"/>
            <a:r>
              <a:rPr lang="en-US" sz="2200">
                <a:solidFill>
                  <a:srgbClr val="000000"/>
                </a:solidFill>
                <a:cs typeface="Tahoma" pitchFamily="34" charset="0"/>
              </a:rPr>
              <a:t>D2A</a:t>
            </a:r>
          </a:p>
        </p:txBody>
      </p:sp>
      <p:sp>
        <p:nvSpPr>
          <p:cNvPr id="39950" name="Rectangle 24"/>
          <p:cNvSpPr>
            <a:spLocks noChangeArrowheads="1"/>
          </p:cNvSpPr>
          <p:nvPr/>
        </p:nvSpPr>
        <p:spPr bwMode="auto">
          <a:xfrm>
            <a:off x="3427413" y="2079625"/>
            <a:ext cx="1944687" cy="1008063"/>
          </a:xfrm>
          <a:prstGeom prst="rect">
            <a:avLst/>
          </a:prstGeom>
          <a:solidFill>
            <a:schemeClr val="accent1"/>
          </a:solidFill>
          <a:ln w="9525">
            <a:solidFill>
              <a:schemeClr val="tx1"/>
            </a:solidFill>
            <a:miter lim="800000"/>
            <a:headEnd/>
            <a:tailEnd/>
          </a:ln>
        </p:spPr>
        <p:txBody>
          <a:bodyPr wrap="none" anchor="ctr"/>
          <a:lstStyle/>
          <a:p>
            <a:pPr algn="ctr"/>
            <a:r>
              <a:rPr lang="en-US" sz="2200">
                <a:solidFill>
                  <a:srgbClr val="000000"/>
                </a:solidFill>
                <a:cs typeface="Tahoma" pitchFamily="34" charset="0"/>
              </a:rPr>
              <a:t>Sampling</a:t>
            </a:r>
          </a:p>
          <a:p>
            <a:pPr algn="ctr"/>
            <a:r>
              <a:rPr lang="en-US" sz="2200">
                <a:solidFill>
                  <a:srgbClr val="000000"/>
                </a:solidFill>
                <a:cs typeface="Tahoma" pitchFamily="34" charset="0"/>
              </a:rPr>
              <a:t>A2D</a:t>
            </a:r>
          </a:p>
        </p:txBody>
      </p:sp>
      <p:sp>
        <p:nvSpPr>
          <p:cNvPr id="39951" name="Line 25"/>
          <p:cNvSpPr>
            <a:spLocks noChangeShapeType="1"/>
          </p:cNvSpPr>
          <p:nvPr/>
        </p:nvSpPr>
        <p:spPr bwMode="auto">
          <a:xfrm>
            <a:off x="2008188" y="2595563"/>
            <a:ext cx="1404937"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9952" name="Line 26"/>
          <p:cNvSpPr>
            <a:spLocks noChangeShapeType="1"/>
          </p:cNvSpPr>
          <p:nvPr/>
        </p:nvSpPr>
        <p:spPr bwMode="auto">
          <a:xfrm>
            <a:off x="5376863" y="2568575"/>
            <a:ext cx="1223962" cy="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9953" name="Line 27"/>
          <p:cNvSpPr>
            <a:spLocks noChangeShapeType="1"/>
          </p:cNvSpPr>
          <p:nvPr/>
        </p:nvSpPr>
        <p:spPr bwMode="auto">
          <a:xfrm>
            <a:off x="2001838" y="3900488"/>
            <a:ext cx="1439862" cy="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39954" name="Line 28"/>
          <p:cNvSpPr>
            <a:spLocks noChangeShapeType="1"/>
          </p:cNvSpPr>
          <p:nvPr/>
        </p:nvSpPr>
        <p:spPr bwMode="auto">
          <a:xfrm>
            <a:off x="5375275" y="3929063"/>
            <a:ext cx="1223963" cy="0"/>
          </a:xfrm>
          <a:prstGeom prst="line">
            <a:avLst/>
          </a:prstGeom>
          <a:noFill/>
          <a:ln w="5715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206883"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24225" y="5160963"/>
            <a:ext cx="91122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85"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99000" y="5160963"/>
            <a:ext cx="904875" cy="124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Text Box 40"/>
          <p:cNvSpPr txBox="1">
            <a:spLocks noChangeArrowheads="1"/>
          </p:cNvSpPr>
          <p:nvPr/>
        </p:nvSpPr>
        <p:spPr bwMode="auto">
          <a:xfrm>
            <a:off x="6948488" y="26876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endParaRPr lang="ru-RU">
              <a:solidFill>
                <a:srgbClr val="000000"/>
              </a:solidFill>
            </a:endParaRPr>
          </a:p>
        </p:txBody>
      </p:sp>
      <p:sp>
        <p:nvSpPr>
          <p:cNvPr id="24598" name="Text Box 41"/>
          <p:cNvSpPr txBox="1">
            <a:spLocks noChangeArrowheads="1"/>
          </p:cNvSpPr>
          <p:nvPr/>
        </p:nvSpPr>
        <p:spPr bwMode="auto">
          <a:xfrm>
            <a:off x="6729413" y="2868613"/>
            <a:ext cx="24177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solidFill>
                  <a:srgbClr val="000000"/>
                </a:solidFill>
              </a:rPr>
              <a:t> Signal processing </a:t>
            </a:r>
          </a:p>
          <a:p>
            <a:pPr eaLnBrk="1" hangingPunct="1">
              <a:buSzPct val="75000"/>
              <a:buFontTx/>
              <a:buBlip>
                <a:blip r:embed="rId13"/>
              </a:buBlip>
            </a:pPr>
            <a:r>
              <a:rPr lang="en-US" sz="2000">
                <a:solidFill>
                  <a:srgbClr val="000000"/>
                </a:solidFill>
              </a:rPr>
              <a:t> Image denoising</a:t>
            </a:r>
          </a:p>
          <a:p>
            <a:pPr eaLnBrk="1" hangingPunct="1">
              <a:buSzPct val="75000"/>
              <a:buFontTx/>
              <a:buBlip>
                <a:blip r:embed="rId13"/>
              </a:buBlip>
            </a:pPr>
            <a:r>
              <a:rPr lang="en-US" sz="2000">
                <a:solidFill>
                  <a:srgbClr val="000000"/>
                </a:solidFill>
              </a:rPr>
              <a:t> Analysis…</a:t>
            </a:r>
          </a:p>
        </p:txBody>
      </p:sp>
      <p:pic>
        <p:nvPicPr>
          <p:cNvPr id="39960" name="Picture 36" descr="addin_tmp"/>
          <p:cNvPicPr>
            <a:picLocks noChangeAspect="1" noChangeArrowheads="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707188" y="2376488"/>
            <a:ext cx="3651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1" name="Picture 34" descr="addin_tmp"/>
          <p:cNvPicPr>
            <a:picLocks noChangeAspect="1" noChangeArrowheads="1"/>
          </p:cNvPicPr>
          <p:nvPr>
            <p:custDataLst>
              <p:tags r:id="rId2"/>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017713" y="2273300"/>
            <a:ext cx="4016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2" name="Picture 35" descr="addin_tmp"/>
          <p:cNvPicPr>
            <a:picLocks noChangeAspect="1" noChangeArrowheads="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027238" y="3516313"/>
            <a:ext cx="4016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63" name="Text Box 47"/>
          <p:cNvSpPr txBox="1">
            <a:spLocks noChangeArrowheads="1"/>
          </p:cNvSpPr>
          <p:nvPr/>
        </p:nvSpPr>
        <p:spPr bwMode="auto">
          <a:xfrm>
            <a:off x="3449638" y="4522788"/>
            <a:ext cx="1825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solidFill>
                  <a:srgbClr val="000000"/>
                </a:solidFill>
              </a:rPr>
              <a:t>(Interpolation)</a:t>
            </a:r>
          </a:p>
        </p:txBody>
      </p:sp>
      <p:sp>
        <p:nvSpPr>
          <p:cNvPr id="24603" name="Text Box 20"/>
          <p:cNvSpPr txBox="1">
            <a:spLocks noChangeArrowheads="1"/>
          </p:cNvSpPr>
          <p:nvPr/>
        </p:nvSpPr>
        <p:spPr bwMode="auto">
          <a:xfrm>
            <a:off x="374650" y="3683000"/>
            <a:ext cx="134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solidFill>
                  <a:srgbClr val="000000"/>
                </a:solidFill>
                <a:cs typeface="Tahoma" pitchFamily="34" charset="0"/>
              </a:rPr>
              <a:t> Music</a:t>
            </a:r>
          </a:p>
          <a:p>
            <a:pPr eaLnBrk="1" hangingPunct="1">
              <a:buSzPct val="75000"/>
              <a:buFontTx/>
              <a:buBlip>
                <a:blip r:embed="rId13"/>
              </a:buBlip>
            </a:pPr>
            <a:r>
              <a:rPr lang="en-US" sz="2000">
                <a:solidFill>
                  <a:srgbClr val="000000"/>
                </a:solidFill>
                <a:cs typeface="Tahoma" pitchFamily="34" charset="0"/>
              </a:rPr>
              <a:t> Radar</a:t>
            </a:r>
          </a:p>
          <a:p>
            <a:pPr eaLnBrk="1" hangingPunct="1">
              <a:buSzPct val="75000"/>
              <a:buFontTx/>
              <a:buBlip>
                <a:blip r:embed="rId13"/>
              </a:buBlip>
            </a:pPr>
            <a:r>
              <a:rPr lang="en-US" sz="2000">
                <a:solidFill>
                  <a:srgbClr val="000000"/>
                </a:solidFill>
                <a:cs typeface="Tahoma" pitchFamily="34" charset="0"/>
              </a:rPr>
              <a:t> Image…</a:t>
            </a:r>
          </a:p>
        </p:txBody>
      </p:sp>
      <p:sp>
        <p:nvSpPr>
          <p:cNvPr id="33" name="Text Box 41"/>
          <p:cNvSpPr txBox="1">
            <a:spLocks noChangeArrowheads="1"/>
          </p:cNvSpPr>
          <p:nvPr/>
        </p:nvSpPr>
        <p:spPr bwMode="auto">
          <a:xfrm>
            <a:off x="2563813" y="3746500"/>
            <a:ext cx="37480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3"/>
              </a:buBlip>
            </a:pPr>
            <a:r>
              <a:rPr lang="en-US" sz="2000">
                <a:solidFill>
                  <a:srgbClr val="000000"/>
                </a:solidFill>
              </a:rPr>
              <a:t> Very high sampling rates:</a:t>
            </a:r>
          </a:p>
          <a:p>
            <a:pPr eaLnBrk="1" hangingPunct="1">
              <a:buSzPct val="75000"/>
            </a:pPr>
            <a:r>
              <a:rPr lang="en-US" sz="2000">
                <a:solidFill>
                  <a:srgbClr val="000000"/>
                </a:solidFill>
              </a:rPr>
              <a:t>    hardware excessive solutions</a:t>
            </a:r>
          </a:p>
          <a:p>
            <a:pPr eaLnBrk="1" hangingPunct="1">
              <a:buSzPct val="75000"/>
              <a:buFontTx/>
              <a:buBlip>
                <a:blip r:embed="rId13"/>
              </a:buBlip>
            </a:pPr>
            <a:r>
              <a:rPr lang="en-US" sz="2000">
                <a:solidFill>
                  <a:srgbClr val="000000"/>
                </a:solidFill>
              </a:rPr>
              <a:t>  High DSP rates</a:t>
            </a:r>
          </a:p>
          <a:p>
            <a:pPr eaLnBrk="1" hangingPunct="1">
              <a:buSzPct val="75000"/>
              <a:buFontTx/>
              <a:buBlip>
                <a:blip r:embed="rId13"/>
              </a:buBlip>
            </a:pPr>
            <a:endParaRPr lang="en-US" sz="2000">
              <a:solidFill>
                <a:srgbClr val="000000"/>
              </a:solidFill>
            </a:endParaRPr>
          </a:p>
          <a:p>
            <a:pPr eaLnBrk="1" hangingPunct="1">
              <a:buSzPct val="75000"/>
            </a:pPr>
            <a:endParaRPr lang="en-US" sz="2000">
              <a:solidFill>
                <a:srgbClr val="000000"/>
              </a:solidFill>
            </a:endParaRPr>
          </a:p>
          <a:p>
            <a:pPr eaLnBrk="1" hangingPunct="1">
              <a:buSzPct val="75000"/>
            </a:pPr>
            <a:r>
              <a:rPr lang="en-US" sz="2000">
                <a:solidFill>
                  <a:srgbClr val="000000"/>
                </a:solidFill>
              </a:rPr>
              <a:t>   </a:t>
            </a:r>
          </a:p>
          <a:p>
            <a:pPr eaLnBrk="1" hangingPunct="1">
              <a:buSzPct val="75000"/>
            </a:pPr>
            <a:endParaRPr lang="en-US" sz="2000">
              <a:solidFill>
                <a:srgbClr val="000000"/>
              </a:solidFill>
            </a:endParaRPr>
          </a:p>
        </p:txBody>
      </p:sp>
    </p:spTree>
    <p:extLst>
      <p:ext uri="{BB962C8B-B14F-4D97-AF65-F5344CB8AC3E}">
        <p14:creationId xmlns:p14="http://schemas.microsoft.com/office/powerpoint/2010/main" val="1722896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68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688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1" fill="hold" grpId="0" nodeType="clickEffect">
                                  <p:stCondLst>
                                    <p:cond delay="0"/>
                                  </p:stCondLst>
                                  <p:childTnLst>
                                    <p:anim calcmode="lin" valueType="num">
                                      <p:cBhvr additive="base">
                                        <p:cTn id="12" dur="500"/>
                                        <p:tgtEl>
                                          <p:spTgt spid="39951"/>
                                        </p:tgtEl>
                                        <p:attrNameLst>
                                          <p:attrName>ppt_x</p:attrName>
                                        </p:attrNameLst>
                                      </p:cBhvr>
                                      <p:tavLst>
                                        <p:tav tm="0">
                                          <p:val>
                                            <p:strVal val="ppt_x"/>
                                          </p:val>
                                        </p:tav>
                                        <p:tav tm="100000">
                                          <p:val>
                                            <p:strVal val="ppt_x"/>
                                          </p:val>
                                        </p:tav>
                                      </p:tavLst>
                                    </p:anim>
                                    <p:anim calcmode="lin" valueType="num">
                                      <p:cBhvr additive="base">
                                        <p:cTn id="13" dur="500"/>
                                        <p:tgtEl>
                                          <p:spTgt spid="39951"/>
                                        </p:tgtEl>
                                        <p:attrNameLst>
                                          <p:attrName>ppt_y</p:attrName>
                                        </p:attrNameLst>
                                      </p:cBhvr>
                                      <p:tavLst>
                                        <p:tav tm="0">
                                          <p:val>
                                            <p:strVal val="ppt_y"/>
                                          </p:val>
                                        </p:tav>
                                        <p:tav tm="100000">
                                          <p:val>
                                            <p:strVal val="0-ppt_h/2"/>
                                          </p:val>
                                        </p:tav>
                                      </p:tavLst>
                                    </p:anim>
                                    <p:set>
                                      <p:cBhvr>
                                        <p:cTn id="14" dur="1" fill="hold">
                                          <p:stCondLst>
                                            <p:cond delay="499"/>
                                          </p:stCondLst>
                                        </p:cTn>
                                        <p:tgtEl>
                                          <p:spTgt spid="39951"/>
                                        </p:tgtEl>
                                        <p:attrNameLst>
                                          <p:attrName>style.visibility</p:attrName>
                                        </p:attrNameLst>
                                      </p:cBhvr>
                                      <p:to>
                                        <p:strVal val="hidden"/>
                                      </p:to>
                                    </p:set>
                                  </p:childTnLst>
                                </p:cTn>
                              </p:par>
                              <p:par>
                                <p:cTn id="15" presetID="2" presetClass="exit" presetSubtype="1" fill="hold" grpId="0" nodeType="withEffect">
                                  <p:stCondLst>
                                    <p:cond delay="0"/>
                                  </p:stCondLst>
                                  <p:childTnLst>
                                    <p:anim calcmode="lin" valueType="num">
                                      <p:cBhvr additive="base">
                                        <p:cTn id="16" dur="500"/>
                                        <p:tgtEl>
                                          <p:spTgt spid="39950"/>
                                        </p:tgtEl>
                                        <p:attrNameLst>
                                          <p:attrName>ppt_x</p:attrName>
                                        </p:attrNameLst>
                                      </p:cBhvr>
                                      <p:tavLst>
                                        <p:tav tm="0">
                                          <p:val>
                                            <p:strVal val="ppt_x"/>
                                          </p:val>
                                        </p:tav>
                                        <p:tav tm="100000">
                                          <p:val>
                                            <p:strVal val="ppt_x"/>
                                          </p:val>
                                        </p:tav>
                                      </p:tavLst>
                                    </p:anim>
                                    <p:anim calcmode="lin" valueType="num">
                                      <p:cBhvr additive="base">
                                        <p:cTn id="17" dur="500"/>
                                        <p:tgtEl>
                                          <p:spTgt spid="39950"/>
                                        </p:tgtEl>
                                        <p:attrNameLst>
                                          <p:attrName>ppt_y</p:attrName>
                                        </p:attrNameLst>
                                      </p:cBhvr>
                                      <p:tavLst>
                                        <p:tav tm="0">
                                          <p:val>
                                            <p:strVal val="ppt_y"/>
                                          </p:val>
                                        </p:tav>
                                        <p:tav tm="100000">
                                          <p:val>
                                            <p:strVal val="0-ppt_h/2"/>
                                          </p:val>
                                        </p:tav>
                                      </p:tavLst>
                                    </p:anim>
                                    <p:set>
                                      <p:cBhvr>
                                        <p:cTn id="18" dur="1" fill="hold">
                                          <p:stCondLst>
                                            <p:cond delay="499"/>
                                          </p:stCondLst>
                                        </p:cTn>
                                        <p:tgtEl>
                                          <p:spTgt spid="39950"/>
                                        </p:tgtEl>
                                        <p:attrNameLst>
                                          <p:attrName>style.visibility</p:attrName>
                                        </p:attrNameLst>
                                      </p:cBhvr>
                                      <p:to>
                                        <p:strVal val="hidden"/>
                                      </p:to>
                                    </p:set>
                                  </p:childTnLst>
                                </p:cTn>
                              </p:par>
                              <p:par>
                                <p:cTn id="19" presetID="2" presetClass="exit" presetSubtype="1" fill="hold" grpId="0" nodeType="withEffect">
                                  <p:stCondLst>
                                    <p:cond delay="0"/>
                                  </p:stCondLst>
                                  <p:childTnLst>
                                    <p:anim calcmode="lin" valueType="num">
                                      <p:cBhvr additive="base">
                                        <p:cTn id="20" dur="500"/>
                                        <p:tgtEl>
                                          <p:spTgt spid="39952"/>
                                        </p:tgtEl>
                                        <p:attrNameLst>
                                          <p:attrName>ppt_x</p:attrName>
                                        </p:attrNameLst>
                                      </p:cBhvr>
                                      <p:tavLst>
                                        <p:tav tm="0">
                                          <p:val>
                                            <p:strVal val="ppt_x"/>
                                          </p:val>
                                        </p:tav>
                                        <p:tav tm="100000">
                                          <p:val>
                                            <p:strVal val="ppt_x"/>
                                          </p:val>
                                        </p:tav>
                                      </p:tavLst>
                                    </p:anim>
                                    <p:anim calcmode="lin" valueType="num">
                                      <p:cBhvr additive="base">
                                        <p:cTn id="21" dur="500"/>
                                        <p:tgtEl>
                                          <p:spTgt spid="39952"/>
                                        </p:tgtEl>
                                        <p:attrNameLst>
                                          <p:attrName>ppt_y</p:attrName>
                                        </p:attrNameLst>
                                      </p:cBhvr>
                                      <p:tavLst>
                                        <p:tav tm="0">
                                          <p:val>
                                            <p:strVal val="ppt_y"/>
                                          </p:val>
                                        </p:tav>
                                        <p:tav tm="100000">
                                          <p:val>
                                            <p:strVal val="0-ppt_h/2"/>
                                          </p:val>
                                        </p:tav>
                                      </p:tavLst>
                                    </p:anim>
                                    <p:set>
                                      <p:cBhvr>
                                        <p:cTn id="22" dur="1" fill="hold">
                                          <p:stCondLst>
                                            <p:cond delay="499"/>
                                          </p:stCondLst>
                                        </p:cTn>
                                        <p:tgtEl>
                                          <p:spTgt spid="39952"/>
                                        </p:tgtEl>
                                        <p:attrNameLst>
                                          <p:attrName>style.visibility</p:attrName>
                                        </p:attrNameLst>
                                      </p:cBhvr>
                                      <p:to>
                                        <p:strVal val="hidden"/>
                                      </p:to>
                                    </p:set>
                                  </p:childTnLst>
                                </p:cTn>
                              </p:par>
                              <p:par>
                                <p:cTn id="23" presetID="2" presetClass="exit" presetSubtype="1" fill="hold" nodeType="withEffect">
                                  <p:stCondLst>
                                    <p:cond delay="0"/>
                                  </p:stCondLst>
                                  <p:childTnLst>
                                    <p:anim calcmode="lin" valueType="num">
                                      <p:cBhvr additive="base">
                                        <p:cTn id="24" dur="500"/>
                                        <p:tgtEl>
                                          <p:spTgt spid="39960"/>
                                        </p:tgtEl>
                                        <p:attrNameLst>
                                          <p:attrName>ppt_x</p:attrName>
                                        </p:attrNameLst>
                                      </p:cBhvr>
                                      <p:tavLst>
                                        <p:tav tm="0">
                                          <p:val>
                                            <p:strVal val="ppt_x"/>
                                          </p:val>
                                        </p:tav>
                                        <p:tav tm="100000">
                                          <p:val>
                                            <p:strVal val="ppt_x"/>
                                          </p:val>
                                        </p:tav>
                                      </p:tavLst>
                                    </p:anim>
                                    <p:anim calcmode="lin" valueType="num">
                                      <p:cBhvr additive="base">
                                        <p:cTn id="25" dur="500"/>
                                        <p:tgtEl>
                                          <p:spTgt spid="39960"/>
                                        </p:tgtEl>
                                        <p:attrNameLst>
                                          <p:attrName>ppt_y</p:attrName>
                                        </p:attrNameLst>
                                      </p:cBhvr>
                                      <p:tavLst>
                                        <p:tav tm="0">
                                          <p:val>
                                            <p:strVal val="ppt_y"/>
                                          </p:val>
                                        </p:tav>
                                        <p:tav tm="100000">
                                          <p:val>
                                            <p:strVal val="0-ppt_h/2"/>
                                          </p:val>
                                        </p:tav>
                                      </p:tavLst>
                                    </p:anim>
                                    <p:set>
                                      <p:cBhvr>
                                        <p:cTn id="26" dur="1" fill="hold">
                                          <p:stCondLst>
                                            <p:cond delay="499"/>
                                          </p:stCondLst>
                                        </p:cTn>
                                        <p:tgtEl>
                                          <p:spTgt spid="39960"/>
                                        </p:tgtEl>
                                        <p:attrNameLst>
                                          <p:attrName>style.visibility</p:attrName>
                                        </p:attrNameLst>
                                      </p:cBhvr>
                                      <p:to>
                                        <p:strVal val="hidden"/>
                                      </p:to>
                                    </p:set>
                                  </p:childTnLst>
                                </p:cTn>
                              </p:par>
                              <p:par>
                                <p:cTn id="27" presetID="2" presetClass="exit" presetSubtype="1" fill="hold" nodeType="withEffect">
                                  <p:stCondLst>
                                    <p:cond delay="0"/>
                                  </p:stCondLst>
                                  <p:childTnLst>
                                    <p:anim calcmode="lin" valueType="num">
                                      <p:cBhvr additive="base">
                                        <p:cTn id="28" dur="500"/>
                                        <p:tgtEl>
                                          <p:spTgt spid="39961"/>
                                        </p:tgtEl>
                                        <p:attrNameLst>
                                          <p:attrName>ppt_x</p:attrName>
                                        </p:attrNameLst>
                                      </p:cBhvr>
                                      <p:tavLst>
                                        <p:tav tm="0">
                                          <p:val>
                                            <p:strVal val="ppt_x"/>
                                          </p:val>
                                        </p:tav>
                                        <p:tav tm="100000">
                                          <p:val>
                                            <p:strVal val="ppt_x"/>
                                          </p:val>
                                        </p:tav>
                                      </p:tavLst>
                                    </p:anim>
                                    <p:anim calcmode="lin" valueType="num">
                                      <p:cBhvr additive="base">
                                        <p:cTn id="29" dur="500"/>
                                        <p:tgtEl>
                                          <p:spTgt spid="39961"/>
                                        </p:tgtEl>
                                        <p:attrNameLst>
                                          <p:attrName>ppt_y</p:attrName>
                                        </p:attrNameLst>
                                      </p:cBhvr>
                                      <p:tavLst>
                                        <p:tav tm="0">
                                          <p:val>
                                            <p:strVal val="ppt_y"/>
                                          </p:val>
                                        </p:tav>
                                        <p:tav tm="100000">
                                          <p:val>
                                            <p:strVal val="0-ppt_h/2"/>
                                          </p:val>
                                        </p:tav>
                                      </p:tavLst>
                                    </p:anim>
                                    <p:set>
                                      <p:cBhvr>
                                        <p:cTn id="30" dur="1" fill="hold">
                                          <p:stCondLst>
                                            <p:cond delay="499"/>
                                          </p:stCondLst>
                                        </p:cTn>
                                        <p:tgtEl>
                                          <p:spTgt spid="39961"/>
                                        </p:tgtEl>
                                        <p:attrNameLst>
                                          <p:attrName>style.visibility</p:attrName>
                                        </p:attrNameLst>
                                      </p:cBhvr>
                                      <p:to>
                                        <p:strVal val="hidden"/>
                                      </p:to>
                                    </p:set>
                                  </p:childTnLst>
                                </p:cTn>
                              </p:par>
                              <p:par>
                                <p:cTn id="31" presetID="2" presetClass="exit" presetSubtype="1" fill="hold" nodeType="withEffect">
                                  <p:stCondLst>
                                    <p:cond delay="0"/>
                                  </p:stCondLst>
                                  <p:childTnLst>
                                    <p:anim calcmode="lin" valueType="num">
                                      <p:cBhvr additive="base">
                                        <p:cTn id="32" dur="500"/>
                                        <p:tgtEl>
                                          <p:spTgt spid="39962"/>
                                        </p:tgtEl>
                                        <p:attrNameLst>
                                          <p:attrName>ppt_x</p:attrName>
                                        </p:attrNameLst>
                                      </p:cBhvr>
                                      <p:tavLst>
                                        <p:tav tm="0">
                                          <p:val>
                                            <p:strVal val="ppt_x"/>
                                          </p:val>
                                        </p:tav>
                                        <p:tav tm="100000">
                                          <p:val>
                                            <p:strVal val="ppt_x"/>
                                          </p:val>
                                        </p:tav>
                                      </p:tavLst>
                                    </p:anim>
                                    <p:anim calcmode="lin" valueType="num">
                                      <p:cBhvr additive="base">
                                        <p:cTn id="33" dur="500"/>
                                        <p:tgtEl>
                                          <p:spTgt spid="39962"/>
                                        </p:tgtEl>
                                        <p:attrNameLst>
                                          <p:attrName>ppt_y</p:attrName>
                                        </p:attrNameLst>
                                      </p:cBhvr>
                                      <p:tavLst>
                                        <p:tav tm="0">
                                          <p:val>
                                            <p:strVal val="ppt_y"/>
                                          </p:val>
                                        </p:tav>
                                        <p:tav tm="100000">
                                          <p:val>
                                            <p:strVal val="0-ppt_h/2"/>
                                          </p:val>
                                        </p:tav>
                                      </p:tavLst>
                                    </p:anim>
                                    <p:set>
                                      <p:cBhvr>
                                        <p:cTn id="34" dur="1" fill="hold">
                                          <p:stCondLst>
                                            <p:cond delay="499"/>
                                          </p:stCondLst>
                                        </p:cTn>
                                        <p:tgtEl>
                                          <p:spTgt spid="39962"/>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39953"/>
                                        </p:tgtEl>
                                        <p:attrNameLst>
                                          <p:attrName>ppt_x</p:attrName>
                                        </p:attrNameLst>
                                      </p:cBhvr>
                                      <p:tavLst>
                                        <p:tav tm="0">
                                          <p:val>
                                            <p:strVal val="ppt_x"/>
                                          </p:val>
                                        </p:tav>
                                        <p:tav tm="100000">
                                          <p:val>
                                            <p:strVal val="ppt_x"/>
                                          </p:val>
                                        </p:tav>
                                      </p:tavLst>
                                    </p:anim>
                                    <p:anim calcmode="lin" valueType="num">
                                      <p:cBhvr additive="base">
                                        <p:cTn id="37" dur="500"/>
                                        <p:tgtEl>
                                          <p:spTgt spid="39953"/>
                                        </p:tgtEl>
                                        <p:attrNameLst>
                                          <p:attrName>ppt_y</p:attrName>
                                        </p:attrNameLst>
                                      </p:cBhvr>
                                      <p:tavLst>
                                        <p:tav tm="0">
                                          <p:val>
                                            <p:strVal val="ppt_y"/>
                                          </p:val>
                                        </p:tav>
                                        <p:tav tm="100000">
                                          <p:val>
                                            <p:strVal val="0-ppt_h/2"/>
                                          </p:val>
                                        </p:tav>
                                      </p:tavLst>
                                    </p:anim>
                                    <p:set>
                                      <p:cBhvr>
                                        <p:cTn id="38" dur="1" fill="hold">
                                          <p:stCondLst>
                                            <p:cond delay="499"/>
                                          </p:stCondLst>
                                        </p:cTn>
                                        <p:tgtEl>
                                          <p:spTgt spid="39953"/>
                                        </p:tgtEl>
                                        <p:attrNameLst>
                                          <p:attrName>style.visibility</p:attrName>
                                        </p:attrNameLst>
                                      </p:cBhvr>
                                      <p:to>
                                        <p:strVal val="hidden"/>
                                      </p:to>
                                    </p:set>
                                  </p:childTnLst>
                                </p:cTn>
                              </p:par>
                              <p:par>
                                <p:cTn id="39" presetID="2" presetClass="exit" presetSubtype="1" fill="hold" grpId="0" nodeType="withEffect">
                                  <p:stCondLst>
                                    <p:cond delay="0"/>
                                  </p:stCondLst>
                                  <p:childTnLst>
                                    <p:anim calcmode="lin" valueType="num">
                                      <p:cBhvr additive="base">
                                        <p:cTn id="40" dur="500"/>
                                        <p:tgtEl>
                                          <p:spTgt spid="39949"/>
                                        </p:tgtEl>
                                        <p:attrNameLst>
                                          <p:attrName>ppt_x</p:attrName>
                                        </p:attrNameLst>
                                      </p:cBhvr>
                                      <p:tavLst>
                                        <p:tav tm="0">
                                          <p:val>
                                            <p:strVal val="ppt_x"/>
                                          </p:val>
                                        </p:tav>
                                        <p:tav tm="100000">
                                          <p:val>
                                            <p:strVal val="ppt_x"/>
                                          </p:val>
                                        </p:tav>
                                      </p:tavLst>
                                    </p:anim>
                                    <p:anim calcmode="lin" valueType="num">
                                      <p:cBhvr additive="base">
                                        <p:cTn id="41" dur="500"/>
                                        <p:tgtEl>
                                          <p:spTgt spid="39949"/>
                                        </p:tgtEl>
                                        <p:attrNameLst>
                                          <p:attrName>ppt_y</p:attrName>
                                        </p:attrNameLst>
                                      </p:cBhvr>
                                      <p:tavLst>
                                        <p:tav tm="0">
                                          <p:val>
                                            <p:strVal val="ppt_y"/>
                                          </p:val>
                                        </p:tav>
                                        <p:tav tm="100000">
                                          <p:val>
                                            <p:strVal val="0-ppt_h/2"/>
                                          </p:val>
                                        </p:tav>
                                      </p:tavLst>
                                    </p:anim>
                                    <p:set>
                                      <p:cBhvr>
                                        <p:cTn id="42" dur="1" fill="hold">
                                          <p:stCondLst>
                                            <p:cond delay="499"/>
                                          </p:stCondLst>
                                        </p:cTn>
                                        <p:tgtEl>
                                          <p:spTgt spid="39949"/>
                                        </p:tgtEl>
                                        <p:attrNameLst>
                                          <p:attrName>style.visibility</p:attrName>
                                        </p:attrNameLst>
                                      </p:cBhvr>
                                      <p:to>
                                        <p:strVal val="hidden"/>
                                      </p:to>
                                    </p:set>
                                  </p:childTnLst>
                                </p:cTn>
                              </p:par>
                              <p:par>
                                <p:cTn id="43" presetID="2" presetClass="exit" presetSubtype="1" fill="hold" grpId="0" nodeType="withEffect">
                                  <p:stCondLst>
                                    <p:cond delay="0"/>
                                  </p:stCondLst>
                                  <p:childTnLst>
                                    <p:anim calcmode="lin" valueType="num">
                                      <p:cBhvr additive="base">
                                        <p:cTn id="44" dur="500"/>
                                        <p:tgtEl>
                                          <p:spTgt spid="39954"/>
                                        </p:tgtEl>
                                        <p:attrNameLst>
                                          <p:attrName>ppt_x</p:attrName>
                                        </p:attrNameLst>
                                      </p:cBhvr>
                                      <p:tavLst>
                                        <p:tav tm="0">
                                          <p:val>
                                            <p:strVal val="ppt_x"/>
                                          </p:val>
                                        </p:tav>
                                        <p:tav tm="100000">
                                          <p:val>
                                            <p:strVal val="ppt_x"/>
                                          </p:val>
                                        </p:tav>
                                      </p:tavLst>
                                    </p:anim>
                                    <p:anim calcmode="lin" valueType="num">
                                      <p:cBhvr additive="base">
                                        <p:cTn id="45" dur="500"/>
                                        <p:tgtEl>
                                          <p:spTgt spid="39954"/>
                                        </p:tgtEl>
                                        <p:attrNameLst>
                                          <p:attrName>ppt_y</p:attrName>
                                        </p:attrNameLst>
                                      </p:cBhvr>
                                      <p:tavLst>
                                        <p:tav tm="0">
                                          <p:val>
                                            <p:strVal val="ppt_y"/>
                                          </p:val>
                                        </p:tav>
                                        <p:tav tm="100000">
                                          <p:val>
                                            <p:strVal val="0-ppt_h/2"/>
                                          </p:val>
                                        </p:tav>
                                      </p:tavLst>
                                    </p:anim>
                                    <p:set>
                                      <p:cBhvr>
                                        <p:cTn id="46" dur="1" fill="hold">
                                          <p:stCondLst>
                                            <p:cond delay="499"/>
                                          </p:stCondLst>
                                        </p:cTn>
                                        <p:tgtEl>
                                          <p:spTgt spid="39954"/>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39963"/>
                                        </p:tgtEl>
                                        <p:attrNameLst>
                                          <p:attrName>ppt_x</p:attrName>
                                        </p:attrNameLst>
                                      </p:cBhvr>
                                      <p:tavLst>
                                        <p:tav tm="0">
                                          <p:val>
                                            <p:strVal val="ppt_x"/>
                                          </p:val>
                                        </p:tav>
                                        <p:tav tm="100000">
                                          <p:val>
                                            <p:strVal val="ppt_x"/>
                                          </p:val>
                                        </p:tav>
                                      </p:tavLst>
                                    </p:anim>
                                    <p:anim calcmode="lin" valueType="num">
                                      <p:cBhvr additive="base">
                                        <p:cTn id="49" dur="500"/>
                                        <p:tgtEl>
                                          <p:spTgt spid="39963"/>
                                        </p:tgtEl>
                                        <p:attrNameLst>
                                          <p:attrName>ppt_y</p:attrName>
                                        </p:attrNameLst>
                                      </p:cBhvr>
                                      <p:tavLst>
                                        <p:tav tm="0">
                                          <p:val>
                                            <p:strVal val="ppt_y"/>
                                          </p:val>
                                        </p:tav>
                                        <p:tav tm="100000">
                                          <p:val>
                                            <p:strVal val="0-ppt_h/2"/>
                                          </p:val>
                                        </p:tav>
                                      </p:tavLst>
                                    </p:anim>
                                    <p:set>
                                      <p:cBhvr>
                                        <p:cTn id="50" dur="1" fill="hold">
                                          <p:stCondLst>
                                            <p:cond delay="499"/>
                                          </p:stCondLst>
                                        </p:cTn>
                                        <p:tgtEl>
                                          <p:spTgt spid="39963"/>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39942"/>
                                        </p:tgtEl>
                                        <p:attrNameLst>
                                          <p:attrName>ppt_x</p:attrName>
                                        </p:attrNameLst>
                                      </p:cBhvr>
                                      <p:tavLst>
                                        <p:tav tm="0">
                                          <p:val>
                                            <p:strVal val="ppt_x"/>
                                          </p:val>
                                        </p:tav>
                                        <p:tav tm="100000">
                                          <p:val>
                                            <p:strVal val="ppt_x"/>
                                          </p:val>
                                        </p:tav>
                                      </p:tavLst>
                                    </p:anim>
                                    <p:anim calcmode="lin" valueType="num">
                                      <p:cBhvr additive="base">
                                        <p:cTn id="53" dur="500"/>
                                        <p:tgtEl>
                                          <p:spTgt spid="39942"/>
                                        </p:tgtEl>
                                        <p:attrNameLst>
                                          <p:attrName>ppt_y</p:attrName>
                                        </p:attrNameLst>
                                      </p:cBhvr>
                                      <p:tavLst>
                                        <p:tav tm="0">
                                          <p:val>
                                            <p:strVal val="ppt_y"/>
                                          </p:val>
                                        </p:tav>
                                        <p:tav tm="100000">
                                          <p:val>
                                            <p:strVal val="0-ppt_h/2"/>
                                          </p:val>
                                        </p:tav>
                                      </p:tavLst>
                                    </p:anim>
                                    <p:set>
                                      <p:cBhvr>
                                        <p:cTn id="54" dur="1" fill="hold">
                                          <p:stCondLst>
                                            <p:cond delay="499"/>
                                          </p:stCondLst>
                                        </p:cTn>
                                        <p:tgtEl>
                                          <p:spTgt spid="39942"/>
                                        </p:tgtEl>
                                        <p:attrNameLst>
                                          <p:attrName>style.visibility</p:attrName>
                                        </p:attrNameLst>
                                      </p:cBhvr>
                                      <p:to>
                                        <p:strVal val="hidden"/>
                                      </p:to>
                                    </p:set>
                                  </p:childTnLst>
                                </p:cTn>
                              </p:par>
                              <p:par>
                                <p:cTn id="55" presetID="2" presetClass="exit" presetSubtype="1" fill="hold" grpId="0" nodeType="withEffect">
                                  <p:stCondLst>
                                    <p:cond delay="0"/>
                                  </p:stCondLst>
                                  <p:childTnLst>
                                    <p:anim calcmode="lin" valueType="num">
                                      <p:cBhvr additive="base">
                                        <p:cTn id="56" dur="500"/>
                                        <p:tgtEl>
                                          <p:spTgt spid="39944"/>
                                        </p:tgtEl>
                                        <p:attrNameLst>
                                          <p:attrName>ppt_x</p:attrName>
                                        </p:attrNameLst>
                                      </p:cBhvr>
                                      <p:tavLst>
                                        <p:tav tm="0">
                                          <p:val>
                                            <p:strVal val="ppt_x"/>
                                          </p:val>
                                        </p:tav>
                                        <p:tav tm="100000">
                                          <p:val>
                                            <p:strVal val="ppt_x"/>
                                          </p:val>
                                        </p:tav>
                                      </p:tavLst>
                                    </p:anim>
                                    <p:anim calcmode="lin" valueType="num">
                                      <p:cBhvr additive="base">
                                        <p:cTn id="57" dur="500"/>
                                        <p:tgtEl>
                                          <p:spTgt spid="39944"/>
                                        </p:tgtEl>
                                        <p:attrNameLst>
                                          <p:attrName>ppt_y</p:attrName>
                                        </p:attrNameLst>
                                      </p:cBhvr>
                                      <p:tavLst>
                                        <p:tav tm="0">
                                          <p:val>
                                            <p:strVal val="ppt_y"/>
                                          </p:val>
                                        </p:tav>
                                        <p:tav tm="100000">
                                          <p:val>
                                            <p:strVal val="0-ppt_h/2"/>
                                          </p:val>
                                        </p:tav>
                                      </p:tavLst>
                                    </p:anim>
                                    <p:set>
                                      <p:cBhvr>
                                        <p:cTn id="58" dur="1" fill="hold">
                                          <p:stCondLst>
                                            <p:cond delay="499"/>
                                          </p:stCondLst>
                                        </p:cTn>
                                        <p:tgtEl>
                                          <p:spTgt spid="39944"/>
                                        </p:tgtEl>
                                        <p:attrNameLst>
                                          <p:attrName>style.visibility</p:attrName>
                                        </p:attrNameLst>
                                      </p:cBhvr>
                                      <p:to>
                                        <p:strVal val="hidden"/>
                                      </p:to>
                                    </p:set>
                                  </p:childTnLst>
                                </p:cTn>
                              </p:par>
                              <p:par>
                                <p:cTn id="59" presetID="64" presetClass="path" presetSubtype="0" accel="50000" decel="50000" fill="hold" nodeType="withEffect">
                                  <p:stCondLst>
                                    <p:cond delay="0"/>
                                  </p:stCondLst>
                                  <p:childTnLst>
                                    <p:animMotion origin="layout" path="M 1.94444E-6 3.06198E-6 L 0.00156 -0.46416 " pathEditMode="relative" rAng="0" ptsTypes="AA">
                                      <p:cBhvr>
                                        <p:cTn id="60" dur="1000" fill="hold"/>
                                        <p:tgtEl>
                                          <p:spTgt spid="206885"/>
                                        </p:tgtEl>
                                        <p:attrNameLst>
                                          <p:attrName>ppt_x</p:attrName>
                                          <p:attrName>ppt_y</p:attrName>
                                        </p:attrNameLst>
                                      </p:cBhvr>
                                      <p:rCtr x="100" y="-23200"/>
                                    </p:animMotion>
                                  </p:childTnLst>
                                </p:cTn>
                              </p:par>
                              <p:par>
                                <p:cTn id="61" presetID="64" presetClass="path" presetSubtype="0" accel="50000" decel="50000" fill="hold" nodeType="withEffect">
                                  <p:stCondLst>
                                    <p:cond delay="0"/>
                                  </p:stCondLst>
                                  <p:childTnLst>
                                    <p:animMotion origin="layout" path="M 1.94444E-6 4.32932E-6 L -0.00156 -0.46046 " pathEditMode="relative" rAng="0" ptsTypes="AA">
                                      <p:cBhvr>
                                        <p:cTn id="62" dur="1000" fill="hold"/>
                                        <p:tgtEl>
                                          <p:spTgt spid="206883"/>
                                        </p:tgtEl>
                                        <p:attrNameLst>
                                          <p:attrName>ppt_x</p:attrName>
                                          <p:attrName>ppt_y</p:attrName>
                                        </p:attrNameLst>
                                      </p:cBhvr>
                                      <p:rCtr x="-100" y="-23000"/>
                                    </p:animMotion>
                                  </p:childTnLst>
                                </p:cTn>
                              </p:par>
                              <p:par>
                                <p:cTn id="63" presetID="2" presetClass="entr" presetSubtype="4"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ppt_x"/>
                                          </p:val>
                                        </p:tav>
                                        <p:tav tm="100000">
                                          <p:val>
                                            <p:strVal val="#ppt_x"/>
                                          </p:val>
                                        </p:tav>
                                      </p:tavLst>
                                    </p:anim>
                                    <p:anim calcmode="lin" valueType="num">
                                      <p:cBhvr additive="base">
                                        <p:cTn id="66" dur="500" fill="hold"/>
                                        <p:tgtEl>
                                          <p:spTgt spid="33"/>
                                        </p:tgtEl>
                                        <p:attrNameLst>
                                          <p:attrName>ppt_y</p:attrName>
                                        </p:attrNameLst>
                                      </p:cBhvr>
                                      <p:tavLst>
                                        <p:tav tm="0">
                                          <p:val>
                                            <p:strVal val="1+#ppt_h/2"/>
                                          </p:val>
                                        </p:tav>
                                        <p:tav tm="100000">
                                          <p:val>
                                            <p:strVal val="#ppt_y"/>
                                          </p:val>
                                        </p:tav>
                                      </p:tavLst>
                                    </p:anim>
                                  </p:childTnLst>
                                </p:cTn>
                              </p:par>
                              <p:par>
                                <p:cTn id="67" presetID="10" presetClass="exit" presetSubtype="0" fill="hold" nodeType="withEffect">
                                  <p:stCondLst>
                                    <p:cond delay="0"/>
                                  </p:stCondLst>
                                  <p:childTnLst>
                                    <p:animEffect transition="out" filter="fade">
                                      <p:cBhvr>
                                        <p:cTn id="68" dur="500"/>
                                        <p:tgtEl>
                                          <p:spTgt spid="39947"/>
                                        </p:tgtEl>
                                      </p:cBhvr>
                                    </p:animEffect>
                                    <p:set>
                                      <p:cBhvr>
                                        <p:cTn id="69" dur="1" fill="hold">
                                          <p:stCondLst>
                                            <p:cond delay="499"/>
                                          </p:stCondLst>
                                        </p:cTn>
                                        <p:tgtEl>
                                          <p:spTgt spid="39947"/>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39948"/>
                                        </p:tgtEl>
                                      </p:cBhvr>
                                    </p:animEffect>
                                    <p:set>
                                      <p:cBhvr>
                                        <p:cTn id="72" dur="1" fill="hold">
                                          <p:stCondLst>
                                            <p:cond delay="499"/>
                                          </p:stCondLst>
                                        </p:cTn>
                                        <p:tgtEl>
                                          <p:spTgt spid="39948"/>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9940"/>
                                        </p:tgtEl>
                                      </p:cBhvr>
                                    </p:animEffect>
                                    <p:set>
                                      <p:cBhvr>
                                        <p:cTn id="75" dur="1" fill="hold">
                                          <p:stCondLst>
                                            <p:cond delay="499"/>
                                          </p:stCondLst>
                                        </p:cTn>
                                        <p:tgtEl>
                                          <p:spTgt spid="3994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9939"/>
                                        </p:tgtEl>
                                      </p:cBhvr>
                                    </p:animEffect>
                                    <p:set>
                                      <p:cBhvr>
                                        <p:cTn id="78" dur="1" fill="hold">
                                          <p:stCondLst>
                                            <p:cond delay="499"/>
                                          </p:stCondLst>
                                        </p:cTn>
                                        <p:tgtEl>
                                          <p:spTgt spid="39939"/>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39941"/>
                                        </p:tgtEl>
                                      </p:cBhvr>
                                    </p:animEffect>
                                    <p:set>
                                      <p:cBhvr>
                                        <p:cTn id="81" dur="1" fill="hold">
                                          <p:stCondLst>
                                            <p:cond delay="499"/>
                                          </p:stCondLst>
                                        </p:cTn>
                                        <p:tgtEl>
                                          <p:spTgt spid="399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animBg="1"/>
      <p:bldP spid="39944" grpId="0" animBg="1"/>
      <p:bldP spid="39949" grpId="0" animBg="1"/>
      <p:bldP spid="39950" grpId="0" animBg="1"/>
      <p:bldP spid="39951" grpId="0" animBg="1"/>
      <p:bldP spid="39952" grpId="0" animBg="1"/>
      <p:bldP spid="39953" grpId="0" animBg="1"/>
      <p:bldP spid="39954" grpId="0" animBg="1"/>
      <p:bldP spid="39963" grpId="0"/>
      <p:bldP spid="3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r>
              <a:rPr lang="en-US" smtClean="0"/>
              <a:t>Standard DSP Systems</a:t>
            </a:r>
            <a:endParaRPr lang="he-IL" smtClean="0"/>
          </a:p>
        </p:txBody>
      </p:sp>
      <p:pic>
        <p:nvPicPr>
          <p:cNvPr id="9728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3838" y="7429500"/>
            <a:ext cx="86963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AutoShape 18"/>
          <p:cNvSpPr>
            <a:spLocks noChangeArrowheads="1"/>
          </p:cNvSpPr>
          <p:nvPr/>
        </p:nvSpPr>
        <p:spPr bwMode="auto">
          <a:xfrm rot="10800000">
            <a:off x="954088" y="1936750"/>
            <a:ext cx="1276350" cy="779463"/>
          </a:xfrm>
          <a:prstGeom prst="homePlate">
            <a:avLst>
              <a:gd name="adj" fmla="val 28815"/>
            </a:avLst>
          </a:prstGeom>
          <a:solidFill>
            <a:srgbClr val="FFFF00"/>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97285" name="Line 9"/>
          <p:cNvSpPr>
            <a:spLocks noChangeShapeType="1"/>
          </p:cNvSpPr>
          <p:nvPr/>
        </p:nvSpPr>
        <p:spPr bwMode="auto">
          <a:xfrm flipV="1">
            <a:off x="1492250" y="2122488"/>
            <a:ext cx="269875" cy="2159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7286" name="Line 11"/>
          <p:cNvSpPr>
            <a:spLocks noChangeShapeType="1"/>
          </p:cNvSpPr>
          <p:nvPr/>
        </p:nvSpPr>
        <p:spPr bwMode="auto">
          <a:xfrm flipH="1">
            <a:off x="960438" y="2336800"/>
            <a:ext cx="538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7287" name="Freeform 12"/>
          <p:cNvSpPr>
            <a:spLocks/>
          </p:cNvSpPr>
          <p:nvPr/>
        </p:nvSpPr>
        <p:spPr bwMode="auto">
          <a:xfrm>
            <a:off x="1452563" y="2114550"/>
            <a:ext cx="280987" cy="222250"/>
          </a:xfrm>
          <a:custGeom>
            <a:avLst/>
            <a:gdLst>
              <a:gd name="T0" fmla="*/ 0 w 194"/>
              <a:gd name="T1" fmla="*/ 2147483647 h 106"/>
              <a:gd name="T2" fmla="*/ 2090022 w 194"/>
              <a:gd name="T3" fmla="*/ 1495616792 h 106"/>
              <a:gd name="T4" fmla="*/ 2090022 w 194"/>
              <a:gd name="T5" fmla="*/ 2147483647 h 106"/>
              <a:gd name="T6" fmla="*/ 2090022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pic>
        <p:nvPicPr>
          <p:cNvPr id="97288" name="Picture 24"/>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352550" y="2457450"/>
            <a:ext cx="5476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9" name="Line 11"/>
          <p:cNvSpPr>
            <a:spLocks noChangeShapeType="1"/>
          </p:cNvSpPr>
          <p:nvPr/>
        </p:nvSpPr>
        <p:spPr bwMode="auto">
          <a:xfrm flipH="1">
            <a:off x="1804988" y="2336800"/>
            <a:ext cx="425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26" name="Picture 2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339013" y="3989388"/>
            <a:ext cx="4032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1" name="Line 337"/>
          <p:cNvSpPr>
            <a:spLocks noChangeShapeType="1"/>
          </p:cNvSpPr>
          <p:nvPr/>
        </p:nvSpPr>
        <p:spPr bwMode="auto">
          <a:xfrm flipH="1">
            <a:off x="334963" y="2336800"/>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97292" name="Picture 2"/>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681288" y="2027238"/>
            <a:ext cx="647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3" name="Line 337"/>
          <p:cNvSpPr>
            <a:spLocks noChangeShapeType="1"/>
          </p:cNvSpPr>
          <p:nvPr/>
        </p:nvSpPr>
        <p:spPr bwMode="auto">
          <a:xfrm flipH="1">
            <a:off x="2222500" y="2336800"/>
            <a:ext cx="15636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6" name="Rectangle 15"/>
          <p:cNvSpPr/>
          <p:nvPr/>
        </p:nvSpPr>
        <p:spPr>
          <a:xfrm>
            <a:off x="3792538" y="1930400"/>
            <a:ext cx="1666875" cy="790575"/>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endParaRPr lang="en-US"/>
          </a:p>
        </p:txBody>
      </p:sp>
      <p:pic>
        <p:nvPicPr>
          <p:cNvPr id="97295" name="Picture 18" descr="addin_tmp.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383088" y="2232025"/>
            <a:ext cx="4857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6" name="Picture 27" descr="addin_tmp.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5895975" y="2027238"/>
            <a:ext cx="6477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7" name="AutoShape 18"/>
          <p:cNvSpPr>
            <a:spLocks noChangeArrowheads="1"/>
          </p:cNvSpPr>
          <p:nvPr/>
        </p:nvSpPr>
        <p:spPr bwMode="auto">
          <a:xfrm rot="10800000" flipH="1">
            <a:off x="6954838" y="1936750"/>
            <a:ext cx="1276350" cy="779463"/>
          </a:xfrm>
          <a:prstGeom prst="homePlate">
            <a:avLst>
              <a:gd name="adj" fmla="val 28815"/>
            </a:avLst>
          </a:prstGeom>
          <a:solidFill>
            <a:srgbClr val="FFFF00"/>
          </a:solidFill>
          <a:ln w="19050">
            <a:solidFill>
              <a:schemeClr val="tx1"/>
            </a:solidFill>
            <a:miter lim="800000"/>
            <a:headEnd/>
            <a:tailEnd/>
          </a:ln>
        </p:spPr>
        <p:txBody>
          <a:bodyPr rot="10800000" wrap="none" anchor="ctr"/>
          <a:lstStyle/>
          <a:p>
            <a:pPr algn="ctr"/>
            <a:endParaRPr lang="he-IL">
              <a:latin typeface="Calibri" pitchFamily="34" charset="0"/>
            </a:endParaRPr>
          </a:p>
        </p:txBody>
      </p:sp>
      <p:pic>
        <p:nvPicPr>
          <p:cNvPr id="97298" name="Picture 34" descr="addin_tmp.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251700" y="2232025"/>
            <a:ext cx="531813"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9" name="Picture 37" descr="addin_tmp.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8304213" y="2027238"/>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0" name="Line 337"/>
          <p:cNvSpPr>
            <a:spLocks noChangeShapeType="1"/>
          </p:cNvSpPr>
          <p:nvPr/>
        </p:nvSpPr>
        <p:spPr bwMode="auto">
          <a:xfrm flipH="1">
            <a:off x="8231188" y="2336800"/>
            <a:ext cx="6159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39" name="Flowchart: Direct Access Storage 38"/>
          <p:cNvSpPr/>
          <p:nvPr/>
        </p:nvSpPr>
        <p:spPr>
          <a:xfrm rot="16200000">
            <a:off x="2809081" y="3085307"/>
            <a:ext cx="390525" cy="1046162"/>
          </a:xfrm>
          <a:prstGeom prst="flowChartMagneticDrum">
            <a:avLst/>
          </a:prstGeom>
          <a:solidFill>
            <a:srgbClr val="66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40" name="Rectangle 39"/>
          <p:cNvSpPr/>
          <p:nvPr/>
        </p:nvSpPr>
        <p:spPr>
          <a:xfrm>
            <a:off x="2432050" y="2825750"/>
            <a:ext cx="1144588" cy="311150"/>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endParaRPr lang="en-US"/>
          </a:p>
        </p:txBody>
      </p:sp>
      <p:pic>
        <p:nvPicPr>
          <p:cNvPr id="69" name="Picture 68" descr="addin_tmp.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584450" y="2879725"/>
            <a:ext cx="83978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Line 337"/>
          <p:cNvSpPr>
            <a:spLocks noChangeShapeType="1"/>
          </p:cNvSpPr>
          <p:nvPr/>
        </p:nvSpPr>
        <p:spPr bwMode="auto">
          <a:xfrm rot="16200000" flipH="1">
            <a:off x="2781300" y="2573338"/>
            <a:ext cx="447675"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5" name="Line 337"/>
          <p:cNvSpPr>
            <a:spLocks noChangeShapeType="1"/>
          </p:cNvSpPr>
          <p:nvPr/>
        </p:nvSpPr>
        <p:spPr bwMode="auto">
          <a:xfrm rot="16200000" flipH="1">
            <a:off x="2875756" y="3278982"/>
            <a:ext cx="258763"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47" name="Picture 46" descr="addin_tmp.png"/>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681288" y="3589338"/>
            <a:ext cx="6477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Line 337"/>
          <p:cNvSpPr>
            <a:spLocks noChangeShapeType="1"/>
          </p:cNvSpPr>
          <p:nvPr/>
        </p:nvSpPr>
        <p:spPr bwMode="auto">
          <a:xfrm flipH="1">
            <a:off x="3005138" y="1568450"/>
            <a:ext cx="3214687"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52" name="Line 337"/>
          <p:cNvSpPr>
            <a:spLocks noChangeShapeType="1"/>
          </p:cNvSpPr>
          <p:nvPr/>
        </p:nvSpPr>
        <p:spPr bwMode="auto">
          <a:xfrm rot="16200000" flipH="1">
            <a:off x="2782094" y="1780382"/>
            <a:ext cx="446087" cy="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53" name="Line 337"/>
          <p:cNvSpPr>
            <a:spLocks noChangeShapeType="1"/>
          </p:cNvSpPr>
          <p:nvPr/>
        </p:nvSpPr>
        <p:spPr bwMode="auto">
          <a:xfrm rot="16200000" flipH="1">
            <a:off x="5996781" y="1780382"/>
            <a:ext cx="446087" cy="0"/>
          </a:xfrm>
          <a:prstGeom prst="line">
            <a:avLst/>
          </a:prstGeom>
          <a:noFill/>
          <a:ln w="19050">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55" name="Text Box 8"/>
          <p:cNvSpPr txBox="1">
            <a:spLocks noChangeArrowheads="1"/>
          </p:cNvSpPr>
          <p:nvPr/>
        </p:nvSpPr>
        <p:spPr bwMode="auto">
          <a:xfrm>
            <a:off x="2589213" y="1169988"/>
            <a:ext cx="1308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buSzPct val="75000"/>
            </a:pPr>
            <a:r>
              <a:rPr lang="en-US" sz="2000" b="1">
                <a:solidFill>
                  <a:srgbClr val="FF0000"/>
                </a:solidFill>
              </a:rPr>
              <a:t>High-rate</a:t>
            </a:r>
          </a:p>
        </p:txBody>
      </p:sp>
      <p:sp>
        <p:nvSpPr>
          <p:cNvPr id="97311" name="Line 337"/>
          <p:cNvSpPr>
            <a:spLocks noChangeShapeType="1"/>
          </p:cNvSpPr>
          <p:nvPr/>
        </p:nvSpPr>
        <p:spPr bwMode="auto">
          <a:xfrm flipH="1">
            <a:off x="5486400" y="2336800"/>
            <a:ext cx="1466850"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59" name="Text Box 8"/>
          <p:cNvSpPr txBox="1">
            <a:spLocks noChangeArrowheads="1"/>
          </p:cNvSpPr>
          <p:nvPr/>
        </p:nvSpPr>
        <p:spPr bwMode="auto">
          <a:xfrm>
            <a:off x="4141788" y="3082925"/>
            <a:ext cx="122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b="1">
                <a:solidFill>
                  <a:srgbClr val="0000FF"/>
                </a:solidFill>
              </a:rPr>
              <a:t>Low-rate</a:t>
            </a:r>
          </a:p>
        </p:txBody>
      </p:sp>
      <p:sp>
        <p:nvSpPr>
          <p:cNvPr id="60" name="Down Arrow 59"/>
          <p:cNvSpPr/>
          <p:nvPr/>
        </p:nvSpPr>
        <p:spPr>
          <a:xfrm rot="5400000" flipH="1">
            <a:off x="3558381" y="2882107"/>
            <a:ext cx="219075" cy="804862"/>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 name="Rectangle 5"/>
          <p:cNvSpPr txBox="1">
            <a:spLocks noChangeArrowheads="1"/>
          </p:cNvSpPr>
          <p:nvPr/>
        </p:nvSpPr>
        <p:spPr bwMode="auto">
          <a:xfrm>
            <a:off x="465138" y="3889375"/>
            <a:ext cx="8678862" cy="2089150"/>
          </a:xfrm>
          <a:prstGeom prst="rect">
            <a:avLst/>
          </a:prstGeom>
          <a:noFill/>
          <a:ln>
            <a:noFill/>
          </a:ln>
          <a:extLst/>
        </p:spPr>
        <p:txBody>
          <a:bodyPr/>
          <a:lstStyle/>
          <a:p>
            <a:pPr marL="342900" indent="-342900" eaLnBrk="0" hangingPunct="0">
              <a:spcBef>
                <a:spcPct val="20000"/>
              </a:spcBef>
              <a:buSzPct val="75000"/>
              <a:buFontTx/>
              <a:buBlip>
                <a:blip r:embed="rId23"/>
              </a:buBlip>
              <a:defRPr/>
            </a:pPr>
            <a:r>
              <a:rPr lang="en-US" sz="2200" kern="0" dirty="0">
                <a:latin typeface="+mn-lt"/>
                <a:cs typeface="+mn-cs"/>
              </a:rPr>
              <a:t>Sampling and processing at high rates = </a:t>
            </a:r>
            <a:r>
              <a:rPr lang="en-US" sz="2200" kern="0" dirty="0" err="1">
                <a:latin typeface="+mn-lt"/>
                <a:cs typeface="+mn-cs"/>
              </a:rPr>
              <a:t>Nyquist</a:t>
            </a:r>
            <a:r>
              <a:rPr lang="en-US" sz="2200" kern="0" dirty="0">
                <a:latin typeface="+mn-lt"/>
                <a:cs typeface="+mn-cs"/>
              </a:rPr>
              <a:t> of </a:t>
            </a:r>
          </a:p>
          <a:p>
            <a:pPr marL="342900" indent="-342900" eaLnBrk="0" hangingPunct="0">
              <a:spcBef>
                <a:spcPct val="20000"/>
              </a:spcBef>
              <a:buSzPct val="75000"/>
              <a:buFontTx/>
              <a:buBlip>
                <a:blip r:embed="rId23"/>
              </a:buBlip>
              <a:defRPr/>
            </a:pPr>
            <a:r>
              <a:rPr lang="en-US" sz="2200" kern="0" dirty="0">
                <a:latin typeface="+mn-lt"/>
                <a:cs typeface="+mn-cs"/>
              </a:rPr>
              <a:t>After compression, data has low rate</a:t>
            </a:r>
          </a:p>
          <a:p>
            <a:pPr marL="342900" indent="-342900" eaLnBrk="0" hangingPunct="0">
              <a:spcBef>
                <a:spcPct val="20000"/>
              </a:spcBef>
              <a:buSzPct val="75000"/>
              <a:buFontTx/>
              <a:buBlip>
                <a:blip r:embed="rId23"/>
              </a:buBlip>
              <a:defRPr/>
            </a:pPr>
            <a:r>
              <a:rPr lang="en-US" sz="2200" kern="0" dirty="0">
                <a:latin typeface="+mn-lt"/>
                <a:cs typeface="+mn-cs"/>
              </a:rPr>
              <a:t>Standard DSP software expects </a:t>
            </a:r>
            <a:r>
              <a:rPr lang="en-US" sz="2200" kern="0" dirty="0" err="1">
                <a:latin typeface="+mn-lt"/>
                <a:cs typeface="+mn-cs"/>
              </a:rPr>
              <a:t>Nyquist</a:t>
            </a:r>
            <a:r>
              <a:rPr lang="en-US" sz="2200" kern="0" dirty="0">
                <a:latin typeface="+mn-lt"/>
                <a:cs typeface="+mn-cs"/>
              </a:rPr>
              <a:t>-rate samples</a:t>
            </a:r>
            <a:br>
              <a:rPr lang="en-US" sz="2200" kern="0" dirty="0">
                <a:latin typeface="+mn-lt"/>
                <a:cs typeface="+mn-cs"/>
              </a:rPr>
            </a:br>
            <a:r>
              <a:rPr lang="en-US" sz="2200" kern="0" dirty="0">
                <a:latin typeface="+mn-lt"/>
                <a:cs typeface="+mn-cs"/>
                <a:sym typeface="Wingdings" pitchFamily="2" charset="2"/>
              </a:rPr>
              <a:t>rely on invariant properties                        </a:t>
            </a:r>
            <a:br>
              <a:rPr lang="en-US" sz="2200" kern="0" dirty="0">
                <a:latin typeface="+mn-lt"/>
                <a:cs typeface="+mn-cs"/>
                <a:sym typeface="Wingdings" pitchFamily="2" charset="2"/>
              </a:rPr>
            </a:br>
            <a:r>
              <a:rPr lang="en-US" sz="2200" kern="0" dirty="0">
                <a:latin typeface="+mn-lt"/>
                <a:cs typeface="+mn-cs"/>
                <a:sym typeface="Wingdings" pitchFamily="2" charset="2"/>
              </a:rPr>
              <a:t>(enables digital filtering / digital estimation for example) </a:t>
            </a:r>
            <a:endParaRPr lang="en-US" sz="2200" kern="0" dirty="0">
              <a:latin typeface="+mn-lt"/>
              <a:cs typeface="+mn-cs"/>
            </a:endParaRPr>
          </a:p>
        </p:txBody>
      </p:sp>
      <p:pic>
        <p:nvPicPr>
          <p:cNvPr id="97315" name="Picture 63" descr="addin_tmp.png"/>
          <p:cNvPicPr>
            <a:picLocks noChangeAspect="1"/>
          </p:cNvPicPr>
          <p:nvPr>
            <p:custDataLst>
              <p:tags r:id="rId10"/>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392113" y="2027238"/>
            <a:ext cx="404812"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descr="addin_tmp.png"/>
          <p:cNvPicPr>
            <a:picLocks noChangeAspect="1"/>
          </p:cNvPicPr>
          <p:nvPr>
            <p:custDataLst>
              <p:tags r:id="rId11"/>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4391025" y="5135563"/>
            <a:ext cx="14747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Down Arrow 67"/>
          <p:cNvSpPr/>
          <p:nvPr/>
        </p:nvSpPr>
        <p:spPr>
          <a:xfrm rot="3025217">
            <a:off x="2194719" y="1312069"/>
            <a:ext cx="219075" cy="100488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70" name="Text Box 4"/>
          <p:cNvSpPr txBox="1">
            <a:spLocks noChangeArrowheads="1"/>
          </p:cNvSpPr>
          <p:nvPr/>
        </p:nvSpPr>
        <p:spPr bwMode="auto">
          <a:xfrm>
            <a:off x="1085850" y="5942013"/>
            <a:ext cx="6972300"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a:solidFill>
                  <a:schemeClr val="bg1"/>
                </a:solidFill>
              </a:rPr>
              <a:t>Move compression to hardware before ADC !</a:t>
            </a:r>
          </a:p>
        </p:txBody>
      </p:sp>
      <p:sp>
        <p:nvSpPr>
          <p:cNvPr id="71" name="Down Arrow 70"/>
          <p:cNvSpPr/>
          <p:nvPr/>
        </p:nvSpPr>
        <p:spPr>
          <a:xfrm rot="18574783" flipH="1">
            <a:off x="4064001" y="1317625"/>
            <a:ext cx="220662" cy="998537"/>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72" name="Rectangle 71"/>
          <p:cNvSpPr/>
          <p:nvPr/>
        </p:nvSpPr>
        <p:spPr>
          <a:xfrm>
            <a:off x="8462963" y="3279775"/>
            <a:ext cx="608012" cy="231775"/>
          </a:xfrm>
          <a:prstGeom prst="rect">
            <a:avLst/>
          </a:prstGeom>
          <a:solidFill>
            <a:srgbClr val="66FFFF"/>
          </a:solidFill>
        </p:spPr>
        <p:style>
          <a:lnRef idx="2">
            <a:schemeClr val="dk1"/>
          </a:lnRef>
          <a:fillRef idx="1">
            <a:schemeClr val="lt1"/>
          </a:fillRef>
          <a:effectRef idx="0">
            <a:schemeClr val="dk1"/>
          </a:effectRef>
          <a:fontRef idx="minor">
            <a:schemeClr val="dk1"/>
          </a:fontRef>
        </p:style>
        <p:txBody>
          <a:bodyPr anchor="ctr"/>
          <a:lstStyle/>
          <a:p>
            <a:pPr algn="ctr" rtl="1">
              <a:defRPr/>
            </a:pPr>
            <a:r>
              <a:rPr lang="en-US" dirty="0"/>
              <a:t>SW</a:t>
            </a:r>
          </a:p>
        </p:txBody>
      </p:sp>
      <p:sp>
        <p:nvSpPr>
          <p:cNvPr id="73" name="Rectangle 72"/>
          <p:cNvSpPr/>
          <p:nvPr/>
        </p:nvSpPr>
        <p:spPr>
          <a:xfrm>
            <a:off x="8462963" y="2998788"/>
            <a:ext cx="608012" cy="231775"/>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anchor="ctr"/>
          <a:lstStyle/>
          <a:p>
            <a:pPr algn="ctr" rtl="1">
              <a:defRPr/>
            </a:pPr>
            <a:r>
              <a:rPr lang="en-US" dirty="0"/>
              <a:t>HW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left)">
                                      <p:cBhvr>
                                        <p:cTn id="13" dur="500"/>
                                        <p:tgtEl>
                                          <p:spTgt spid="5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down)">
                                      <p:cBhvr>
                                        <p:cTn id="18" dur="500"/>
                                        <p:tgtEl>
                                          <p:spTgt spid="3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down)">
                                      <p:cBhvr>
                                        <p:cTn id="21" dur="500"/>
                                        <p:tgtEl>
                                          <p:spTgt spid="40"/>
                                        </p:tgtEl>
                                      </p:cBhvr>
                                    </p:animEffect>
                                  </p:childTnLst>
                                </p:cTn>
                              </p:par>
                              <p:par>
                                <p:cTn id="22" presetID="22" presetClass="entr" presetSubtype="4" fill="hold" nodeType="with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wipe(down)">
                                      <p:cBhvr>
                                        <p:cTn id="24" dur="500"/>
                                        <p:tgtEl>
                                          <p:spTgt spid="6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par>
                                <p:cTn id="31" presetID="22" presetClass="entr" presetSubtype="4"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down)">
                                      <p:cBhvr>
                                        <p:cTn id="33" dur="500"/>
                                        <p:tgtEl>
                                          <p:spTgt spid="4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61">
                                            <p:txEl>
                                              <p:pRg st="0" end="0"/>
                                            </p:txEl>
                                          </p:spTgt>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par>
                          <p:cTn id="42" fill="hold" nodeType="afterGroup">
                            <p:stCondLst>
                              <p:cond delay="0"/>
                            </p:stCondLst>
                            <p:childTnLst>
                              <p:par>
                                <p:cTn id="43" presetID="22" presetClass="entr" presetSubtype="1" fill="hold" grpId="0" nodeType="after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up)">
                                      <p:cBhvr>
                                        <p:cTn id="45" dur="500"/>
                                        <p:tgtEl>
                                          <p:spTgt spid="68"/>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71"/>
                                        </p:tgtEl>
                                        <p:attrNameLst>
                                          <p:attrName>style.visibility</p:attrName>
                                        </p:attrNameLst>
                                      </p:cBhvr>
                                      <p:to>
                                        <p:strVal val="visible"/>
                                      </p:to>
                                    </p:set>
                                    <p:animEffect transition="in" filter="wipe(up)">
                                      <p:cBhvr>
                                        <p:cTn id="48" dur="500"/>
                                        <p:tgtEl>
                                          <p:spTgt spid="7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61">
                                            <p:txEl>
                                              <p:pRg st="1" end="1"/>
                                            </p:txEl>
                                          </p:spTgt>
                                        </p:tgtEl>
                                        <p:attrNameLst>
                                          <p:attrName>style.visibility</p:attrName>
                                        </p:attrNameLst>
                                      </p:cBhvr>
                                      <p:to>
                                        <p:strVal val="visible"/>
                                      </p:to>
                                    </p:set>
                                  </p:childTnLst>
                                </p:cTn>
                              </p:par>
                            </p:childTnLst>
                          </p:cTn>
                        </p:par>
                        <p:par>
                          <p:cTn id="53" fill="hold" nodeType="afterGroup">
                            <p:stCondLst>
                              <p:cond delay="0"/>
                            </p:stCondLst>
                            <p:childTnLst>
                              <p:par>
                                <p:cTn id="54" presetID="22" presetClass="entr" presetSubtype="2" fill="hold" grpId="0" nodeType="after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wipe(right)">
                                      <p:cBhvr>
                                        <p:cTn id="56" dur="500"/>
                                        <p:tgtEl>
                                          <p:spTgt spid="59"/>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wipe(right)">
                                      <p:cBhvr>
                                        <p:cTn id="59" dur="500"/>
                                        <p:tgtEl>
                                          <p:spTgt spid="6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61">
                                            <p:txEl>
                                              <p:pRg st="2" end="2"/>
                                            </p:txEl>
                                          </p:spTgt>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66"/>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wipe(left)">
                                      <p:cBhvr>
                                        <p:cTn id="7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4" grpId="0" animBg="1"/>
      <p:bldP spid="45" grpId="0" animBg="1"/>
      <p:bldP spid="51" grpId="0" animBg="1"/>
      <p:bldP spid="52" grpId="0" animBg="1"/>
      <p:bldP spid="53" grpId="0" animBg="1"/>
      <p:bldP spid="55" grpId="0"/>
      <p:bldP spid="59" grpId="0"/>
      <p:bldP spid="60" grpId="0" animBg="1"/>
      <p:bldP spid="68" grpId="0" animBg="1"/>
      <p:bldP spid="70" grpId="0" animBg="1"/>
      <p:bldP spid="7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3"/>
          <p:cNvSpPr>
            <a:spLocks noChangeArrowheads="1"/>
          </p:cNvSpPr>
          <p:nvPr/>
        </p:nvSpPr>
        <p:spPr bwMode="auto">
          <a:xfrm>
            <a:off x="4205288" y="2387600"/>
            <a:ext cx="1108075" cy="781050"/>
          </a:xfrm>
          <a:prstGeom prst="rect">
            <a:avLst/>
          </a:prstGeom>
          <a:solidFill>
            <a:srgbClr val="66FFFF"/>
          </a:solidFill>
          <a:ln w="19050">
            <a:solidFill>
              <a:schemeClr val="tx1"/>
            </a:solidFill>
            <a:miter lim="800000"/>
            <a:headEnd/>
            <a:tailEnd/>
          </a:ln>
        </p:spPr>
        <p:txBody>
          <a:bodyPr wrap="none" anchor="ctr"/>
          <a:lstStyle/>
          <a:p>
            <a:pPr algn="r" rtl="1"/>
            <a:endParaRPr lang="ru-RU">
              <a:latin typeface="Calibri" pitchFamily="34" charset="0"/>
            </a:endParaRPr>
          </a:p>
        </p:txBody>
      </p:sp>
      <p:sp>
        <p:nvSpPr>
          <p:cNvPr id="98307" name="Rectangle 43"/>
          <p:cNvSpPr>
            <a:spLocks noChangeArrowheads="1"/>
          </p:cNvSpPr>
          <p:nvPr/>
        </p:nvSpPr>
        <p:spPr bwMode="auto">
          <a:xfrm>
            <a:off x="5719763" y="2386013"/>
            <a:ext cx="1108075" cy="779462"/>
          </a:xfrm>
          <a:prstGeom prst="rect">
            <a:avLst/>
          </a:prstGeom>
          <a:solidFill>
            <a:srgbClr val="66FFFF"/>
          </a:solidFill>
          <a:ln w="19050">
            <a:solidFill>
              <a:schemeClr val="tx1"/>
            </a:solidFill>
            <a:miter lim="800000"/>
            <a:headEnd/>
            <a:tailEnd/>
          </a:ln>
        </p:spPr>
        <p:txBody>
          <a:bodyPr wrap="none" anchor="ctr"/>
          <a:lstStyle/>
          <a:p>
            <a:pPr algn="r" rtl="1"/>
            <a:endParaRPr lang="ru-RU">
              <a:latin typeface="Calibri" pitchFamily="34" charset="0"/>
            </a:endParaRPr>
          </a:p>
        </p:txBody>
      </p:sp>
      <p:sp>
        <p:nvSpPr>
          <p:cNvPr id="98308" name="Rectangle 43"/>
          <p:cNvSpPr>
            <a:spLocks noChangeArrowheads="1"/>
          </p:cNvSpPr>
          <p:nvPr/>
        </p:nvSpPr>
        <p:spPr bwMode="auto">
          <a:xfrm>
            <a:off x="7235825" y="2386013"/>
            <a:ext cx="1306513" cy="779462"/>
          </a:xfrm>
          <a:prstGeom prst="rect">
            <a:avLst/>
          </a:prstGeom>
          <a:solidFill>
            <a:srgbClr val="FFFF00"/>
          </a:solidFill>
          <a:ln w="19050">
            <a:solidFill>
              <a:schemeClr val="tx1"/>
            </a:solidFill>
            <a:miter lim="800000"/>
            <a:headEnd/>
            <a:tailEnd/>
          </a:ln>
        </p:spPr>
        <p:txBody>
          <a:bodyPr wrap="none" anchor="ctr"/>
          <a:lstStyle/>
          <a:p>
            <a:pPr algn="r" rtl="1"/>
            <a:endParaRPr lang="ru-RU">
              <a:latin typeface="Calibri" pitchFamily="34" charset="0"/>
            </a:endParaRPr>
          </a:p>
        </p:txBody>
      </p:sp>
      <p:sp>
        <p:nvSpPr>
          <p:cNvPr id="98309" name="Rectangle 2"/>
          <p:cNvSpPr>
            <a:spLocks noGrp="1" noChangeArrowheads="1"/>
          </p:cNvSpPr>
          <p:nvPr>
            <p:ph type="title" idx="4294967295"/>
          </p:nvPr>
        </p:nvSpPr>
        <p:spPr/>
        <p:txBody>
          <a:bodyPr/>
          <a:lstStyle/>
          <a:p>
            <a:r>
              <a:rPr lang="en-US" smtClean="0"/>
              <a:t>Xampling – Architecture</a:t>
            </a:r>
          </a:p>
        </p:txBody>
      </p:sp>
      <p:sp>
        <p:nvSpPr>
          <p:cNvPr id="99331" name="Text Box 8"/>
          <p:cNvSpPr txBox="1">
            <a:spLocks noChangeArrowheads="1"/>
          </p:cNvSpPr>
          <p:nvPr/>
        </p:nvSpPr>
        <p:spPr bwMode="auto">
          <a:xfrm>
            <a:off x="239713" y="4799013"/>
            <a:ext cx="87296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22"/>
              </a:buBlip>
            </a:pPr>
            <a:r>
              <a:rPr lang="en-US" sz="2000"/>
              <a:t> Functional architecture: Both sampling and processing at low rate</a:t>
            </a:r>
          </a:p>
          <a:p>
            <a:pPr eaLnBrk="1" hangingPunct="1">
              <a:buSzPct val="75000"/>
              <a:buFontTx/>
              <a:buBlip>
                <a:blip r:embed="rId22"/>
              </a:buBlip>
            </a:pPr>
            <a:endParaRPr lang="en-US" sz="2000"/>
          </a:p>
          <a:p>
            <a:pPr eaLnBrk="1" hangingPunct="1">
              <a:buSzPct val="75000"/>
              <a:buFontTx/>
              <a:buBlip>
                <a:blip r:embed="rId22"/>
              </a:buBlip>
            </a:pPr>
            <a:r>
              <a:rPr lang="en-US" sz="2000"/>
              <a:t>                        </a:t>
            </a:r>
            <a:r>
              <a:rPr lang="en-US" sz="2000">
                <a:sym typeface="Wingdings" pitchFamily="2" charset="2"/>
              </a:rPr>
              <a:t> Detection block outputs lowrate data that DSP can handle</a:t>
            </a:r>
            <a:endParaRPr lang="en-US" sz="2000"/>
          </a:p>
          <a:p>
            <a:pPr eaLnBrk="1" hangingPunct="1">
              <a:buSzPct val="75000"/>
              <a:buFontTx/>
              <a:buBlip>
                <a:blip r:embed="rId22"/>
              </a:buBlip>
            </a:pPr>
            <a:endParaRPr lang="en-US" sz="2000"/>
          </a:p>
          <a:p>
            <a:pPr eaLnBrk="1" hangingPunct="1">
              <a:buSzPct val="75000"/>
              <a:buFontTx/>
              <a:buBlip>
                <a:blip r:embed="rId22"/>
              </a:buBlip>
            </a:pPr>
            <a:r>
              <a:rPr lang="en-US" sz="2000"/>
              <a:t> Built bottom-up: based on practical and pragmatic considerations</a:t>
            </a:r>
          </a:p>
        </p:txBody>
      </p:sp>
      <p:pic>
        <p:nvPicPr>
          <p:cNvPr id="98311" name="Picture 295" descr="addin_tmp"/>
          <p:cNvPicPr>
            <a:picLocks noChangeAspect="1" noChangeArrowheads="1"/>
          </p:cNvPicPr>
          <p:nvPr>
            <p:custDataLst>
              <p:tags r:id="rId1"/>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101600" y="2466975"/>
            <a:ext cx="4016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Line 337"/>
          <p:cNvSpPr>
            <a:spLocks noChangeShapeType="1"/>
          </p:cNvSpPr>
          <p:nvPr/>
        </p:nvSpPr>
        <p:spPr bwMode="auto">
          <a:xfrm flipH="1">
            <a:off x="47625" y="2776538"/>
            <a:ext cx="61436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98313" name="Rectangle 43"/>
          <p:cNvSpPr>
            <a:spLocks noChangeArrowheads="1"/>
          </p:cNvSpPr>
          <p:nvPr/>
        </p:nvSpPr>
        <p:spPr bwMode="auto">
          <a:xfrm>
            <a:off x="674688" y="2386013"/>
            <a:ext cx="1109662" cy="779462"/>
          </a:xfrm>
          <a:prstGeom prst="rect">
            <a:avLst/>
          </a:prstGeom>
          <a:solidFill>
            <a:srgbClr val="FFFF00"/>
          </a:solidFill>
          <a:ln w="19050">
            <a:solidFill>
              <a:schemeClr val="tx1"/>
            </a:solidFill>
            <a:miter lim="800000"/>
            <a:headEnd/>
            <a:tailEnd/>
          </a:ln>
        </p:spPr>
        <p:txBody>
          <a:bodyPr wrap="none" anchor="ctr"/>
          <a:lstStyle/>
          <a:p>
            <a:pPr algn="r" rtl="1"/>
            <a:endParaRPr lang="ru-RU">
              <a:latin typeface="Calibri" pitchFamily="34" charset="0"/>
            </a:endParaRPr>
          </a:p>
        </p:txBody>
      </p:sp>
      <p:pic>
        <p:nvPicPr>
          <p:cNvPr id="98314" name="Picture 2"/>
          <p:cNvPicPr>
            <a:picLocks noChangeAspect="1"/>
          </p:cNvPicPr>
          <p:nvPr>
            <p:custDataLst>
              <p:tags r:id="rId2"/>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765175" y="2500313"/>
            <a:ext cx="9286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5" name="Picture 98" descr="addin_tmp"/>
          <p:cNvPicPr>
            <a:picLocks noChangeAspect="1" noChangeArrowheads="1"/>
          </p:cNvPicPr>
          <p:nvPr>
            <p:custDataLst>
              <p:tags r:id="rId3"/>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8686800" y="244633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6" name="Line 337"/>
          <p:cNvSpPr>
            <a:spLocks noChangeShapeType="1"/>
          </p:cNvSpPr>
          <p:nvPr/>
        </p:nvSpPr>
        <p:spPr bwMode="auto">
          <a:xfrm flipH="1">
            <a:off x="8539163" y="2770188"/>
            <a:ext cx="484187"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98317" name="Picture 51" descr="addin_tmp.png"/>
          <p:cNvPicPr>
            <a:picLocks noChangeAspect="1"/>
          </p:cNvPicPr>
          <p:nvPr>
            <p:custDataLst>
              <p:tags r:id="rId4"/>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362450" y="2587625"/>
            <a:ext cx="7921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8" name="Picture 61" descr="addin_tmp.png"/>
          <p:cNvPicPr>
            <a:picLocks noChangeAspect="1"/>
          </p:cNvPicPr>
          <p:nvPr>
            <p:custDataLst>
              <p:tags r:id="rId5"/>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7340600" y="2606675"/>
            <a:ext cx="1096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9" name="Line 337"/>
          <p:cNvSpPr>
            <a:spLocks noChangeShapeType="1"/>
          </p:cNvSpPr>
          <p:nvPr/>
        </p:nvSpPr>
        <p:spPr bwMode="auto">
          <a:xfrm flipH="1">
            <a:off x="1779588" y="2776538"/>
            <a:ext cx="320675"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98320" name="Line 337"/>
          <p:cNvSpPr>
            <a:spLocks noChangeShapeType="1"/>
          </p:cNvSpPr>
          <p:nvPr/>
        </p:nvSpPr>
        <p:spPr bwMode="auto">
          <a:xfrm flipH="1">
            <a:off x="3622675" y="2776538"/>
            <a:ext cx="56991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98321" name="Line 337"/>
          <p:cNvSpPr>
            <a:spLocks noChangeShapeType="1"/>
          </p:cNvSpPr>
          <p:nvPr/>
        </p:nvSpPr>
        <p:spPr bwMode="auto">
          <a:xfrm flipH="1">
            <a:off x="5311775" y="2776538"/>
            <a:ext cx="398463"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98322" name="Line 337"/>
          <p:cNvSpPr>
            <a:spLocks noChangeShapeType="1"/>
          </p:cNvSpPr>
          <p:nvPr/>
        </p:nvSpPr>
        <p:spPr bwMode="auto">
          <a:xfrm flipH="1">
            <a:off x="6831013" y="2776538"/>
            <a:ext cx="398462"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36" name="Left Brace 135"/>
          <p:cNvSpPr>
            <a:spLocks/>
          </p:cNvSpPr>
          <p:nvPr/>
        </p:nvSpPr>
        <p:spPr bwMode="auto">
          <a:xfrm rot="-5400000">
            <a:off x="1980407" y="1950244"/>
            <a:ext cx="368300" cy="3151187"/>
          </a:xfrm>
          <a:prstGeom prst="leftBrace">
            <a:avLst>
              <a:gd name="adj1" fmla="val 29035"/>
              <a:gd name="adj2" fmla="val 50241"/>
            </a:avLst>
          </a:prstGeom>
          <a:noFill/>
          <a:ln w="25400" algn="ctr">
            <a:solidFill>
              <a:schemeClr val="tx1"/>
            </a:solidFill>
            <a:round/>
            <a:headEnd/>
            <a:tailEnd/>
          </a:ln>
        </p:spPr>
        <p:txBody>
          <a:bodyPr vert="eaVert" anchor="ctr"/>
          <a:lstStyle/>
          <a:p>
            <a:pPr algn="ctr" rtl="1" fontAlgn="auto">
              <a:spcBef>
                <a:spcPts val="0"/>
              </a:spcBef>
              <a:spcAft>
                <a:spcPts val="0"/>
              </a:spcAft>
              <a:defRPr/>
            </a:pPr>
            <a:endParaRPr lang="he-IL">
              <a:latin typeface="+mn-lt"/>
              <a:cs typeface="+mn-cs"/>
            </a:endParaRPr>
          </a:p>
        </p:txBody>
      </p:sp>
      <p:sp>
        <p:nvSpPr>
          <p:cNvPr id="137" name="Left Brace 136"/>
          <p:cNvSpPr>
            <a:spLocks/>
          </p:cNvSpPr>
          <p:nvPr/>
        </p:nvSpPr>
        <p:spPr bwMode="auto">
          <a:xfrm rot="-5400000">
            <a:off x="5423694" y="2034382"/>
            <a:ext cx="368300" cy="2982912"/>
          </a:xfrm>
          <a:prstGeom prst="leftBrace">
            <a:avLst>
              <a:gd name="adj1" fmla="val 29059"/>
              <a:gd name="adj2" fmla="val 50241"/>
            </a:avLst>
          </a:prstGeom>
          <a:noFill/>
          <a:ln w="25400" algn="ctr">
            <a:solidFill>
              <a:schemeClr val="tx1"/>
            </a:solidFill>
            <a:round/>
            <a:headEnd/>
            <a:tailEnd/>
          </a:ln>
        </p:spPr>
        <p:txBody>
          <a:bodyPr vert="eaVert" anchor="ctr"/>
          <a:lstStyle/>
          <a:p>
            <a:pPr algn="ctr" rtl="1" fontAlgn="auto">
              <a:spcBef>
                <a:spcPts val="0"/>
              </a:spcBef>
              <a:spcAft>
                <a:spcPts val="0"/>
              </a:spcAft>
              <a:defRPr/>
            </a:pPr>
            <a:endParaRPr lang="he-IL">
              <a:latin typeface="+mn-lt"/>
              <a:cs typeface="+mn-cs"/>
            </a:endParaRPr>
          </a:p>
        </p:txBody>
      </p:sp>
      <p:pic>
        <p:nvPicPr>
          <p:cNvPr id="192532" name="Picture 69" descr="addin_tmp.png"/>
          <p:cNvPicPr>
            <a:picLocks noChangeAspect="1"/>
          </p:cNvPicPr>
          <p:nvPr>
            <p:custDataLst>
              <p:tags r:id="rId6"/>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1854200" y="3913188"/>
            <a:ext cx="576263"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3" name="Picture 66" descr="addin_tmp.png"/>
          <p:cNvPicPr>
            <a:picLocks noChangeAspect="1"/>
          </p:cNvPicPr>
          <p:nvPr>
            <p:custDataLst>
              <p:tags r:id="rId7"/>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5280025" y="3913188"/>
            <a:ext cx="5334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27" name="Picture 54" descr="addin_tmp.png"/>
          <p:cNvPicPr>
            <a:picLocks noChangeAspect="1"/>
          </p:cNvPicPr>
          <p:nvPr>
            <p:custDataLst>
              <p:tags r:id="rId8"/>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3703638" y="2411413"/>
            <a:ext cx="3937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p:cNvCxnSpPr/>
          <p:nvPr/>
        </p:nvCxnSpPr>
        <p:spPr>
          <a:xfrm rot="5400000">
            <a:off x="1769269" y="2102644"/>
            <a:ext cx="271463" cy="244475"/>
          </a:xfrm>
          <a:prstGeom prst="straightConnector1">
            <a:avLst/>
          </a:prstGeom>
          <a:ln w="22225">
            <a:tailEnd type="arrow"/>
          </a:ln>
        </p:spPr>
        <p:style>
          <a:lnRef idx="1">
            <a:schemeClr val="dk1"/>
          </a:lnRef>
          <a:fillRef idx="0">
            <a:schemeClr val="dk1"/>
          </a:fillRef>
          <a:effectRef idx="0">
            <a:schemeClr val="dk1"/>
          </a:effectRef>
          <a:fontRef idx="minor">
            <a:schemeClr val="tx1"/>
          </a:fontRef>
        </p:style>
      </p:cxnSp>
      <p:cxnSp>
        <p:nvCxnSpPr>
          <p:cNvPr id="37" name="Straight Arrow Connector 36"/>
          <p:cNvCxnSpPr/>
          <p:nvPr/>
        </p:nvCxnSpPr>
        <p:spPr>
          <a:xfrm rot="16200000" flipH="1">
            <a:off x="2011362" y="2109788"/>
            <a:ext cx="265113" cy="236538"/>
          </a:xfrm>
          <a:prstGeom prst="straightConnector1">
            <a:avLst/>
          </a:prstGeom>
          <a:ln w="22225">
            <a:tailEnd type="arrow"/>
          </a:ln>
        </p:spPr>
        <p:style>
          <a:lnRef idx="1">
            <a:schemeClr val="dk1"/>
          </a:lnRef>
          <a:fillRef idx="0">
            <a:schemeClr val="dk1"/>
          </a:fillRef>
          <a:effectRef idx="0">
            <a:schemeClr val="dk1"/>
          </a:effectRef>
          <a:fontRef idx="minor">
            <a:schemeClr val="tx1"/>
          </a:fontRef>
        </p:style>
      </p:cxnSp>
      <p:pic>
        <p:nvPicPr>
          <p:cNvPr id="98330" name="Picture 1"/>
          <p:cNvPicPr>
            <a:picLocks noChangeAspect="1"/>
          </p:cNvPicPr>
          <p:nvPr>
            <p:custDataLst>
              <p:tags r:id="rId9"/>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960438" y="3224213"/>
            <a:ext cx="538162"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31" name="AutoShape 18"/>
          <p:cNvSpPr>
            <a:spLocks noChangeArrowheads="1"/>
          </p:cNvSpPr>
          <p:nvPr/>
        </p:nvSpPr>
        <p:spPr bwMode="auto">
          <a:xfrm rot="10800000">
            <a:off x="2109788" y="2386013"/>
            <a:ext cx="1508125" cy="779462"/>
          </a:xfrm>
          <a:prstGeom prst="homePlate">
            <a:avLst>
              <a:gd name="adj" fmla="val 28816"/>
            </a:avLst>
          </a:prstGeom>
          <a:solidFill>
            <a:srgbClr val="FFFF00"/>
          </a:solidFill>
          <a:ln w="19050">
            <a:solidFill>
              <a:schemeClr val="tx1"/>
            </a:solidFill>
            <a:miter lim="800000"/>
            <a:headEnd/>
            <a:tailEnd/>
          </a:ln>
        </p:spPr>
        <p:txBody>
          <a:bodyPr rot="10800000" wrap="none" anchor="ctr"/>
          <a:lstStyle/>
          <a:p>
            <a:pPr algn="ctr"/>
            <a:endParaRPr lang="he-IL">
              <a:latin typeface="Calibri" pitchFamily="34" charset="0"/>
            </a:endParaRPr>
          </a:p>
        </p:txBody>
      </p:sp>
      <p:sp>
        <p:nvSpPr>
          <p:cNvPr id="98332" name="Rectangle 80"/>
          <p:cNvSpPr>
            <a:spLocks noChangeArrowheads="1"/>
          </p:cNvSpPr>
          <p:nvPr/>
        </p:nvSpPr>
        <p:spPr bwMode="auto">
          <a:xfrm>
            <a:off x="2492375" y="2744788"/>
            <a:ext cx="506413" cy="3524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21" tIns="45711" rIns="91421" bIns="45711" anchor="ctr"/>
          <a:lstStyle/>
          <a:p>
            <a:endParaRPr lang="he-IL"/>
          </a:p>
        </p:txBody>
      </p:sp>
      <p:sp>
        <p:nvSpPr>
          <p:cNvPr id="98333" name="Line 9"/>
          <p:cNvSpPr>
            <a:spLocks noChangeShapeType="1"/>
          </p:cNvSpPr>
          <p:nvPr/>
        </p:nvSpPr>
        <p:spPr bwMode="auto">
          <a:xfrm flipV="1">
            <a:off x="3170238" y="2762250"/>
            <a:ext cx="200025" cy="1603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8334" name="Line 11"/>
          <p:cNvSpPr>
            <a:spLocks noChangeShapeType="1"/>
          </p:cNvSpPr>
          <p:nvPr/>
        </p:nvSpPr>
        <p:spPr bwMode="auto">
          <a:xfrm flipH="1">
            <a:off x="2992438" y="2921000"/>
            <a:ext cx="18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8335" name="Freeform 12"/>
          <p:cNvSpPr>
            <a:spLocks/>
          </p:cNvSpPr>
          <p:nvPr/>
        </p:nvSpPr>
        <p:spPr bwMode="auto">
          <a:xfrm>
            <a:off x="3160713" y="2779713"/>
            <a:ext cx="187325" cy="149225"/>
          </a:xfrm>
          <a:custGeom>
            <a:avLst/>
            <a:gdLst>
              <a:gd name="T0" fmla="*/ 0 w 194"/>
              <a:gd name="T1" fmla="*/ 2147483647 h 106"/>
              <a:gd name="T2" fmla="*/ 932763 w 194"/>
              <a:gd name="T3" fmla="*/ 671847535 h 106"/>
              <a:gd name="T4" fmla="*/ 932763 w 194"/>
              <a:gd name="T5" fmla="*/ 2013562031 h 106"/>
              <a:gd name="T6" fmla="*/ 932763 w 194"/>
              <a:gd name="T7" fmla="*/ 2147483647 h 106"/>
              <a:gd name="T8" fmla="*/ 0 60000 65536"/>
              <a:gd name="T9" fmla="*/ 0 60000 65536"/>
              <a:gd name="T10" fmla="*/ 0 60000 65536"/>
              <a:gd name="T11" fmla="*/ 0 60000 65536"/>
              <a:gd name="T12" fmla="*/ 0 w 194"/>
              <a:gd name="T13" fmla="*/ 0 h 106"/>
              <a:gd name="T14" fmla="*/ 194 w 194"/>
              <a:gd name="T15" fmla="*/ 106 h 106"/>
            </a:gdLst>
            <a:ahLst/>
            <a:cxnLst>
              <a:cxn ang="T8">
                <a:pos x="T0" y="T1"/>
              </a:cxn>
              <a:cxn ang="T9">
                <a:pos x="T2" y="T3"/>
              </a:cxn>
              <a:cxn ang="T10">
                <a:pos x="T4" y="T5"/>
              </a:cxn>
              <a:cxn ang="T11">
                <a:pos x="T6" y="T7"/>
              </a:cxn>
            </a:cxnLst>
            <a:rect l="T12" t="T13" r="T14" b="T15"/>
            <a:pathLst>
              <a:path w="194" h="106">
                <a:moveTo>
                  <a:pt x="0" y="43"/>
                </a:moveTo>
                <a:cubicBezTo>
                  <a:pt x="27" y="24"/>
                  <a:pt x="55" y="6"/>
                  <a:pt x="80" y="3"/>
                </a:cubicBezTo>
                <a:cubicBezTo>
                  <a:pt x="105" y="0"/>
                  <a:pt x="129" y="9"/>
                  <a:pt x="148" y="26"/>
                </a:cubicBezTo>
                <a:cubicBezTo>
                  <a:pt x="167" y="43"/>
                  <a:pt x="180" y="74"/>
                  <a:pt x="194" y="106"/>
                </a:cubicBezTo>
              </a:path>
            </a:pathLst>
          </a:custGeom>
          <a:noFill/>
          <a:ln w="95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98336" name="Line 63"/>
          <p:cNvSpPr>
            <a:spLocks noChangeShapeType="1"/>
          </p:cNvSpPr>
          <p:nvPr/>
        </p:nvSpPr>
        <p:spPr bwMode="auto">
          <a:xfrm>
            <a:off x="2560638" y="2808288"/>
            <a:ext cx="241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8337" name="Line 64"/>
          <p:cNvSpPr>
            <a:spLocks noChangeShapeType="1"/>
          </p:cNvSpPr>
          <p:nvPr/>
        </p:nvSpPr>
        <p:spPr bwMode="auto">
          <a:xfrm>
            <a:off x="2800350" y="2808288"/>
            <a:ext cx="96838" cy="2301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8338" name="Line 66"/>
          <p:cNvSpPr>
            <a:spLocks noChangeShapeType="1"/>
          </p:cNvSpPr>
          <p:nvPr/>
        </p:nvSpPr>
        <p:spPr bwMode="auto">
          <a:xfrm>
            <a:off x="2797175" y="2806700"/>
            <a:ext cx="0" cy="2317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pic>
        <p:nvPicPr>
          <p:cNvPr id="98339" name="Picture 50" descr="addin_tmp.png"/>
          <p:cNvPicPr>
            <a:picLocks noChangeAspect="1"/>
          </p:cNvPicPr>
          <p:nvPr>
            <p:custDataLst>
              <p:tags r:id="rId10"/>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2481263" y="2505075"/>
            <a:ext cx="922337"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40" name="Line 11"/>
          <p:cNvSpPr>
            <a:spLocks noChangeShapeType="1"/>
          </p:cNvSpPr>
          <p:nvPr/>
        </p:nvSpPr>
        <p:spPr bwMode="auto">
          <a:xfrm flipH="1">
            <a:off x="3381375" y="2921000"/>
            <a:ext cx="18256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98341" name="Line 11"/>
          <p:cNvSpPr>
            <a:spLocks noChangeShapeType="1"/>
          </p:cNvSpPr>
          <p:nvPr/>
        </p:nvSpPr>
        <p:spPr bwMode="auto">
          <a:xfrm flipH="1">
            <a:off x="2309813" y="2921000"/>
            <a:ext cx="1841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98342" name="Picture 70" descr="addin_tmp.png"/>
          <p:cNvPicPr>
            <a:picLocks noChangeAspect="1"/>
          </p:cNvPicPr>
          <p:nvPr>
            <p:custDataLst>
              <p:tags r:id="rId11"/>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2514600" y="3224213"/>
            <a:ext cx="91122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3" name="Picture 68" descr="addin_tmp.png"/>
          <p:cNvPicPr>
            <a:picLocks noChangeAspect="1"/>
          </p:cNvPicPr>
          <p:nvPr>
            <p:custDataLst>
              <p:tags r:id="rId12"/>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4371975" y="3224213"/>
            <a:ext cx="744538" cy="12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52" name="Picture 55" descr="addin_tmp.png"/>
          <p:cNvPicPr>
            <a:picLocks noChangeAspect="1"/>
          </p:cNvPicPr>
          <p:nvPr>
            <p:custDataLst>
              <p:tags r:id="rId13"/>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1131888" y="1690688"/>
            <a:ext cx="200501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9" name="Straight Arrow Connector 58"/>
          <p:cNvCxnSpPr/>
          <p:nvPr/>
        </p:nvCxnSpPr>
        <p:spPr>
          <a:xfrm rot="5400000">
            <a:off x="5266531" y="2102644"/>
            <a:ext cx="271463" cy="244475"/>
          </a:xfrm>
          <a:prstGeom prst="straightConnector1">
            <a:avLst/>
          </a:prstGeom>
          <a:ln w="22225">
            <a:tailEnd type="arrow"/>
          </a:ln>
        </p:spPr>
        <p:style>
          <a:lnRef idx="1">
            <a:schemeClr val="dk1"/>
          </a:lnRef>
          <a:fillRef idx="0">
            <a:schemeClr val="dk1"/>
          </a:fillRef>
          <a:effectRef idx="0">
            <a:schemeClr val="dk1"/>
          </a:effectRef>
          <a:fontRef idx="minor">
            <a:schemeClr val="tx1"/>
          </a:fontRef>
        </p:style>
      </p:cxnSp>
      <p:cxnSp>
        <p:nvCxnSpPr>
          <p:cNvPr id="60" name="Straight Arrow Connector 59"/>
          <p:cNvCxnSpPr/>
          <p:nvPr/>
        </p:nvCxnSpPr>
        <p:spPr>
          <a:xfrm rot="16200000" flipH="1">
            <a:off x="5509419" y="2108994"/>
            <a:ext cx="265113" cy="238125"/>
          </a:xfrm>
          <a:prstGeom prst="straightConnector1">
            <a:avLst/>
          </a:prstGeom>
          <a:ln w="22225">
            <a:tailEnd type="arrow"/>
          </a:ln>
        </p:spPr>
        <p:style>
          <a:lnRef idx="1">
            <a:schemeClr val="dk1"/>
          </a:lnRef>
          <a:fillRef idx="0">
            <a:schemeClr val="dk1"/>
          </a:fillRef>
          <a:effectRef idx="0">
            <a:schemeClr val="dk1"/>
          </a:effectRef>
          <a:fontRef idx="minor">
            <a:schemeClr val="tx1"/>
          </a:fontRef>
        </p:style>
      </p:cxnSp>
      <p:pic>
        <p:nvPicPr>
          <p:cNvPr id="192555" name="Picture 57" descr="addin_tmp.png"/>
          <p:cNvPicPr>
            <a:picLocks noChangeAspect="1"/>
          </p:cNvPicPr>
          <p:nvPr>
            <p:custDataLst>
              <p:tags r:id="rId14"/>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4416425" y="1690688"/>
            <a:ext cx="228282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8" name="Picture 60" descr="addin_tmp.png"/>
          <p:cNvPicPr>
            <a:picLocks noChangeAspect="1"/>
          </p:cNvPicPr>
          <p:nvPr>
            <p:custDataLst>
              <p:tags r:id="rId15"/>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5926138" y="2605088"/>
            <a:ext cx="69532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49" name="Picture 62" descr="addin_tmp.png"/>
          <p:cNvPicPr>
            <a:picLocks noChangeAspect="1"/>
          </p:cNvPicPr>
          <p:nvPr>
            <p:custDataLst>
              <p:tags r:id="rId16"/>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5545138" y="3224213"/>
            <a:ext cx="14351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50" name="Picture 65" descr="addin_tmp.png"/>
          <p:cNvPicPr>
            <a:picLocks noChangeAspect="1"/>
          </p:cNvPicPr>
          <p:nvPr>
            <p:custDataLst>
              <p:tags r:id="rId17"/>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7196138" y="3224213"/>
            <a:ext cx="143510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61" name="Picture 48" descr="addin_tmp.png"/>
          <p:cNvPicPr>
            <a:picLocks noChangeAspect="1"/>
          </p:cNvPicPr>
          <p:nvPr>
            <p:custDataLst>
              <p:tags r:id="rId18"/>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2789238" y="4170363"/>
            <a:ext cx="25495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Freeform 56"/>
          <p:cNvSpPr/>
          <p:nvPr/>
        </p:nvSpPr>
        <p:spPr>
          <a:xfrm>
            <a:off x="3790950" y="2932113"/>
            <a:ext cx="585788" cy="1055687"/>
          </a:xfrm>
          <a:custGeom>
            <a:avLst/>
            <a:gdLst>
              <a:gd name="connsiteX0" fmla="*/ 479394 w 585926"/>
              <a:gd name="connsiteY0" fmla="*/ 1386396 h 1386396"/>
              <a:gd name="connsiteX1" fmla="*/ 62144 w 585926"/>
              <a:gd name="connsiteY1" fmla="*/ 827103 h 1386396"/>
              <a:gd name="connsiteX2" fmla="*/ 106532 w 585926"/>
              <a:gd name="connsiteY2" fmla="*/ 116889 h 1386396"/>
              <a:gd name="connsiteX3" fmla="*/ 585926 w 585926"/>
              <a:gd name="connsiteY3" fmla="*/ 125767 h 1386396"/>
            </a:gdLst>
            <a:ahLst/>
            <a:cxnLst>
              <a:cxn ang="0">
                <a:pos x="connsiteX0" y="connsiteY0"/>
              </a:cxn>
              <a:cxn ang="0">
                <a:pos x="connsiteX1" y="connsiteY1"/>
              </a:cxn>
              <a:cxn ang="0">
                <a:pos x="connsiteX2" y="connsiteY2"/>
              </a:cxn>
              <a:cxn ang="0">
                <a:pos x="connsiteX3" y="connsiteY3"/>
              </a:cxn>
            </a:cxnLst>
            <a:rect l="l" t="t" r="r" b="b"/>
            <a:pathLst>
              <a:path w="585926" h="1386396">
                <a:moveTo>
                  <a:pt x="479394" y="1386396"/>
                </a:moveTo>
                <a:cubicBezTo>
                  <a:pt x="301841" y="1212542"/>
                  <a:pt x="124288" y="1038688"/>
                  <a:pt x="62144" y="827103"/>
                </a:cubicBezTo>
                <a:cubicBezTo>
                  <a:pt x="0" y="615518"/>
                  <a:pt x="19235" y="233778"/>
                  <a:pt x="106532" y="116889"/>
                </a:cubicBezTo>
                <a:cubicBezTo>
                  <a:pt x="193829" y="0"/>
                  <a:pt x="389877" y="62883"/>
                  <a:pt x="585926" y="125767"/>
                </a:cubicBezTo>
              </a:path>
            </a:pathLst>
          </a:custGeom>
          <a:ln w="19050">
            <a:prstDash val="sysDash"/>
            <a:tailEnd type="triangle"/>
          </a:ln>
        </p:spPr>
        <p:style>
          <a:lnRef idx="1">
            <a:schemeClr val="dk1"/>
          </a:lnRef>
          <a:fillRef idx="0">
            <a:schemeClr val="dk1"/>
          </a:fillRef>
          <a:effectRef idx="0">
            <a:schemeClr val="dk1"/>
          </a:effectRef>
          <a:fontRef idx="minor">
            <a:schemeClr val="tx1"/>
          </a:fontRef>
        </p:style>
        <p:txBody>
          <a:bodyPr rtlCol="1" anchor="ctr"/>
          <a:lstStyle/>
          <a:p>
            <a:pPr algn="ctr" rtl="1" fontAlgn="auto">
              <a:spcBef>
                <a:spcPts val="0"/>
              </a:spcBef>
              <a:spcAft>
                <a:spcPts val="0"/>
              </a:spcAft>
              <a:defRPr/>
            </a:pPr>
            <a:endParaRPr lang="he-IL"/>
          </a:p>
        </p:txBody>
      </p:sp>
      <p:sp>
        <p:nvSpPr>
          <p:cNvPr id="64" name="Oval 63"/>
          <p:cNvSpPr/>
          <p:nvPr/>
        </p:nvSpPr>
        <p:spPr>
          <a:xfrm>
            <a:off x="2420938" y="3973513"/>
            <a:ext cx="3265487" cy="746125"/>
          </a:xfrm>
          <a:prstGeom prst="ellipse">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endParaRPr lang="he-IL"/>
          </a:p>
        </p:txBody>
      </p:sp>
      <p:sp>
        <p:nvSpPr>
          <p:cNvPr id="98354" name="Text Box 5"/>
          <p:cNvSpPr txBox="1">
            <a:spLocks noChangeArrowheads="1"/>
          </p:cNvSpPr>
          <p:nvPr/>
        </p:nvSpPr>
        <p:spPr bwMode="auto">
          <a:xfrm>
            <a:off x="7021513" y="3716338"/>
            <a:ext cx="217719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t>
            </a:r>
            <a:r>
              <a:rPr lang="en-US" sz="1200" b="1" dirty="0" err="1">
                <a:solidFill>
                  <a:srgbClr val="CC0099"/>
                </a:solidFill>
              </a:rPr>
              <a:t>Eldar</a:t>
            </a:r>
            <a:r>
              <a:rPr lang="en-US" sz="1200" b="1" dirty="0">
                <a:solidFill>
                  <a:srgbClr val="CC0099"/>
                </a:solidFill>
              </a:rPr>
              <a:t> and </a:t>
            </a:r>
            <a:r>
              <a:rPr lang="en-US" sz="1200" b="1" dirty="0" err="1">
                <a:solidFill>
                  <a:srgbClr val="CC0099"/>
                </a:solidFill>
              </a:rPr>
              <a:t>Elron</a:t>
            </a:r>
            <a:r>
              <a:rPr lang="en-US" sz="1200" b="1" dirty="0">
                <a:solidFill>
                  <a:srgbClr val="CC0099"/>
                </a:solidFill>
              </a:rPr>
              <a:t>, </a:t>
            </a:r>
            <a:r>
              <a:rPr lang="en-US" sz="1200" b="1" dirty="0" smtClean="0">
                <a:solidFill>
                  <a:srgbClr val="CC0099"/>
                </a:solidFill>
              </a:rPr>
              <a:t>‘10</a:t>
            </a:r>
            <a:endParaRPr lang="en-US" sz="1200" b="1" dirty="0">
              <a:solidFill>
                <a:srgbClr val="CC0099"/>
              </a:solidFill>
            </a:endParaRPr>
          </a:p>
        </p:txBody>
      </p:sp>
      <p:sp>
        <p:nvSpPr>
          <p:cNvPr id="53" name="Text Box 8"/>
          <p:cNvSpPr txBox="1">
            <a:spLocks noChangeArrowheads="1"/>
          </p:cNvSpPr>
          <p:nvPr/>
        </p:nvSpPr>
        <p:spPr bwMode="auto">
          <a:xfrm>
            <a:off x="2733675" y="1241425"/>
            <a:ext cx="1220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b="1">
                <a:solidFill>
                  <a:srgbClr val="0000FF"/>
                </a:solidFill>
              </a:rPr>
              <a:t>Low-rate</a:t>
            </a:r>
          </a:p>
        </p:txBody>
      </p:sp>
      <p:sp>
        <p:nvSpPr>
          <p:cNvPr id="54" name="Down Arrow 53"/>
          <p:cNvSpPr/>
          <p:nvPr/>
        </p:nvSpPr>
        <p:spPr>
          <a:xfrm rot="10800000" flipH="1" flipV="1">
            <a:off x="3233738" y="1854200"/>
            <a:ext cx="220662" cy="682625"/>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Down Arrow 54"/>
          <p:cNvSpPr/>
          <p:nvPr/>
        </p:nvSpPr>
        <p:spPr>
          <a:xfrm rot="10800000" flipH="1" flipV="1">
            <a:off x="4662488" y="1847850"/>
            <a:ext cx="220662" cy="688975"/>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Down Arrow 55"/>
          <p:cNvSpPr/>
          <p:nvPr/>
        </p:nvSpPr>
        <p:spPr>
          <a:xfrm rot="10800000" flipH="1" flipV="1">
            <a:off x="6135688" y="1847850"/>
            <a:ext cx="220662" cy="688975"/>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Text Box 8"/>
          <p:cNvSpPr txBox="1">
            <a:spLocks noChangeArrowheads="1"/>
          </p:cNvSpPr>
          <p:nvPr/>
        </p:nvSpPr>
        <p:spPr bwMode="auto">
          <a:xfrm>
            <a:off x="4162425" y="1241425"/>
            <a:ext cx="1220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b="1">
                <a:solidFill>
                  <a:srgbClr val="0000FF"/>
                </a:solidFill>
              </a:rPr>
              <a:t>Low-rate</a:t>
            </a:r>
          </a:p>
        </p:txBody>
      </p:sp>
      <p:sp>
        <p:nvSpPr>
          <p:cNvPr id="63" name="Text Box 8"/>
          <p:cNvSpPr txBox="1">
            <a:spLocks noChangeArrowheads="1"/>
          </p:cNvSpPr>
          <p:nvPr/>
        </p:nvSpPr>
        <p:spPr bwMode="auto">
          <a:xfrm>
            <a:off x="5635625" y="1241425"/>
            <a:ext cx="1220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b="1">
                <a:solidFill>
                  <a:srgbClr val="0000FF"/>
                </a:solidFill>
              </a:rPr>
              <a:t>Low-rate</a:t>
            </a:r>
          </a:p>
        </p:txBody>
      </p:sp>
      <p:pic>
        <p:nvPicPr>
          <p:cNvPr id="66" name="Picture 65" descr="addin_tmp.png"/>
          <p:cNvPicPr>
            <a:picLocks noChangeAspect="1"/>
          </p:cNvPicPr>
          <p:nvPr>
            <p:custDataLst>
              <p:tags r:id="rId19"/>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528638" y="5484813"/>
            <a:ext cx="14097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2532"/>
                                        </p:tgtEl>
                                        <p:attrNameLst>
                                          <p:attrName>style.visibility</p:attrName>
                                        </p:attrNameLst>
                                      </p:cBhvr>
                                      <p:to>
                                        <p:strVal val="visible"/>
                                      </p:to>
                                    </p:set>
                                    <p:animEffect transition="in" filter="wipe(down)">
                                      <p:cBhvr>
                                        <p:cTn id="7" dur="500"/>
                                        <p:tgtEl>
                                          <p:spTgt spid="19253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6"/>
                                        </p:tgtEl>
                                        <p:attrNameLst>
                                          <p:attrName>style.visibility</p:attrName>
                                        </p:attrNameLst>
                                      </p:cBhvr>
                                      <p:to>
                                        <p:strVal val="visible"/>
                                      </p:to>
                                    </p:set>
                                    <p:animEffect transition="in" filter="wipe(down)">
                                      <p:cBhvr>
                                        <p:cTn id="10" dur="500"/>
                                        <p:tgtEl>
                                          <p:spTgt spid="136"/>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par>
                                <p:cTn id="14" presetID="2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par>
                                <p:cTn id="17" presetID="22" presetClass="entr" presetSubtype="4" fill="hold" nodeType="withEffect">
                                  <p:stCondLst>
                                    <p:cond delay="0"/>
                                  </p:stCondLst>
                                  <p:childTnLst>
                                    <p:set>
                                      <p:cBhvr>
                                        <p:cTn id="18" dur="1" fill="hold">
                                          <p:stCondLst>
                                            <p:cond delay="0"/>
                                          </p:stCondLst>
                                        </p:cTn>
                                        <p:tgtEl>
                                          <p:spTgt spid="192552"/>
                                        </p:tgtEl>
                                        <p:attrNameLst>
                                          <p:attrName>style.visibility</p:attrName>
                                        </p:attrNameLst>
                                      </p:cBhvr>
                                      <p:to>
                                        <p:strVal val="visible"/>
                                      </p:to>
                                    </p:set>
                                    <p:animEffect transition="in" filter="wipe(down)">
                                      <p:cBhvr>
                                        <p:cTn id="19" dur="500"/>
                                        <p:tgtEl>
                                          <p:spTgt spid="19255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up)">
                                      <p:cBhvr>
                                        <p:cTn id="24" dur="500"/>
                                        <p:tgtEl>
                                          <p:spTgt spid="5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up)">
                                      <p:cBhvr>
                                        <p:cTn id="27" dur="500"/>
                                        <p:tgtEl>
                                          <p:spTgt spid="54"/>
                                        </p:tgtEl>
                                      </p:cBhvr>
                                    </p:animEffect>
                                  </p:childTnLst>
                                </p:cTn>
                              </p:par>
                            </p:childTnLst>
                          </p:cTn>
                        </p:par>
                        <p:par>
                          <p:cTn id="28" fill="hold" nodeType="afterGroup">
                            <p:stCondLst>
                              <p:cond delay="500"/>
                            </p:stCondLst>
                            <p:childTnLst>
                              <p:par>
                                <p:cTn id="29" presetID="3" presetClass="exit" presetSubtype="10" fill="hold" nodeType="afterEffect">
                                  <p:stCondLst>
                                    <p:cond delay="0"/>
                                  </p:stCondLst>
                                  <p:childTnLst>
                                    <p:animEffect transition="out" filter="blinds(horizontal)">
                                      <p:cBhvr>
                                        <p:cTn id="30" dur="500"/>
                                        <p:tgtEl>
                                          <p:spTgt spid="36"/>
                                        </p:tgtEl>
                                      </p:cBhvr>
                                    </p:animEffect>
                                    <p:set>
                                      <p:cBhvr>
                                        <p:cTn id="31" dur="1" fill="hold">
                                          <p:stCondLst>
                                            <p:cond delay="499"/>
                                          </p:stCondLst>
                                        </p:cTn>
                                        <p:tgtEl>
                                          <p:spTgt spid="36"/>
                                        </p:tgtEl>
                                        <p:attrNameLst>
                                          <p:attrName>style.visibility</p:attrName>
                                        </p:attrNameLst>
                                      </p:cBhvr>
                                      <p:to>
                                        <p:strVal val="hidden"/>
                                      </p:to>
                                    </p:set>
                                  </p:childTnLst>
                                </p:cTn>
                              </p:par>
                              <p:par>
                                <p:cTn id="32" presetID="3" presetClass="exit" presetSubtype="10" fill="hold" nodeType="withEffect">
                                  <p:stCondLst>
                                    <p:cond delay="0"/>
                                  </p:stCondLst>
                                  <p:childTnLst>
                                    <p:animEffect transition="out" filter="blinds(horizontal)">
                                      <p:cBhvr>
                                        <p:cTn id="33" dur="500"/>
                                        <p:tgtEl>
                                          <p:spTgt spid="37"/>
                                        </p:tgtEl>
                                      </p:cBhvr>
                                    </p:animEffect>
                                    <p:set>
                                      <p:cBhvr>
                                        <p:cTn id="34" dur="1" fill="hold">
                                          <p:stCondLst>
                                            <p:cond delay="499"/>
                                          </p:stCondLst>
                                        </p:cTn>
                                        <p:tgtEl>
                                          <p:spTgt spid="37"/>
                                        </p:tgtEl>
                                        <p:attrNameLst>
                                          <p:attrName>style.visibility</p:attrName>
                                        </p:attrNameLst>
                                      </p:cBhvr>
                                      <p:to>
                                        <p:strVal val="hidden"/>
                                      </p:to>
                                    </p:set>
                                  </p:childTnLst>
                                </p:cTn>
                              </p:par>
                              <p:par>
                                <p:cTn id="35" presetID="3" presetClass="exit" presetSubtype="10" fill="hold" nodeType="withEffect">
                                  <p:stCondLst>
                                    <p:cond delay="0"/>
                                  </p:stCondLst>
                                  <p:childTnLst>
                                    <p:animEffect transition="out" filter="blinds(horizontal)">
                                      <p:cBhvr>
                                        <p:cTn id="36" dur="500"/>
                                        <p:tgtEl>
                                          <p:spTgt spid="192552"/>
                                        </p:tgtEl>
                                      </p:cBhvr>
                                    </p:animEffect>
                                    <p:set>
                                      <p:cBhvr>
                                        <p:cTn id="37" dur="1" fill="hold">
                                          <p:stCondLst>
                                            <p:cond delay="499"/>
                                          </p:stCondLst>
                                        </p:cTn>
                                        <p:tgtEl>
                                          <p:spTgt spid="192552"/>
                                        </p:tgtEl>
                                        <p:attrNameLst>
                                          <p:attrName>style.visibility</p:attrName>
                                        </p:attrNameLst>
                                      </p:cBhvr>
                                      <p:to>
                                        <p:strVal val="hidden"/>
                                      </p:to>
                                    </p:set>
                                  </p:childTnLst>
                                </p:cTn>
                              </p:par>
                            </p:childTnLst>
                          </p:cTn>
                        </p:par>
                        <p:par>
                          <p:cTn id="38" fill="hold" nodeType="afterGroup">
                            <p:stCondLst>
                              <p:cond delay="1000"/>
                            </p:stCondLst>
                            <p:childTnLst>
                              <p:par>
                                <p:cTn id="39" presetID="22" presetClass="entr" presetSubtype="4" fill="hold" grpId="0" nodeType="after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wipe(down)">
                                      <p:cBhvr>
                                        <p:cTn id="41" dur="500"/>
                                        <p:tgtEl>
                                          <p:spTgt spid="137"/>
                                        </p:tgtEl>
                                      </p:cBhvr>
                                    </p:animEffect>
                                  </p:childTnLst>
                                </p:cTn>
                              </p:par>
                              <p:par>
                                <p:cTn id="42" presetID="22" presetClass="entr" presetSubtype="4" fill="hold" nodeType="withEffect">
                                  <p:stCondLst>
                                    <p:cond delay="0"/>
                                  </p:stCondLst>
                                  <p:childTnLst>
                                    <p:set>
                                      <p:cBhvr>
                                        <p:cTn id="43" dur="1" fill="hold">
                                          <p:stCondLst>
                                            <p:cond delay="0"/>
                                          </p:stCondLst>
                                        </p:cTn>
                                        <p:tgtEl>
                                          <p:spTgt spid="192533"/>
                                        </p:tgtEl>
                                        <p:attrNameLst>
                                          <p:attrName>style.visibility</p:attrName>
                                        </p:attrNameLst>
                                      </p:cBhvr>
                                      <p:to>
                                        <p:strVal val="visible"/>
                                      </p:to>
                                    </p:set>
                                    <p:animEffect transition="in" filter="wipe(down)">
                                      <p:cBhvr>
                                        <p:cTn id="44" dur="500"/>
                                        <p:tgtEl>
                                          <p:spTgt spid="192533"/>
                                        </p:tgtEl>
                                      </p:cBhvr>
                                    </p:animEffect>
                                  </p:childTnLst>
                                </p:cTn>
                              </p:par>
                              <p:par>
                                <p:cTn id="45" presetID="22" presetClass="entr" presetSubtype="4" fill="hold" nodeType="withEffect">
                                  <p:stCondLst>
                                    <p:cond delay="0"/>
                                  </p:stCondLst>
                                  <p:childTnLst>
                                    <p:set>
                                      <p:cBhvr>
                                        <p:cTn id="46" dur="1" fill="hold">
                                          <p:stCondLst>
                                            <p:cond delay="0"/>
                                          </p:stCondLst>
                                        </p:cTn>
                                        <p:tgtEl>
                                          <p:spTgt spid="192555"/>
                                        </p:tgtEl>
                                        <p:attrNameLst>
                                          <p:attrName>style.visibility</p:attrName>
                                        </p:attrNameLst>
                                      </p:cBhvr>
                                      <p:to>
                                        <p:strVal val="visible"/>
                                      </p:to>
                                    </p:set>
                                    <p:animEffect transition="in" filter="wipe(down)">
                                      <p:cBhvr>
                                        <p:cTn id="47" dur="500"/>
                                        <p:tgtEl>
                                          <p:spTgt spid="192555"/>
                                        </p:tgtEl>
                                      </p:cBhvr>
                                    </p:animEffect>
                                  </p:childTnLst>
                                </p:cTn>
                              </p:par>
                              <p:par>
                                <p:cTn id="48" presetID="22" presetClass="entr" presetSubtype="4" fill="hold"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down)">
                                      <p:cBhvr>
                                        <p:cTn id="50" dur="500"/>
                                        <p:tgtEl>
                                          <p:spTgt spid="60"/>
                                        </p:tgtEl>
                                      </p:cBhvr>
                                    </p:animEffect>
                                  </p:childTnLst>
                                </p:cTn>
                              </p:par>
                              <p:par>
                                <p:cTn id="51" presetID="22" presetClass="entr" presetSubtype="4" fill="hold" nodeType="with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wipe(down)">
                                      <p:cBhvr>
                                        <p:cTn id="53" dur="500"/>
                                        <p:tgtEl>
                                          <p:spTgt spid="59"/>
                                        </p:tgtEl>
                                      </p:cBhvr>
                                    </p:animEffect>
                                  </p:childTnLst>
                                </p:cTn>
                              </p:par>
                            </p:childTnLst>
                          </p:cTn>
                        </p:par>
                        <p:par>
                          <p:cTn id="54" fill="hold" nodeType="afterGroup">
                            <p:stCondLst>
                              <p:cond delay="1500"/>
                            </p:stCondLst>
                            <p:childTnLst>
                              <p:par>
                                <p:cTn id="55" presetID="22" presetClass="entr" presetSubtype="8" fill="hold" nodeType="afterEffect">
                                  <p:stCondLst>
                                    <p:cond delay="0"/>
                                  </p:stCondLst>
                                  <p:childTnLst>
                                    <p:set>
                                      <p:cBhvr>
                                        <p:cTn id="56" dur="1" fill="hold">
                                          <p:stCondLst>
                                            <p:cond delay="0"/>
                                          </p:stCondLst>
                                        </p:cTn>
                                        <p:tgtEl>
                                          <p:spTgt spid="99331">
                                            <p:txEl>
                                              <p:pRg st="2" end="2"/>
                                            </p:txEl>
                                          </p:spTgt>
                                        </p:tgtEl>
                                        <p:attrNameLst>
                                          <p:attrName>style.visibility</p:attrName>
                                        </p:attrNameLst>
                                      </p:cBhvr>
                                      <p:to>
                                        <p:strVal val="visible"/>
                                      </p:to>
                                    </p:set>
                                    <p:animEffect transition="in" filter="wipe(left)">
                                      <p:cBhvr>
                                        <p:cTn id="57" dur="500"/>
                                        <p:tgtEl>
                                          <p:spTgt spid="99331">
                                            <p:txEl>
                                              <p:pRg st="2" end="2"/>
                                            </p:txEl>
                                          </p:spTgt>
                                        </p:tgtEl>
                                      </p:cBhvr>
                                    </p:animEffect>
                                  </p:childTnLst>
                                </p:cTn>
                              </p:par>
                              <p:par>
                                <p:cTn id="58" presetID="22" presetClass="entr" presetSubtype="8" fill="hold"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3" presetClass="exit" presetSubtype="10" fill="hold" nodeType="clickEffect">
                                  <p:stCondLst>
                                    <p:cond delay="0"/>
                                  </p:stCondLst>
                                  <p:childTnLst>
                                    <p:animEffect transition="out" filter="blinds(horizontal)">
                                      <p:cBhvr>
                                        <p:cTn id="64" dur="500"/>
                                        <p:tgtEl>
                                          <p:spTgt spid="192555"/>
                                        </p:tgtEl>
                                      </p:cBhvr>
                                    </p:animEffect>
                                    <p:set>
                                      <p:cBhvr>
                                        <p:cTn id="65" dur="1" fill="hold">
                                          <p:stCondLst>
                                            <p:cond delay="499"/>
                                          </p:stCondLst>
                                        </p:cTn>
                                        <p:tgtEl>
                                          <p:spTgt spid="192555"/>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60"/>
                                        </p:tgtEl>
                                      </p:cBhvr>
                                    </p:animEffect>
                                    <p:set>
                                      <p:cBhvr>
                                        <p:cTn id="68" dur="1" fill="hold">
                                          <p:stCondLst>
                                            <p:cond delay="499"/>
                                          </p:stCondLst>
                                        </p:cTn>
                                        <p:tgtEl>
                                          <p:spTgt spid="60"/>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59"/>
                                        </p:tgtEl>
                                      </p:cBhvr>
                                    </p:animEffect>
                                    <p:set>
                                      <p:cBhvr>
                                        <p:cTn id="71" dur="1" fill="hold">
                                          <p:stCondLst>
                                            <p:cond delay="499"/>
                                          </p:stCondLst>
                                        </p:cTn>
                                        <p:tgtEl>
                                          <p:spTgt spid="59"/>
                                        </p:tgtEl>
                                        <p:attrNameLst>
                                          <p:attrName>style.visibility</p:attrName>
                                        </p:attrNameLst>
                                      </p:cBhvr>
                                      <p:to>
                                        <p:strVal val="hidden"/>
                                      </p:to>
                                    </p:set>
                                  </p:childTnLst>
                                </p:cTn>
                              </p:par>
                            </p:childTnLst>
                          </p:cTn>
                        </p:par>
                        <p:par>
                          <p:cTn id="72" fill="hold" nodeType="afterGroup">
                            <p:stCondLst>
                              <p:cond delay="500"/>
                            </p:stCondLst>
                            <p:childTnLst>
                              <p:par>
                                <p:cTn id="73" presetID="22" presetClass="entr" presetSubtype="1" fill="hold" grpId="0" nodeType="afterEffect">
                                  <p:stCondLst>
                                    <p:cond delay="0"/>
                                  </p:stCondLst>
                                  <p:childTnLst>
                                    <p:set>
                                      <p:cBhvr>
                                        <p:cTn id="74" dur="1" fill="hold">
                                          <p:stCondLst>
                                            <p:cond delay="0"/>
                                          </p:stCondLst>
                                        </p:cTn>
                                        <p:tgtEl>
                                          <p:spTgt spid="62"/>
                                        </p:tgtEl>
                                        <p:attrNameLst>
                                          <p:attrName>style.visibility</p:attrName>
                                        </p:attrNameLst>
                                      </p:cBhvr>
                                      <p:to>
                                        <p:strVal val="visible"/>
                                      </p:to>
                                    </p:set>
                                    <p:animEffect transition="in" filter="wipe(up)">
                                      <p:cBhvr>
                                        <p:cTn id="75" dur="500"/>
                                        <p:tgtEl>
                                          <p:spTgt spid="62"/>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wipe(up)">
                                      <p:cBhvr>
                                        <p:cTn id="78" dur="500"/>
                                        <p:tgtEl>
                                          <p:spTgt spid="55"/>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animEffect transition="in" filter="wipe(up)">
                                      <p:cBhvr>
                                        <p:cTn id="81" dur="500"/>
                                        <p:tgtEl>
                                          <p:spTgt spid="63"/>
                                        </p:tgtEl>
                                      </p:cBhvr>
                                    </p:animEffect>
                                  </p:childTnLst>
                                </p:cTn>
                              </p:par>
                              <p:par>
                                <p:cTn id="82" presetID="22" presetClass="entr" presetSubtype="1" fill="hold" grpId="0" nodeType="withEffect">
                                  <p:stCondLst>
                                    <p:cond delay="0"/>
                                  </p:stCondLst>
                                  <p:childTnLst>
                                    <p:set>
                                      <p:cBhvr>
                                        <p:cTn id="83" dur="1" fill="hold">
                                          <p:stCondLst>
                                            <p:cond delay="0"/>
                                          </p:stCondLst>
                                        </p:cTn>
                                        <p:tgtEl>
                                          <p:spTgt spid="56"/>
                                        </p:tgtEl>
                                        <p:attrNameLst>
                                          <p:attrName>style.visibility</p:attrName>
                                        </p:attrNameLst>
                                      </p:cBhvr>
                                      <p:to>
                                        <p:strVal val="visible"/>
                                      </p:to>
                                    </p:set>
                                    <p:animEffect transition="in" filter="wipe(up)">
                                      <p:cBhvr>
                                        <p:cTn id="84" dur="500"/>
                                        <p:tgtEl>
                                          <p:spTgt spid="56"/>
                                        </p:tgtEl>
                                      </p:cBhvr>
                                    </p:animEffect>
                                  </p:childTnLst>
                                </p:cTn>
                              </p:par>
                            </p:childTnLst>
                          </p:cTn>
                        </p:par>
                        <p:par>
                          <p:cTn id="85" fill="hold" nodeType="afterGroup">
                            <p:stCondLst>
                              <p:cond delay="1000"/>
                            </p:stCondLst>
                            <p:childTnLst>
                              <p:par>
                                <p:cTn id="86" presetID="22" presetClass="entr" presetSubtype="4" fill="hold" grpId="0" nodeType="afterEffect">
                                  <p:stCondLst>
                                    <p:cond delay="0"/>
                                  </p:stCondLst>
                                  <p:childTnLst>
                                    <p:set>
                                      <p:cBhvr>
                                        <p:cTn id="87" dur="1" fill="hold">
                                          <p:stCondLst>
                                            <p:cond delay="0"/>
                                          </p:stCondLst>
                                        </p:cTn>
                                        <p:tgtEl>
                                          <p:spTgt spid="64"/>
                                        </p:tgtEl>
                                        <p:attrNameLst>
                                          <p:attrName>style.visibility</p:attrName>
                                        </p:attrNameLst>
                                      </p:cBhvr>
                                      <p:to>
                                        <p:strVal val="visible"/>
                                      </p:to>
                                    </p:set>
                                    <p:animEffect transition="in" filter="wipe(down)">
                                      <p:cBhvr>
                                        <p:cTn id="88" dur="500"/>
                                        <p:tgtEl>
                                          <p:spTgt spid="64"/>
                                        </p:tgtEl>
                                      </p:cBhvr>
                                    </p:animEffect>
                                  </p:childTnLst>
                                </p:cTn>
                              </p:par>
                              <p:par>
                                <p:cTn id="89" presetID="22" presetClass="entr" presetSubtype="4" fill="hold" nodeType="withEffect">
                                  <p:stCondLst>
                                    <p:cond delay="0"/>
                                  </p:stCondLst>
                                  <p:childTnLst>
                                    <p:set>
                                      <p:cBhvr>
                                        <p:cTn id="90" dur="1" fill="hold">
                                          <p:stCondLst>
                                            <p:cond delay="0"/>
                                          </p:stCondLst>
                                        </p:cTn>
                                        <p:tgtEl>
                                          <p:spTgt spid="57"/>
                                        </p:tgtEl>
                                        <p:attrNameLst>
                                          <p:attrName>style.visibility</p:attrName>
                                        </p:attrNameLst>
                                      </p:cBhvr>
                                      <p:to>
                                        <p:strVal val="visible"/>
                                      </p:to>
                                    </p:set>
                                    <p:animEffect transition="in" filter="wipe(down)">
                                      <p:cBhvr>
                                        <p:cTn id="91" dur="500"/>
                                        <p:tgtEl>
                                          <p:spTgt spid="57"/>
                                        </p:tgtEl>
                                      </p:cBhvr>
                                    </p:animEffect>
                                  </p:childTnLst>
                                </p:cTn>
                              </p:par>
                              <p:par>
                                <p:cTn id="92" presetID="22" presetClass="entr" presetSubtype="4" fill="hold" nodeType="withEffect">
                                  <p:stCondLst>
                                    <p:cond delay="0"/>
                                  </p:stCondLst>
                                  <p:childTnLst>
                                    <p:set>
                                      <p:cBhvr>
                                        <p:cTn id="93" dur="1" fill="hold">
                                          <p:stCondLst>
                                            <p:cond delay="0"/>
                                          </p:stCondLst>
                                        </p:cTn>
                                        <p:tgtEl>
                                          <p:spTgt spid="192561"/>
                                        </p:tgtEl>
                                        <p:attrNameLst>
                                          <p:attrName>style.visibility</p:attrName>
                                        </p:attrNameLst>
                                      </p:cBhvr>
                                      <p:to>
                                        <p:strVal val="visible"/>
                                      </p:to>
                                    </p:set>
                                    <p:animEffect transition="in" filter="wipe(down)">
                                      <p:cBhvr>
                                        <p:cTn id="94" dur="500"/>
                                        <p:tgtEl>
                                          <p:spTgt spid="192561"/>
                                        </p:tgtEl>
                                      </p:cBhvr>
                                    </p:animEffect>
                                  </p:childTnLst>
                                </p:cTn>
                              </p:par>
                            </p:childTnLst>
                          </p:cTn>
                        </p:par>
                        <p:par>
                          <p:cTn id="95" fill="hold" nodeType="afterGroup">
                            <p:stCondLst>
                              <p:cond delay="1500"/>
                            </p:stCondLst>
                            <p:childTnLst>
                              <p:par>
                                <p:cTn id="96" presetID="22" presetClass="entr" presetSubtype="8" fill="hold" nodeType="afterEffect">
                                  <p:stCondLst>
                                    <p:cond delay="0"/>
                                  </p:stCondLst>
                                  <p:childTnLst>
                                    <p:set>
                                      <p:cBhvr>
                                        <p:cTn id="97" dur="1" fill="hold">
                                          <p:stCondLst>
                                            <p:cond delay="0"/>
                                          </p:stCondLst>
                                        </p:cTn>
                                        <p:tgtEl>
                                          <p:spTgt spid="99331">
                                            <p:txEl>
                                              <p:pRg st="4" end="4"/>
                                            </p:txEl>
                                          </p:spTgt>
                                        </p:tgtEl>
                                        <p:attrNameLst>
                                          <p:attrName>style.visibility</p:attrName>
                                        </p:attrNameLst>
                                      </p:cBhvr>
                                      <p:to>
                                        <p:strVal val="visible"/>
                                      </p:to>
                                    </p:set>
                                    <p:animEffect transition="in" filter="wipe(left)">
                                      <p:cBhvr>
                                        <p:cTn id="98" dur="500"/>
                                        <p:tgtEl>
                                          <p:spTgt spid="993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P spid="64" grpId="0" animBg="1"/>
      <p:bldP spid="53" grpId="0"/>
      <p:bldP spid="54" grpId="0" animBg="1"/>
      <p:bldP spid="55" grpId="0" animBg="1"/>
      <p:bldP spid="56" grpId="0" animBg="1"/>
      <p:bldP spid="62" grpId="0"/>
      <p:bldP spid="63"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5"/>
          <p:cNvSpPr>
            <a:spLocks noGrp="1" noChangeArrowheads="1"/>
          </p:cNvSpPr>
          <p:nvPr>
            <p:ph type="body" idx="4294967295"/>
          </p:nvPr>
        </p:nvSpPr>
        <p:spPr>
          <a:xfrm>
            <a:off x="465138" y="1458913"/>
            <a:ext cx="8229600" cy="1820862"/>
          </a:xfrm>
        </p:spPr>
        <p:txBody>
          <a:bodyPr/>
          <a:lstStyle/>
          <a:p>
            <a:pPr>
              <a:buSzPct val="75000"/>
              <a:buFontTx/>
              <a:buNone/>
            </a:pPr>
            <a:r>
              <a:rPr lang="en-US" sz="2200" b="1" smtClean="0"/>
              <a:t>Principle #1 (X-ADC):</a:t>
            </a:r>
          </a:p>
          <a:p>
            <a:pPr>
              <a:buSzPct val="75000"/>
              <a:buFontTx/>
              <a:buBlip>
                <a:blip r:embed="rId7"/>
              </a:buBlip>
            </a:pPr>
            <a:r>
              <a:rPr lang="en-US" sz="2200" smtClean="0"/>
              <a:t>Create several streams of data</a:t>
            </a:r>
          </a:p>
          <a:p>
            <a:pPr>
              <a:buSzPct val="75000"/>
              <a:buFontTx/>
              <a:buBlip>
                <a:blip r:embed="rId7"/>
              </a:buBlip>
            </a:pPr>
            <a:r>
              <a:rPr lang="en-US" sz="2200" smtClean="0"/>
              <a:t>Each stream is sampled at a low rate</a:t>
            </a:r>
          </a:p>
          <a:p>
            <a:pPr>
              <a:buSzPct val="75000"/>
              <a:buFontTx/>
              <a:buNone/>
            </a:pPr>
            <a:r>
              <a:rPr lang="en-US" sz="2200" smtClean="0"/>
              <a:t>     (overall rate much smaller than the Nyquist rate)</a:t>
            </a:r>
          </a:p>
          <a:p>
            <a:pPr>
              <a:buSzPct val="75000"/>
              <a:buFontTx/>
              <a:buBlip>
                <a:blip r:embed="rId7"/>
              </a:buBlip>
            </a:pPr>
            <a:r>
              <a:rPr lang="en-US" sz="2200" smtClean="0"/>
              <a:t>Each stream contains a combination from different subspaces</a:t>
            </a:r>
          </a:p>
          <a:p>
            <a:pPr>
              <a:buSzPct val="75000"/>
              <a:buFontTx/>
              <a:buBlip>
                <a:blip r:embed="rId7"/>
              </a:buBlip>
            </a:pPr>
            <a:endParaRPr lang="en-US" sz="2200" smtClean="0"/>
          </a:p>
        </p:txBody>
      </p:sp>
      <p:sp>
        <p:nvSpPr>
          <p:cNvPr id="99331" name="Rectangle 4"/>
          <p:cNvSpPr>
            <a:spLocks noGrp="1" noChangeArrowheads="1"/>
          </p:cNvSpPr>
          <p:nvPr>
            <p:ph type="title" idx="4294967295"/>
          </p:nvPr>
        </p:nvSpPr>
        <p:spPr/>
        <p:txBody>
          <a:bodyPr/>
          <a:lstStyle/>
          <a:p>
            <a:r>
              <a:rPr lang="en-US" sz="4000" smtClean="0"/>
              <a:t>Xampling: Main Idea</a:t>
            </a:r>
          </a:p>
        </p:txBody>
      </p:sp>
      <p:sp>
        <p:nvSpPr>
          <p:cNvPr id="7" name="Rectangle 3"/>
          <p:cNvSpPr>
            <a:spLocks noChangeArrowheads="1"/>
          </p:cNvSpPr>
          <p:nvPr/>
        </p:nvSpPr>
        <p:spPr bwMode="auto">
          <a:xfrm>
            <a:off x="854075" y="3522663"/>
            <a:ext cx="7532688" cy="508000"/>
          </a:xfrm>
          <a:prstGeom prst="rect">
            <a:avLst/>
          </a:prstGeom>
          <a:solidFill>
            <a:srgbClr val="FF0000"/>
          </a:solidFill>
          <a:ln w="9525">
            <a:solidFill>
              <a:srgbClr val="FF0000"/>
            </a:solidFill>
            <a:miter lim="800000"/>
            <a:headEnd/>
            <a:tailEnd/>
          </a:ln>
        </p:spPr>
        <p:txBody>
          <a:bodyPr wrap="none" anchor="ctr"/>
          <a:lstStyle/>
          <a:p>
            <a:pPr algn="ctr">
              <a:defRPr/>
            </a:pPr>
            <a:r>
              <a:rPr lang="en-US" sz="2800" dirty="0">
                <a:solidFill>
                  <a:schemeClr val="bg1"/>
                </a:solidFill>
                <a:latin typeface="+mn-lt"/>
                <a:cs typeface="Arial" charset="0"/>
              </a:rPr>
              <a:t>New hardware design ideas</a:t>
            </a:r>
            <a:endParaRPr lang="ru-RU" sz="2800" dirty="0">
              <a:solidFill>
                <a:schemeClr val="bg1"/>
              </a:solidFill>
              <a:latin typeface="+mn-lt"/>
              <a:cs typeface="Arial" charset="0"/>
            </a:endParaRPr>
          </a:p>
        </p:txBody>
      </p:sp>
      <p:sp>
        <p:nvSpPr>
          <p:cNvPr id="8" name="Rectangle 3"/>
          <p:cNvSpPr>
            <a:spLocks noChangeArrowheads="1"/>
          </p:cNvSpPr>
          <p:nvPr/>
        </p:nvSpPr>
        <p:spPr bwMode="auto">
          <a:xfrm>
            <a:off x="895350" y="5694363"/>
            <a:ext cx="7532688" cy="423862"/>
          </a:xfrm>
          <a:prstGeom prst="rect">
            <a:avLst/>
          </a:prstGeom>
          <a:solidFill>
            <a:srgbClr val="FF0000"/>
          </a:solidFill>
          <a:ln w="9525">
            <a:solidFill>
              <a:srgbClr val="FF0000"/>
            </a:solidFill>
            <a:miter lim="800000"/>
            <a:headEnd/>
            <a:tailEnd/>
          </a:ln>
        </p:spPr>
        <p:txBody>
          <a:bodyPr wrap="none" anchor="ctr"/>
          <a:lstStyle/>
          <a:p>
            <a:pPr algn="ctr">
              <a:defRPr/>
            </a:pPr>
            <a:r>
              <a:rPr lang="en-US" sz="2800" dirty="0">
                <a:solidFill>
                  <a:schemeClr val="bg1"/>
                </a:solidFill>
                <a:latin typeface="+mn-lt"/>
                <a:cs typeface="Arial" charset="0"/>
              </a:rPr>
              <a:t>New DSP algorithms</a:t>
            </a:r>
            <a:endParaRPr lang="ru-RU" sz="2800" dirty="0">
              <a:solidFill>
                <a:schemeClr val="bg1"/>
              </a:solidFill>
              <a:latin typeface="+mn-lt"/>
              <a:cs typeface="Arial" charset="0"/>
            </a:endParaRPr>
          </a:p>
        </p:txBody>
      </p:sp>
      <p:sp>
        <p:nvSpPr>
          <p:cNvPr id="99334" name="Rectangle 43"/>
          <p:cNvSpPr>
            <a:spLocks noChangeArrowheads="1"/>
          </p:cNvSpPr>
          <p:nvPr/>
        </p:nvSpPr>
        <p:spPr bwMode="auto">
          <a:xfrm>
            <a:off x="7843838" y="1501775"/>
            <a:ext cx="1109662" cy="779463"/>
          </a:xfrm>
          <a:prstGeom prst="rect">
            <a:avLst/>
          </a:prstGeom>
          <a:solidFill>
            <a:srgbClr val="FFFF00"/>
          </a:solidFill>
          <a:ln w="19050">
            <a:solidFill>
              <a:schemeClr val="tx1"/>
            </a:solidFill>
            <a:miter lim="800000"/>
            <a:headEnd/>
            <a:tailEnd/>
          </a:ln>
        </p:spPr>
        <p:txBody>
          <a:bodyPr wrap="none" anchor="ctr"/>
          <a:lstStyle/>
          <a:p>
            <a:pPr algn="r" rtl="1"/>
            <a:endParaRPr lang="ru-RU">
              <a:latin typeface="Calibri" pitchFamily="34" charset="0"/>
            </a:endParaRPr>
          </a:p>
        </p:txBody>
      </p:sp>
      <p:pic>
        <p:nvPicPr>
          <p:cNvPr id="99335" name="Picture 8"/>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7934325" y="1616075"/>
            <a:ext cx="9286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9"/>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8129588" y="2339975"/>
            <a:ext cx="538162"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Rectangle 43"/>
          <p:cNvSpPr>
            <a:spLocks noChangeArrowheads="1"/>
          </p:cNvSpPr>
          <p:nvPr/>
        </p:nvSpPr>
        <p:spPr bwMode="auto">
          <a:xfrm>
            <a:off x="7845425" y="4506913"/>
            <a:ext cx="1108075" cy="781050"/>
          </a:xfrm>
          <a:prstGeom prst="rect">
            <a:avLst/>
          </a:prstGeom>
          <a:solidFill>
            <a:srgbClr val="66FFFF"/>
          </a:solidFill>
          <a:ln w="19050">
            <a:solidFill>
              <a:schemeClr val="tx1"/>
            </a:solidFill>
            <a:miter lim="800000"/>
            <a:headEnd/>
            <a:tailEnd/>
          </a:ln>
        </p:spPr>
        <p:txBody>
          <a:bodyPr wrap="none" anchor="ctr"/>
          <a:lstStyle/>
          <a:p>
            <a:pPr algn="r" rtl="1"/>
            <a:endParaRPr lang="ru-RU">
              <a:latin typeface="Calibri" pitchFamily="34" charset="0"/>
            </a:endParaRPr>
          </a:p>
        </p:txBody>
      </p:sp>
      <p:pic>
        <p:nvPicPr>
          <p:cNvPr id="99338" name="Picture 51" descr="addin_tmp.png"/>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002588" y="4706938"/>
            <a:ext cx="7921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9" name="Picture 68" descr="addin_tmp.png"/>
          <p:cNvPicPr>
            <a:picLocks noChangeAspect="1"/>
          </p:cNvPicPr>
          <p:nvPr>
            <p:custDataLst>
              <p:tags r:id="rId4"/>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026400" y="5343525"/>
            <a:ext cx="744538" cy="12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5"/>
          <p:cNvSpPr txBox="1">
            <a:spLocks noChangeArrowheads="1"/>
          </p:cNvSpPr>
          <p:nvPr/>
        </p:nvSpPr>
        <p:spPr bwMode="auto">
          <a:xfrm>
            <a:off x="465138" y="4376738"/>
            <a:ext cx="8229600" cy="949325"/>
          </a:xfrm>
          <a:prstGeom prst="rect">
            <a:avLst/>
          </a:prstGeom>
          <a:noFill/>
          <a:ln>
            <a:noFill/>
          </a:ln>
          <a:extLst/>
        </p:spPr>
        <p:txBody>
          <a:bodyPr/>
          <a:lstStyle/>
          <a:p>
            <a:pPr marL="342900" indent="-342900" eaLnBrk="0" hangingPunct="0">
              <a:spcBef>
                <a:spcPct val="20000"/>
              </a:spcBef>
              <a:buSzPct val="75000"/>
              <a:defRPr/>
            </a:pPr>
            <a:r>
              <a:rPr lang="en-US" sz="2200" b="1" dirty="0"/>
              <a:t>Principle #2 (X-DSP):</a:t>
            </a:r>
            <a:endParaRPr lang="en-US" sz="2200" kern="0" dirty="0">
              <a:latin typeface="+mn-lt"/>
              <a:cs typeface="+mn-cs"/>
            </a:endParaRPr>
          </a:p>
          <a:p>
            <a:pPr marL="342900" indent="-342900" eaLnBrk="0" hangingPunct="0">
              <a:spcBef>
                <a:spcPct val="20000"/>
              </a:spcBef>
              <a:buSzPct val="75000"/>
              <a:buFontTx/>
              <a:buBlip>
                <a:blip r:embed="rId7"/>
              </a:buBlip>
              <a:defRPr/>
            </a:pPr>
            <a:r>
              <a:rPr lang="en-US" sz="2200" kern="0" dirty="0">
                <a:latin typeface="+mn-lt"/>
                <a:cs typeface="+mn-cs"/>
              </a:rPr>
              <a:t>Identify subspaces involved (</a:t>
            </a:r>
            <a:r>
              <a:rPr lang="en-US" sz="2200" i="1" kern="0" dirty="0">
                <a:latin typeface="+mn-lt"/>
                <a:cs typeface="+mn-cs"/>
              </a:rPr>
              <a:t>e.g.,</a:t>
            </a:r>
            <a:r>
              <a:rPr lang="en-US" sz="2200" kern="0" dirty="0">
                <a:latin typeface="+mn-lt"/>
                <a:cs typeface="+mn-cs"/>
              </a:rPr>
              <a:t> using CS)</a:t>
            </a:r>
          </a:p>
          <a:p>
            <a:pPr marL="342900" indent="-342900" eaLnBrk="0" hangingPunct="0">
              <a:spcBef>
                <a:spcPct val="20000"/>
              </a:spcBef>
              <a:buSzPct val="75000"/>
              <a:buFontTx/>
              <a:buBlip>
                <a:blip r:embed="rId7"/>
              </a:buBlip>
              <a:defRPr/>
            </a:pPr>
            <a:r>
              <a:rPr lang="en-US" sz="2200" kern="0" dirty="0">
                <a:latin typeface="+mn-lt"/>
                <a:cs typeface="+mn-cs"/>
              </a:rPr>
              <a:t>Recover using standard sampling results</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itle 1"/>
          <p:cNvSpPr>
            <a:spLocks/>
          </p:cNvSpPr>
          <p:nvPr/>
        </p:nvSpPr>
        <p:spPr bwMode="auto">
          <a:xfrm>
            <a:off x="457200" y="331788"/>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dirty="0" err="1">
                <a:solidFill>
                  <a:schemeClr val="bg1"/>
                </a:solidFill>
              </a:rPr>
              <a:t>Xampling</a:t>
            </a:r>
            <a:r>
              <a:rPr lang="en-US" sz="3800" b="1" dirty="0">
                <a:solidFill>
                  <a:schemeClr val="bg1"/>
                </a:solidFill>
              </a:rPr>
              <a:t> Systems</a:t>
            </a:r>
            <a:endParaRPr lang="he-IL" sz="3800" b="1" dirty="0">
              <a:solidFill>
                <a:schemeClr val="bg1"/>
              </a:solidFill>
            </a:endParaRPr>
          </a:p>
        </p:txBody>
      </p:sp>
      <p:sp>
        <p:nvSpPr>
          <p:cNvPr id="14" name="Rectangle 8"/>
          <p:cNvSpPr>
            <a:spLocks noChangeArrowheads="1"/>
          </p:cNvSpPr>
          <p:nvPr/>
        </p:nvSpPr>
        <p:spPr bwMode="auto">
          <a:xfrm>
            <a:off x="231775" y="1798638"/>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6" name="Text Box 5"/>
          <p:cNvSpPr txBox="1">
            <a:spLocks noChangeArrowheads="1"/>
          </p:cNvSpPr>
          <p:nvPr/>
        </p:nvSpPr>
        <p:spPr bwMode="auto">
          <a:xfrm>
            <a:off x="8135937" y="3176588"/>
            <a:ext cx="8255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Eldar, ‘09</a:t>
            </a:r>
          </a:p>
        </p:txBody>
      </p:sp>
      <p:sp>
        <p:nvSpPr>
          <p:cNvPr id="17" name="Text Box 5"/>
          <p:cNvSpPr txBox="1">
            <a:spLocks noChangeArrowheads="1"/>
          </p:cNvSpPr>
          <p:nvPr/>
        </p:nvSpPr>
        <p:spPr bwMode="auto">
          <a:xfrm>
            <a:off x="7308850" y="3768726"/>
            <a:ext cx="16525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’02-’07</a:t>
            </a:r>
          </a:p>
        </p:txBody>
      </p:sp>
      <p:sp>
        <p:nvSpPr>
          <p:cNvPr id="18" name="Text Box 5"/>
          <p:cNvSpPr txBox="1">
            <a:spLocks noChangeArrowheads="1"/>
          </p:cNvSpPr>
          <p:nvPr/>
        </p:nvSpPr>
        <p:spPr bwMode="auto">
          <a:xfrm>
            <a:off x="7286625" y="4098926"/>
            <a:ext cx="16748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Dragotti </a:t>
            </a:r>
            <a:r>
              <a:rPr lang="en-US" sz="1200" b="1" i="1">
                <a:solidFill>
                  <a:srgbClr val="CC0099"/>
                </a:solidFill>
              </a:rPr>
              <a:t>et al</a:t>
            </a:r>
            <a:r>
              <a:rPr lang="en-US" sz="1200" b="1">
                <a:solidFill>
                  <a:srgbClr val="CC0099"/>
                </a:solidFill>
              </a:rPr>
              <a:t>., ’02-’07</a:t>
            </a:r>
          </a:p>
        </p:txBody>
      </p:sp>
      <p:sp>
        <p:nvSpPr>
          <p:cNvPr id="19" name="Text Box 5"/>
          <p:cNvSpPr txBox="1">
            <a:spLocks noChangeArrowheads="1"/>
          </p:cNvSpPr>
          <p:nvPr/>
        </p:nvSpPr>
        <p:spPr bwMode="auto">
          <a:xfrm>
            <a:off x="6451600" y="4416426"/>
            <a:ext cx="25098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Gedalyahu, Tur and Eldar, ’10-’11</a:t>
            </a:r>
          </a:p>
        </p:txBody>
      </p:sp>
      <p:sp>
        <p:nvSpPr>
          <p:cNvPr id="20" name="Text Box 5"/>
          <p:cNvSpPr txBox="1">
            <a:spLocks noChangeArrowheads="1"/>
          </p:cNvSpPr>
          <p:nvPr/>
        </p:nvSpPr>
        <p:spPr bwMode="auto">
          <a:xfrm>
            <a:off x="7697787" y="4878388"/>
            <a:ext cx="12636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Tropp</a:t>
            </a:r>
            <a:r>
              <a:rPr lang="en-US" sz="1200" b="1" dirty="0">
                <a:solidFill>
                  <a:srgbClr val="CC0099"/>
                </a:solidFill>
              </a:rPr>
              <a:t> </a:t>
            </a:r>
            <a:r>
              <a:rPr lang="en-US" sz="1200" b="1" i="1" dirty="0">
                <a:solidFill>
                  <a:srgbClr val="CC0099"/>
                </a:solidFill>
              </a:rPr>
              <a:t>et al</a:t>
            </a:r>
            <a:r>
              <a:rPr lang="en-US" sz="1200" b="1" dirty="0">
                <a:solidFill>
                  <a:srgbClr val="CC0099"/>
                </a:solidFill>
              </a:rPr>
              <a:t>., ’09</a:t>
            </a:r>
          </a:p>
        </p:txBody>
      </p:sp>
      <p:sp>
        <p:nvSpPr>
          <p:cNvPr id="22" name="Rectangle 5"/>
          <p:cNvSpPr txBox="1">
            <a:spLocks noChangeArrowheads="1"/>
          </p:cNvSpPr>
          <p:nvPr/>
        </p:nvSpPr>
        <p:spPr bwMode="auto">
          <a:xfrm>
            <a:off x="282575" y="1755775"/>
            <a:ext cx="82296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800100" indent="-34290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r>
              <a:rPr lang="en-US" sz="2400" dirty="0"/>
              <a:t>Modulated wideband converter </a:t>
            </a:r>
          </a:p>
          <a:p>
            <a:pPr>
              <a:spcBef>
                <a:spcPct val="20000"/>
              </a:spcBef>
              <a:buSzPct val="75000"/>
              <a:buFontTx/>
              <a:buBlip>
                <a:blip r:embed="rId3"/>
              </a:buBlip>
            </a:pPr>
            <a:r>
              <a:rPr lang="en-US" sz="2400" dirty="0"/>
              <a:t>Periodic </a:t>
            </a:r>
            <a:r>
              <a:rPr lang="en-US" sz="2400" dirty="0" err="1"/>
              <a:t>nonuniform</a:t>
            </a:r>
            <a:r>
              <a:rPr lang="en-US" sz="2400" dirty="0"/>
              <a:t> sampling (fully-blind)</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Sparse shift-invariant framework</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Finite rate of innovation </a:t>
            </a:r>
            <a:r>
              <a:rPr lang="en-US" sz="2400" dirty="0" smtClean="0"/>
              <a:t>sampling</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Random </a:t>
            </a:r>
            <a:r>
              <a:rPr lang="en-US" sz="2400" dirty="0" smtClean="0"/>
              <a:t>demodulation</a:t>
            </a:r>
          </a:p>
          <a:p>
            <a:pPr marL="0" indent="0">
              <a:spcBef>
                <a:spcPct val="20000"/>
              </a:spcBef>
              <a:buSzPct val="75000"/>
            </a:pPr>
            <a:endParaRPr lang="en-US" sz="2400" dirty="0"/>
          </a:p>
        </p:txBody>
      </p:sp>
      <p:sp>
        <p:nvSpPr>
          <p:cNvPr id="23" name="Text Box 5"/>
          <p:cNvSpPr txBox="1">
            <a:spLocks noChangeArrowheads="1"/>
          </p:cNvSpPr>
          <p:nvPr/>
        </p:nvSpPr>
        <p:spPr bwMode="auto">
          <a:xfrm>
            <a:off x="6919912" y="2262188"/>
            <a:ext cx="20415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
        <p:nvSpPr>
          <p:cNvPr id="24" name="Text Box 5"/>
          <p:cNvSpPr txBox="1">
            <a:spLocks noChangeArrowheads="1"/>
          </p:cNvSpPr>
          <p:nvPr/>
        </p:nvSpPr>
        <p:spPr bwMode="auto">
          <a:xfrm>
            <a:off x="6919912" y="1879600"/>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11"/>
          <p:cNvSpPr>
            <a:spLocks noChangeShapeType="1"/>
          </p:cNvSpPr>
          <p:nvPr/>
        </p:nvSpPr>
        <p:spPr bwMode="auto">
          <a:xfrm>
            <a:off x="2282825" y="2932113"/>
            <a:ext cx="4003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1379" name="Line 12"/>
          <p:cNvSpPr>
            <a:spLocks noChangeShapeType="1"/>
          </p:cNvSpPr>
          <p:nvPr/>
        </p:nvSpPr>
        <p:spPr bwMode="auto">
          <a:xfrm>
            <a:off x="4287838" y="29321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1380" name="Picture 40" descr="addin_tmp"/>
          <p:cNvPicPr>
            <a:picLocks noChangeAspect="1" noChangeArrowheads="1"/>
          </p:cNvPicPr>
          <p:nvPr>
            <p:custDataLst>
              <p:tags r:id="rId1"/>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6731000" y="2043113"/>
            <a:ext cx="136525"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37" descr="addin_tmp"/>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246563" y="3175000"/>
            <a:ext cx="7937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Picture 19" descr="addin_tmp_trans"/>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8362950" y="2752725"/>
            <a:ext cx="29527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3" name="Picture 82" descr="addin_tmp"/>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789863" y="3111500"/>
            <a:ext cx="522287"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24"/>
          <p:cNvSpPr txBox="1">
            <a:spLocks noChangeArrowheads="1"/>
          </p:cNvSpPr>
          <p:nvPr/>
        </p:nvSpPr>
        <p:spPr bwMode="auto">
          <a:xfrm>
            <a:off x="1543050" y="5287963"/>
            <a:ext cx="65405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pPr>
            <a:r>
              <a:rPr lang="en-US">
                <a:cs typeface="Tahoma" pitchFamily="34" charset="0"/>
              </a:rPr>
              <a:t>no more than </a:t>
            </a:r>
            <a:r>
              <a:rPr lang="en-US" i="1">
                <a:cs typeface="Tahoma" pitchFamily="34" charset="0"/>
              </a:rPr>
              <a:t>N </a:t>
            </a:r>
            <a:r>
              <a:rPr lang="en-US">
                <a:cs typeface="Tahoma" pitchFamily="34" charset="0"/>
              </a:rPr>
              <a:t>bands, max width </a:t>
            </a:r>
            <a:r>
              <a:rPr lang="en-US" i="1">
                <a:cs typeface="Tahoma" pitchFamily="34" charset="0"/>
              </a:rPr>
              <a:t>B, </a:t>
            </a:r>
            <a:r>
              <a:rPr lang="en-US">
                <a:cs typeface="Tahoma" pitchFamily="34" charset="0"/>
              </a:rPr>
              <a:t>bandlimited to </a:t>
            </a:r>
            <a:endParaRPr lang="en-US" i="1">
              <a:cs typeface="Tahoma" pitchFamily="34" charset="0"/>
            </a:endParaRPr>
          </a:p>
        </p:txBody>
      </p:sp>
      <p:pic>
        <p:nvPicPr>
          <p:cNvPr id="101385" name="Picture 86" descr="addin_tmp"/>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6956425" y="5367338"/>
            <a:ext cx="17033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6" name="Picture 38" descr="addin_tmp"/>
          <p:cNvPicPr>
            <a:picLocks noChangeAspect="1" noChangeArrowheads="1"/>
          </p:cNvPicPr>
          <p:nvPr>
            <p:custDataLst>
              <p:tags r:id="rId6"/>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04825" y="5386388"/>
            <a:ext cx="10048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Text Box 41"/>
          <p:cNvSpPr txBox="1">
            <a:spLocks noChangeArrowheads="1"/>
          </p:cNvSpPr>
          <p:nvPr/>
        </p:nvSpPr>
        <p:spPr bwMode="auto">
          <a:xfrm>
            <a:off x="660400" y="3705225"/>
            <a:ext cx="34623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FontTx/>
              <a:buAutoNum type="arabicPeriod"/>
            </a:pPr>
            <a:r>
              <a:rPr lang="en-US" sz="1600">
                <a:solidFill>
                  <a:srgbClr val="FF0000"/>
                </a:solidFill>
              </a:rPr>
              <a:t>Each band has an uncountable number of non-zero elements</a:t>
            </a:r>
          </a:p>
        </p:txBody>
      </p:sp>
      <p:sp>
        <p:nvSpPr>
          <p:cNvPr id="101388" name="Text Box 42"/>
          <p:cNvSpPr txBox="1">
            <a:spLocks noChangeArrowheads="1"/>
          </p:cNvSpPr>
          <p:nvPr/>
        </p:nvSpPr>
        <p:spPr bwMode="auto">
          <a:xfrm>
            <a:off x="4406900" y="3768725"/>
            <a:ext cx="40084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FontTx/>
              <a:buAutoNum type="arabicPeriod" startAt="2"/>
            </a:pPr>
            <a:r>
              <a:rPr lang="en-US" sz="1600">
                <a:solidFill>
                  <a:srgbClr val="FA0000"/>
                </a:solidFill>
              </a:rPr>
              <a:t>Band locations lie on the continuum</a:t>
            </a:r>
          </a:p>
        </p:txBody>
      </p:sp>
      <p:sp>
        <p:nvSpPr>
          <p:cNvPr id="101389" name="Text Box 43"/>
          <p:cNvSpPr txBox="1">
            <a:spLocks noChangeArrowheads="1"/>
          </p:cNvSpPr>
          <p:nvPr/>
        </p:nvSpPr>
        <p:spPr bwMode="auto">
          <a:xfrm>
            <a:off x="2454275" y="4441825"/>
            <a:ext cx="4287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FontTx/>
              <a:buAutoNum type="arabicPeriod" startAt="3"/>
            </a:pPr>
            <a:r>
              <a:rPr lang="en-US" sz="1600">
                <a:solidFill>
                  <a:srgbClr val="FF0000"/>
                </a:solidFill>
              </a:rPr>
              <a:t>Band locations are unknown in advance</a:t>
            </a:r>
          </a:p>
        </p:txBody>
      </p:sp>
      <p:sp>
        <p:nvSpPr>
          <p:cNvPr id="101390" name="Rectangle 39"/>
          <p:cNvSpPr>
            <a:spLocks noChangeArrowheads="1"/>
          </p:cNvSpPr>
          <p:nvPr/>
        </p:nvSpPr>
        <p:spPr bwMode="auto">
          <a:xfrm>
            <a:off x="457200" y="274638"/>
            <a:ext cx="82296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b="1">
                <a:solidFill>
                  <a:schemeClr val="bg1"/>
                </a:solidFill>
              </a:rPr>
              <a:t>Multiband Union</a:t>
            </a:r>
          </a:p>
        </p:txBody>
      </p:sp>
      <p:sp>
        <p:nvSpPr>
          <p:cNvPr id="101391" name="Line 13"/>
          <p:cNvSpPr>
            <a:spLocks noChangeShapeType="1"/>
          </p:cNvSpPr>
          <p:nvPr/>
        </p:nvSpPr>
        <p:spPr bwMode="auto">
          <a:xfrm>
            <a:off x="7958138" y="29321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1392" name="Line 6"/>
          <p:cNvSpPr>
            <a:spLocks noChangeShapeType="1"/>
          </p:cNvSpPr>
          <p:nvPr/>
        </p:nvSpPr>
        <p:spPr bwMode="auto">
          <a:xfrm>
            <a:off x="6586538" y="2311400"/>
            <a:ext cx="42703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9" name="Rectangle 15"/>
          <p:cNvSpPr>
            <a:spLocks noChangeArrowheads="1"/>
          </p:cNvSpPr>
          <p:nvPr/>
        </p:nvSpPr>
        <p:spPr bwMode="auto">
          <a:xfrm>
            <a:off x="5246688" y="2414588"/>
            <a:ext cx="163512" cy="517525"/>
          </a:xfrm>
          <a:prstGeom prst="rect">
            <a:avLst/>
          </a:prstGeom>
          <a:solidFill>
            <a:srgbClr val="FF0000"/>
          </a:solidFill>
          <a:ln w="19050">
            <a:solidFill>
              <a:schemeClr val="tx1"/>
            </a:solidFill>
            <a:miter lim="800000"/>
            <a:headEnd/>
            <a:tailEnd/>
          </a:ln>
        </p:spPr>
        <p:txBody>
          <a:bodyPr wrap="none" anchor="ctr"/>
          <a:lstStyle/>
          <a:p>
            <a:pPr algn="ctr"/>
            <a:endParaRPr lang="ru-RU"/>
          </a:p>
        </p:txBody>
      </p:sp>
      <p:sp>
        <p:nvSpPr>
          <p:cNvPr id="20" name="AutoShape 16"/>
          <p:cNvSpPr>
            <a:spLocks noChangeArrowheads="1"/>
          </p:cNvSpPr>
          <p:nvPr/>
        </p:nvSpPr>
        <p:spPr bwMode="auto">
          <a:xfrm>
            <a:off x="7569200" y="2435225"/>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pPr algn="r" rtl="1"/>
            <a:endParaRPr lang="ru-RU"/>
          </a:p>
        </p:txBody>
      </p:sp>
      <p:sp>
        <p:nvSpPr>
          <p:cNvPr id="101395" name="AutoShape 17"/>
          <p:cNvSpPr>
            <a:spLocks noChangeArrowheads="1"/>
          </p:cNvSpPr>
          <p:nvPr/>
        </p:nvSpPr>
        <p:spPr bwMode="auto">
          <a:xfrm rot="10800000">
            <a:off x="6637338" y="2455863"/>
            <a:ext cx="334962"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01396" name="Group 43"/>
          <p:cNvGrpSpPr>
            <a:grpSpLocks/>
          </p:cNvGrpSpPr>
          <p:nvPr/>
        </p:nvGrpSpPr>
        <p:grpSpPr bwMode="auto">
          <a:xfrm>
            <a:off x="6062663" y="2735263"/>
            <a:ext cx="660400" cy="387350"/>
            <a:chOff x="1361" y="1451"/>
            <a:chExt cx="416" cy="244"/>
          </a:xfrm>
        </p:grpSpPr>
        <p:sp>
          <p:nvSpPr>
            <p:cNvPr id="101409" name="Text Box 41"/>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01410" name="Text Box 42"/>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01397" name="Line 13"/>
          <p:cNvSpPr>
            <a:spLocks noChangeShapeType="1"/>
          </p:cNvSpPr>
          <p:nvPr/>
        </p:nvSpPr>
        <p:spPr bwMode="auto">
          <a:xfrm>
            <a:off x="623888" y="29321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1398" name="Picture 83" descr="addin_tmp"/>
          <p:cNvPicPr>
            <a:picLocks noChangeAspect="1" noChangeArrowheads="1"/>
          </p:cNvPicPr>
          <p:nvPr>
            <p:custDataLst>
              <p:tags r:id="rId7"/>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236538" y="3111500"/>
            <a:ext cx="67627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99" name="Picture 85" descr="addin_tmp"/>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192963" y="1993900"/>
            <a:ext cx="143510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5"/>
          <p:cNvSpPr>
            <a:spLocks noChangeArrowheads="1"/>
          </p:cNvSpPr>
          <p:nvPr/>
        </p:nvSpPr>
        <p:spPr bwMode="auto">
          <a:xfrm flipH="1">
            <a:off x="3165475" y="2414588"/>
            <a:ext cx="163513" cy="517525"/>
          </a:xfrm>
          <a:prstGeom prst="rect">
            <a:avLst/>
          </a:prstGeom>
          <a:solidFill>
            <a:srgbClr val="FF0000"/>
          </a:solidFill>
          <a:ln w="19050">
            <a:solidFill>
              <a:schemeClr val="tx1"/>
            </a:solidFill>
            <a:miter lim="800000"/>
            <a:headEnd/>
            <a:tailEnd/>
          </a:ln>
        </p:spPr>
        <p:txBody>
          <a:bodyPr wrap="none" anchor="ctr"/>
          <a:lstStyle/>
          <a:p>
            <a:pPr algn="ctr" rtl="1"/>
            <a:endParaRPr lang="ru-RU"/>
          </a:p>
        </p:txBody>
      </p:sp>
      <p:sp>
        <p:nvSpPr>
          <p:cNvPr id="4" name="AutoShape 16"/>
          <p:cNvSpPr>
            <a:spLocks noChangeArrowheads="1"/>
          </p:cNvSpPr>
          <p:nvPr/>
        </p:nvSpPr>
        <p:spPr bwMode="auto">
          <a:xfrm flipH="1">
            <a:off x="806450" y="2435225"/>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pPr algn="r" rtl="1"/>
            <a:endParaRPr lang="ru-RU"/>
          </a:p>
        </p:txBody>
      </p:sp>
      <p:sp>
        <p:nvSpPr>
          <p:cNvPr id="101402" name="AutoShape 17"/>
          <p:cNvSpPr>
            <a:spLocks noChangeArrowheads="1"/>
          </p:cNvSpPr>
          <p:nvPr/>
        </p:nvSpPr>
        <p:spPr bwMode="auto">
          <a:xfrm rot="10800000" flipH="1">
            <a:off x="1603375" y="2455863"/>
            <a:ext cx="334963"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01403" name="Group 70"/>
          <p:cNvGrpSpPr>
            <a:grpSpLocks/>
          </p:cNvGrpSpPr>
          <p:nvPr/>
        </p:nvGrpSpPr>
        <p:grpSpPr bwMode="auto">
          <a:xfrm flipH="1">
            <a:off x="1852613" y="2735263"/>
            <a:ext cx="660400" cy="387350"/>
            <a:chOff x="1361" y="1451"/>
            <a:chExt cx="416" cy="244"/>
          </a:xfrm>
        </p:grpSpPr>
        <p:sp>
          <p:nvSpPr>
            <p:cNvPr id="101407" name="Text Box 71"/>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01408" name="Text Box 72"/>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01404" name="Line 11"/>
          <p:cNvSpPr>
            <a:spLocks noChangeShapeType="1"/>
          </p:cNvSpPr>
          <p:nvPr/>
        </p:nvSpPr>
        <p:spPr bwMode="auto">
          <a:xfrm>
            <a:off x="436563" y="2932113"/>
            <a:ext cx="1698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1405" name="Line 11"/>
          <p:cNvSpPr>
            <a:spLocks noChangeShapeType="1"/>
          </p:cNvSpPr>
          <p:nvPr/>
        </p:nvSpPr>
        <p:spPr bwMode="auto">
          <a:xfrm>
            <a:off x="6440488" y="2932113"/>
            <a:ext cx="1825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01406" name="Text Box 5"/>
          <p:cNvSpPr txBox="1">
            <a:spLocks noChangeArrowheads="1"/>
          </p:cNvSpPr>
          <p:nvPr/>
        </p:nvSpPr>
        <p:spPr bwMode="auto">
          <a:xfrm>
            <a:off x="7362825" y="6062663"/>
            <a:ext cx="1708673"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‘07</a:t>
            </a:r>
            <a:endParaRPr lang="en-US" sz="1200" b="1" dirty="0">
              <a:solidFill>
                <a:srgbClr val="CC0099"/>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grpId="0" nodeType="withEffect">
                                  <p:stCondLst>
                                    <p:cond delay="0"/>
                                  </p:stCondLst>
                                  <p:childTnLst>
                                    <p:animMotion origin="layout" path="M 0 0  L -0.25 0  E" pathEditMode="relative" ptsTypes="">
                                      <p:cBhvr>
                                        <p:cTn id="6" dur="1000" fill="hold"/>
                                        <p:tgtEl>
                                          <p:spTgt spid="20"/>
                                        </p:tgtEl>
                                        <p:attrNameLst>
                                          <p:attrName>ppt_x</p:attrName>
                                          <p:attrName>ppt_y</p:attrName>
                                        </p:attrNameLst>
                                      </p:cBhvr>
                                    </p:animMotion>
                                  </p:childTnLst>
                                </p:cTn>
                              </p:par>
                              <p:par>
                                <p:cTn id="7" presetID="35" presetClass="path" presetSubtype="0" accel="50000" decel="50000" fill="hold" grpId="0" nodeType="withEffect">
                                  <p:stCondLst>
                                    <p:cond delay="0"/>
                                  </p:stCondLst>
                                  <p:childTnLst>
                                    <p:animMotion origin="layout" path="M 0 0  L -0.25 0  E" pathEditMode="relative" ptsTypes="">
                                      <p:cBhvr>
                                        <p:cTn id="8" dur="1000" fill="hold"/>
                                        <p:tgtEl>
                                          <p:spTgt spid="3"/>
                                        </p:tgtEl>
                                        <p:attrNameLst>
                                          <p:attrName>ppt_x</p:attrName>
                                          <p:attrName>ppt_y</p:attrName>
                                        </p:attrNameLst>
                                      </p:cBhvr>
                                    </p:animMotion>
                                  </p:childTnLst>
                                </p:cTn>
                              </p:par>
                              <p:par>
                                <p:cTn id="9" presetID="63" presetClass="path" presetSubtype="0" accel="50000" decel="50000" fill="hold" grpId="0" nodeType="withEffect">
                                  <p:stCondLst>
                                    <p:cond delay="0"/>
                                  </p:stCondLst>
                                  <p:childTnLst>
                                    <p:animMotion origin="layout" path="M 0 0  L 0.25 0  E" pathEditMode="relative" ptsTypes="">
                                      <p:cBhvr>
                                        <p:cTn id="10" dur="1000" fill="hold"/>
                                        <p:tgtEl>
                                          <p:spTgt spid="19"/>
                                        </p:tgtEl>
                                        <p:attrNameLst>
                                          <p:attrName>ppt_x</p:attrName>
                                          <p:attrName>ppt_y</p:attrName>
                                        </p:attrNameLst>
                                      </p:cBhvr>
                                    </p:animMotion>
                                  </p:childTnLst>
                                </p:cTn>
                              </p:par>
                              <p:par>
                                <p:cTn id="11" presetID="63" presetClass="path" presetSubtype="0" accel="50000" decel="50000" fill="hold" grpId="0" nodeType="withEffect">
                                  <p:stCondLst>
                                    <p:cond delay="0"/>
                                  </p:stCondLst>
                                  <p:childTnLst>
                                    <p:animMotion origin="layout" path="M 0 0  L 0.25 0  E" pathEditMode="relative" ptsTypes="">
                                      <p:cBhvr>
                                        <p:cTn id="12" dur="1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 grpId="0" animBg="1"/>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10"/>
          <p:cNvSpPr>
            <a:spLocks noChangeArrowheads="1"/>
          </p:cNvSpPr>
          <p:nvPr/>
        </p:nvSpPr>
        <p:spPr bwMode="auto">
          <a:xfrm>
            <a:off x="427038" y="1436688"/>
            <a:ext cx="8118475" cy="1490662"/>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a:defRPr/>
            </a:pPr>
            <a:endParaRPr lang="en-US">
              <a:cs typeface="Arial" charset="0"/>
            </a:endParaRPr>
          </a:p>
        </p:txBody>
      </p:sp>
      <p:sp>
        <p:nvSpPr>
          <p:cNvPr id="102403" name="AutoShape 11"/>
          <p:cNvSpPr>
            <a:spLocks noChangeArrowheads="1"/>
          </p:cNvSpPr>
          <p:nvPr/>
        </p:nvSpPr>
        <p:spPr bwMode="auto">
          <a:xfrm>
            <a:off x="427038" y="1428750"/>
            <a:ext cx="8118475" cy="522288"/>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102404" name="Rectangle 12"/>
          <p:cNvSpPr>
            <a:spLocks noChangeArrowheads="1"/>
          </p:cNvSpPr>
          <p:nvPr/>
        </p:nvSpPr>
        <p:spPr bwMode="auto">
          <a:xfrm>
            <a:off x="427038" y="1692275"/>
            <a:ext cx="8118475" cy="273050"/>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102405" name="Title 1"/>
          <p:cNvSpPr>
            <a:spLocks/>
          </p:cNvSpPr>
          <p:nvPr/>
        </p:nvSpPr>
        <p:spPr bwMode="auto">
          <a:xfrm>
            <a:off x="457200" y="331788"/>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a:solidFill>
                  <a:schemeClr val="bg1"/>
                </a:solidFill>
              </a:rPr>
              <a:t>Optimal Blind Sampling Rate</a:t>
            </a:r>
            <a:endParaRPr lang="he-IL" sz="3800" b="1">
              <a:solidFill>
                <a:schemeClr val="bg1"/>
              </a:solidFill>
            </a:endParaRPr>
          </a:p>
        </p:txBody>
      </p:sp>
      <p:sp>
        <p:nvSpPr>
          <p:cNvPr id="102406" name="Text Box 4"/>
          <p:cNvSpPr txBox="1">
            <a:spLocks noChangeArrowheads="1"/>
          </p:cNvSpPr>
          <p:nvPr/>
        </p:nvSpPr>
        <p:spPr bwMode="auto">
          <a:xfrm>
            <a:off x="2474913" y="3341688"/>
            <a:ext cx="2232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1600">
                <a:cs typeface="Tahoma" pitchFamily="34" charset="0"/>
              </a:rPr>
              <a:t>Average sampling rate</a:t>
            </a:r>
          </a:p>
        </p:txBody>
      </p:sp>
      <p:sp>
        <p:nvSpPr>
          <p:cNvPr id="102407" name="AutoShape 5"/>
          <p:cNvSpPr>
            <a:spLocks/>
          </p:cNvSpPr>
          <p:nvPr/>
        </p:nvSpPr>
        <p:spPr bwMode="auto">
          <a:xfrm rot="-5400000">
            <a:off x="3384550" y="2830513"/>
            <a:ext cx="288925" cy="777875"/>
          </a:xfrm>
          <a:prstGeom prst="leftBrace">
            <a:avLst>
              <a:gd name="adj1" fmla="val 2243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p>
            <a:pPr algn="r" rtl="1"/>
            <a:endParaRPr lang="he-IL"/>
          </a:p>
        </p:txBody>
      </p:sp>
      <p:sp>
        <p:nvSpPr>
          <p:cNvPr id="102408" name="Text Box 9"/>
          <p:cNvSpPr txBox="1">
            <a:spLocks noChangeArrowheads="1"/>
          </p:cNvSpPr>
          <p:nvPr/>
        </p:nvSpPr>
        <p:spPr bwMode="auto">
          <a:xfrm>
            <a:off x="611188" y="1387475"/>
            <a:ext cx="673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spcBef>
                <a:spcPct val="50000"/>
              </a:spcBef>
            </a:pPr>
            <a:r>
              <a:rPr lang="en-US" sz="2000" b="1">
                <a:solidFill>
                  <a:schemeClr val="bg1"/>
                </a:solidFill>
                <a:cs typeface="Tahoma" pitchFamily="34" charset="0"/>
              </a:rPr>
              <a:t>Theorem (known spectral support)</a:t>
            </a:r>
          </a:p>
        </p:txBody>
      </p:sp>
      <p:pic>
        <p:nvPicPr>
          <p:cNvPr id="102409" name="Picture 32" descr="addin_tmp"/>
          <p:cNvPicPr>
            <a:picLocks noChangeAspect="1" noChangeArrowheads="1"/>
          </p:cNvPicPr>
          <p:nvPr>
            <p:custDataLst>
              <p:tags r:id="rId1"/>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714375" y="1905000"/>
            <a:ext cx="7402513"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25" descr="addin_tmp.png"/>
          <p:cNvPicPr>
            <a:picLocks noChangeAspect="1"/>
          </p:cNvPicPr>
          <p:nvPr>
            <p:custDataLst>
              <p:tags r:id="rId2"/>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3176588" y="2500313"/>
            <a:ext cx="2484437"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0"/>
          <p:cNvSpPr>
            <a:spLocks noChangeArrowheads="1"/>
          </p:cNvSpPr>
          <p:nvPr/>
        </p:nvSpPr>
        <p:spPr bwMode="auto">
          <a:xfrm>
            <a:off x="1150938" y="3754438"/>
            <a:ext cx="6823075" cy="1763712"/>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a:defRPr/>
            </a:pPr>
            <a:endParaRPr lang="en-US">
              <a:cs typeface="Arial" charset="0"/>
            </a:endParaRPr>
          </a:p>
        </p:txBody>
      </p:sp>
      <p:sp>
        <p:nvSpPr>
          <p:cNvPr id="44044" name="AutoShape 11"/>
          <p:cNvSpPr>
            <a:spLocks noChangeArrowheads="1"/>
          </p:cNvSpPr>
          <p:nvPr/>
        </p:nvSpPr>
        <p:spPr bwMode="auto">
          <a:xfrm>
            <a:off x="1150938" y="3746500"/>
            <a:ext cx="6823075" cy="522288"/>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4045" name="Rectangle 12"/>
          <p:cNvSpPr>
            <a:spLocks noChangeArrowheads="1"/>
          </p:cNvSpPr>
          <p:nvPr/>
        </p:nvSpPr>
        <p:spPr bwMode="auto">
          <a:xfrm>
            <a:off x="1150938" y="4010025"/>
            <a:ext cx="6823075" cy="273050"/>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44046" name="Text Box 9"/>
          <p:cNvSpPr txBox="1">
            <a:spLocks noChangeArrowheads="1"/>
          </p:cNvSpPr>
          <p:nvPr/>
        </p:nvSpPr>
        <p:spPr bwMode="auto">
          <a:xfrm>
            <a:off x="1335088" y="3705225"/>
            <a:ext cx="6731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spcBef>
                <a:spcPct val="50000"/>
              </a:spcBef>
            </a:pPr>
            <a:r>
              <a:rPr lang="en-US" sz="2000" b="1">
                <a:solidFill>
                  <a:schemeClr val="bg1"/>
                </a:solidFill>
                <a:cs typeface="Tahoma" pitchFamily="34" charset="0"/>
              </a:rPr>
              <a:t>Theorem (unknown spectral support)</a:t>
            </a:r>
          </a:p>
        </p:txBody>
      </p:sp>
      <p:pic>
        <p:nvPicPr>
          <p:cNvPr id="28" name="Picture 27" descr="addin_tmp.png"/>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1438275" y="4222750"/>
            <a:ext cx="617855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addin_tmp.png"/>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2843213" y="4846638"/>
            <a:ext cx="27447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7" name="Text Box 45"/>
          <p:cNvSpPr txBox="1">
            <a:spLocks noChangeArrowheads="1"/>
          </p:cNvSpPr>
          <p:nvPr/>
        </p:nvSpPr>
        <p:spPr bwMode="auto">
          <a:xfrm>
            <a:off x="319088" y="5832475"/>
            <a:ext cx="7486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FontTx/>
              <a:buAutoNum type="arabicPeriod"/>
            </a:pPr>
            <a:r>
              <a:rPr lang="en-US">
                <a:solidFill>
                  <a:srgbClr val="FF0000"/>
                </a:solidFill>
              </a:rPr>
              <a:t>The minimal rate is doubled</a:t>
            </a:r>
          </a:p>
          <a:p>
            <a:pPr eaLnBrk="1" hangingPunct="1">
              <a:buFontTx/>
              <a:buAutoNum type="arabicPeriod"/>
            </a:pPr>
            <a:r>
              <a:rPr lang="en-US">
                <a:solidFill>
                  <a:srgbClr val="FF0000"/>
                </a:solidFill>
              </a:rPr>
              <a:t>     bands, individual widths         , requires at least            samples/sec</a:t>
            </a:r>
          </a:p>
        </p:txBody>
      </p:sp>
      <p:pic>
        <p:nvPicPr>
          <p:cNvPr id="102418" name="Picture 31" descr="addin_tmp.png"/>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766763" y="6203950"/>
            <a:ext cx="19208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9" name="Picture 51" descr="addin_tmp"/>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5892800" y="6219825"/>
            <a:ext cx="485775"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51" name="Oval 54"/>
          <p:cNvSpPr>
            <a:spLocks noChangeArrowheads="1"/>
          </p:cNvSpPr>
          <p:nvPr/>
        </p:nvSpPr>
        <p:spPr bwMode="auto">
          <a:xfrm>
            <a:off x="4419600" y="4708525"/>
            <a:ext cx="474663" cy="53657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44052" name="Text Box 5"/>
          <p:cNvSpPr txBox="1">
            <a:spLocks noChangeArrowheads="1"/>
          </p:cNvSpPr>
          <p:nvPr/>
        </p:nvSpPr>
        <p:spPr bwMode="auto">
          <a:xfrm>
            <a:off x="6057900" y="5181600"/>
            <a:ext cx="1708673"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‘07</a:t>
            </a:r>
            <a:endParaRPr lang="en-US" sz="1200" b="1" dirty="0">
              <a:solidFill>
                <a:srgbClr val="CC0099"/>
              </a:solidFill>
            </a:endParaRPr>
          </a:p>
        </p:txBody>
      </p:sp>
      <p:sp>
        <p:nvSpPr>
          <p:cNvPr id="102422" name="Text Box 5"/>
          <p:cNvSpPr txBox="1">
            <a:spLocks noChangeArrowheads="1"/>
          </p:cNvSpPr>
          <p:nvPr/>
        </p:nvSpPr>
        <p:spPr bwMode="auto">
          <a:xfrm>
            <a:off x="7107238" y="2611438"/>
            <a:ext cx="98135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a:solidFill>
                  <a:srgbClr val="CC0099"/>
                </a:solidFill>
              </a:rPr>
              <a:t>Landau, </a:t>
            </a:r>
            <a:r>
              <a:rPr lang="en-US" sz="1200" b="1" dirty="0" smtClean="0">
                <a:solidFill>
                  <a:srgbClr val="CC0099"/>
                </a:solidFill>
              </a:rPr>
              <a:t>‘67</a:t>
            </a:r>
            <a:endParaRPr lang="en-US" sz="1200" b="1" dirty="0">
              <a:solidFill>
                <a:srgbClr val="CC0099"/>
              </a:solidFill>
            </a:endParaRPr>
          </a:p>
        </p:txBody>
      </p:sp>
      <p:sp>
        <p:nvSpPr>
          <p:cNvPr id="44050" name="Oval 53"/>
          <p:cNvSpPr>
            <a:spLocks noChangeArrowheads="1"/>
          </p:cNvSpPr>
          <p:nvPr/>
        </p:nvSpPr>
        <p:spPr bwMode="auto">
          <a:xfrm>
            <a:off x="4124325" y="2373313"/>
            <a:ext cx="474663" cy="53657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pic>
        <p:nvPicPr>
          <p:cNvPr id="102424" name="Picture 33" descr="addin_tmp.png"/>
          <p:cNvPicPr>
            <a:picLocks noChangeAspect="1"/>
          </p:cNvPicPr>
          <p:nvPr>
            <p:custDataLst>
              <p:tags r:id="rId7"/>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3662363" y="6203950"/>
            <a:ext cx="3937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0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0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0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4044" grpId="0" animBg="1"/>
      <p:bldP spid="44045" grpId="0" animBg="1"/>
      <p:bldP spid="44046" grpId="0"/>
      <p:bldP spid="44051" grpId="0" animBg="1"/>
      <p:bldP spid="44052" grpId="0"/>
      <p:bldP spid="4405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74"/>
          <p:cNvSpPr>
            <a:spLocks noGrp="1" noChangeArrowheads="1"/>
          </p:cNvSpPr>
          <p:nvPr>
            <p:ph type="title" idx="4294967295"/>
          </p:nvPr>
        </p:nvSpPr>
        <p:spPr>
          <a:xfrm>
            <a:off x="0" y="141288"/>
            <a:ext cx="9144000" cy="922337"/>
          </a:xfrm>
        </p:spPr>
        <p:txBody>
          <a:bodyPr/>
          <a:lstStyle/>
          <a:p>
            <a:pPr eaLnBrk="1" hangingPunct="1"/>
            <a:r>
              <a:rPr lang="en-US" sz="4000" smtClean="0"/>
              <a:t>The Modulated Wideband Converter</a:t>
            </a:r>
          </a:p>
        </p:txBody>
      </p:sp>
      <p:pic>
        <p:nvPicPr>
          <p:cNvPr id="67940" name="Picture 356" descr="addin_tmp"/>
          <p:cNvPicPr>
            <a:picLocks noChangeAspect="1" noChangeArrowheads="1"/>
          </p:cNvPicPr>
          <p:nvPr>
            <p:custDataLst>
              <p:tags r:id="rId1"/>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2286000" y="5540375"/>
            <a:ext cx="4870450"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50"/>
          <p:cNvGrpSpPr>
            <a:grpSpLocks/>
          </p:cNvGrpSpPr>
          <p:nvPr/>
        </p:nvGrpSpPr>
        <p:grpSpPr bwMode="auto">
          <a:xfrm>
            <a:off x="3152775" y="5978525"/>
            <a:ext cx="906463" cy="534988"/>
            <a:chOff x="998" y="3627"/>
            <a:chExt cx="571" cy="337"/>
          </a:xfrm>
        </p:grpSpPr>
        <p:grpSp>
          <p:nvGrpSpPr>
            <p:cNvPr id="103546" name="Group 212"/>
            <p:cNvGrpSpPr>
              <a:grpSpLocks/>
            </p:cNvGrpSpPr>
            <p:nvPr/>
          </p:nvGrpSpPr>
          <p:grpSpPr bwMode="auto">
            <a:xfrm>
              <a:off x="1024" y="3627"/>
              <a:ext cx="488" cy="197"/>
              <a:chOff x="942" y="3600"/>
              <a:chExt cx="488" cy="197"/>
            </a:xfrm>
          </p:grpSpPr>
          <p:sp>
            <p:nvSpPr>
              <p:cNvPr id="103549" name="Line 194"/>
              <p:cNvSpPr>
                <a:spLocks noChangeShapeType="1"/>
              </p:cNvSpPr>
              <p:nvPr/>
            </p:nvSpPr>
            <p:spPr bwMode="auto">
              <a:xfrm>
                <a:off x="942"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0" name="Line 195"/>
              <p:cNvSpPr>
                <a:spLocks noChangeShapeType="1"/>
              </p:cNvSpPr>
              <p:nvPr/>
            </p:nvSpPr>
            <p:spPr bwMode="auto">
              <a:xfrm flipV="1">
                <a:off x="1008"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1" name="Line 196"/>
              <p:cNvSpPr>
                <a:spLocks noChangeShapeType="1"/>
              </p:cNvSpPr>
              <p:nvPr/>
            </p:nvSpPr>
            <p:spPr bwMode="auto">
              <a:xfrm flipV="1">
                <a:off x="1066"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2" name="Line 197"/>
              <p:cNvSpPr>
                <a:spLocks noChangeShapeType="1"/>
              </p:cNvSpPr>
              <p:nvPr/>
            </p:nvSpPr>
            <p:spPr bwMode="auto">
              <a:xfrm>
                <a:off x="1003"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3" name="Line 198"/>
              <p:cNvSpPr>
                <a:spLocks noChangeShapeType="1"/>
              </p:cNvSpPr>
              <p:nvPr/>
            </p:nvSpPr>
            <p:spPr bwMode="auto">
              <a:xfrm>
                <a:off x="1063"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4" name="Line 199"/>
              <p:cNvSpPr>
                <a:spLocks noChangeShapeType="1"/>
              </p:cNvSpPr>
              <p:nvPr/>
            </p:nvSpPr>
            <p:spPr bwMode="auto">
              <a:xfrm flipV="1">
                <a:off x="1129"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5" name="Line 200"/>
              <p:cNvSpPr>
                <a:spLocks noChangeShapeType="1"/>
              </p:cNvSpPr>
              <p:nvPr/>
            </p:nvSpPr>
            <p:spPr bwMode="auto">
              <a:xfrm flipV="1">
                <a:off x="1187" y="3600"/>
                <a:ext cx="0" cy="19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103556" name="Line 201"/>
              <p:cNvSpPr>
                <a:spLocks noChangeShapeType="1"/>
              </p:cNvSpPr>
              <p:nvPr/>
            </p:nvSpPr>
            <p:spPr bwMode="auto">
              <a:xfrm>
                <a:off x="1124"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7" name="Line 203"/>
              <p:cNvSpPr>
                <a:spLocks noChangeShapeType="1"/>
              </p:cNvSpPr>
              <p:nvPr/>
            </p:nvSpPr>
            <p:spPr bwMode="auto">
              <a:xfrm flipV="1">
                <a:off x="1245"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8" name="Line 204"/>
              <p:cNvSpPr>
                <a:spLocks noChangeShapeType="1"/>
              </p:cNvSpPr>
              <p:nvPr/>
            </p:nvSpPr>
            <p:spPr bwMode="auto">
              <a:xfrm>
                <a:off x="1182"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59" name="Line 206"/>
              <p:cNvSpPr>
                <a:spLocks noChangeShapeType="1"/>
              </p:cNvSpPr>
              <p:nvPr/>
            </p:nvSpPr>
            <p:spPr bwMode="auto">
              <a:xfrm>
                <a:off x="1243"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60" name="Line 207"/>
              <p:cNvSpPr>
                <a:spLocks noChangeShapeType="1"/>
              </p:cNvSpPr>
              <p:nvPr/>
            </p:nvSpPr>
            <p:spPr bwMode="auto">
              <a:xfrm flipV="1">
                <a:off x="1309" y="3602"/>
                <a:ext cx="0" cy="19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103561" name="Line 208"/>
              <p:cNvSpPr>
                <a:spLocks noChangeShapeType="1"/>
              </p:cNvSpPr>
              <p:nvPr/>
            </p:nvSpPr>
            <p:spPr bwMode="auto">
              <a:xfrm flipV="1">
                <a:off x="1367"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62" name="Line 209"/>
              <p:cNvSpPr>
                <a:spLocks noChangeShapeType="1"/>
              </p:cNvSpPr>
              <p:nvPr/>
            </p:nvSpPr>
            <p:spPr bwMode="auto">
              <a:xfrm>
                <a:off x="1304"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63" name="Line 210"/>
              <p:cNvSpPr>
                <a:spLocks noChangeShapeType="1"/>
              </p:cNvSpPr>
              <p:nvPr/>
            </p:nvSpPr>
            <p:spPr bwMode="auto">
              <a:xfrm flipV="1">
                <a:off x="1425"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64" name="Line 211"/>
              <p:cNvSpPr>
                <a:spLocks noChangeShapeType="1"/>
              </p:cNvSpPr>
              <p:nvPr/>
            </p:nvSpPr>
            <p:spPr bwMode="auto">
              <a:xfrm>
                <a:off x="1362"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03547" name="Picture 214" descr="addin_tmp"/>
            <p:cNvPicPr>
              <a:picLocks noChangeAspect="1" noChangeArrowheads="1"/>
            </p:cNvPicPr>
            <p:nvPr>
              <p:custDataLst>
                <p:tags r:id="rId27"/>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998" y="3856"/>
              <a:ext cx="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48" name="Picture 218" descr="addin_tmp"/>
            <p:cNvPicPr>
              <a:picLocks noChangeAspect="1" noChangeArrowheads="1"/>
            </p:cNvPicPr>
            <p:nvPr>
              <p:custDataLst>
                <p:tags r:id="rId28"/>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1462" y="3857"/>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251"/>
          <p:cNvGrpSpPr>
            <a:grpSpLocks/>
          </p:cNvGrpSpPr>
          <p:nvPr/>
        </p:nvGrpSpPr>
        <p:grpSpPr bwMode="auto">
          <a:xfrm>
            <a:off x="4438650" y="5992813"/>
            <a:ext cx="906463" cy="520700"/>
            <a:chOff x="1766" y="3636"/>
            <a:chExt cx="571" cy="328"/>
          </a:xfrm>
        </p:grpSpPr>
        <p:pic>
          <p:nvPicPr>
            <p:cNvPr id="103535" name="Picture 236" descr="addin_tmp"/>
            <p:cNvPicPr>
              <a:picLocks noChangeAspect="1" noChangeArrowheads="1"/>
            </p:cNvPicPr>
            <p:nvPr>
              <p:custDataLst>
                <p:tags r:id="rId25"/>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1766" y="3856"/>
              <a:ext cx="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36" name="Picture 237" descr="addin_tmp"/>
            <p:cNvPicPr>
              <a:picLocks noChangeAspect="1" noChangeArrowheads="1"/>
            </p:cNvPicPr>
            <p:nvPr>
              <p:custDataLst>
                <p:tags r:id="rId26"/>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2230" y="3857"/>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37" name="AutoShape 238"/>
            <p:cNvSpPr>
              <a:spLocks noChangeArrowheads="1"/>
            </p:cNvSpPr>
            <p:nvPr/>
          </p:nvSpPr>
          <p:spPr bwMode="auto">
            <a:xfrm>
              <a:off x="1796"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538" name="AutoShape 241"/>
            <p:cNvSpPr>
              <a:spLocks noChangeArrowheads="1"/>
            </p:cNvSpPr>
            <p:nvPr/>
          </p:nvSpPr>
          <p:spPr bwMode="auto">
            <a:xfrm>
              <a:off x="1856"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03539" name="AutoShape 242"/>
            <p:cNvSpPr>
              <a:spLocks noChangeArrowheads="1"/>
            </p:cNvSpPr>
            <p:nvPr/>
          </p:nvSpPr>
          <p:spPr bwMode="auto">
            <a:xfrm>
              <a:off x="1919"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03540" name="AutoShape 243"/>
            <p:cNvSpPr>
              <a:spLocks noChangeArrowheads="1"/>
            </p:cNvSpPr>
            <p:nvPr/>
          </p:nvSpPr>
          <p:spPr bwMode="auto">
            <a:xfrm>
              <a:off x="1979"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03541" name="AutoShape 244"/>
            <p:cNvSpPr>
              <a:spLocks noChangeArrowheads="1"/>
            </p:cNvSpPr>
            <p:nvPr/>
          </p:nvSpPr>
          <p:spPr bwMode="auto">
            <a:xfrm>
              <a:off x="2045"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03542" name="AutoShape 245"/>
            <p:cNvSpPr>
              <a:spLocks noChangeArrowheads="1"/>
            </p:cNvSpPr>
            <p:nvPr/>
          </p:nvSpPr>
          <p:spPr bwMode="auto">
            <a:xfrm>
              <a:off x="2108"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03543" name="AutoShape 246"/>
            <p:cNvSpPr>
              <a:spLocks noChangeArrowheads="1"/>
            </p:cNvSpPr>
            <p:nvPr/>
          </p:nvSpPr>
          <p:spPr bwMode="auto">
            <a:xfrm>
              <a:off x="2175"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03544" name="AutoShape 247"/>
            <p:cNvSpPr>
              <a:spLocks noChangeArrowheads="1"/>
            </p:cNvSpPr>
            <p:nvPr/>
          </p:nvSpPr>
          <p:spPr bwMode="auto">
            <a:xfrm>
              <a:off x="2238"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03545" name="Rectangle 248"/>
            <p:cNvSpPr>
              <a:spLocks noChangeArrowheads="1"/>
            </p:cNvSpPr>
            <p:nvPr/>
          </p:nvSpPr>
          <p:spPr bwMode="auto">
            <a:xfrm>
              <a:off x="1781" y="3811"/>
              <a:ext cx="547" cy="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grpSp>
      <p:pic>
        <p:nvPicPr>
          <p:cNvPr id="67842" name="Picture 258" descr="addin_tmp"/>
          <p:cNvPicPr>
            <a:picLocks noChangeAspect="1" noChangeArrowheads="1"/>
          </p:cNvPicPr>
          <p:nvPr>
            <p:custDataLst>
              <p:tags r:id="rId2"/>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5697538" y="6003925"/>
            <a:ext cx="760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82"/>
          <p:cNvGrpSpPr>
            <a:grpSpLocks/>
          </p:cNvGrpSpPr>
          <p:nvPr/>
        </p:nvGrpSpPr>
        <p:grpSpPr bwMode="auto">
          <a:xfrm>
            <a:off x="6778625" y="2376488"/>
            <a:ext cx="1176338" cy="606425"/>
            <a:chOff x="974" y="1544"/>
            <a:chExt cx="741" cy="382"/>
          </a:xfrm>
        </p:grpSpPr>
        <p:pic>
          <p:nvPicPr>
            <p:cNvPr id="103527" name="Picture 281" descr="addin_tmp"/>
            <p:cNvPicPr>
              <a:picLocks noChangeAspect="1" noChangeArrowheads="1"/>
            </p:cNvPicPr>
            <p:nvPr>
              <p:custDataLst>
                <p:tags r:id="rId22"/>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1483" y="1815"/>
              <a:ext cx="103"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28" name="Picture 280" descr="addin_tmp"/>
            <p:cNvPicPr>
              <a:picLocks noChangeAspect="1" noChangeArrowheads="1"/>
            </p:cNvPicPr>
            <p:nvPr>
              <p:custDataLst>
                <p:tags r:id="rId23"/>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974" y="1815"/>
              <a:ext cx="168" cy="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29" name="AutoShape 16"/>
            <p:cNvSpPr>
              <a:spLocks noChangeArrowheads="1"/>
            </p:cNvSpPr>
            <p:nvPr/>
          </p:nvSpPr>
          <p:spPr bwMode="auto">
            <a:xfrm>
              <a:off x="1312" y="1544"/>
              <a:ext cx="126" cy="255"/>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pic>
          <p:nvPicPr>
            <p:cNvPr id="103530" name="Picture 263"/>
            <p:cNvPicPr>
              <a:picLocks noChangeAspect="1" noChangeArrowheads="1"/>
            </p:cNvPicPr>
            <p:nvPr/>
          </p:nvPicPr>
          <p:blipFill>
            <a:blip r:embed="rId37" cstate="print">
              <a:extLst>
                <a:ext uri="{28A0092B-C50C-407E-A947-70E740481C1C}">
                  <a14:useLocalDpi xmlns:a14="http://schemas.microsoft.com/office/drawing/2010/main" val="0"/>
                </a:ext>
              </a:extLst>
            </a:blip>
            <a:srcRect l="53751"/>
            <a:stretch>
              <a:fillRect/>
            </a:stretch>
          </p:blipFill>
          <p:spPr bwMode="auto">
            <a:xfrm>
              <a:off x="1147" y="1629"/>
              <a:ext cx="11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31" name="Picture 264"/>
            <p:cNvPicPr>
              <a:picLocks noChangeAspect="1" noChangeArrowheads="1"/>
            </p:cNvPicPr>
            <p:nvPr/>
          </p:nvPicPr>
          <p:blipFill>
            <a:blip r:embed="rId37" cstate="print">
              <a:extLst>
                <a:ext uri="{28A0092B-C50C-407E-A947-70E740481C1C}">
                  <a14:useLocalDpi xmlns:a14="http://schemas.microsoft.com/office/drawing/2010/main" val="0"/>
                </a:ext>
              </a:extLst>
            </a:blip>
            <a:srcRect l="53751"/>
            <a:stretch>
              <a:fillRect/>
            </a:stretch>
          </p:blipFill>
          <p:spPr bwMode="auto">
            <a:xfrm flipH="1">
              <a:off x="1447" y="1629"/>
              <a:ext cx="111" cy="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32" name="Rectangle 15"/>
            <p:cNvSpPr>
              <a:spLocks noChangeArrowheads="1"/>
            </p:cNvSpPr>
            <p:nvPr/>
          </p:nvSpPr>
          <p:spPr bwMode="auto">
            <a:xfrm>
              <a:off x="1504" y="1559"/>
              <a:ext cx="51" cy="240"/>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03533" name="Line 274"/>
            <p:cNvSpPr>
              <a:spLocks noChangeShapeType="1"/>
            </p:cNvSpPr>
            <p:nvPr/>
          </p:nvSpPr>
          <p:spPr bwMode="auto">
            <a:xfrm>
              <a:off x="1081" y="1799"/>
              <a:ext cx="5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3534" name="Picture 275" descr="addin_tmp"/>
            <p:cNvPicPr>
              <a:picLocks noChangeAspect="1" noChangeArrowheads="1"/>
            </p:cNvPicPr>
            <p:nvPr>
              <p:custDataLst>
                <p:tags r:id="rId24"/>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1675" y="1764"/>
              <a:ext cx="4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7871" name="Freeform 287"/>
          <p:cNvSpPr>
            <a:spLocks/>
          </p:cNvSpPr>
          <p:nvPr/>
        </p:nvSpPr>
        <p:spPr bwMode="auto">
          <a:xfrm>
            <a:off x="6321425" y="2732088"/>
            <a:ext cx="350838" cy="282575"/>
          </a:xfrm>
          <a:custGeom>
            <a:avLst/>
            <a:gdLst>
              <a:gd name="T0" fmla="*/ 0 w 264"/>
              <a:gd name="T1" fmla="*/ 2147483647 h 149"/>
              <a:gd name="T2" fmla="*/ 2147483647 w 264"/>
              <a:gd name="T3" fmla="*/ 2147483647 h 149"/>
              <a:gd name="T4" fmla="*/ 2147483647 w 264"/>
              <a:gd name="T5" fmla="*/ 2147483647 h 149"/>
              <a:gd name="T6" fmla="*/ 2147483647 w 264"/>
              <a:gd name="T7" fmla="*/ 0 h 149"/>
              <a:gd name="T8" fmla="*/ 0 60000 65536"/>
              <a:gd name="T9" fmla="*/ 0 60000 65536"/>
              <a:gd name="T10" fmla="*/ 0 60000 65536"/>
              <a:gd name="T11" fmla="*/ 0 60000 65536"/>
              <a:gd name="T12" fmla="*/ 0 w 264"/>
              <a:gd name="T13" fmla="*/ 0 h 149"/>
              <a:gd name="T14" fmla="*/ 264 w 264"/>
              <a:gd name="T15" fmla="*/ 149 h 149"/>
            </a:gdLst>
            <a:ahLst/>
            <a:cxnLst>
              <a:cxn ang="T8">
                <a:pos x="T0" y="T1"/>
              </a:cxn>
              <a:cxn ang="T9">
                <a:pos x="T2" y="T3"/>
              </a:cxn>
              <a:cxn ang="T10">
                <a:pos x="T4" y="T5"/>
              </a:cxn>
              <a:cxn ang="T11">
                <a:pos x="T6" y="T7"/>
              </a:cxn>
            </a:cxnLst>
            <a:rect l="T12" t="T13" r="T14" b="T15"/>
            <a:pathLst>
              <a:path w="264" h="149">
                <a:moveTo>
                  <a:pt x="0" y="149"/>
                </a:moveTo>
                <a:cubicBezTo>
                  <a:pt x="47" y="101"/>
                  <a:pt x="94" y="53"/>
                  <a:pt x="120" y="43"/>
                </a:cubicBezTo>
                <a:cubicBezTo>
                  <a:pt x="146" y="33"/>
                  <a:pt x="129" y="98"/>
                  <a:pt x="153" y="91"/>
                </a:cubicBezTo>
                <a:cubicBezTo>
                  <a:pt x="177" y="84"/>
                  <a:pt x="220" y="42"/>
                  <a:pt x="264"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grpSp>
        <p:nvGrpSpPr>
          <p:cNvPr id="103433" name="Group 291"/>
          <p:cNvGrpSpPr>
            <a:grpSpLocks/>
          </p:cNvGrpSpPr>
          <p:nvPr/>
        </p:nvGrpSpPr>
        <p:grpSpPr bwMode="auto">
          <a:xfrm>
            <a:off x="2222500" y="2852738"/>
            <a:ext cx="292100" cy="292100"/>
            <a:chOff x="4680" y="1460"/>
            <a:chExt cx="184" cy="184"/>
          </a:xfrm>
        </p:grpSpPr>
        <p:sp>
          <p:nvSpPr>
            <p:cNvPr id="103524" name="Oval 292"/>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03525" name="Line 293"/>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26" name="Line 294"/>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03434" name="Picture 295" descr="addin_tmp"/>
          <p:cNvPicPr>
            <a:picLocks noChangeAspect="1" noChangeArrowheads="1"/>
          </p:cNvPicPr>
          <p:nvPr>
            <p:custDataLst>
              <p:tags r:id="rId3"/>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1209675" y="3684588"/>
            <a:ext cx="4016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5" name="Line 296"/>
          <p:cNvSpPr>
            <a:spLocks noChangeShapeType="1"/>
          </p:cNvSpPr>
          <p:nvPr/>
        </p:nvSpPr>
        <p:spPr bwMode="auto">
          <a:xfrm flipH="1">
            <a:off x="1814513" y="2994025"/>
            <a:ext cx="3984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36" name="Line 297"/>
          <p:cNvSpPr>
            <a:spLocks noChangeShapeType="1"/>
          </p:cNvSpPr>
          <p:nvPr/>
        </p:nvSpPr>
        <p:spPr bwMode="auto">
          <a:xfrm flipH="1">
            <a:off x="2532063" y="2994025"/>
            <a:ext cx="7667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3437" name="Picture 298" descr="addin_tmp"/>
          <p:cNvPicPr>
            <a:picLocks noChangeAspect="1" noChangeArrowheads="1"/>
          </p:cNvPicPr>
          <p:nvPr>
            <p:custDataLst>
              <p:tags r:id="rId4"/>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2165350" y="2168525"/>
            <a:ext cx="51435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8" name="Line 299"/>
          <p:cNvSpPr>
            <a:spLocks noChangeShapeType="1"/>
          </p:cNvSpPr>
          <p:nvPr/>
        </p:nvSpPr>
        <p:spPr bwMode="auto">
          <a:xfrm flipV="1">
            <a:off x="2352675" y="2505075"/>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39" name="Line 300"/>
          <p:cNvSpPr>
            <a:spLocks noChangeShapeType="1"/>
          </p:cNvSpPr>
          <p:nvPr/>
        </p:nvSpPr>
        <p:spPr bwMode="auto">
          <a:xfrm flipH="1">
            <a:off x="4433888" y="3006725"/>
            <a:ext cx="5127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40" name="Line 301"/>
          <p:cNvSpPr>
            <a:spLocks noChangeShapeType="1"/>
          </p:cNvSpPr>
          <p:nvPr/>
        </p:nvSpPr>
        <p:spPr bwMode="auto">
          <a:xfrm flipV="1">
            <a:off x="4930775" y="2806700"/>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41" name="Line 302"/>
          <p:cNvSpPr>
            <a:spLocks noChangeShapeType="1"/>
          </p:cNvSpPr>
          <p:nvPr/>
        </p:nvSpPr>
        <p:spPr bwMode="auto">
          <a:xfrm>
            <a:off x="5111750" y="2997200"/>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3442" name="Picture 332" descr="addin_tmp"/>
          <p:cNvPicPr>
            <a:picLocks noChangeAspect="1" noChangeArrowheads="1"/>
          </p:cNvPicPr>
          <p:nvPr>
            <p:custDataLst>
              <p:tags r:id="rId5"/>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4897438" y="2540000"/>
            <a:ext cx="393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43" name="Picture 334" descr="addin_tmp"/>
          <p:cNvPicPr>
            <a:picLocks noChangeAspect="1" noChangeArrowheads="1"/>
          </p:cNvPicPr>
          <p:nvPr>
            <p:custDataLst>
              <p:tags r:id="rId6"/>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5661025" y="2816225"/>
            <a:ext cx="4968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44" name="Group 305"/>
          <p:cNvGrpSpPr>
            <a:grpSpLocks/>
          </p:cNvGrpSpPr>
          <p:nvPr/>
        </p:nvGrpSpPr>
        <p:grpSpPr bwMode="auto">
          <a:xfrm>
            <a:off x="2222500" y="4906963"/>
            <a:ext cx="292100" cy="292100"/>
            <a:chOff x="4680" y="1460"/>
            <a:chExt cx="184" cy="184"/>
          </a:xfrm>
        </p:grpSpPr>
        <p:sp>
          <p:nvSpPr>
            <p:cNvPr id="103521" name="Oval 306"/>
            <p:cNvSpPr>
              <a:spLocks noChangeArrowheads="1"/>
            </p:cNvSpPr>
            <p:nvPr/>
          </p:nvSpPr>
          <p:spPr bwMode="auto">
            <a:xfrm>
              <a:off x="4680" y="1460"/>
              <a:ext cx="184" cy="184"/>
            </a:xfrm>
            <a:prstGeom prst="ellipse">
              <a:avLst/>
            </a:prstGeom>
            <a:solidFill>
              <a:schemeClr val="bg1"/>
            </a:solidFill>
            <a:ln w="19050">
              <a:solidFill>
                <a:schemeClr val="tx1"/>
              </a:solidFill>
              <a:round/>
              <a:headEnd/>
              <a:tailEnd/>
            </a:ln>
          </p:spPr>
          <p:txBody>
            <a:bodyPr wrap="none" anchor="ctr"/>
            <a:lstStyle/>
            <a:p>
              <a:endParaRPr lang="ru-RU"/>
            </a:p>
          </p:txBody>
        </p:sp>
        <p:sp>
          <p:nvSpPr>
            <p:cNvPr id="103522" name="Line 307"/>
            <p:cNvSpPr>
              <a:spLocks noChangeShapeType="1"/>
            </p:cNvSpPr>
            <p:nvPr/>
          </p:nvSpPr>
          <p:spPr bwMode="auto">
            <a:xfrm>
              <a:off x="4720" y="1504"/>
              <a:ext cx="99" cy="9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523" name="Line 308"/>
            <p:cNvSpPr>
              <a:spLocks noChangeShapeType="1"/>
            </p:cNvSpPr>
            <p:nvPr/>
          </p:nvSpPr>
          <p:spPr bwMode="auto">
            <a:xfrm flipH="1">
              <a:off x="4722" y="1500"/>
              <a:ext cx="104" cy="10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3445" name="Line 309"/>
          <p:cNvSpPr>
            <a:spLocks noChangeShapeType="1"/>
          </p:cNvSpPr>
          <p:nvPr/>
        </p:nvSpPr>
        <p:spPr bwMode="auto">
          <a:xfrm flipH="1">
            <a:off x="2532063" y="5048250"/>
            <a:ext cx="7667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3446" name="Picture 336" descr="addin_tmp"/>
          <p:cNvPicPr>
            <a:picLocks noChangeAspect="1" noChangeArrowheads="1"/>
          </p:cNvPicPr>
          <p:nvPr>
            <p:custDataLst>
              <p:tags r:id="rId7"/>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2165350" y="4222750"/>
            <a:ext cx="5921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47" name="Line 311"/>
          <p:cNvSpPr>
            <a:spLocks noChangeShapeType="1"/>
          </p:cNvSpPr>
          <p:nvPr/>
        </p:nvSpPr>
        <p:spPr bwMode="auto">
          <a:xfrm flipV="1">
            <a:off x="2352675" y="4559300"/>
            <a:ext cx="0" cy="3365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48" name="Line 312"/>
          <p:cNvSpPr>
            <a:spLocks noChangeShapeType="1"/>
          </p:cNvSpPr>
          <p:nvPr/>
        </p:nvSpPr>
        <p:spPr bwMode="auto">
          <a:xfrm flipV="1">
            <a:off x="4930775" y="4860925"/>
            <a:ext cx="190500" cy="1905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49" name="Line 313"/>
          <p:cNvSpPr>
            <a:spLocks noChangeShapeType="1"/>
          </p:cNvSpPr>
          <p:nvPr/>
        </p:nvSpPr>
        <p:spPr bwMode="auto">
          <a:xfrm>
            <a:off x="5111750" y="5051425"/>
            <a:ext cx="381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3450" name="Picture 333" descr="addin_tmp"/>
          <p:cNvPicPr>
            <a:picLocks noChangeAspect="1" noChangeArrowheads="1"/>
          </p:cNvPicPr>
          <p:nvPr>
            <p:custDataLst>
              <p:tags r:id="rId8"/>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4860925" y="4559300"/>
            <a:ext cx="393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51" name="Picture 335" descr="addin_tmp"/>
          <p:cNvPicPr>
            <a:picLocks noChangeAspect="1" noChangeArrowheads="1"/>
          </p:cNvPicPr>
          <p:nvPr>
            <p:custDataLst>
              <p:tags r:id="rId9"/>
            </p:custDataLst>
          </p:nvPr>
        </p:nvPicPr>
        <p:blipFill>
          <a:blip r:embed="rId44" cstate="print">
            <a:extLst>
              <a:ext uri="{28A0092B-C50C-407E-A947-70E740481C1C}">
                <a14:useLocalDpi xmlns:a14="http://schemas.microsoft.com/office/drawing/2010/main" val="0"/>
              </a:ext>
            </a:extLst>
          </a:blip>
          <a:srcRect/>
          <a:stretch>
            <a:fillRect/>
          </a:stretch>
        </p:blipFill>
        <p:spPr bwMode="auto">
          <a:xfrm>
            <a:off x="5661025" y="4870450"/>
            <a:ext cx="57467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2" name="Line 316"/>
          <p:cNvSpPr>
            <a:spLocks noChangeShapeType="1"/>
          </p:cNvSpPr>
          <p:nvPr/>
        </p:nvSpPr>
        <p:spPr bwMode="auto">
          <a:xfrm>
            <a:off x="1822450" y="2981325"/>
            <a:ext cx="0" cy="20669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53" name="Line 317"/>
          <p:cNvSpPr>
            <a:spLocks noChangeShapeType="1"/>
          </p:cNvSpPr>
          <p:nvPr/>
        </p:nvSpPr>
        <p:spPr bwMode="auto">
          <a:xfrm>
            <a:off x="1822450" y="5053013"/>
            <a:ext cx="3937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54" name="Rectangle 320"/>
          <p:cNvSpPr>
            <a:spLocks noChangeArrowheads="1"/>
          </p:cNvSpPr>
          <p:nvPr/>
        </p:nvSpPr>
        <p:spPr bwMode="auto">
          <a:xfrm>
            <a:off x="3319463" y="2566988"/>
            <a:ext cx="1109662" cy="742950"/>
          </a:xfrm>
          <a:prstGeom prst="rect">
            <a:avLst/>
          </a:prstGeom>
          <a:solidFill>
            <a:schemeClr val="bg1"/>
          </a:solidFill>
          <a:ln w="12700">
            <a:solidFill>
              <a:schemeClr val="tx1"/>
            </a:solidFill>
            <a:miter lim="800000"/>
            <a:headEnd/>
            <a:tailEnd/>
          </a:ln>
        </p:spPr>
        <p:txBody>
          <a:bodyPr wrap="none" anchor="ctr"/>
          <a:lstStyle/>
          <a:p>
            <a:endParaRPr lang="ru-RU"/>
          </a:p>
        </p:txBody>
      </p:sp>
      <p:sp>
        <p:nvSpPr>
          <p:cNvPr id="103455" name="Line 321"/>
          <p:cNvSpPr>
            <a:spLocks noChangeShapeType="1"/>
          </p:cNvSpPr>
          <p:nvPr/>
        </p:nvSpPr>
        <p:spPr bwMode="auto">
          <a:xfrm>
            <a:off x="3398838" y="2981325"/>
            <a:ext cx="9350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56" name="Rectangle 322"/>
          <p:cNvSpPr>
            <a:spLocks noChangeArrowheads="1"/>
          </p:cNvSpPr>
          <p:nvPr/>
        </p:nvSpPr>
        <p:spPr bwMode="auto">
          <a:xfrm>
            <a:off x="3659188" y="2722563"/>
            <a:ext cx="425450" cy="260350"/>
          </a:xfrm>
          <a:prstGeom prst="rect">
            <a:avLst/>
          </a:prstGeom>
          <a:solidFill>
            <a:schemeClr val="bg1"/>
          </a:solidFill>
          <a:ln w="28575">
            <a:solidFill>
              <a:schemeClr val="tx1"/>
            </a:solidFill>
            <a:miter lim="800000"/>
            <a:headEnd/>
            <a:tailEnd/>
          </a:ln>
        </p:spPr>
        <p:txBody>
          <a:bodyPr wrap="none" anchor="ctr"/>
          <a:lstStyle/>
          <a:p>
            <a:endParaRPr lang="ru-RU"/>
          </a:p>
        </p:txBody>
      </p:sp>
      <p:pic>
        <p:nvPicPr>
          <p:cNvPr id="103457" name="Picture 338" descr="addin_tmp"/>
          <p:cNvPicPr>
            <a:picLocks noChangeAspect="1" noChangeArrowheads="1"/>
          </p:cNvPicPr>
          <p:nvPr>
            <p:custDataLst>
              <p:tags r:id="rId10"/>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3960813" y="3024188"/>
            <a:ext cx="26193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58" name="Line 324"/>
          <p:cNvSpPr>
            <a:spLocks noChangeShapeType="1"/>
          </p:cNvSpPr>
          <p:nvPr/>
        </p:nvSpPr>
        <p:spPr bwMode="auto">
          <a:xfrm flipV="1">
            <a:off x="3876675" y="2601913"/>
            <a:ext cx="0" cy="444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59" name="Line 325"/>
          <p:cNvSpPr>
            <a:spLocks noChangeShapeType="1"/>
          </p:cNvSpPr>
          <p:nvPr/>
        </p:nvSpPr>
        <p:spPr bwMode="auto">
          <a:xfrm flipH="1">
            <a:off x="4433888" y="5060950"/>
            <a:ext cx="5127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60" name="Rectangle 327"/>
          <p:cNvSpPr>
            <a:spLocks noChangeArrowheads="1"/>
          </p:cNvSpPr>
          <p:nvPr/>
        </p:nvSpPr>
        <p:spPr bwMode="auto">
          <a:xfrm>
            <a:off x="3319463" y="4621213"/>
            <a:ext cx="1109662" cy="742950"/>
          </a:xfrm>
          <a:prstGeom prst="rect">
            <a:avLst/>
          </a:prstGeom>
          <a:solidFill>
            <a:schemeClr val="bg1"/>
          </a:solidFill>
          <a:ln w="12700">
            <a:solidFill>
              <a:schemeClr val="tx1"/>
            </a:solidFill>
            <a:miter lim="800000"/>
            <a:headEnd/>
            <a:tailEnd/>
          </a:ln>
        </p:spPr>
        <p:txBody>
          <a:bodyPr wrap="none" anchor="ctr"/>
          <a:lstStyle/>
          <a:p>
            <a:endParaRPr lang="ru-RU"/>
          </a:p>
        </p:txBody>
      </p:sp>
      <p:sp>
        <p:nvSpPr>
          <p:cNvPr id="103461" name="Line 328"/>
          <p:cNvSpPr>
            <a:spLocks noChangeShapeType="1"/>
          </p:cNvSpPr>
          <p:nvPr/>
        </p:nvSpPr>
        <p:spPr bwMode="auto">
          <a:xfrm>
            <a:off x="3398838" y="5035550"/>
            <a:ext cx="9350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62" name="Rectangle 329"/>
          <p:cNvSpPr>
            <a:spLocks noChangeArrowheads="1"/>
          </p:cNvSpPr>
          <p:nvPr/>
        </p:nvSpPr>
        <p:spPr bwMode="auto">
          <a:xfrm>
            <a:off x="3659188" y="4776788"/>
            <a:ext cx="425450" cy="260350"/>
          </a:xfrm>
          <a:prstGeom prst="rect">
            <a:avLst/>
          </a:prstGeom>
          <a:solidFill>
            <a:schemeClr val="bg1"/>
          </a:solidFill>
          <a:ln w="28575">
            <a:solidFill>
              <a:schemeClr val="tx1"/>
            </a:solidFill>
            <a:miter lim="800000"/>
            <a:headEnd/>
            <a:tailEnd/>
          </a:ln>
        </p:spPr>
        <p:txBody>
          <a:bodyPr wrap="none" anchor="ctr"/>
          <a:lstStyle/>
          <a:p>
            <a:endParaRPr lang="ru-RU"/>
          </a:p>
        </p:txBody>
      </p:sp>
      <p:sp>
        <p:nvSpPr>
          <p:cNvPr id="103463" name="Line 331"/>
          <p:cNvSpPr>
            <a:spLocks noChangeShapeType="1"/>
          </p:cNvSpPr>
          <p:nvPr/>
        </p:nvSpPr>
        <p:spPr bwMode="auto">
          <a:xfrm flipV="1">
            <a:off x="3876675" y="4656138"/>
            <a:ext cx="0" cy="444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64" name="Line 337"/>
          <p:cNvSpPr>
            <a:spLocks noChangeShapeType="1"/>
          </p:cNvSpPr>
          <p:nvPr/>
        </p:nvSpPr>
        <p:spPr bwMode="auto">
          <a:xfrm flipH="1">
            <a:off x="1098550" y="4017963"/>
            <a:ext cx="7127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pic>
        <p:nvPicPr>
          <p:cNvPr id="103465" name="Picture 339" descr="addin_tmp"/>
          <p:cNvPicPr>
            <a:picLocks noChangeAspect="1" noChangeArrowheads="1"/>
          </p:cNvPicPr>
          <p:nvPr>
            <p:custDataLst>
              <p:tags r:id="rId11"/>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3960813" y="5072063"/>
            <a:ext cx="261937"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66" name="Oval 350"/>
          <p:cNvSpPr>
            <a:spLocks noChangeArrowheads="1"/>
          </p:cNvSpPr>
          <p:nvPr/>
        </p:nvSpPr>
        <p:spPr bwMode="auto">
          <a:xfrm>
            <a:off x="3925888" y="3584575"/>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3467" name="Oval 351"/>
          <p:cNvSpPr>
            <a:spLocks noChangeArrowheads="1"/>
          </p:cNvSpPr>
          <p:nvPr/>
        </p:nvSpPr>
        <p:spPr bwMode="auto">
          <a:xfrm>
            <a:off x="3925888" y="3913188"/>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3468" name="Oval 352"/>
          <p:cNvSpPr>
            <a:spLocks noChangeArrowheads="1"/>
          </p:cNvSpPr>
          <p:nvPr/>
        </p:nvSpPr>
        <p:spPr bwMode="auto">
          <a:xfrm>
            <a:off x="3925888" y="4194175"/>
            <a:ext cx="88900" cy="88900"/>
          </a:xfrm>
          <a:prstGeom prst="ellipse">
            <a:avLst/>
          </a:prstGeom>
          <a:solidFill>
            <a:schemeClr val="tx1"/>
          </a:solidFill>
          <a:ln w="9525">
            <a:solidFill>
              <a:schemeClr val="tx1"/>
            </a:solidFill>
            <a:round/>
            <a:headEnd/>
            <a:tailEnd/>
          </a:ln>
        </p:spPr>
        <p:txBody>
          <a:bodyPr wrap="none" anchor="ctr"/>
          <a:lstStyle/>
          <a:p>
            <a:endParaRPr lang="ru-RU"/>
          </a:p>
        </p:txBody>
      </p:sp>
      <p:pic>
        <p:nvPicPr>
          <p:cNvPr id="103469" name="Picture 354" descr="addin_tmp"/>
          <p:cNvPicPr>
            <a:picLocks noChangeAspect="1" noChangeArrowheads="1"/>
          </p:cNvPicPr>
          <p:nvPr>
            <p:custDataLst>
              <p:tags r:id="rId12"/>
            </p:custDataLst>
          </p:nvPr>
        </p:nvPicPr>
        <p:blipFill>
          <a:blip r:embed="rId46" cstate="print">
            <a:extLst>
              <a:ext uri="{28A0092B-C50C-407E-A947-70E740481C1C}">
                <a14:useLocalDpi xmlns:a14="http://schemas.microsoft.com/office/drawing/2010/main" val="0"/>
              </a:ext>
            </a:extLst>
          </a:blip>
          <a:srcRect/>
          <a:stretch>
            <a:fillRect/>
          </a:stretch>
        </p:blipFill>
        <p:spPr bwMode="auto">
          <a:xfrm>
            <a:off x="5765800" y="3787775"/>
            <a:ext cx="122078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259"/>
          <p:cNvGrpSpPr>
            <a:grpSpLocks/>
          </p:cNvGrpSpPr>
          <p:nvPr/>
        </p:nvGrpSpPr>
        <p:grpSpPr bwMode="auto">
          <a:xfrm>
            <a:off x="6858000" y="4257675"/>
            <a:ext cx="1176338" cy="738188"/>
            <a:chOff x="3000" y="3430"/>
            <a:chExt cx="741" cy="465"/>
          </a:xfrm>
        </p:grpSpPr>
        <p:pic>
          <p:nvPicPr>
            <p:cNvPr id="103512" name="Picture 232" descr="addin_tmp"/>
            <p:cNvPicPr>
              <a:picLocks noChangeAspect="1" noChangeArrowheads="1"/>
            </p:cNvPicPr>
            <p:nvPr>
              <p:custDataLst>
                <p:tags r:id="rId19"/>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3000" y="3740"/>
              <a:ext cx="23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513" name="Group 258"/>
            <p:cNvGrpSpPr>
              <a:grpSpLocks/>
            </p:cNvGrpSpPr>
            <p:nvPr/>
          </p:nvGrpSpPr>
          <p:grpSpPr bwMode="auto">
            <a:xfrm>
              <a:off x="3107" y="3430"/>
              <a:ext cx="634" cy="465"/>
              <a:chOff x="3107" y="3430"/>
              <a:chExt cx="634" cy="465"/>
            </a:xfrm>
          </p:grpSpPr>
          <p:sp>
            <p:nvSpPr>
              <p:cNvPr id="103514" name="Line 229"/>
              <p:cNvSpPr>
                <a:spLocks noChangeShapeType="1"/>
              </p:cNvSpPr>
              <p:nvPr/>
            </p:nvSpPr>
            <p:spPr bwMode="auto">
              <a:xfrm>
                <a:off x="3107" y="3728"/>
                <a:ext cx="545"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3515" name="Picture 230" descr="addin_tmp"/>
              <p:cNvPicPr>
                <a:picLocks noChangeAspect="1" noChangeArrowheads="1"/>
              </p:cNvPicPr>
              <p:nvPr>
                <p:custDataLst>
                  <p:tags r:id="rId20"/>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3701" y="3686"/>
                <a:ext cx="40" cy="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16" name="Picture 231" descr="addin_tmp"/>
              <p:cNvPicPr>
                <a:picLocks noChangeAspect="1" noChangeArrowheads="1"/>
              </p:cNvPicPr>
              <p:nvPr>
                <p:custDataLst>
                  <p:tags r:id="rId21"/>
                </p:custDataLst>
              </p:nvPr>
            </p:nvPicPr>
            <p:blipFill>
              <a:blip r:embed="rId49" cstate="print">
                <a:extLst>
                  <a:ext uri="{28A0092B-C50C-407E-A947-70E740481C1C}">
                    <a14:useLocalDpi xmlns:a14="http://schemas.microsoft.com/office/drawing/2010/main" val="0"/>
                  </a:ext>
                </a:extLst>
              </a:blip>
              <a:srcRect/>
              <a:stretch>
                <a:fillRect/>
              </a:stretch>
            </p:blipFill>
            <p:spPr bwMode="auto">
              <a:xfrm>
                <a:off x="3509" y="3740"/>
                <a:ext cx="1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17" name="AutoShape 16"/>
              <p:cNvSpPr>
                <a:spLocks noChangeArrowheads="1"/>
              </p:cNvSpPr>
              <p:nvPr/>
            </p:nvSpPr>
            <p:spPr bwMode="auto">
              <a:xfrm>
                <a:off x="3338" y="3599"/>
                <a:ext cx="126" cy="121"/>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pic>
            <p:nvPicPr>
              <p:cNvPr id="103518" name="Picture 234"/>
              <p:cNvPicPr>
                <a:picLocks noChangeAspect="1" noChangeArrowheads="1"/>
              </p:cNvPicPr>
              <p:nvPr/>
            </p:nvPicPr>
            <p:blipFill>
              <a:blip r:embed="rId37" cstate="print">
                <a:extLst>
                  <a:ext uri="{28A0092B-C50C-407E-A947-70E740481C1C}">
                    <a14:useLocalDpi xmlns:a14="http://schemas.microsoft.com/office/drawing/2010/main" val="0"/>
                  </a:ext>
                </a:extLst>
              </a:blip>
              <a:srcRect l="53751"/>
              <a:stretch>
                <a:fillRect/>
              </a:stretch>
            </p:blipFill>
            <p:spPr bwMode="auto">
              <a:xfrm>
                <a:off x="3173" y="3430"/>
                <a:ext cx="11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19" name="Picture 235"/>
              <p:cNvPicPr>
                <a:picLocks noChangeAspect="1" noChangeArrowheads="1"/>
              </p:cNvPicPr>
              <p:nvPr/>
            </p:nvPicPr>
            <p:blipFill>
              <a:blip r:embed="rId37" cstate="print">
                <a:extLst>
                  <a:ext uri="{28A0092B-C50C-407E-A947-70E740481C1C}">
                    <a14:useLocalDpi xmlns:a14="http://schemas.microsoft.com/office/drawing/2010/main" val="0"/>
                  </a:ext>
                </a:extLst>
              </a:blip>
              <a:srcRect l="53751"/>
              <a:stretch>
                <a:fillRect/>
              </a:stretch>
            </p:blipFill>
            <p:spPr bwMode="auto">
              <a:xfrm flipH="1">
                <a:off x="3473" y="3430"/>
                <a:ext cx="111"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20" name="Rectangle 15"/>
              <p:cNvSpPr>
                <a:spLocks noChangeArrowheads="1"/>
              </p:cNvSpPr>
              <p:nvPr/>
            </p:nvSpPr>
            <p:spPr bwMode="auto">
              <a:xfrm>
                <a:off x="3530" y="3570"/>
                <a:ext cx="51" cy="150"/>
              </a:xfrm>
              <a:prstGeom prst="rect">
                <a:avLst/>
              </a:prstGeom>
              <a:solidFill>
                <a:srgbClr val="FF0000"/>
              </a:solidFill>
              <a:ln w="19050">
                <a:solidFill>
                  <a:schemeClr val="tx1"/>
                </a:solidFill>
                <a:miter lim="800000"/>
                <a:headEnd/>
                <a:tailEnd/>
              </a:ln>
            </p:spPr>
            <p:txBody>
              <a:bodyPr wrap="none" anchor="ctr"/>
              <a:lstStyle/>
              <a:p>
                <a:endParaRPr lang="ru-RU"/>
              </a:p>
            </p:txBody>
          </p:sp>
        </p:grpSp>
      </p:grpSp>
      <p:sp>
        <p:nvSpPr>
          <p:cNvPr id="100" name="Freeform 287"/>
          <p:cNvSpPr>
            <a:spLocks/>
          </p:cNvSpPr>
          <p:nvPr/>
        </p:nvSpPr>
        <p:spPr bwMode="auto">
          <a:xfrm>
            <a:off x="6426200" y="4667250"/>
            <a:ext cx="350838" cy="282575"/>
          </a:xfrm>
          <a:custGeom>
            <a:avLst/>
            <a:gdLst>
              <a:gd name="T0" fmla="*/ 0 w 264"/>
              <a:gd name="T1" fmla="*/ 2147483647 h 149"/>
              <a:gd name="T2" fmla="*/ 2147483647 w 264"/>
              <a:gd name="T3" fmla="*/ 2147483647 h 149"/>
              <a:gd name="T4" fmla="*/ 2147483647 w 264"/>
              <a:gd name="T5" fmla="*/ 2147483647 h 149"/>
              <a:gd name="T6" fmla="*/ 2147483647 w 264"/>
              <a:gd name="T7" fmla="*/ 0 h 149"/>
              <a:gd name="T8" fmla="*/ 0 60000 65536"/>
              <a:gd name="T9" fmla="*/ 0 60000 65536"/>
              <a:gd name="T10" fmla="*/ 0 60000 65536"/>
              <a:gd name="T11" fmla="*/ 0 60000 65536"/>
              <a:gd name="T12" fmla="*/ 0 w 264"/>
              <a:gd name="T13" fmla="*/ 0 h 149"/>
              <a:gd name="T14" fmla="*/ 264 w 264"/>
              <a:gd name="T15" fmla="*/ 149 h 149"/>
            </a:gdLst>
            <a:ahLst/>
            <a:cxnLst>
              <a:cxn ang="T8">
                <a:pos x="T0" y="T1"/>
              </a:cxn>
              <a:cxn ang="T9">
                <a:pos x="T2" y="T3"/>
              </a:cxn>
              <a:cxn ang="T10">
                <a:pos x="T4" y="T5"/>
              </a:cxn>
              <a:cxn ang="T11">
                <a:pos x="T6" y="T7"/>
              </a:cxn>
            </a:cxnLst>
            <a:rect l="T12" t="T13" r="T14" b="T15"/>
            <a:pathLst>
              <a:path w="264" h="149">
                <a:moveTo>
                  <a:pt x="0" y="149"/>
                </a:moveTo>
                <a:cubicBezTo>
                  <a:pt x="47" y="101"/>
                  <a:pt x="94" y="53"/>
                  <a:pt x="120" y="43"/>
                </a:cubicBezTo>
                <a:cubicBezTo>
                  <a:pt x="146" y="33"/>
                  <a:pt x="129" y="98"/>
                  <a:pt x="153" y="91"/>
                </a:cubicBezTo>
                <a:cubicBezTo>
                  <a:pt x="177" y="84"/>
                  <a:pt x="220" y="42"/>
                  <a:pt x="264" y="0"/>
                </a:cubicBezTo>
              </a:path>
            </a:pathLst>
          </a:custGeom>
          <a:noFill/>
          <a:ln w="1905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03472" name="Line 11"/>
          <p:cNvSpPr>
            <a:spLocks noChangeShapeType="1"/>
          </p:cNvSpPr>
          <p:nvPr/>
        </p:nvSpPr>
        <p:spPr bwMode="auto">
          <a:xfrm>
            <a:off x="2406650" y="1898650"/>
            <a:ext cx="4003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73" name="Line 12"/>
          <p:cNvSpPr>
            <a:spLocks noChangeShapeType="1"/>
          </p:cNvSpPr>
          <p:nvPr/>
        </p:nvSpPr>
        <p:spPr bwMode="auto">
          <a:xfrm>
            <a:off x="4411663" y="189865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3474" name="Picture 37" descr="addin_tmp"/>
          <p:cNvPicPr>
            <a:picLocks noChangeAspect="1" noChangeArrowheads="1"/>
          </p:cNvPicPr>
          <p:nvPr>
            <p:custDataLst>
              <p:tags r:id="rId13"/>
            </p:custDataLst>
          </p:nvPr>
        </p:nvPicPr>
        <p:blipFill>
          <a:blip r:embed="rId50" cstate="print">
            <a:extLst>
              <a:ext uri="{28A0092B-C50C-407E-A947-70E740481C1C}">
                <a14:useLocalDpi xmlns:a14="http://schemas.microsoft.com/office/drawing/2010/main" val="0"/>
              </a:ext>
            </a:extLst>
          </a:blip>
          <a:srcRect/>
          <a:stretch>
            <a:fillRect/>
          </a:stretch>
        </p:blipFill>
        <p:spPr bwMode="auto">
          <a:xfrm>
            <a:off x="4370388" y="2141538"/>
            <a:ext cx="79375" cy="12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75" name="Picture 214" descr="addin_tmp"/>
          <p:cNvPicPr>
            <a:picLocks noChangeAspect="1" noChangeArrowheads="1"/>
          </p:cNvPicPr>
          <p:nvPr>
            <p:custDataLst>
              <p:tags r:id="rId14"/>
            </p:custDataLst>
          </p:nvPr>
        </p:nvPicPr>
        <p:blipFill>
          <a:blip r:embed="rId51" cstate="print">
            <a:extLst>
              <a:ext uri="{28A0092B-C50C-407E-A947-70E740481C1C}">
                <a14:useLocalDpi xmlns:a14="http://schemas.microsoft.com/office/drawing/2010/main" val="0"/>
              </a:ext>
            </a:extLst>
          </a:blip>
          <a:srcRect/>
          <a:stretch>
            <a:fillRect/>
          </a:stretch>
        </p:blipFill>
        <p:spPr bwMode="auto">
          <a:xfrm>
            <a:off x="8459788" y="1800225"/>
            <a:ext cx="1143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76" name="Line 13"/>
          <p:cNvSpPr>
            <a:spLocks noChangeShapeType="1"/>
          </p:cNvSpPr>
          <p:nvPr/>
        </p:nvSpPr>
        <p:spPr bwMode="auto">
          <a:xfrm>
            <a:off x="8081963" y="189865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77" name="Rectangle 15"/>
          <p:cNvSpPr>
            <a:spLocks noChangeArrowheads="1"/>
          </p:cNvSpPr>
          <p:nvPr/>
        </p:nvSpPr>
        <p:spPr bwMode="auto">
          <a:xfrm>
            <a:off x="5392738" y="1381125"/>
            <a:ext cx="163512"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03478" name="AutoShape 16"/>
          <p:cNvSpPr>
            <a:spLocks noChangeArrowheads="1"/>
          </p:cNvSpPr>
          <p:nvPr/>
        </p:nvSpPr>
        <p:spPr bwMode="auto">
          <a:xfrm>
            <a:off x="7693025" y="1401763"/>
            <a:ext cx="200025" cy="496887"/>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03479" name="AutoShape 17"/>
          <p:cNvSpPr>
            <a:spLocks noChangeArrowheads="1"/>
          </p:cNvSpPr>
          <p:nvPr/>
        </p:nvSpPr>
        <p:spPr bwMode="auto">
          <a:xfrm rot="10800000">
            <a:off x="6761163" y="1422400"/>
            <a:ext cx="334962"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03480" name="Group 15"/>
          <p:cNvGrpSpPr>
            <a:grpSpLocks/>
          </p:cNvGrpSpPr>
          <p:nvPr/>
        </p:nvGrpSpPr>
        <p:grpSpPr bwMode="auto">
          <a:xfrm>
            <a:off x="6186488" y="1701800"/>
            <a:ext cx="660400" cy="387350"/>
            <a:chOff x="1361" y="1451"/>
            <a:chExt cx="416" cy="244"/>
          </a:xfrm>
        </p:grpSpPr>
        <p:sp>
          <p:nvSpPr>
            <p:cNvPr id="103510" name="Text Box 16"/>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03511" name="Text Box 17"/>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03481" name="Line 13"/>
          <p:cNvSpPr>
            <a:spLocks noChangeShapeType="1"/>
          </p:cNvSpPr>
          <p:nvPr/>
        </p:nvSpPr>
        <p:spPr bwMode="auto">
          <a:xfrm>
            <a:off x="747713" y="1898650"/>
            <a:ext cx="0" cy="1444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82" name="Rectangle 15"/>
          <p:cNvSpPr>
            <a:spLocks noChangeArrowheads="1"/>
          </p:cNvSpPr>
          <p:nvPr/>
        </p:nvSpPr>
        <p:spPr bwMode="auto">
          <a:xfrm flipH="1">
            <a:off x="3267075" y="1381125"/>
            <a:ext cx="163513"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03483" name="AutoShape 16"/>
          <p:cNvSpPr>
            <a:spLocks noChangeArrowheads="1"/>
          </p:cNvSpPr>
          <p:nvPr/>
        </p:nvSpPr>
        <p:spPr bwMode="auto">
          <a:xfrm flipH="1">
            <a:off x="930275" y="1401763"/>
            <a:ext cx="200025" cy="496887"/>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03484" name="AutoShape 17"/>
          <p:cNvSpPr>
            <a:spLocks noChangeArrowheads="1"/>
          </p:cNvSpPr>
          <p:nvPr/>
        </p:nvSpPr>
        <p:spPr bwMode="auto">
          <a:xfrm rot="10800000" flipH="1">
            <a:off x="1727200" y="1422400"/>
            <a:ext cx="334963"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03485" name="Group 24"/>
          <p:cNvGrpSpPr>
            <a:grpSpLocks/>
          </p:cNvGrpSpPr>
          <p:nvPr/>
        </p:nvGrpSpPr>
        <p:grpSpPr bwMode="auto">
          <a:xfrm flipH="1">
            <a:off x="1976438" y="1701800"/>
            <a:ext cx="660400" cy="387350"/>
            <a:chOff x="1361" y="1451"/>
            <a:chExt cx="416" cy="244"/>
          </a:xfrm>
        </p:grpSpPr>
        <p:sp>
          <p:nvSpPr>
            <p:cNvPr id="103508" name="Text Box 25"/>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03509" name="Text Box 26"/>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03486" name="Line 11"/>
          <p:cNvSpPr>
            <a:spLocks noChangeShapeType="1"/>
          </p:cNvSpPr>
          <p:nvPr/>
        </p:nvSpPr>
        <p:spPr bwMode="auto">
          <a:xfrm>
            <a:off x="560388" y="1898650"/>
            <a:ext cx="1698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3487" name="Line 11"/>
          <p:cNvSpPr>
            <a:spLocks noChangeShapeType="1"/>
          </p:cNvSpPr>
          <p:nvPr/>
        </p:nvSpPr>
        <p:spPr bwMode="auto">
          <a:xfrm>
            <a:off x="6564313" y="1898650"/>
            <a:ext cx="1825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103488" name="Group 244"/>
          <p:cNvGrpSpPr>
            <a:grpSpLocks/>
          </p:cNvGrpSpPr>
          <p:nvPr/>
        </p:nvGrpSpPr>
        <p:grpSpPr bwMode="auto">
          <a:xfrm>
            <a:off x="-1588" y="1316038"/>
            <a:ext cx="4763" cy="749300"/>
            <a:chOff x="480" y="776"/>
            <a:chExt cx="4612" cy="472"/>
          </a:xfrm>
        </p:grpSpPr>
        <p:sp>
          <p:nvSpPr>
            <p:cNvPr id="103495" name="Line 29"/>
            <p:cNvSpPr>
              <a:spLocks noChangeShapeType="1"/>
            </p:cNvSpPr>
            <p:nvPr/>
          </p:nvSpPr>
          <p:spPr bwMode="auto">
            <a:xfrm flipV="1">
              <a:off x="474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496" name="Line 30"/>
            <p:cNvSpPr>
              <a:spLocks noChangeShapeType="1"/>
            </p:cNvSpPr>
            <p:nvPr/>
          </p:nvSpPr>
          <p:spPr bwMode="auto">
            <a:xfrm flipV="1">
              <a:off x="50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497" name="Line 31"/>
            <p:cNvSpPr>
              <a:spLocks noChangeShapeType="1"/>
            </p:cNvSpPr>
            <p:nvPr/>
          </p:nvSpPr>
          <p:spPr bwMode="auto">
            <a:xfrm flipV="1">
              <a:off x="438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498" name="Line 33"/>
            <p:cNvSpPr>
              <a:spLocks noChangeShapeType="1"/>
            </p:cNvSpPr>
            <p:nvPr/>
          </p:nvSpPr>
          <p:spPr bwMode="auto">
            <a:xfrm flipV="1">
              <a:off x="347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499" name="Line 34"/>
            <p:cNvSpPr>
              <a:spLocks noChangeShapeType="1"/>
            </p:cNvSpPr>
            <p:nvPr/>
          </p:nvSpPr>
          <p:spPr bwMode="auto">
            <a:xfrm flipV="1">
              <a:off x="3826"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0" name="Line 35"/>
            <p:cNvSpPr>
              <a:spLocks noChangeShapeType="1"/>
            </p:cNvSpPr>
            <p:nvPr/>
          </p:nvSpPr>
          <p:spPr bwMode="auto">
            <a:xfrm flipV="1">
              <a:off x="311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1" name="Line 36"/>
            <p:cNvSpPr>
              <a:spLocks noChangeShapeType="1"/>
            </p:cNvSpPr>
            <p:nvPr/>
          </p:nvSpPr>
          <p:spPr bwMode="auto">
            <a:xfrm flipV="1">
              <a:off x="20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2" name="Line 37"/>
            <p:cNvSpPr>
              <a:spLocks noChangeShapeType="1"/>
            </p:cNvSpPr>
            <p:nvPr/>
          </p:nvSpPr>
          <p:spPr bwMode="auto">
            <a:xfrm flipV="1">
              <a:off x="244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3" name="Line 38"/>
            <p:cNvSpPr>
              <a:spLocks noChangeShapeType="1"/>
            </p:cNvSpPr>
            <p:nvPr/>
          </p:nvSpPr>
          <p:spPr bwMode="auto">
            <a:xfrm flipV="1">
              <a:off x="1746"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4" name="Line 39"/>
            <p:cNvSpPr>
              <a:spLocks noChangeShapeType="1"/>
            </p:cNvSpPr>
            <p:nvPr/>
          </p:nvSpPr>
          <p:spPr bwMode="auto">
            <a:xfrm flipV="1">
              <a:off x="2778"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5" name="Line 40"/>
            <p:cNvSpPr>
              <a:spLocks noChangeShapeType="1"/>
            </p:cNvSpPr>
            <p:nvPr/>
          </p:nvSpPr>
          <p:spPr bwMode="auto">
            <a:xfrm flipV="1">
              <a:off x="84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6" name="Line 41"/>
            <p:cNvSpPr>
              <a:spLocks noChangeShapeType="1"/>
            </p:cNvSpPr>
            <p:nvPr/>
          </p:nvSpPr>
          <p:spPr bwMode="auto">
            <a:xfrm flipV="1">
              <a:off x="11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3507" name="Line 42"/>
            <p:cNvSpPr>
              <a:spLocks noChangeShapeType="1"/>
            </p:cNvSpPr>
            <p:nvPr/>
          </p:nvSpPr>
          <p:spPr bwMode="auto">
            <a:xfrm flipV="1">
              <a:off x="48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3489" name="Rectangle 204"/>
          <p:cNvSpPr>
            <a:spLocks noChangeArrowheads="1"/>
          </p:cNvSpPr>
          <p:nvPr/>
        </p:nvSpPr>
        <p:spPr bwMode="auto">
          <a:xfrm>
            <a:off x="4140200" y="1492250"/>
            <a:ext cx="520700" cy="412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103490" name="Picture 255" descr="addin_tmp"/>
          <p:cNvPicPr>
            <a:picLocks noChangeAspect="1" noChangeArrowheads="1"/>
          </p:cNvPicPr>
          <p:nvPr>
            <p:custDataLst>
              <p:tags r:id="rId15"/>
            </p:custDataLst>
          </p:nvPr>
        </p:nvPicPr>
        <p:blipFill>
          <a:blip r:embed="rId52" cstate="print">
            <a:extLst>
              <a:ext uri="{28A0092B-C50C-407E-A947-70E740481C1C}">
                <a14:useLocalDpi xmlns:a14="http://schemas.microsoft.com/office/drawing/2010/main" val="0"/>
              </a:ext>
            </a:extLst>
          </a:blip>
          <a:srcRect/>
          <a:stretch>
            <a:fillRect/>
          </a:stretch>
        </p:blipFill>
        <p:spPr bwMode="auto">
          <a:xfrm>
            <a:off x="4214813" y="1257300"/>
            <a:ext cx="381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91" name="Picture 252" descr="addin_tmp"/>
          <p:cNvPicPr>
            <a:picLocks noChangeAspect="1" noChangeArrowheads="1"/>
          </p:cNvPicPr>
          <p:nvPr>
            <p:custDataLst>
              <p:tags r:id="rId16"/>
            </p:custDataLst>
          </p:nvPr>
        </p:nvPicPr>
        <p:blipFill>
          <a:blip r:embed="rId53" cstate="print">
            <a:extLst>
              <a:ext uri="{28A0092B-C50C-407E-A947-70E740481C1C}">
                <a14:useLocalDpi xmlns:a14="http://schemas.microsoft.com/office/drawing/2010/main" val="0"/>
              </a:ext>
            </a:extLst>
          </a:blip>
          <a:srcRect/>
          <a:stretch>
            <a:fillRect/>
          </a:stretch>
        </p:blipFill>
        <p:spPr bwMode="auto">
          <a:xfrm>
            <a:off x="7885113" y="2116138"/>
            <a:ext cx="4175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92" name="Picture 254" descr="addin_tmp"/>
          <p:cNvPicPr>
            <a:picLocks noChangeAspect="1" noChangeArrowheads="1"/>
          </p:cNvPicPr>
          <p:nvPr>
            <p:custDataLst>
              <p:tags r:id="rId17"/>
            </p:custDataLst>
          </p:nvPr>
        </p:nvPicPr>
        <p:blipFill>
          <a:blip r:embed="rId54" cstate="print">
            <a:extLst>
              <a:ext uri="{28A0092B-C50C-407E-A947-70E740481C1C}">
                <a14:useLocalDpi xmlns:a14="http://schemas.microsoft.com/office/drawing/2010/main" val="0"/>
              </a:ext>
            </a:extLst>
          </a:blip>
          <a:srcRect/>
          <a:stretch>
            <a:fillRect/>
          </a:stretch>
        </p:blipFill>
        <p:spPr bwMode="auto">
          <a:xfrm>
            <a:off x="447675" y="2116138"/>
            <a:ext cx="541338"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93" name="Picture 255" descr="addin_tmp"/>
          <p:cNvPicPr>
            <a:picLocks noChangeAspect="1" noChangeArrowheads="1"/>
          </p:cNvPicPr>
          <p:nvPr>
            <p:custDataLst>
              <p:tags r:id="rId18"/>
            </p:custDataLst>
          </p:nvPr>
        </p:nvPicPr>
        <p:blipFill>
          <a:blip r:embed="rId52" cstate="print">
            <a:extLst>
              <a:ext uri="{28A0092B-C50C-407E-A947-70E740481C1C}">
                <a14:useLocalDpi xmlns:a14="http://schemas.microsoft.com/office/drawing/2010/main" val="0"/>
              </a:ext>
            </a:extLst>
          </a:blip>
          <a:srcRect/>
          <a:stretch>
            <a:fillRect/>
          </a:stretch>
        </p:blipFill>
        <p:spPr bwMode="auto">
          <a:xfrm>
            <a:off x="3708400" y="2319338"/>
            <a:ext cx="38100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Text Box 5"/>
          <p:cNvSpPr txBox="1">
            <a:spLocks noChangeArrowheads="1"/>
          </p:cNvSpPr>
          <p:nvPr/>
        </p:nvSpPr>
        <p:spPr bwMode="auto">
          <a:xfrm>
            <a:off x="7376016" y="6138335"/>
            <a:ext cx="1767984"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’09</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7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78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8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871" grpId="0" animBg="1"/>
      <p:bldP spid="100" grpId="0" animBg="1"/>
      <p:bldP spid="14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74"/>
          <p:cNvSpPr>
            <a:spLocks noGrp="1" noChangeArrowheads="1"/>
          </p:cNvSpPr>
          <p:nvPr>
            <p:ph type="title" idx="4294967295"/>
          </p:nvPr>
        </p:nvSpPr>
        <p:spPr>
          <a:xfrm>
            <a:off x="0" y="169863"/>
            <a:ext cx="9144000" cy="922337"/>
          </a:xfrm>
        </p:spPr>
        <p:txBody>
          <a:bodyPr/>
          <a:lstStyle/>
          <a:p>
            <a:pPr eaLnBrk="1" hangingPunct="1"/>
            <a:r>
              <a:rPr lang="en-US" sz="3800" smtClean="0"/>
              <a:t>Recovery From Xamples</a:t>
            </a:r>
          </a:p>
        </p:txBody>
      </p:sp>
      <p:grpSp>
        <p:nvGrpSpPr>
          <p:cNvPr id="104451" name="Group 139"/>
          <p:cNvGrpSpPr>
            <a:grpSpLocks/>
          </p:cNvGrpSpPr>
          <p:nvPr/>
        </p:nvGrpSpPr>
        <p:grpSpPr bwMode="auto">
          <a:xfrm>
            <a:off x="2327275" y="2417763"/>
            <a:ext cx="4346575" cy="2319337"/>
            <a:chOff x="2141538" y="2181225"/>
            <a:chExt cx="4346575" cy="2319338"/>
          </a:xfrm>
        </p:grpSpPr>
        <p:pic>
          <p:nvPicPr>
            <p:cNvPr id="104496" name="Picture 28" descr="addin_tmp"/>
            <p:cNvPicPr>
              <a:picLocks noChangeAspect="1" noChangeArrowheads="1"/>
            </p:cNvPicPr>
            <p:nvPr>
              <p:custDataLst>
                <p:tags r:id="rId8"/>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286000" y="2214563"/>
              <a:ext cx="4968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97" name="Picture 26" descr="addin_tmp"/>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214563" y="2959100"/>
              <a:ext cx="57467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98" name="Oval 185"/>
            <p:cNvSpPr>
              <a:spLocks noChangeArrowheads="1"/>
            </p:cNvSpPr>
            <p:nvPr/>
          </p:nvSpPr>
          <p:spPr bwMode="auto">
            <a:xfrm>
              <a:off x="2471738" y="2532063"/>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104499" name="Oval 186"/>
            <p:cNvSpPr>
              <a:spLocks noChangeArrowheads="1"/>
            </p:cNvSpPr>
            <p:nvPr/>
          </p:nvSpPr>
          <p:spPr bwMode="auto">
            <a:xfrm>
              <a:off x="2471738" y="2690813"/>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104500" name="Oval 187"/>
            <p:cNvSpPr>
              <a:spLocks noChangeArrowheads="1"/>
            </p:cNvSpPr>
            <p:nvPr/>
          </p:nvSpPr>
          <p:spPr bwMode="auto">
            <a:xfrm>
              <a:off x="2471738" y="2859088"/>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104501" name="AutoShape 11"/>
            <p:cNvSpPr>
              <a:spLocks/>
            </p:cNvSpPr>
            <p:nvPr/>
          </p:nvSpPr>
          <p:spPr bwMode="auto">
            <a:xfrm>
              <a:off x="2141538" y="2181225"/>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pic>
          <p:nvPicPr>
            <p:cNvPr id="104502" name="Picture 13" descr="addin_tmp"/>
            <p:cNvPicPr>
              <a:picLocks noChangeAspect="1" noChangeArrowheads="1"/>
            </p:cNvPicPr>
            <p:nvPr>
              <p:custDataLst>
                <p:tags r:id="rId10"/>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3082925" y="2738438"/>
              <a:ext cx="169863"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3" name="Picture 14" descr="addin_tmp"/>
            <p:cNvPicPr>
              <a:picLocks noChangeAspect="1" noChangeArrowheads="1"/>
            </p:cNvPicPr>
            <p:nvPr>
              <p:custDataLst>
                <p:tags r:id="rId1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5895975" y="2214563"/>
              <a:ext cx="4873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4" name="Picture 15" descr="addin_tmp"/>
            <p:cNvPicPr>
              <a:picLocks noChangeAspect="1" noChangeArrowheads="1"/>
            </p:cNvPicPr>
            <p:nvPr>
              <p:custDataLst>
                <p:tags r:id="rId1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5895975" y="2563813"/>
              <a:ext cx="4873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05" name="Picture 16" descr="addin_tmp"/>
            <p:cNvPicPr>
              <a:picLocks noChangeAspect="1" noChangeArrowheads="1"/>
            </p:cNvPicPr>
            <p:nvPr>
              <p:custDataLst>
                <p:tags r:id="rId1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5824538" y="4216400"/>
              <a:ext cx="59848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06" name="Oval 185"/>
            <p:cNvSpPr>
              <a:spLocks noChangeArrowheads="1"/>
            </p:cNvSpPr>
            <p:nvPr/>
          </p:nvSpPr>
          <p:spPr bwMode="auto">
            <a:xfrm>
              <a:off x="6081713" y="2951163"/>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104507" name="Oval 186"/>
            <p:cNvSpPr>
              <a:spLocks noChangeArrowheads="1"/>
            </p:cNvSpPr>
            <p:nvPr/>
          </p:nvSpPr>
          <p:spPr bwMode="auto">
            <a:xfrm>
              <a:off x="6081713" y="3109913"/>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104508" name="Oval 187"/>
            <p:cNvSpPr>
              <a:spLocks noChangeArrowheads="1"/>
            </p:cNvSpPr>
            <p:nvPr/>
          </p:nvSpPr>
          <p:spPr bwMode="auto">
            <a:xfrm>
              <a:off x="6081713" y="3278188"/>
              <a:ext cx="52387" cy="52387"/>
            </a:xfrm>
            <a:prstGeom prst="ellipse">
              <a:avLst/>
            </a:prstGeom>
            <a:solidFill>
              <a:schemeClr val="tx1"/>
            </a:solidFill>
            <a:ln w="9525">
              <a:solidFill>
                <a:schemeClr val="tx1"/>
              </a:solidFill>
              <a:round/>
              <a:headEnd/>
              <a:tailEnd/>
            </a:ln>
          </p:spPr>
          <p:txBody>
            <a:bodyPr wrap="none" anchor="ctr"/>
            <a:lstStyle/>
            <a:p>
              <a:endParaRPr lang="ru-RU"/>
            </a:p>
          </p:txBody>
        </p:sp>
        <p:sp>
          <p:nvSpPr>
            <p:cNvPr id="104509" name="AutoShape 20"/>
            <p:cNvSpPr>
              <a:spLocks/>
            </p:cNvSpPr>
            <p:nvPr/>
          </p:nvSpPr>
          <p:spPr bwMode="auto">
            <a:xfrm>
              <a:off x="5751513" y="2181225"/>
              <a:ext cx="88900" cy="2319338"/>
            </a:xfrm>
            <a:prstGeom prst="leftBracket">
              <a:avLst>
                <a:gd name="adj" fmla="val 21741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pic>
          <p:nvPicPr>
            <p:cNvPr id="104510" name="Picture 33" descr="addin_tmp"/>
            <p:cNvPicPr>
              <a:picLocks noChangeAspect="1" noChangeArrowheads="1"/>
            </p:cNvPicPr>
            <p:nvPr>
              <p:custDataLst>
                <p:tags r:id="rId14"/>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4067175" y="2292350"/>
              <a:ext cx="931863"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11" name="Picture 34" descr="addin_tmp"/>
            <p:cNvPicPr>
              <a:picLocks noChangeAspect="1" noChangeArrowheads="1"/>
            </p:cNvPicPr>
            <p:nvPr>
              <p:custDataLst>
                <p:tags r:id="rId15"/>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4154488" y="2898775"/>
              <a:ext cx="790575"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12" name="AutoShape 29"/>
            <p:cNvSpPr>
              <a:spLocks/>
            </p:cNvSpPr>
            <p:nvPr/>
          </p:nvSpPr>
          <p:spPr bwMode="auto">
            <a:xfrm flipH="1">
              <a:off x="2814638" y="2181225"/>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e-IL"/>
            </a:p>
          </p:txBody>
        </p:sp>
        <p:sp>
          <p:nvSpPr>
            <p:cNvPr id="104513" name="AutoShape 30"/>
            <p:cNvSpPr>
              <a:spLocks/>
            </p:cNvSpPr>
            <p:nvPr/>
          </p:nvSpPr>
          <p:spPr bwMode="auto">
            <a:xfrm flipH="1">
              <a:off x="6399213" y="2181225"/>
              <a:ext cx="88900" cy="2319338"/>
            </a:xfrm>
            <a:prstGeom prst="leftBracket">
              <a:avLst>
                <a:gd name="adj" fmla="val 21741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104514" name="AutoShape 31"/>
            <p:cNvSpPr>
              <a:spLocks/>
            </p:cNvSpPr>
            <p:nvPr/>
          </p:nvSpPr>
          <p:spPr bwMode="auto">
            <a:xfrm>
              <a:off x="3386138" y="2181225"/>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104515" name="AutoShape 32"/>
            <p:cNvSpPr>
              <a:spLocks/>
            </p:cNvSpPr>
            <p:nvPr/>
          </p:nvSpPr>
          <p:spPr bwMode="auto">
            <a:xfrm flipH="1">
              <a:off x="5595938" y="2181225"/>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e-IL"/>
            </a:p>
          </p:txBody>
        </p:sp>
      </p:grpSp>
      <p:sp>
        <p:nvSpPr>
          <p:cNvPr id="161" name="Line 52"/>
          <p:cNvSpPr>
            <a:spLocks noChangeShapeType="1"/>
          </p:cNvSpPr>
          <p:nvPr/>
        </p:nvSpPr>
        <p:spPr bwMode="auto">
          <a:xfrm>
            <a:off x="744538" y="2327275"/>
            <a:ext cx="5238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62" name="Line 53"/>
          <p:cNvSpPr>
            <a:spLocks noChangeShapeType="1"/>
          </p:cNvSpPr>
          <p:nvPr/>
        </p:nvSpPr>
        <p:spPr bwMode="auto">
          <a:xfrm>
            <a:off x="1316038" y="2327275"/>
            <a:ext cx="5238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63" name="Line 54"/>
          <p:cNvSpPr>
            <a:spLocks noChangeShapeType="1"/>
          </p:cNvSpPr>
          <p:nvPr/>
        </p:nvSpPr>
        <p:spPr bwMode="auto">
          <a:xfrm>
            <a:off x="7510463" y="2284413"/>
            <a:ext cx="5238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64" name="Picture 55" descr="addin_tmp"/>
          <p:cNvPicPr>
            <a:picLocks noChangeAspect="1" noChangeArrowheads="1"/>
          </p:cNvPicPr>
          <p:nvPr>
            <p:custDataLst>
              <p:tags r:id="rId1"/>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763588" y="2003425"/>
            <a:ext cx="48736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 name="Picture 56" descr="addin_tmp"/>
          <p:cNvPicPr>
            <a:picLocks noChangeAspect="1" noChangeArrowheads="1"/>
          </p:cNvPicPr>
          <p:nvPr>
            <p:custDataLst>
              <p:tags r:id="rId2"/>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1362075" y="2011363"/>
            <a:ext cx="4873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57" descr="addin_tmp"/>
          <p:cNvPicPr>
            <a:picLocks noChangeAspect="1" noChangeArrowheads="1"/>
          </p:cNvPicPr>
          <p:nvPr>
            <p:custDataLst>
              <p:tags r:id="rId3"/>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7478713" y="1958975"/>
            <a:ext cx="59848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8" name="Line 11"/>
          <p:cNvSpPr>
            <a:spLocks noChangeShapeType="1"/>
          </p:cNvSpPr>
          <p:nvPr/>
        </p:nvSpPr>
        <p:spPr bwMode="auto">
          <a:xfrm>
            <a:off x="2409825" y="1814513"/>
            <a:ext cx="4003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4459" name="Line 12"/>
          <p:cNvSpPr>
            <a:spLocks noChangeShapeType="1"/>
          </p:cNvSpPr>
          <p:nvPr/>
        </p:nvSpPr>
        <p:spPr bwMode="auto">
          <a:xfrm>
            <a:off x="4414838" y="18145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04460" name="Picture 37" descr="addin_tmp"/>
          <p:cNvPicPr>
            <a:picLocks noChangeAspect="1" noChangeArrowheads="1"/>
          </p:cNvPicPr>
          <p:nvPr>
            <p:custDataLst>
              <p:tags r:id="rId4"/>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4373563" y="2057400"/>
            <a:ext cx="7937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61" name="Picture 214" descr="addin_tmp"/>
          <p:cNvPicPr>
            <a:picLocks noChangeAspect="1" noChangeArrowheads="1"/>
          </p:cNvPicPr>
          <p:nvPr>
            <p:custDataLst>
              <p:tags r:id="rId5"/>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8462963" y="1716088"/>
            <a:ext cx="1143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2" name="Line 13"/>
          <p:cNvSpPr>
            <a:spLocks noChangeShapeType="1"/>
          </p:cNvSpPr>
          <p:nvPr/>
        </p:nvSpPr>
        <p:spPr bwMode="auto">
          <a:xfrm>
            <a:off x="8085138" y="18145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4463" name="Rectangle 15"/>
          <p:cNvSpPr>
            <a:spLocks noChangeArrowheads="1"/>
          </p:cNvSpPr>
          <p:nvPr/>
        </p:nvSpPr>
        <p:spPr bwMode="auto">
          <a:xfrm>
            <a:off x="5286375" y="1296988"/>
            <a:ext cx="163513"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04464" name="AutoShape 16"/>
          <p:cNvSpPr>
            <a:spLocks noChangeArrowheads="1"/>
          </p:cNvSpPr>
          <p:nvPr/>
        </p:nvSpPr>
        <p:spPr bwMode="auto">
          <a:xfrm>
            <a:off x="7696200" y="1317625"/>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04465" name="AutoShape 17"/>
          <p:cNvSpPr>
            <a:spLocks noChangeArrowheads="1"/>
          </p:cNvSpPr>
          <p:nvPr/>
        </p:nvSpPr>
        <p:spPr bwMode="auto">
          <a:xfrm rot="10800000">
            <a:off x="6764338" y="1338263"/>
            <a:ext cx="334962"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04466" name="Group 15"/>
          <p:cNvGrpSpPr>
            <a:grpSpLocks/>
          </p:cNvGrpSpPr>
          <p:nvPr/>
        </p:nvGrpSpPr>
        <p:grpSpPr bwMode="auto">
          <a:xfrm>
            <a:off x="6189663" y="1617663"/>
            <a:ext cx="660400" cy="387350"/>
            <a:chOff x="1361" y="1451"/>
            <a:chExt cx="416" cy="244"/>
          </a:xfrm>
        </p:grpSpPr>
        <p:sp>
          <p:nvSpPr>
            <p:cNvPr id="104494" name="Text Box 16"/>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04495" name="Text Box 17"/>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04467" name="Line 13"/>
          <p:cNvSpPr>
            <a:spLocks noChangeShapeType="1"/>
          </p:cNvSpPr>
          <p:nvPr/>
        </p:nvSpPr>
        <p:spPr bwMode="auto">
          <a:xfrm>
            <a:off x="750888" y="18145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4468" name="Rectangle 15"/>
          <p:cNvSpPr>
            <a:spLocks noChangeArrowheads="1"/>
          </p:cNvSpPr>
          <p:nvPr/>
        </p:nvSpPr>
        <p:spPr bwMode="auto">
          <a:xfrm flipH="1">
            <a:off x="3389313" y="1296988"/>
            <a:ext cx="163512"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04469" name="AutoShape 16"/>
          <p:cNvSpPr>
            <a:spLocks noChangeArrowheads="1"/>
          </p:cNvSpPr>
          <p:nvPr/>
        </p:nvSpPr>
        <p:spPr bwMode="auto">
          <a:xfrm flipH="1">
            <a:off x="933450" y="1317625"/>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04470" name="AutoShape 17"/>
          <p:cNvSpPr>
            <a:spLocks noChangeArrowheads="1"/>
          </p:cNvSpPr>
          <p:nvPr/>
        </p:nvSpPr>
        <p:spPr bwMode="auto">
          <a:xfrm rot="10800000" flipH="1">
            <a:off x="1730375" y="1338263"/>
            <a:ext cx="334963"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04471" name="Group 24"/>
          <p:cNvGrpSpPr>
            <a:grpSpLocks/>
          </p:cNvGrpSpPr>
          <p:nvPr/>
        </p:nvGrpSpPr>
        <p:grpSpPr bwMode="auto">
          <a:xfrm flipH="1">
            <a:off x="1979613" y="1617663"/>
            <a:ext cx="660400" cy="387350"/>
            <a:chOff x="1361" y="1451"/>
            <a:chExt cx="416" cy="244"/>
          </a:xfrm>
        </p:grpSpPr>
        <p:sp>
          <p:nvSpPr>
            <p:cNvPr id="104492" name="Text Box 25"/>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04493" name="Text Box 26"/>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04472" name="Line 11"/>
          <p:cNvSpPr>
            <a:spLocks noChangeShapeType="1"/>
          </p:cNvSpPr>
          <p:nvPr/>
        </p:nvSpPr>
        <p:spPr bwMode="auto">
          <a:xfrm>
            <a:off x="563563" y="1814513"/>
            <a:ext cx="1698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4473" name="Line 11"/>
          <p:cNvSpPr>
            <a:spLocks noChangeShapeType="1"/>
          </p:cNvSpPr>
          <p:nvPr/>
        </p:nvSpPr>
        <p:spPr bwMode="auto">
          <a:xfrm>
            <a:off x="6567488" y="1814513"/>
            <a:ext cx="1825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104474" name="Group 244"/>
          <p:cNvGrpSpPr>
            <a:grpSpLocks/>
          </p:cNvGrpSpPr>
          <p:nvPr/>
        </p:nvGrpSpPr>
        <p:grpSpPr bwMode="auto">
          <a:xfrm>
            <a:off x="762000" y="1231900"/>
            <a:ext cx="7321550" cy="749300"/>
            <a:chOff x="480" y="776"/>
            <a:chExt cx="4612" cy="472"/>
          </a:xfrm>
        </p:grpSpPr>
        <p:sp>
          <p:nvSpPr>
            <p:cNvPr id="104479" name="Line 29"/>
            <p:cNvSpPr>
              <a:spLocks noChangeShapeType="1"/>
            </p:cNvSpPr>
            <p:nvPr/>
          </p:nvSpPr>
          <p:spPr bwMode="auto">
            <a:xfrm flipV="1">
              <a:off x="474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0" name="Line 30"/>
            <p:cNvSpPr>
              <a:spLocks noChangeShapeType="1"/>
            </p:cNvSpPr>
            <p:nvPr/>
          </p:nvSpPr>
          <p:spPr bwMode="auto">
            <a:xfrm flipV="1">
              <a:off x="50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1" name="Line 31"/>
            <p:cNvSpPr>
              <a:spLocks noChangeShapeType="1"/>
            </p:cNvSpPr>
            <p:nvPr/>
          </p:nvSpPr>
          <p:spPr bwMode="auto">
            <a:xfrm flipV="1">
              <a:off x="438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2" name="Line 33"/>
            <p:cNvSpPr>
              <a:spLocks noChangeShapeType="1"/>
            </p:cNvSpPr>
            <p:nvPr/>
          </p:nvSpPr>
          <p:spPr bwMode="auto">
            <a:xfrm flipV="1">
              <a:off x="347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3" name="Line 34"/>
            <p:cNvSpPr>
              <a:spLocks noChangeShapeType="1"/>
            </p:cNvSpPr>
            <p:nvPr/>
          </p:nvSpPr>
          <p:spPr bwMode="auto">
            <a:xfrm flipV="1">
              <a:off x="3826"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4" name="Line 35"/>
            <p:cNvSpPr>
              <a:spLocks noChangeShapeType="1"/>
            </p:cNvSpPr>
            <p:nvPr/>
          </p:nvSpPr>
          <p:spPr bwMode="auto">
            <a:xfrm flipV="1">
              <a:off x="311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5" name="Line 36"/>
            <p:cNvSpPr>
              <a:spLocks noChangeShapeType="1"/>
            </p:cNvSpPr>
            <p:nvPr/>
          </p:nvSpPr>
          <p:spPr bwMode="auto">
            <a:xfrm flipV="1">
              <a:off x="20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6" name="Line 37"/>
            <p:cNvSpPr>
              <a:spLocks noChangeShapeType="1"/>
            </p:cNvSpPr>
            <p:nvPr/>
          </p:nvSpPr>
          <p:spPr bwMode="auto">
            <a:xfrm flipV="1">
              <a:off x="244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7" name="Line 38"/>
            <p:cNvSpPr>
              <a:spLocks noChangeShapeType="1"/>
            </p:cNvSpPr>
            <p:nvPr/>
          </p:nvSpPr>
          <p:spPr bwMode="auto">
            <a:xfrm flipV="1">
              <a:off x="1746"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8" name="Line 39"/>
            <p:cNvSpPr>
              <a:spLocks noChangeShapeType="1"/>
            </p:cNvSpPr>
            <p:nvPr/>
          </p:nvSpPr>
          <p:spPr bwMode="auto">
            <a:xfrm flipV="1">
              <a:off x="2778"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89" name="Line 40"/>
            <p:cNvSpPr>
              <a:spLocks noChangeShapeType="1"/>
            </p:cNvSpPr>
            <p:nvPr/>
          </p:nvSpPr>
          <p:spPr bwMode="auto">
            <a:xfrm flipV="1">
              <a:off x="84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90" name="Line 41"/>
            <p:cNvSpPr>
              <a:spLocks noChangeShapeType="1"/>
            </p:cNvSpPr>
            <p:nvPr/>
          </p:nvSpPr>
          <p:spPr bwMode="auto">
            <a:xfrm flipV="1">
              <a:off x="11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4491" name="Line 42"/>
            <p:cNvSpPr>
              <a:spLocks noChangeShapeType="1"/>
            </p:cNvSpPr>
            <p:nvPr/>
          </p:nvSpPr>
          <p:spPr bwMode="auto">
            <a:xfrm flipV="1">
              <a:off x="48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4475" name="Rectangle 204"/>
          <p:cNvSpPr>
            <a:spLocks noChangeArrowheads="1"/>
          </p:cNvSpPr>
          <p:nvPr/>
        </p:nvSpPr>
        <p:spPr bwMode="auto">
          <a:xfrm>
            <a:off x="4143375" y="1408113"/>
            <a:ext cx="520700" cy="412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pic>
        <p:nvPicPr>
          <p:cNvPr id="104476" name="Picture 255" descr="addin_tmp"/>
          <p:cNvPicPr>
            <a:picLocks noChangeAspect="1" noChangeArrowheads="1"/>
          </p:cNvPicPr>
          <p:nvPr>
            <p:custDataLst>
              <p:tags r:id="rId6"/>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4217988" y="1212850"/>
            <a:ext cx="3810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 name="Rectangle 3"/>
          <p:cNvSpPr>
            <a:spLocks noChangeArrowheads="1"/>
          </p:cNvSpPr>
          <p:nvPr/>
        </p:nvSpPr>
        <p:spPr bwMode="auto">
          <a:xfrm>
            <a:off x="371475" y="4440238"/>
            <a:ext cx="777240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50000"/>
              </a:lnSpc>
              <a:buFontTx/>
              <a:buBlip>
                <a:blip r:embed="rId29"/>
              </a:buBlip>
            </a:pPr>
            <a:r>
              <a:rPr lang="en-US" sz="2000"/>
              <a:t>Cannot invert a fat matrix!</a:t>
            </a:r>
          </a:p>
          <a:p>
            <a:pPr marL="342900" indent="-342900">
              <a:lnSpc>
                <a:spcPct val="150000"/>
              </a:lnSpc>
              <a:buFontTx/>
              <a:buBlip>
                <a:blip r:embed="rId29"/>
              </a:buBlip>
            </a:pPr>
            <a:r>
              <a:rPr lang="en-US" sz="2000"/>
              <a:t>Spectrum sparsity: Most of the           are identically zero </a:t>
            </a:r>
          </a:p>
          <a:p>
            <a:pPr marL="342900" indent="-342900">
              <a:lnSpc>
                <a:spcPct val="150000"/>
              </a:lnSpc>
              <a:buFontTx/>
              <a:buBlip>
                <a:blip r:embed="rId29"/>
              </a:buBlip>
            </a:pPr>
            <a:r>
              <a:rPr lang="en-US" sz="2000"/>
              <a:t>For each </a:t>
            </a:r>
            <a:r>
              <a:rPr lang="en-US" sz="2000" i="1"/>
              <a:t>n </a:t>
            </a:r>
            <a:r>
              <a:rPr lang="en-US" sz="2000"/>
              <a:t>we have a small size CS problem</a:t>
            </a:r>
          </a:p>
          <a:p>
            <a:pPr marL="342900" indent="-342900">
              <a:lnSpc>
                <a:spcPct val="150000"/>
              </a:lnSpc>
              <a:buFontTx/>
              <a:buBlip>
                <a:blip r:embed="rId29"/>
              </a:buBlip>
            </a:pPr>
            <a:r>
              <a:rPr lang="en-US" sz="2000"/>
              <a:t>Problem: CS algorithms for each </a:t>
            </a:r>
            <a:r>
              <a:rPr lang="en-US" sz="2000" i="1"/>
              <a:t>n</a:t>
            </a:r>
            <a:r>
              <a:rPr lang="en-US" sz="2000"/>
              <a:t> </a:t>
            </a:r>
            <a:r>
              <a:rPr lang="en-US" sz="2000">
                <a:sym typeface="Wingdings" pitchFamily="2" charset="2"/>
              </a:rPr>
              <a:t> many computations</a:t>
            </a:r>
            <a:endParaRPr lang="en-US" sz="2000"/>
          </a:p>
          <a:p>
            <a:pPr marL="342900" indent="-342900">
              <a:lnSpc>
                <a:spcPct val="150000"/>
              </a:lnSpc>
              <a:buFontTx/>
              <a:buBlip>
                <a:blip r:embed="rId29"/>
              </a:buBlip>
            </a:pPr>
            <a:endParaRPr lang="en-US" sz="2000"/>
          </a:p>
        </p:txBody>
      </p:sp>
      <p:pic>
        <p:nvPicPr>
          <p:cNvPr id="212" name="Picture 37" descr="addin_tmp"/>
          <p:cNvPicPr>
            <a:picLocks noChangeAspect="1" noChangeArrowheads="1"/>
          </p:cNvPicPr>
          <p:nvPr>
            <p:custDataLst>
              <p:tags r:id="rId7"/>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4351338" y="5092700"/>
            <a:ext cx="4572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animBg="1"/>
      <p:bldP spid="163" grpId="0" animBg="1"/>
      <p:bldP spid="211"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idx="4294967295"/>
          </p:nvPr>
        </p:nvSpPr>
        <p:spPr/>
        <p:txBody>
          <a:bodyPr/>
          <a:lstStyle/>
          <a:p>
            <a:pPr eaLnBrk="1" hangingPunct="1"/>
            <a:r>
              <a:rPr lang="en-US" smtClean="0"/>
              <a:t>Reconstruction Approach</a:t>
            </a:r>
            <a:endParaRPr lang="he-IL" smtClean="0"/>
          </a:p>
        </p:txBody>
      </p:sp>
      <p:sp>
        <p:nvSpPr>
          <p:cNvPr id="1028" name="Rectangle 20"/>
          <p:cNvSpPr>
            <a:spLocks noChangeArrowheads="1"/>
          </p:cNvSpPr>
          <p:nvPr/>
        </p:nvSpPr>
        <p:spPr bwMode="auto">
          <a:xfrm>
            <a:off x="1885950" y="1400175"/>
            <a:ext cx="5400675" cy="15113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1029" name="Line 21"/>
          <p:cNvSpPr>
            <a:spLocks noChangeShapeType="1"/>
          </p:cNvSpPr>
          <p:nvPr/>
        </p:nvSpPr>
        <p:spPr bwMode="auto">
          <a:xfrm>
            <a:off x="877888" y="2192338"/>
            <a:ext cx="9715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030" name="Line 22"/>
          <p:cNvSpPr>
            <a:spLocks noChangeShapeType="1"/>
          </p:cNvSpPr>
          <p:nvPr/>
        </p:nvSpPr>
        <p:spPr bwMode="auto">
          <a:xfrm>
            <a:off x="7277100" y="2214563"/>
            <a:ext cx="9715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031" name="Picture 93" descr="addin_tmp"/>
          <p:cNvPicPr>
            <a:picLocks noChangeAspect="1" noChangeArrowheads="1"/>
          </p:cNvPicPr>
          <p:nvPr>
            <p:custDataLst>
              <p:tags r:id="rId2"/>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7542213" y="1800225"/>
            <a:ext cx="4016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1" descr="addin_tmp"/>
          <p:cNvPicPr>
            <a:picLocks noChangeAspect="1" noChangeArrowheads="1"/>
          </p:cNvPicPr>
          <p:nvPr>
            <p:custDataLst>
              <p:tags r:id="rId3"/>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1044575" y="1800225"/>
            <a:ext cx="417513"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28"/>
          <p:cNvSpPr>
            <a:spLocks noChangeArrowheads="1"/>
          </p:cNvSpPr>
          <p:nvPr/>
        </p:nvSpPr>
        <p:spPr bwMode="auto">
          <a:xfrm>
            <a:off x="2209800" y="1651000"/>
            <a:ext cx="1979613" cy="100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400">
                <a:cs typeface="Tahoma" pitchFamily="34" charset="0"/>
              </a:rPr>
              <a:t>Solve finite</a:t>
            </a:r>
            <a:br>
              <a:rPr lang="en-US" sz="2400">
                <a:cs typeface="Tahoma" pitchFamily="34" charset="0"/>
              </a:rPr>
            </a:br>
            <a:r>
              <a:rPr lang="en-US" sz="2400">
                <a:cs typeface="Tahoma" pitchFamily="34" charset="0"/>
              </a:rPr>
              <a:t>problem</a:t>
            </a:r>
          </a:p>
        </p:txBody>
      </p:sp>
      <p:sp>
        <p:nvSpPr>
          <p:cNvPr id="1034" name="Rectangle 29"/>
          <p:cNvSpPr>
            <a:spLocks noChangeArrowheads="1"/>
          </p:cNvSpPr>
          <p:nvPr/>
        </p:nvSpPr>
        <p:spPr bwMode="auto">
          <a:xfrm>
            <a:off x="4946650" y="1651000"/>
            <a:ext cx="1979613" cy="100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r>
              <a:rPr lang="en-US" sz="2400">
                <a:cs typeface="Tahoma" pitchFamily="34" charset="0"/>
              </a:rPr>
              <a:t>Reconstruct</a:t>
            </a:r>
          </a:p>
        </p:txBody>
      </p:sp>
      <p:sp>
        <p:nvSpPr>
          <p:cNvPr id="1035" name="Line 30"/>
          <p:cNvSpPr>
            <a:spLocks noChangeShapeType="1"/>
          </p:cNvSpPr>
          <p:nvPr/>
        </p:nvSpPr>
        <p:spPr bwMode="auto">
          <a:xfrm>
            <a:off x="4189413" y="2192338"/>
            <a:ext cx="7207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036" name="Picture 92" descr="addin_tmp"/>
          <p:cNvPicPr>
            <a:picLocks noChangeAspect="1" noChangeArrowheads="1"/>
          </p:cNvPicPr>
          <p:nvPr>
            <p:custDataLst>
              <p:tags r:id="rId4"/>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414838" y="1887538"/>
            <a:ext cx="150812" cy="18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9" descr="addin_tmp"/>
          <p:cNvPicPr>
            <a:picLocks noChangeAspect="1" noChangeArrowheads="1"/>
          </p:cNvPicPr>
          <p:nvPr>
            <p:custDataLst>
              <p:tags r:id="rId5"/>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7467600" y="6218238"/>
            <a:ext cx="13335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8" name="Group 90"/>
          <p:cNvGrpSpPr>
            <a:grpSpLocks/>
          </p:cNvGrpSpPr>
          <p:nvPr/>
        </p:nvGrpSpPr>
        <p:grpSpPr bwMode="auto">
          <a:xfrm>
            <a:off x="6692900" y="2881313"/>
            <a:ext cx="2152650" cy="3346450"/>
            <a:chOff x="4216" y="1815"/>
            <a:chExt cx="1356" cy="2108"/>
          </a:xfrm>
        </p:grpSpPr>
        <p:pic>
          <p:nvPicPr>
            <p:cNvPr id="1052" name="Picture 94" descr="addin_tmp"/>
            <p:cNvPicPr>
              <a:picLocks noChangeAspect="1" noChangeArrowheads="1"/>
            </p:cNvPicPr>
            <p:nvPr>
              <p:custDataLst>
                <p:tags r:id="rId9"/>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4216" y="2632"/>
              <a:ext cx="42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4"/>
            <p:cNvGraphicFramePr>
              <a:graphicFrameLocks noChangeAspect="1"/>
            </p:cNvGraphicFramePr>
            <p:nvPr/>
          </p:nvGraphicFramePr>
          <p:xfrm>
            <a:off x="4827" y="1824"/>
            <a:ext cx="526" cy="2099"/>
          </p:xfrm>
          <a:graphic>
            <a:graphicData uri="http://schemas.openxmlformats.org/presentationml/2006/ole">
              <mc:AlternateContent xmlns:mc="http://schemas.openxmlformats.org/markup-compatibility/2006">
                <mc:Choice xmlns:v="urn:schemas-microsoft-com:vml" Requires="v">
                  <p:oleObj spid="_x0000_s1164" name="Equation" r:id="rId17" imgW="622300" imgH="1600200" progId="">
                    <p:embed/>
                  </p:oleObj>
                </mc:Choice>
                <mc:Fallback>
                  <p:oleObj name="Equation" r:id="rId17" imgW="622300" imgH="1600200" progId="">
                    <p:embed/>
                    <p:pic>
                      <p:nvPicPr>
                        <p:cNvPr id="0" name="Picture 11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27" y="1824"/>
                          <a:ext cx="526" cy="20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 name="Line 15"/>
            <p:cNvSpPr>
              <a:spLocks noChangeShapeType="1"/>
            </p:cNvSpPr>
            <p:nvPr/>
          </p:nvSpPr>
          <p:spPr bwMode="auto">
            <a:xfrm>
              <a:off x="4912" y="2042"/>
              <a:ext cx="3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54" name="Line 16"/>
            <p:cNvSpPr>
              <a:spLocks noChangeShapeType="1"/>
            </p:cNvSpPr>
            <p:nvPr/>
          </p:nvSpPr>
          <p:spPr bwMode="auto">
            <a:xfrm>
              <a:off x="4912" y="2337"/>
              <a:ext cx="3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55" name="Line 17"/>
            <p:cNvSpPr>
              <a:spLocks noChangeShapeType="1"/>
            </p:cNvSpPr>
            <p:nvPr/>
          </p:nvSpPr>
          <p:spPr bwMode="auto">
            <a:xfrm>
              <a:off x="4912" y="2632"/>
              <a:ext cx="3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56" name="Line 18"/>
            <p:cNvSpPr>
              <a:spLocks noChangeShapeType="1"/>
            </p:cNvSpPr>
            <p:nvPr/>
          </p:nvSpPr>
          <p:spPr bwMode="auto">
            <a:xfrm>
              <a:off x="4912" y="2927"/>
              <a:ext cx="3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57" name="Line 19"/>
            <p:cNvSpPr>
              <a:spLocks noChangeShapeType="1"/>
            </p:cNvSpPr>
            <p:nvPr/>
          </p:nvSpPr>
          <p:spPr bwMode="auto">
            <a:xfrm>
              <a:off x="4912" y="3222"/>
              <a:ext cx="3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58" name="Line 20"/>
            <p:cNvSpPr>
              <a:spLocks noChangeShapeType="1"/>
            </p:cNvSpPr>
            <p:nvPr/>
          </p:nvSpPr>
          <p:spPr bwMode="auto">
            <a:xfrm>
              <a:off x="4912" y="3517"/>
              <a:ext cx="3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59" name="Line 21"/>
            <p:cNvSpPr>
              <a:spLocks noChangeShapeType="1"/>
            </p:cNvSpPr>
            <p:nvPr/>
          </p:nvSpPr>
          <p:spPr bwMode="auto">
            <a:xfrm>
              <a:off x="4912" y="3812"/>
              <a:ext cx="36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0" name="Rectangle 23"/>
            <p:cNvSpPr>
              <a:spLocks noChangeArrowheads="1"/>
            </p:cNvSpPr>
            <p:nvPr/>
          </p:nvSpPr>
          <p:spPr bwMode="auto">
            <a:xfrm>
              <a:off x="5001" y="2190"/>
              <a:ext cx="108" cy="148"/>
            </a:xfrm>
            <a:prstGeom prst="rect">
              <a:avLst/>
            </a:prstGeom>
            <a:solidFill>
              <a:srgbClr val="FF0000"/>
            </a:solidFill>
            <a:ln w="19050">
              <a:solidFill>
                <a:schemeClr val="tx1"/>
              </a:solidFill>
              <a:miter lim="800000"/>
              <a:headEnd/>
              <a:tailEnd/>
            </a:ln>
          </p:spPr>
          <p:txBody>
            <a:bodyPr wrap="none" anchor="ctr"/>
            <a:lstStyle/>
            <a:p>
              <a:pPr algn="ctr"/>
              <a:endParaRPr lang="he-IL"/>
            </a:p>
          </p:txBody>
        </p:sp>
        <p:sp>
          <p:nvSpPr>
            <p:cNvPr id="1061" name="AutoShape 24"/>
            <p:cNvSpPr>
              <a:spLocks noChangeArrowheads="1"/>
            </p:cNvSpPr>
            <p:nvPr/>
          </p:nvSpPr>
          <p:spPr bwMode="auto">
            <a:xfrm>
              <a:off x="4973" y="3337"/>
              <a:ext cx="139" cy="181"/>
            </a:xfrm>
            <a:prstGeom prst="triangle">
              <a:avLst>
                <a:gd name="adj" fmla="val 50000"/>
              </a:avLst>
            </a:prstGeom>
            <a:solidFill>
              <a:srgbClr val="FFFF66"/>
            </a:solidFill>
            <a:ln w="19050">
              <a:solidFill>
                <a:schemeClr val="tx1"/>
              </a:solidFill>
              <a:miter lim="800000"/>
              <a:headEnd/>
              <a:tailEnd/>
            </a:ln>
          </p:spPr>
          <p:txBody>
            <a:bodyPr wrap="none" anchor="ctr"/>
            <a:lstStyle/>
            <a:p>
              <a:pPr algn="ctr"/>
              <a:endParaRPr lang="he-IL"/>
            </a:p>
          </p:txBody>
        </p:sp>
        <p:pic>
          <p:nvPicPr>
            <p:cNvPr id="1062" name="Picture 25" descr="trapez"/>
            <p:cNvPicPr>
              <a:picLocks noChangeAspect="1" noChangeArrowheads="1"/>
            </p:cNvPicPr>
            <p:nvPr/>
          </p:nvPicPr>
          <p:blipFill>
            <a:blip r:embed="rId19" cstate="print">
              <a:extLst>
                <a:ext uri="{28A0092B-C50C-407E-A947-70E740481C1C}">
                  <a14:useLocalDpi xmlns:a14="http://schemas.microsoft.com/office/drawing/2010/main" val="0"/>
                </a:ext>
              </a:extLst>
            </a:blip>
            <a:srcRect r="32196"/>
            <a:stretch>
              <a:fillRect/>
            </a:stretch>
          </p:blipFill>
          <p:spPr bwMode="auto">
            <a:xfrm>
              <a:off x="4985" y="2397"/>
              <a:ext cx="216"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26" descr="trapez"/>
            <p:cNvPicPr>
              <a:picLocks noChangeAspect="1" noChangeArrowheads="1"/>
            </p:cNvPicPr>
            <p:nvPr/>
          </p:nvPicPr>
          <p:blipFill>
            <a:blip r:embed="rId19" cstate="print">
              <a:extLst>
                <a:ext uri="{28A0092B-C50C-407E-A947-70E740481C1C}">
                  <a14:useLocalDpi xmlns:a14="http://schemas.microsoft.com/office/drawing/2010/main" val="0"/>
                </a:ext>
              </a:extLst>
            </a:blip>
            <a:srcRect l="67804"/>
            <a:stretch>
              <a:fillRect/>
            </a:stretch>
          </p:blipFill>
          <p:spPr bwMode="auto">
            <a:xfrm>
              <a:off x="5193" y="2396"/>
              <a:ext cx="103" cy="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 name="Text Box 33"/>
            <p:cNvSpPr txBox="1">
              <a:spLocks noChangeArrowheads="1"/>
            </p:cNvSpPr>
            <p:nvPr/>
          </p:nvSpPr>
          <p:spPr bwMode="auto">
            <a:xfrm>
              <a:off x="5411" y="1815"/>
              <a:ext cx="14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cs typeface="Tahoma" pitchFamily="34" charset="0"/>
                </a:rPr>
                <a:t>0</a:t>
              </a:r>
            </a:p>
          </p:txBody>
        </p:sp>
        <p:sp>
          <p:nvSpPr>
            <p:cNvPr id="1065" name="Text Box 34"/>
            <p:cNvSpPr txBox="1">
              <a:spLocks noChangeArrowheads="1"/>
            </p:cNvSpPr>
            <p:nvPr/>
          </p:nvSpPr>
          <p:spPr bwMode="auto">
            <a:xfrm>
              <a:off x="5393" y="2079"/>
              <a:ext cx="14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cs typeface="Tahoma" pitchFamily="34" charset="0"/>
                </a:rPr>
                <a:t>1</a:t>
              </a:r>
            </a:p>
          </p:txBody>
        </p:sp>
        <p:sp>
          <p:nvSpPr>
            <p:cNvPr id="1066" name="Text Box 35"/>
            <p:cNvSpPr txBox="1">
              <a:spLocks noChangeArrowheads="1"/>
            </p:cNvSpPr>
            <p:nvPr/>
          </p:nvSpPr>
          <p:spPr bwMode="auto">
            <a:xfrm>
              <a:off x="5387" y="2373"/>
              <a:ext cx="14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cs typeface="Tahoma" pitchFamily="34" charset="0"/>
                </a:rPr>
                <a:t>2</a:t>
              </a:r>
            </a:p>
          </p:txBody>
        </p:sp>
        <p:sp>
          <p:nvSpPr>
            <p:cNvPr id="1067" name="Text Box 36"/>
            <p:cNvSpPr txBox="1">
              <a:spLocks noChangeArrowheads="1"/>
            </p:cNvSpPr>
            <p:nvPr/>
          </p:nvSpPr>
          <p:spPr bwMode="auto">
            <a:xfrm>
              <a:off x="5387" y="2661"/>
              <a:ext cx="14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cs typeface="Tahoma" pitchFamily="34" charset="0"/>
                </a:rPr>
                <a:t>3</a:t>
              </a:r>
            </a:p>
          </p:txBody>
        </p:sp>
        <p:sp>
          <p:nvSpPr>
            <p:cNvPr id="1068" name="Text Box 37"/>
            <p:cNvSpPr txBox="1">
              <a:spLocks noChangeArrowheads="1"/>
            </p:cNvSpPr>
            <p:nvPr/>
          </p:nvSpPr>
          <p:spPr bwMode="auto">
            <a:xfrm>
              <a:off x="5429" y="2943"/>
              <a:ext cx="14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cs typeface="Tahoma" pitchFamily="34" charset="0"/>
                </a:rPr>
                <a:t>4</a:t>
              </a:r>
            </a:p>
          </p:txBody>
        </p:sp>
        <p:sp>
          <p:nvSpPr>
            <p:cNvPr id="1069" name="Text Box 38"/>
            <p:cNvSpPr txBox="1">
              <a:spLocks noChangeArrowheads="1"/>
            </p:cNvSpPr>
            <p:nvPr/>
          </p:nvSpPr>
          <p:spPr bwMode="auto">
            <a:xfrm>
              <a:off x="5387" y="3273"/>
              <a:ext cx="14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cs typeface="Tahoma" pitchFamily="34" charset="0"/>
                </a:rPr>
                <a:t>5</a:t>
              </a:r>
            </a:p>
          </p:txBody>
        </p:sp>
        <p:sp>
          <p:nvSpPr>
            <p:cNvPr id="1070" name="Text Box 39"/>
            <p:cNvSpPr txBox="1">
              <a:spLocks noChangeArrowheads="1"/>
            </p:cNvSpPr>
            <p:nvPr/>
          </p:nvSpPr>
          <p:spPr bwMode="auto">
            <a:xfrm>
              <a:off x="5393" y="3579"/>
              <a:ext cx="143" cy="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cs typeface="Tahoma" pitchFamily="34" charset="0"/>
                </a:rPr>
                <a:t>6</a:t>
              </a:r>
            </a:p>
          </p:txBody>
        </p:sp>
      </p:grpSp>
      <p:sp>
        <p:nvSpPr>
          <p:cNvPr id="1039" name="TextBox 97"/>
          <p:cNvSpPr txBox="1">
            <a:spLocks noChangeArrowheads="1"/>
          </p:cNvSpPr>
          <p:nvPr/>
        </p:nvSpPr>
        <p:spPr bwMode="auto">
          <a:xfrm>
            <a:off x="661988" y="2990850"/>
            <a:ext cx="2614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400" i="1"/>
              <a:t>S </a:t>
            </a:r>
            <a:r>
              <a:rPr lang="en-US" sz="2400"/>
              <a:t>= non-zero rows</a:t>
            </a:r>
            <a:endParaRPr lang="he-IL" sz="2400"/>
          </a:p>
        </p:txBody>
      </p:sp>
      <p:sp>
        <p:nvSpPr>
          <p:cNvPr id="86" name="Rectangle 237"/>
          <p:cNvSpPr>
            <a:spLocks noChangeArrowheads="1"/>
          </p:cNvSpPr>
          <p:nvPr/>
        </p:nvSpPr>
        <p:spPr bwMode="auto">
          <a:xfrm>
            <a:off x="2668588" y="3962400"/>
            <a:ext cx="2425700" cy="8128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87" name="Text Box 238"/>
          <p:cNvSpPr txBox="1">
            <a:spLocks noChangeArrowheads="1"/>
          </p:cNvSpPr>
          <p:nvPr/>
        </p:nvSpPr>
        <p:spPr bwMode="auto">
          <a:xfrm>
            <a:off x="2843213" y="4019550"/>
            <a:ext cx="210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CTF</a:t>
            </a:r>
          </a:p>
          <a:p>
            <a:pPr algn="ctr" eaLnBrk="1" hangingPunct="1"/>
            <a:r>
              <a:rPr lang="en-US"/>
              <a:t>(Support recovery)</a:t>
            </a:r>
          </a:p>
        </p:txBody>
      </p:sp>
      <p:pic>
        <p:nvPicPr>
          <p:cNvPr id="88" name="Picture 239" descr="File:Heart left-highlight jon 01.sv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48213" y="4062413"/>
            <a:ext cx="257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3" name="Rectangle 88"/>
          <p:cNvSpPr>
            <a:spLocks noChangeArrowheads="1"/>
          </p:cNvSpPr>
          <p:nvPr/>
        </p:nvSpPr>
        <p:spPr bwMode="auto">
          <a:xfrm>
            <a:off x="396875" y="1219200"/>
            <a:ext cx="5889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lnSpc>
                <a:spcPct val="150000"/>
              </a:lnSpc>
              <a:buFontTx/>
              <a:buBlip>
                <a:blip r:embed="rId21"/>
              </a:buBlip>
            </a:pPr>
            <a:r>
              <a:rPr lang="en-US"/>
              <a:t> </a:t>
            </a:r>
          </a:p>
        </p:txBody>
      </p:sp>
      <p:sp>
        <p:nvSpPr>
          <p:cNvPr id="90" name="Rectangle 89"/>
          <p:cNvSpPr>
            <a:spLocks noChangeArrowheads="1"/>
          </p:cNvSpPr>
          <p:nvPr/>
        </p:nvSpPr>
        <p:spPr bwMode="auto">
          <a:xfrm>
            <a:off x="371475" y="3708400"/>
            <a:ext cx="33004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lnSpc>
                <a:spcPct val="150000"/>
              </a:lnSpc>
              <a:buFontTx/>
              <a:buBlip>
                <a:blip r:embed="rId21"/>
              </a:buBlip>
            </a:pPr>
            <a:r>
              <a:rPr lang="en-US"/>
              <a:t>                                                </a:t>
            </a:r>
          </a:p>
          <a:p>
            <a:pPr marL="342900" indent="-342900">
              <a:lnSpc>
                <a:spcPct val="150000"/>
              </a:lnSpc>
            </a:pPr>
            <a:r>
              <a:rPr lang="en-US"/>
              <a:t>                                                    </a:t>
            </a:r>
          </a:p>
        </p:txBody>
      </p:sp>
      <p:pic>
        <p:nvPicPr>
          <p:cNvPr id="50" name="Picture 49" descr="addin_tmp.png"/>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812800" y="5591175"/>
            <a:ext cx="24352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Text Box 43"/>
          <p:cNvSpPr txBox="1">
            <a:spLocks noChangeArrowheads="1"/>
          </p:cNvSpPr>
          <p:nvPr/>
        </p:nvSpPr>
        <p:spPr bwMode="auto">
          <a:xfrm>
            <a:off x="1193800" y="5087938"/>
            <a:ext cx="1951038"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200" b="1">
                <a:solidFill>
                  <a:srgbClr val="FF0000"/>
                </a:solidFill>
                <a:cs typeface="Tahoma" pitchFamily="34" charset="0"/>
              </a:rPr>
              <a:t>Continuous</a:t>
            </a:r>
          </a:p>
        </p:txBody>
      </p:sp>
      <p:sp>
        <p:nvSpPr>
          <p:cNvPr id="93" name="Text Box 44"/>
          <p:cNvSpPr txBox="1">
            <a:spLocks noChangeArrowheads="1"/>
          </p:cNvSpPr>
          <p:nvPr/>
        </p:nvSpPr>
        <p:spPr bwMode="auto">
          <a:xfrm>
            <a:off x="5700713" y="5089525"/>
            <a:ext cx="1093787"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200" b="1">
                <a:solidFill>
                  <a:srgbClr val="FF0000"/>
                </a:solidFill>
                <a:cs typeface="Tahoma" pitchFamily="34" charset="0"/>
              </a:rPr>
              <a:t>Finite</a:t>
            </a:r>
          </a:p>
        </p:txBody>
      </p:sp>
      <p:pic>
        <p:nvPicPr>
          <p:cNvPr id="94" name="Picture 93" descr="addin_tmp.png"/>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5695950" y="5630863"/>
            <a:ext cx="982663"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Line 46"/>
          <p:cNvSpPr>
            <a:spLocks noChangeShapeType="1"/>
          </p:cNvSpPr>
          <p:nvPr/>
        </p:nvSpPr>
        <p:spPr bwMode="auto">
          <a:xfrm>
            <a:off x="3827463" y="5729288"/>
            <a:ext cx="1231900" cy="31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96" name="Rectangle 95"/>
          <p:cNvSpPr>
            <a:spLocks noChangeArrowheads="1"/>
          </p:cNvSpPr>
          <p:nvPr/>
        </p:nvSpPr>
        <p:spPr bwMode="auto">
          <a:xfrm>
            <a:off x="346075" y="5943600"/>
            <a:ext cx="45164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342900" indent="-342900">
              <a:lnSpc>
                <a:spcPct val="150000"/>
              </a:lnSpc>
            </a:pPr>
            <a:r>
              <a:rPr lang="en-US"/>
              <a:t>   The matrix V is any basis for the span of </a:t>
            </a:r>
          </a:p>
        </p:txBody>
      </p:sp>
      <p:pic>
        <p:nvPicPr>
          <p:cNvPr id="97" name="Picture 91" descr="addin_tmp"/>
          <p:cNvPicPr>
            <a:picLocks noChangeAspect="1" noChangeArrowheads="1"/>
          </p:cNvPicPr>
          <p:nvPr>
            <p:custDataLst>
              <p:tags r:id="rId8"/>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829175" y="6084888"/>
            <a:ext cx="41751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linds(horizontal)">
                                      <p:cBhvr>
                                        <p:cTn id="7" dur="500"/>
                                        <p:tgtEl>
                                          <p:spTgt spid="9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Effect transition="in" filter="blinds(horizontal)">
                                      <p:cBhvr>
                                        <p:cTn id="10" dur="500"/>
                                        <p:tgtEl>
                                          <p:spTgt spid="93"/>
                                        </p:tgtEl>
                                      </p:cBhvr>
                                    </p:animEffect>
                                  </p:childTnLst>
                                </p:cTn>
                              </p:par>
                              <p:par>
                                <p:cTn id="11" presetID="3" presetClass="entr" presetSubtype="1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blinds(horizontal)">
                                      <p:cBhvr>
                                        <p:cTn id="13" dur="500"/>
                                        <p:tgtEl>
                                          <p:spTgt spid="9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5"/>
                                        </p:tgtEl>
                                        <p:attrNameLst>
                                          <p:attrName>style.visibility</p:attrName>
                                        </p:attrNameLst>
                                      </p:cBhvr>
                                      <p:to>
                                        <p:strVal val="visible"/>
                                      </p:to>
                                    </p:set>
                                    <p:animEffect transition="in" filter="blinds(horizontal)">
                                      <p:cBhvr>
                                        <p:cTn id="16" dur="500"/>
                                        <p:tgtEl>
                                          <p:spTgt spid="95"/>
                                        </p:tgtEl>
                                      </p:cBhvr>
                                    </p:animEffect>
                                  </p:childTnLst>
                                </p:cTn>
                              </p:par>
                              <p:par>
                                <p:cTn id="17" presetID="3" presetClass="entr" presetSubtype="1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linds(horizontal)">
                                      <p:cBhvr>
                                        <p:cTn id="19" dur="500"/>
                                        <p:tgtEl>
                                          <p:spTgt spid="5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8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9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7" grpId="0"/>
      <p:bldP spid="92" grpId="0"/>
      <p:bldP spid="93" grpId="0"/>
      <p:bldP spid="95" grpId="0" animBg="1"/>
      <p:bldP spid="9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p:txBody>
          <a:bodyPr/>
          <a:lstStyle/>
          <a:p>
            <a:r>
              <a:rPr lang="en-US" sz="4000" dirty="0" smtClean="0"/>
              <a:t>Underlying Theory</a:t>
            </a:r>
          </a:p>
        </p:txBody>
      </p:sp>
      <p:sp>
        <p:nvSpPr>
          <p:cNvPr id="29" name="AutoShape 10"/>
          <p:cNvSpPr>
            <a:spLocks noChangeArrowheads="1"/>
          </p:cNvSpPr>
          <p:nvPr/>
        </p:nvSpPr>
        <p:spPr bwMode="auto">
          <a:xfrm>
            <a:off x="1530350" y="3289300"/>
            <a:ext cx="6083300" cy="1943100"/>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algn="l" rtl="0">
              <a:defRPr/>
            </a:pPr>
            <a:endParaRPr lang="en-US">
              <a:cs typeface="Arial" charset="0"/>
            </a:endParaRPr>
          </a:p>
        </p:txBody>
      </p:sp>
      <p:sp>
        <p:nvSpPr>
          <p:cNvPr id="30724" name="AutoShape 11"/>
          <p:cNvSpPr>
            <a:spLocks noChangeArrowheads="1"/>
          </p:cNvSpPr>
          <p:nvPr/>
        </p:nvSpPr>
        <p:spPr bwMode="auto">
          <a:xfrm>
            <a:off x="1530350" y="3271838"/>
            <a:ext cx="6083300" cy="522287"/>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l" rtl="0"/>
            <a:endParaRPr lang="ru-RU"/>
          </a:p>
        </p:txBody>
      </p:sp>
      <p:sp>
        <p:nvSpPr>
          <p:cNvPr id="30725" name="Rectangle 12"/>
          <p:cNvSpPr>
            <a:spLocks noChangeArrowheads="1"/>
          </p:cNvSpPr>
          <p:nvPr/>
        </p:nvSpPr>
        <p:spPr bwMode="auto">
          <a:xfrm>
            <a:off x="1530350" y="3535363"/>
            <a:ext cx="6083300" cy="273050"/>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rtl="0"/>
            <a:endParaRPr lang="ru-RU"/>
          </a:p>
        </p:txBody>
      </p:sp>
      <p:sp>
        <p:nvSpPr>
          <p:cNvPr id="30726" name="Text Box 9"/>
          <p:cNvSpPr txBox="1">
            <a:spLocks noChangeArrowheads="1"/>
          </p:cNvSpPr>
          <p:nvPr/>
        </p:nvSpPr>
        <p:spPr bwMode="auto">
          <a:xfrm>
            <a:off x="1812925" y="3230563"/>
            <a:ext cx="531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l" rtl="0" eaLnBrk="1" hangingPunct="1">
              <a:spcBef>
                <a:spcPct val="50000"/>
              </a:spcBef>
            </a:pPr>
            <a:r>
              <a:rPr lang="en-US" sz="2000" b="1">
                <a:solidFill>
                  <a:schemeClr val="bg1"/>
                </a:solidFill>
                <a:cs typeface="Tahoma" pitchFamily="34" charset="0"/>
              </a:rPr>
              <a:t>Theorem [Exact Support Recovery, CTF]</a:t>
            </a:r>
          </a:p>
        </p:txBody>
      </p:sp>
      <p:sp>
        <p:nvSpPr>
          <p:cNvPr id="30727" name="Text Box 5"/>
          <p:cNvSpPr txBox="1">
            <a:spLocks noChangeArrowheads="1"/>
          </p:cNvSpPr>
          <p:nvPr/>
        </p:nvSpPr>
        <p:spPr bwMode="auto">
          <a:xfrm>
            <a:off x="5783263" y="4813300"/>
            <a:ext cx="1708673"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l" rtl="0">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‘08</a:t>
            </a:r>
            <a:endParaRPr lang="en-US" sz="1200" b="1" dirty="0">
              <a:solidFill>
                <a:srgbClr val="CC0099"/>
              </a:solidFill>
            </a:endParaRPr>
          </a:p>
        </p:txBody>
      </p:sp>
      <p:pic>
        <p:nvPicPr>
          <p:cNvPr id="30728" name="Picture 39" descr="addin_tmp.png"/>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812925" y="3819525"/>
            <a:ext cx="41910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40" descr="addin_tmp.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090863" y="4289425"/>
            <a:ext cx="329247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47" descr="addin_tmp.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1812925" y="4730750"/>
            <a:ext cx="3105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20"/>
          <p:cNvSpPr txBox="1">
            <a:spLocks noChangeArrowheads="1"/>
          </p:cNvSpPr>
          <p:nvPr/>
        </p:nvSpPr>
        <p:spPr bwMode="auto">
          <a:xfrm>
            <a:off x="254000" y="5880100"/>
            <a:ext cx="3255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l" rtl="0" eaLnBrk="1" hangingPunct="1">
              <a:buSzPct val="75000"/>
            </a:pPr>
            <a:r>
              <a:rPr lang="en-US" sz="2000" dirty="0">
                <a:cs typeface="Tahoma" pitchFamily="34" charset="0"/>
              </a:rPr>
              <a:t>CTF = Continuous to Finite</a:t>
            </a:r>
          </a:p>
        </p:txBody>
      </p:sp>
      <p:sp>
        <p:nvSpPr>
          <p:cNvPr id="23" name="Rectangle 22"/>
          <p:cNvSpPr/>
          <p:nvPr/>
        </p:nvSpPr>
        <p:spPr>
          <a:xfrm>
            <a:off x="2984500" y="1287463"/>
            <a:ext cx="2921000"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p>
        </p:txBody>
      </p:sp>
      <p:pic>
        <p:nvPicPr>
          <p:cNvPr id="30733" name="Picture 23" descr="addin_tmp.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3195638" y="1404938"/>
            <a:ext cx="24987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4" name="Group 27"/>
          <p:cNvGrpSpPr>
            <a:grpSpLocks/>
          </p:cNvGrpSpPr>
          <p:nvPr/>
        </p:nvGrpSpPr>
        <p:grpSpPr bwMode="auto">
          <a:xfrm>
            <a:off x="1136650" y="2035175"/>
            <a:ext cx="6870700" cy="782638"/>
            <a:chOff x="1027826" y="2035385"/>
            <a:chExt cx="6869987" cy="782638"/>
          </a:xfrm>
        </p:grpSpPr>
        <p:sp>
          <p:nvSpPr>
            <p:cNvPr id="31759" name="Rectangle 4"/>
            <p:cNvSpPr>
              <a:spLocks noChangeArrowheads="1"/>
            </p:cNvSpPr>
            <p:nvPr/>
          </p:nvSpPr>
          <p:spPr bwMode="auto">
            <a:xfrm>
              <a:off x="1765937" y="2035385"/>
              <a:ext cx="2365130" cy="7826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rtl="0">
                <a:defRPr/>
              </a:pPr>
              <a:r>
                <a:rPr lang="en-US" sz="2000"/>
                <a:t>Construct a frame   </a:t>
              </a:r>
            </a:p>
            <a:p>
              <a:pPr algn="ctr" rtl="0">
                <a:defRPr/>
              </a:pPr>
              <a:r>
                <a:rPr lang="en-US" sz="2000"/>
                <a:t>    for        </a:t>
              </a:r>
            </a:p>
          </p:txBody>
        </p:sp>
        <p:sp>
          <p:nvSpPr>
            <p:cNvPr id="31760" name="Rectangle 5"/>
            <p:cNvSpPr>
              <a:spLocks noChangeArrowheads="1"/>
            </p:cNvSpPr>
            <p:nvPr/>
          </p:nvSpPr>
          <p:spPr bwMode="auto">
            <a:xfrm>
              <a:off x="4686634" y="2035385"/>
              <a:ext cx="2133379" cy="782638"/>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anchor="ctr"/>
            <a:lstStyle/>
            <a:p>
              <a:pPr algn="ctr" rtl="0">
                <a:defRPr/>
              </a:pPr>
              <a:r>
                <a:rPr lang="en-US" sz="2000"/>
                <a:t>Solve MMV</a:t>
              </a:r>
              <a:br>
                <a:rPr lang="en-US" sz="2000"/>
              </a:br>
              <a:endParaRPr lang="en-US" sz="2000"/>
            </a:p>
          </p:txBody>
        </p:sp>
        <p:pic>
          <p:nvPicPr>
            <p:cNvPr id="30737" name="Picture 24" descr="addin_tmp.png"/>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378942" y="2494776"/>
              <a:ext cx="207645" cy="17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8" name="Picture 25" descr="addin_tmp.png"/>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103423" y="2460835"/>
              <a:ext cx="483870"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9" name="Picture 8" descr="addin_tmp"/>
            <p:cNvPicPr>
              <a:picLocks noChangeAspect="1" noChangeArrowheads="1"/>
            </p:cNvPicPr>
            <p:nvPr>
              <p:custDataLst>
                <p:tags r:id="rId8"/>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5257227" y="2521160"/>
              <a:ext cx="982522"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Line 9"/>
            <p:cNvSpPr>
              <a:spLocks noChangeShapeType="1"/>
            </p:cNvSpPr>
            <p:nvPr/>
          </p:nvSpPr>
          <p:spPr bwMode="auto">
            <a:xfrm>
              <a:off x="1038943" y="2411623"/>
              <a:ext cx="7269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0741" name="Line 10"/>
            <p:cNvSpPr>
              <a:spLocks noChangeShapeType="1"/>
            </p:cNvSpPr>
            <p:nvPr/>
          </p:nvSpPr>
          <p:spPr bwMode="auto">
            <a:xfrm>
              <a:off x="4131469" y="2411623"/>
              <a:ext cx="54322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0742" name="Line 11"/>
            <p:cNvSpPr>
              <a:spLocks noChangeShapeType="1"/>
            </p:cNvSpPr>
            <p:nvPr/>
          </p:nvSpPr>
          <p:spPr bwMode="auto">
            <a:xfrm>
              <a:off x="6819105" y="2411623"/>
              <a:ext cx="7269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30743" name="Picture 12" descr="addin_tmp"/>
            <p:cNvPicPr>
              <a:picLocks noChangeAspect="1" noChangeArrowheads="1"/>
            </p:cNvPicPr>
            <p:nvPr>
              <p:custDataLst>
                <p:tags r:id="rId9"/>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1027826" y="2079835"/>
              <a:ext cx="48411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Picture 27" descr="addin_tmp.png"/>
            <p:cNvPicPr>
              <a:picLocks noChangeAspect="1"/>
            </p:cNvPicPr>
            <p:nvPr>
              <p:custDataLst>
                <p:tags r:id="rId10"/>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6987352" y="2067135"/>
              <a:ext cx="910461" cy="27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26" descr="addin_tmp.png"/>
            <p:cNvPicPr>
              <a:picLocks noChangeAspect="1"/>
            </p:cNvPicPr>
            <p:nvPr>
              <p:custDataLst>
                <p:tags r:id="rId11"/>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302992" y="2132826"/>
              <a:ext cx="207645" cy="17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p:cNvPicPr>
            <a:picLocks noChangeAspect="1"/>
          </p:cNvPicPr>
          <p:nvPr>
            <p:custDataLst>
              <p:tags r:id="rId5"/>
            </p:custDataLst>
          </p:nvPr>
        </p:nvPicPr>
        <p:blipFill>
          <a:blip r:embed="rId22" cstate="print">
            <a:extLst>
              <a:ext uri="{28A0092B-C50C-407E-A947-70E740481C1C}">
                <a14:useLocalDpi xmlns:a14="http://schemas.microsoft.com/office/drawing/2010/main" val="0"/>
              </a:ext>
            </a:extLst>
          </a:blip>
          <a:stretch>
            <a:fillRect/>
          </a:stretch>
        </p:blipFill>
        <p:spPr>
          <a:xfrm>
            <a:off x="360364" y="5546725"/>
            <a:ext cx="6844665" cy="255270"/>
          </a:xfrm>
          <a:prstGeom prst="rect">
            <a:avLst/>
          </a:prstGeom>
        </p:spPr>
      </p:pic>
    </p:spTree>
    <p:extLst>
      <p:ext uri="{BB962C8B-B14F-4D97-AF65-F5344CB8AC3E}">
        <p14:creationId xmlns:p14="http://schemas.microsoft.com/office/powerpoint/2010/main" val="27338551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ADC Market</a:t>
            </a:r>
            <a:endParaRPr lang="he-IL" smtClean="0"/>
          </a:p>
        </p:txBody>
      </p:sp>
      <p:pic>
        <p:nvPicPr>
          <p:cNvPr id="348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12270"/>
          <a:stretch>
            <a:fillRect/>
          </a:stretch>
        </p:blipFill>
        <p:spPr bwMode="auto">
          <a:xfrm>
            <a:off x="2319338" y="1300163"/>
            <a:ext cx="450532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 Box 20"/>
          <p:cNvSpPr txBox="1">
            <a:spLocks noChangeArrowheads="1"/>
          </p:cNvSpPr>
          <p:nvPr/>
        </p:nvSpPr>
        <p:spPr bwMode="auto">
          <a:xfrm>
            <a:off x="266700" y="4471988"/>
            <a:ext cx="886142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3"/>
              </a:buBlip>
            </a:pPr>
            <a:r>
              <a:rPr lang="en-US" sz="2000">
                <a:cs typeface="Tahoma" pitchFamily="34" charset="0"/>
              </a:rPr>
              <a:t> State-of-the-art ADCs generate uniform samples at the input’s Nyquist rate</a:t>
            </a:r>
          </a:p>
          <a:p>
            <a:pPr eaLnBrk="1" hangingPunct="1">
              <a:buSzPct val="75000"/>
              <a:buFontTx/>
              <a:buBlip>
                <a:blip r:embed="rId3"/>
              </a:buBlip>
            </a:pPr>
            <a:r>
              <a:rPr lang="en-US" sz="2000">
                <a:cs typeface="Tahoma" pitchFamily="34" charset="0"/>
              </a:rPr>
              <a:t> Continuous effort to:</a:t>
            </a:r>
          </a:p>
          <a:p>
            <a:pPr lvl="1" eaLnBrk="1" hangingPunct="1">
              <a:buSzPct val="75000"/>
              <a:buFontTx/>
              <a:buBlip>
                <a:blip r:embed="rId3"/>
              </a:buBlip>
            </a:pPr>
            <a:r>
              <a:rPr lang="en-US" sz="2000">
                <a:cs typeface="Tahoma" pitchFamily="34" charset="0"/>
              </a:rPr>
              <a:t>increase sampling rate (Giga-samples/sec)</a:t>
            </a:r>
          </a:p>
          <a:p>
            <a:pPr lvl="1" eaLnBrk="1" hangingPunct="1">
              <a:buSzPct val="75000"/>
              <a:buFontTx/>
              <a:buBlip>
                <a:blip r:embed="rId3"/>
              </a:buBlip>
            </a:pPr>
            <a:r>
              <a:rPr lang="en-US" sz="2000">
                <a:cs typeface="Tahoma" pitchFamily="34" charset="0"/>
              </a:rPr>
              <a:t>increase front-end bandwidth </a:t>
            </a:r>
          </a:p>
          <a:p>
            <a:pPr lvl="1" eaLnBrk="1" hangingPunct="1">
              <a:buSzPct val="75000"/>
              <a:buFontTx/>
              <a:buBlip>
                <a:blip r:embed="rId3"/>
              </a:buBlip>
            </a:pPr>
            <a:r>
              <a:rPr lang="en-US" sz="2000">
                <a:cs typeface="Tahoma" pitchFamily="34" charset="0"/>
              </a:rPr>
              <a:t>increase (effective) number of bits</a:t>
            </a:r>
          </a:p>
        </p:txBody>
      </p:sp>
      <p:sp>
        <p:nvSpPr>
          <p:cNvPr id="6" name="Text Box 4"/>
          <p:cNvSpPr txBox="1">
            <a:spLocks noChangeArrowheads="1"/>
          </p:cNvSpPr>
          <p:nvPr/>
        </p:nvSpPr>
        <p:spPr bwMode="auto">
          <a:xfrm>
            <a:off x="1549400" y="6088063"/>
            <a:ext cx="6045200" cy="461962"/>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400" b="1">
                <a:solidFill>
                  <a:schemeClr val="bg1"/>
                </a:solidFill>
              </a:rPr>
              <a:t>Working in digital becomes difficult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mtClean="0"/>
              <a:t>Insight into CTF </a:t>
            </a:r>
            <a:endParaRPr lang="he-IL" smtClean="0"/>
          </a:p>
        </p:txBody>
      </p:sp>
      <p:sp>
        <p:nvSpPr>
          <p:cNvPr id="9" name="Text Box 20"/>
          <p:cNvSpPr txBox="1">
            <a:spLocks noChangeArrowheads="1"/>
          </p:cNvSpPr>
          <p:nvPr/>
        </p:nvSpPr>
        <p:spPr bwMode="auto">
          <a:xfrm>
            <a:off x="7743825" y="2112963"/>
            <a:ext cx="1274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solidFill>
                  <a:srgbClr val="FF0000"/>
                </a:solidFill>
                <a:cs typeface="Tahoma" pitchFamily="34" charset="0"/>
              </a:rPr>
              <a:t>nonlinear</a:t>
            </a:r>
          </a:p>
        </p:txBody>
      </p:sp>
      <p:pic>
        <p:nvPicPr>
          <p:cNvPr id="105476" name="Picture 28" descr="addin_tmp.png"/>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536950" y="5434013"/>
            <a:ext cx="1397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20"/>
          <p:cNvSpPr txBox="1">
            <a:spLocks noChangeArrowheads="1"/>
          </p:cNvSpPr>
          <p:nvPr/>
        </p:nvSpPr>
        <p:spPr bwMode="auto">
          <a:xfrm>
            <a:off x="400050" y="3746500"/>
            <a:ext cx="32035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AutoNum type="arabicPeriod"/>
            </a:pPr>
            <a:r>
              <a:rPr lang="en-US" sz="2000">
                <a:cs typeface="Tahoma" pitchFamily="34" charset="0"/>
              </a:rPr>
              <a:t>Construct frame</a:t>
            </a:r>
          </a:p>
          <a:p>
            <a:pPr eaLnBrk="1" hangingPunct="1">
              <a:buSzPct val="75000"/>
              <a:buFontTx/>
              <a:buAutoNum type="arabicPeriod"/>
            </a:pPr>
            <a:endParaRPr lang="en-US" sz="2000">
              <a:cs typeface="Tahoma" pitchFamily="34" charset="0"/>
            </a:endParaRPr>
          </a:p>
          <a:p>
            <a:pPr eaLnBrk="1" hangingPunct="1">
              <a:buSzPct val="75000"/>
              <a:buFontTx/>
              <a:buAutoNum type="arabicPeriod"/>
            </a:pPr>
            <a:r>
              <a:rPr lang="en-US" sz="2000">
                <a:cs typeface="Tahoma" pitchFamily="34" charset="0"/>
              </a:rPr>
              <a:t>Solve  CS  system</a:t>
            </a:r>
          </a:p>
          <a:p>
            <a:pPr eaLnBrk="1" hangingPunct="1">
              <a:buSzPct val="75000"/>
              <a:buFontTx/>
              <a:buAutoNum type="arabicPeriod"/>
            </a:pPr>
            <a:endParaRPr lang="en-US" sz="2000">
              <a:cs typeface="Tahoma" pitchFamily="34" charset="0"/>
            </a:endParaRPr>
          </a:p>
          <a:p>
            <a:pPr eaLnBrk="1" hangingPunct="1">
              <a:buSzPct val="75000"/>
              <a:buFontTx/>
              <a:buAutoNum type="arabicPeriod"/>
            </a:pPr>
            <a:r>
              <a:rPr lang="en-US" sz="2000">
                <a:cs typeface="Tahoma" pitchFamily="34" charset="0"/>
              </a:rPr>
              <a:t>Apply       on </a:t>
            </a:r>
            <a:br>
              <a:rPr lang="en-US" sz="2000">
                <a:cs typeface="Tahoma" pitchFamily="34" charset="0"/>
              </a:rPr>
            </a:br>
            <a:r>
              <a:rPr lang="en-US" sz="2000">
                <a:cs typeface="Tahoma" pitchFamily="34" charset="0"/>
              </a:rPr>
              <a:t>for each time-instance </a:t>
            </a:r>
          </a:p>
        </p:txBody>
      </p:sp>
      <p:pic>
        <p:nvPicPr>
          <p:cNvPr id="105478" name="Picture 14" descr="addin_tmp.png"/>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927350" y="4467225"/>
            <a:ext cx="9842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Picture 16" descr="addin_tmp.png"/>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2840038" y="3879850"/>
            <a:ext cx="207962"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Picture 19" descr="addin_tmp.png"/>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681163" y="5006975"/>
            <a:ext cx="338137"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Picture 30" descr="addin_tmp.png"/>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2517775" y="5049838"/>
            <a:ext cx="4191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Connector 24"/>
          <p:cNvCxnSpPr/>
          <p:nvPr/>
        </p:nvCxnSpPr>
        <p:spPr>
          <a:xfrm>
            <a:off x="628650" y="3343275"/>
            <a:ext cx="8296275" cy="0"/>
          </a:xfrm>
          <a:prstGeom prst="line">
            <a:avLst/>
          </a:prstGeom>
          <a:ln/>
        </p:spPr>
        <p:style>
          <a:lnRef idx="2">
            <a:schemeClr val="dk1"/>
          </a:lnRef>
          <a:fillRef idx="0">
            <a:schemeClr val="dk1"/>
          </a:fillRef>
          <a:effectRef idx="1">
            <a:schemeClr val="dk1"/>
          </a:effectRef>
          <a:fontRef idx="minor">
            <a:schemeClr val="tx1"/>
          </a:fontRef>
        </p:style>
      </p:cxnSp>
      <p:pic>
        <p:nvPicPr>
          <p:cNvPr id="105483" name="Picture 49" descr="addin_tmp.png"/>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4416425" y="4443413"/>
            <a:ext cx="16827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4" name="Picture 29" descr="addin_tmp.png"/>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4416425" y="2185988"/>
            <a:ext cx="18319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5" name="Picture 35" descr="addin_tmp.png"/>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4416425" y="3862388"/>
            <a:ext cx="16795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6" name="Picture 33" descr="addin_tmp.png"/>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4416425" y="5091113"/>
            <a:ext cx="31035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 Box 4"/>
          <p:cNvSpPr txBox="1">
            <a:spLocks noChangeArrowheads="1"/>
          </p:cNvSpPr>
          <p:nvPr/>
        </p:nvSpPr>
        <p:spPr bwMode="auto">
          <a:xfrm>
            <a:off x="4303713" y="2828925"/>
            <a:ext cx="3043237"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b="1">
                <a:solidFill>
                  <a:schemeClr val="bg1"/>
                </a:solidFill>
              </a:rPr>
              <a:t>Computationally heavy</a:t>
            </a:r>
          </a:p>
        </p:txBody>
      </p:sp>
      <p:sp>
        <p:nvSpPr>
          <p:cNvPr id="47" name="Text Box 4"/>
          <p:cNvSpPr txBox="1">
            <a:spLocks noChangeArrowheads="1"/>
          </p:cNvSpPr>
          <p:nvPr/>
        </p:nvSpPr>
        <p:spPr bwMode="auto">
          <a:xfrm>
            <a:off x="4303713" y="5929313"/>
            <a:ext cx="3043237" cy="400050"/>
          </a:xfrm>
          <a:prstGeom prst="rect">
            <a:avLst/>
          </a:prstGeom>
          <a:solidFill>
            <a:srgbClr val="FF0000"/>
          </a:solidFill>
          <a:ln w="9525">
            <a:solidFill>
              <a:schemeClr val="bg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b="1">
                <a:solidFill>
                  <a:schemeClr val="bg1"/>
                </a:solidFill>
              </a:rPr>
              <a:t>Computationally light</a:t>
            </a:r>
          </a:p>
        </p:txBody>
      </p:sp>
      <p:sp>
        <p:nvSpPr>
          <p:cNvPr id="51" name="Text Box 20"/>
          <p:cNvSpPr txBox="1">
            <a:spLocks noChangeArrowheads="1"/>
          </p:cNvSpPr>
          <p:nvPr/>
        </p:nvSpPr>
        <p:spPr bwMode="auto">
          <a:xfrm>
            <a:off x="7743825" y="3784600"/>
            <a:ext cx="687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solidFill>
                  <a:srgbClr val="FF0000"/>
                </a:solidFill>
                <a:cs typeface="Tahoma" pitchFamily="34" charset="0"/>
              </a:rPr>
              <a:t>easy</a:t>
            </a:r>
          </a:p>
        </p:txBody>
      </p:sp>
      <p:sp>
        <p:nvSpPr>
          <p:cNvPr id="52" name="Text Box 20"/>
          <p:cNvSpPr txBox="1">
            <a:spLocks noChangeArrowheads="1"/>
          </p:cNvSpPr>
          <p:nvPr/>
        </p:nvSpPr>
        <p:spPr bwMode="auto">
          <a:xfrm>
            <a:off x="7743825" y="4321175"/>
            <a:ext cx="1274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solidFill>
                  <a:srgbClr val="FF0000"/>
                </a:solidFill>
                <a:cs typeface="Tahoma" pitchFamily="34" charset="0"/>
              </a:rPr>
              <a:t>nonlinear</a:t>
            </a:r>
          </a:p>
        </p:txBody>
      </p:sp>
      <p:sp>
        <p:nvSpPr>
          <p:cNvPr id="53" name="Text Box 20"/>
          <p:cNvSpPr txBox="1">
            <a:spLocks noChangeArrowheads="1"/>
          </p:cNvSpPr>
          <p:nvPr/>
        </p:nvSpPr>
        <p:spPr bwMode="auto">
          <a:xfrm>
            <a:off x="7743825" y="5014913"/>
            <a:ext cx="836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solidFill>
                  <a:srgbClr val="FF0000"/>
                </a:solidFill>
                <a:cs typeface="Tahoma" pitchFamily="34" charset="0"/>
              </a:rPr>
              <a:t>linear</a:t>
            </a:r>
          </a:p>
        </p:txBody>
      </p:sp>
      <p:sp>
        <p:nvSpPr>
          <p:cNvPr id="105492" name="Text Box 20"/>
          <p:cNvSpPr txBox="1">
            <a:spLocks noChangeArrowheads="1"/>
          </p:cNvSpPr>
          <p:nvPr/>
        </p:nvSpPr>
        <p:spPr bwMode="auto">
          <a:xfrm>
            <a:off x="417513" y="2144713"/>
            <a:ext cx="2741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pPr>
            <a:r>
              <a:rPr lang="en-US" sz="2000">
                <a:cs typeface="Tahoma" pitchFamily="34" charset="0"/>
              </a:rPr>
              <a:t>Run CS recovery </a:t>
            </a:r>
          </a:p>
          <a:p>
            <a:pPr eaLnBrk="1" hangingPunct="1">
              <a:buSzPct val="75000"/>
            </a:pPr>
            <a:r>
              <a:rPr lang="en-US" sz="2000">
                <a:cs typeface="Tahoma" pitchFamily="34" charset="0"/>
              </a:rPr>
              <a:t>for each time-instance </a:t>
            </a:r>
          </a:p>
        </p:txBody>
      </p:sp>
      <p:cxnSp>
        <p:nvCxnSpPr>
          <p:cNvPr id="55" name="Straight Connector 54"/>
          <p:cNvCxnSpPr/>
          <p:nvPr/>
        </p:nvCxnSpPr>
        <p:spPr>
          <a:xfrm>
            <a:off x="5568950" y="2524125"/>
            <a:ext cx="77311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a:off x="5521325" y="4724400"/>
            <a:ext cx="688975"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26" name="Rectangle 25"/>
          <p:cNvSpPr/>
          <p:nvPr/>
        </p:nvSpPr>
        <p:spPr>
          <a:xfrm>
            <a:off x="2984500" y="1287463"/>
            <a:ext cx="2921000" cy="457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105496" name="Picture 27" descr="addin_tmp.png"/>
          <p:cNvPicPr>
            <a:picLocks noChangeAspect="1"/>
          </p:cNvPicPr>
          <p:nvPr>
            <p:custDataLst>
              <p:tags r:id="rId10"/>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3744913" y="1389063"/>
            <a:ext cx="140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97" name="Picture 32" descr="addin_tmp.png"/>
          <p:cNvPicPr>
            <a:picLocks noChangeAspect="1"/>
          </p:cNvPicPr>
          <p:nvPr>
            <p:custDataLst>
              <p:tags r:id="rId1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3108325" y="2633663"/>
            <a:ext cx="1397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500"/>
                                        <p:tgtEl>
                                          <p:spTgt spid="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down)">
                                      <p:cBhvr>
                                        <p:cTn id="15" dur="500"/>
                                        <p:tgtEl>
                                          <p:spTgt spid="5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wipe(left)">
                                      <p:cBhvr>
                                        <p:cTn id="18" dur="500"/>
                                        <p:tgtEl>
                                          <p:spTgt spid="52"/>
                                        </p:tgtEl>
                                      </p:cBhvr>
                                    </p:animEffect>
                                  </p:childTnLst>
                                </p:cTn>
                              </p:par>
                              <p:par>
                                <p:cTn id="19" presetID="22" presetClass="entr" presetSubtype="8"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3"/>
                                        </p:tgtEl>
                                        <p:attrNameLst>
                                          <p:attrName>style.visibility</p:attrName>
                                        </p:attrNameLst>
                                      </p:cBhvr>
                                      <p:to>
                                        <p:strVal val="visible"/>
                                      </p:to>
                                    </p:set>
                                    <p:animEffect transition="in" filter="wipe(left)">
                                      <p:cBhvr>
                                        <p:cTn id="24" dur="500"/>
                                        <p:tgtEl>
                                          <p:spTgt spid="5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par>
                          <p:cTn id="30" fill="hold" nodeType="afterGroup">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left)">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6" grpId="0" animBg="1"/>
      <p:bldP spid="47" grpId="0" animBg="1"/>
      <p:bldP spid="51" grpId="0"/>
      <p:bldP spid="52" grpId="0"/>
      <p:bldP spid="5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24"/>
          <p:cNvSpPr>
            <a:spLocks noChangeArrowheads="1"/>
          </p:cNvSpPr>
          <p:nvPr/>
        </p:nvSpPr>
        <p:spPr bwMode="auto">
          <a:xfrm>
            <a:off x="1179513" y="1765300"/>
            <a:ext cx="6777037" cy="2181225"/>
          </a:xfrm>
          <a:prstGeom prst="rect">
            <a:avLst/>
          </a:prstGeom>
          <a:solidFill>
            <a:schemeClr val="accent1"/>
          </a:solidFill>
          <a:ln w="38100">
            <a:solidFill>
              <a:schemeClr val="tx1"/>
            </a:solidFill>
            <a:miter lim="800000"/>
            <a:headEnd/>
            <a:tailEnd/>
          </a:ln>
        </p:spPr>
        <p:txBody>
          <a:bodyPr wrap="none" anchor="ctr"/>
          <a:lstStyle/>
          <a:p>
            <a:endParaRPr lang="ru-RU"/>
          </a:p>
        </p:txBody>
      </p:sp>
      <p:pic>
        <p:nvPicPr>
          <p:cNvPr id="106499" name="Picture 334" descr="addin_tmp"/>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85775" y="1941513"/>
            <a:ext cx="4968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0" name="Picture 250" descr="addin_tmp"/>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85775" y="3236913"/>
            <a:ext cx="5746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Line 337"/>
          <p:cNvSpPr>
            <a:spLocks noChangeShapeType="1"/>
          </p:cNvSpPr>
          <p:nvPr/>
        </p:nvSpPr>
        <p:spPr bwMode="auto">
          <a:xfrm flipH="1">
            <a:off x="415925" y="2292350"/>
            <a:ext cx="7127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02" name="Line 337"/>
          <p:cNvSpPr>
            <a:spLocks noChangeShapeType="1"/>
          </p:cNvSpPr>
          <p:nvPr/>
        </p:nvSpPr>
        <p:spPr bwMode="auto">
          <a:xfrm flipH="1">
            <a:off x="415925" y="3613150"/>
            <a:ext cx="7127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03" name="Oval 350"/>
          <p:cNvSpPr>
            <a:spLocks noChangeArrowheads="1"/>
          </p:cNvSpPr>
          <p:nvPr/>
        </p:nvSpPr>
        <p:spPr bwMode="auto">
          <a:xfrm>
            <a:off x="719138" y="2430463"/>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6504" name="Oval 351"/>
          <p:cNvSpPr>
            <a:spLocks noChangeArrowheads="1"/>
          </p:cNvSpPr>
          <p:nvPr/>
        </p:nvSpPr>
        <p:spPr bwMode="auto">
          <a:xfrm>
            <a:off x="719138" y="2759075"/>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6505" name="Oval 352"/>
          <p:cNvSpPr>
            <a:spLocks noChangeArrowheads="1"/>
          </p:cNvSpPr>
          <p:nvPr/>
        </p:nvSpPr>
        <p:spPr bwMode="auto">
          <a:xfrm>
            <a:off x="719138" y="3040063"/>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6506" name="Rectangle 3"/>
          <p:cNvSpPr>
            <a:spLocks noGrp="1" noChangeArrowheads="1"/>
          </p:cNvSpPr>
          <p:nvPr>
            <p:ph type="title" idx="4294967295"/>
          </p:nvPr>
        </p:nvSpPr>
        <p:spPr/>
        <p:txBody>
          <a:bodyPr/>
          <a:lstStyle/>
          <a:p>
            <a:r>
              <a:rPr lang="en-US" smtClean="0"/>
              <a:t>Reconstruction</a:t>
            </a:r>
          </a:p>
        </p:txBody>
      </p:sp>
      <p:grpSp>
        <p:nvGrpSpPr>
          <p:cNvPr id="106507" name="Group 6"/>
          <p:cNvGrpSpPr>
            <a:grpSpLocks/>
          </p:cNvGrpSpPr>
          <p:nvPr/>
        </p:nvGrpSpPr>
        <p:grpSpPr bwMode="auto">
          <a:xfrm>
            <a:off x="3194050" y="2933700"/>
            <a:ext cx="1168400" cy="812800"/>
            <a:chOff x="1888" y="1872"/>
            <a:chExt cx="736" cy="512"/>
          </a:xfrm>
        </p:grpSpPr>
        <p:sp>
          <p:nvSpPr>
            <p:cNvPr id="106545" name="Rectangle 7"/>
            <p:cNvSpPr>
              <a:spLocks noChangeArrowheads="1"/>
            </p:cNvSpPr>
            <p:nvPr/>
          </p:nvSpPr>
          <p:spPr bwMode="auto">
            <a:xfrm>
              <a:off x="1888" y="1872"/>
              <a:ext cx="736" cy="512"/>
            </a:xfrm>
            <a:prstGeom prst="rect">
              <a:avLst/>
            </a:prstGeom>
            <a:solidFill>
              <a:schemeClr val="bg1"/>
            </a:solidFill>
            <a:ln w="9525">
              <a:solidFill>
                <a:schemeClr val="tx1"/>
              </a:solidFill>
              <a:miter lim="800000"/>
              <a:headEnd/>
              <a:tailEnd/>
            </a:ln>
          </p:spPr>
          <p:txBody>
            <a:bodyPr wrap="none" anchor="ctr"/>
            <a:lstStyle/>
            <a:p>
              <a:endParaRPr lang="ru-RU"/>
            </a:p>
          </p:txBody>
        </p:sp>
        <p:sp>
          <p:nvSpPr>
            <p:cNvPr id="106546" name="Text Box 8"/>
            <p:cNvSpPr txBox="1">
              <a:spLocks noChangeArrowheads="1"/>
            </p:cNvSpPr>
            <p:nvPr/>
          </p:nvSpPr>
          <p:spPr bwMode="auto">
            <a:xfrm>
              <a:off x="1926" y="1900"/>
              <a:ext cx="6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Memory</a:t>
              </a:r>
            </a:p>
          </p:txBody>
        </p:sp>
        <p:sp>
          <p:nvSpPr>
            <p:cNvPr id="106547" name="Line 9"/>
            <p:cNvSpPr>
              <a:spLocks noChangeShapeType="1"/>
            </p:cNvSpPr>
            <p:nvPr/>
          </p:nvSpPr>
          <p:spPr bwMode="auto">
            <a:xfrm>
              <a:off x="198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48" name="Line 10"/>
            <p:cNvSpPr>
              <a:spLocks noChangeShapeType="1"/>
            </p:cNvSpPr>
            <p:nvPr/>
          </p:nvSpPr>
          <p:spPr bwMode="auto">
            <a:xfrm>
              <a:off x="206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49" name="Line 11"/>
            <p:cNvSpPr>
              <a:spLocks noChangeShapeType="1"/>
            </p:cNvSpPr>
            <p:nvPr/>
          </p:nvSpPr>
          <p:spPr bwMode="auto">
            <a:xfrm>
              <a:off x="214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50" name="Line 12"/>
            <p:cNvSpPr>
              <a:spLocks noChangeShapeType="1"/>
            </p:cNvSpPr>
            <p:nvPr/>
          </p:nvSpPr>
          <p:spPr bwMode="auto">
            <a:xfrm>
              <a:off x="221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51" name="Line 13"/>
            <p:cNvSpPr>
              <a:spLocks noChangeShapeType="1"/>
            </p:cNvSpPr>
            <p:nvPr/>
          </p:nvSpPr>
          <p:spPr bwMode="auto">
            <a:xfrm>
              <a:off x="229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52" name="Line 14"/>
            <p:cNvSpPr>
              <a:spLocks noChangeShapeType="1"/>
            </p:cNvSpPr>
            <p:nvPr/>
          </p:nvSpPr>
          <p:spPr bwMode="auto">
            <a:xfrm>
              <a:off x="237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53" name="Line 15"/>
            <p:cNvSpPr>
              <a:spLocks noChangeShapeType="1"/>
            </p:cNvSpPr>
            <p:nvPr/>
          </p:nvSpPr>
          <p:spPr bwMode="auto">
            <a:xfrm>
              <a:off x="245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54" name="Line 16"/>
            <p:cNvSpPr>
              <a:spLocks noChangeShapeType="1"/>
            </p:cNvSpPr>
            <p:nvPr/>
          </p:nvSpPr>
          <p:spPr bwMode="auto">
            <a:xfrm>
              <a:off x="2528"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6508" name="Rectangle 17"/>
          <p:cNvSpPr>
            <a:spLocks noChangeArrowheads="1"/>
          </p:cNvSpPr>
          <p:nvPr/>
        </p:nvSpPr>
        <p:spPr bwMode="auto">
          <a:xfrm>
            <a:off x="1924050" y="1955800"/>
            <a:ext cx="2425700" cy="8128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6509" name="Text Box 18"/>
          <p:cNvSpPr txBox="1">
            <a:spLocks noChangeArrowheads="1"/>
          </p:cNvSpPr>
          <p:nvPr/>
        </p:nvSpPr>
        <p:spPr bwMode="auto">
          <a:xfrm>
            <a:off x="2098675" y="2012950"/>
            <a:ext cx="210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CTF</a:t>
            </a:r>
          </a:p>
          <a:p>
            <a:pPr algn="ctr" eaLnBrk="1" hangingPunct="1"/>
            <a:r>
              <a:rPr lang="en-US"/>
              <a:t>(Support recovery)</a:t>
            </a:r>
          </a:p>
        </p:txBody>
      </p:sp>
      <p:pic>
        <p:nvPicPr>
          <p:cNvPr id="106510" name="Picture 19" descr="File:Heart left-highlight jon 01.sv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03675" y="2055813"/>
            <a:ext cx="257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88" name="Rectangle 20"/>
          <p:cNvSpPr>
            <a:spLocks noChangeArrowheads="1"/>
          </p:cNvSpPr>
          <p:nvPr/>
        </p:nvSpPr>
        <p:spPr bwMode="auto">
          <a:xfrm>
            <a:off x="4692650" y="1955800"/>
            <a:ext cx="1168400" cy="17653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6512" name="Text Box 21"/>
          <p:cNvSpPr txBox="1">
            <a:spLocks noChangeArrowheads="1"/>
          </p:cNvSpPr>
          <p:nvPr/>
        </p:nvSpPr>
        <p:spPr bwMode="auto">
          <a:xfrm>
            <a:off x="4619625" y="2381250"/>
            <a:ext cx="13112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DSP</a:t>
            </a:r>
          </a:p>
          <a:p>
            <a:pPr algn="ctr" eaLnBrk="1" hangingPunct="1"/>
            <a:endParaRPr lang="en-US"/>
          </a:p>
          <a:p>
            <a:pPr algn="ctr" eaLnBrk="1" hangingPunct="1"/>
            <a:r>
              <a:rPr lang="en-US"/>
              <a:t>(Baseband)</a:t>
            </a:r>
          </a:p>
        </p:txBody>
      </p:sp>
      <p:sp>
        <p:nvSpPr>
          <p:cNvPr id="106513" name="Rectangle 24"/>
          <p:cNvSpPr>
            <a:spLocks noChangeArrowheads="1"/>
          </p:cNvSpPr>
          <p:nvPr/>
        </p:nvSpPr>
        <p:spPr bwMode="auto">
          <a:xfrm>
            <a:off x="6197600" y="1955800"/>
            <a:ext cx="1517650" cy="1765300"/>
          </a:xfrm>
          <a:prstGeom prst="rect">
            <a:avLst/>
          </a:prstGeom>
          <a:solidFill>
            <a:schemeClr val="bg1"/>
          </a:solidFill>
          <a:ln w="9525">
            <a:solidFill>
              <a:schemeClr val="tx1"/>
            </a:solidFill>
            <a:miter lim="800000"/>
            <a:headEnd/>
            <a:tailEnd/>
          </a:ln>
        </p:spPr>
        <p:txBody>
          <a:bodyPr wrap="none" anchor="ctr"/>
          <a:lstStyle/>
          <a:p>
            <a:endParaRPr lang="ru-RU"/>
          </a:p>
        </p:txBody>
      </p:sp>
      <p:sp>
        <p:nvSpPr>
          <p:cNvPr id="106514" name="Text Box 25"/>
          <p:cNvSpPr txBox="1">
            <a:spLocks noChangeArrowheads="1"/>
          </p:cNvSpPr>
          <p:nvPr/>
        </p:nvSpPr>
        <p:spPr bwMode="auto">
          <a:xfrm>
            <a:off x="6332538" y="2241550"/>
            <a:ext cx="1231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Analog</a:t>
            </a:r>
          </a:p>
          <a:p>
            <a:pPr algn="ctr" eaLnBrk="1" hangingPunct="1"/>
            <a:r>
              <a:rPr lang="en-US"/>
              <a:t>Back-end</a:t>
            </a:r>
          </a:p>
          <a:p>
            <a:pPr algn="ctr" eaLnBrk="1" hangingPunct="1"/>
            <a:endParaRPr lang="en-US"/>
          </a:p>
          <a:p>
            <a:pPr algn="ctr" eaLnBrk="1" hangingPunct="1"/>
            <a:r>
              <a:rPr lang="en-US"/>
              <a:t>(Realtime)</a:t>
            </a:r>
          </a:p>
        </p:txBody>
      </p:sp>
      <p:sp>
        <p:nvSpPr>
          <p:cNvPr id="106515" name="Text Box 26"/>
          <p:cNvSpPr txBox="1">
            <a:spLocks noChangeArrowheads="1"/>
          </p:cNvSpPr>
          <p:nvPr/>
        </p:nvSpPr>
        <p:spPr bwMode="auto">
          <a:xfrm>
            <a:off x="2847975" y="1304925"/>
            <a:ext cx="277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High-level architecture</a:t>
            </a:r>
          </a:p>
        </p:txBody>
      </p:sp>
      <p:sp>
        <p:nvSpPr>
          <p:cNvPr id="106516" name="Rectangle 27"/>
          <p:cNvSpPr>
            <a:spLocks noChangeArrowheads="1"/>
          </p:cNvSpPr>
          <p:nvPr/>
        </p:nvSpPr>
        <p:spPr bwMode="auto">
          <a:xfrm>
            <a:off x="1924050" y="3251200"/>
            <a:ext cx="1066800" cy="4953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6517" name="Text Box 28"/>
          <p:cNvSpPr txBox="1">
            <a:spLocks noChangeArrowheads="1"/>
          </p:cNvSpPr>
          <p:nvPr/>
        </p:nvSpPr>
        <p:spPr bwMode="auto">
          <a:xfrm>
            <a:off x="1920875" y="3308350"/>
            <a:ext cx="1046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Detector</a:t>
            </a:r>
          </a:p>
        </p:txBody>
      </p:sp>
      <p:sp>
        <p:nvSpPr>
          <p:cNvPr id="106518" name="Line 218"/>
          <p:cNvSpPr>
            <a:spLocks noChangeShapeType="1"/>
          </p:cNvSpPr>
          <p:nvPr/>
        </p:nvSpPr>
        <p:spPr bwMode="auto">
          <a:xfrm>
            <a:off x="7953375" y="2860675"/>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06519" name="Picture 221" descr="addin_tmp"/>
          <p:cNvPicPr>
            <a:picLocks noChangeAspect="1" noChangeArrowheads="1"/>
          </p:cNvPicPr>
          <p:nvPr>
            <p:custDataLst>
              <p:tags r:id="rId3"/>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8053388" y="253206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461" name="Rectangle 22"/>
          <p:cNvSpPr>
            <a:spLocks noChangeArrowheads="1"/>
          </p:cNvSpPr>
          <p:nvPr/>
        </p:nvSpPr>
        <p:spPr bwMode="auto">
          <a:xfrm>
            <a:off x="2066925" y="4933950"/>
            <a:ext cx="1206500" cy="749300"/>
          </a:xfrm>
          <a:prstGeom prst="rect">
            <a:avLst/>
          </a:prstGeom>
          <a:solidFill>
            <a:schemeClr val="bg1"/>
          </a:solidFill>
          <a:ln w="9525">
            <a:solidFill>
              <a:schemeClr val="tx1"/>
            </a:solidFill>
            <a:miter lim="800000"/>
            <a:headEnd/>
            <a:tailEnd/>
          </a:ln>
        </p:spPr>
        <p:txBody>
          <a:bodyPr wrap="none" anchor="ctr"/>
          <a:lstStyle/>
          <a:p>
            <a:endParaRPr lang="ru-RU"/>
          </a:p>
        </p:txBody>
      </p:sp>
      <p:pic>
        <p:nvPicPr>
          <p:cNvPr id="442462" name="Picture 26" descr="addin_tmp"/>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2487613" y="5173663"/>
            <a:ext cx="252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463" name="Rectangle 30"/>
          <p:cNvSpPr>
            <a:spLocks noChangeArrowheads="1"/>
          </p:cNvSpPr>
          <p:nvPr/>
        </p:nvSpPr>
        <p:spPr bwMode="auto">
          <a:xfrm>
            <a:off x="3919538" y="4933950"/>
            <a:ext cx="3227387" cy="749300"/>
          </a:xfrm>
          <a:prstGeom prst="rect">
            <a:avLst/>
          </a:prstGeom>
          <a:solidFill>
            <a:schemeClr val="bg1"/>
          </a:solidFill>
          <a:ln w="9525">
            <a:solidFill>
              <a:schemeClr val="tx1"/>
            </a:solidFill>
            <a:miter lim="800000"/>
            <a:headEnd/>
            <a:tailEnd/>
          </a:ln>
        </p:spPr>
        <p:txBody>
          <a:bodyPr wrap="none" anchor="ctr"/>
          <a:lstStyle/>
          <a:p>
            <a:pPr algn="ctr"/>
            <a:endParaRPr lang="ru-RU"/>
          </a:p>
        </p:txBody>
      </p:sp>
      <p:pic>
        <p:nvPicPr>
          <p:cNvPr id="442470" name="Picture 102" descr="addin_tmp"/>
          <p:cNvPicPr>
            <a:picLocks noChangeAspect="1" noChangeArrowheads="1"/>
          </p:cNvPicPr>
          <p:nvPr>
            <p:custDataLst>
              <p:tags r:id="rId5"/>
            </p:custDataLst>
          </p:nvPr>
        </p:nvPicPr>
        <p:blipFill>
          <a:blip r:embed="rId13" cstate="print">
            <a:extLst>
              <a:ext uri="{28A0092B-C50C-407E-A947-70E740481C1C}">
                <a14:useLocalDpi xmlns:a14="http://schemas.microsoft.com/office/drawing/2010/main" val="0"/>
              </a:ext>
            </a:extLst>
          </a:blip>
          <a:srcRect/>
          <a:stretch>
            <a:fillRect/>
          </a:stretch>
        </p:blipFill>
        <p:spPr bwMode="auto">
          <a:xfrm>
            <a:off x="4154488" y="4989513"/>
            <a:ext cx="28035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465" name="Line 32"/>
          <p:cNvSpPr>
            <a:spLocks noChangeShapeType="1"/>
          </p:cNvSpPr>
          <p:nvPr/>
        </p:nvSpPr>
        <p:spPr bwMode="auto">
          <a:xfrm>
            <a:off x="3267075" y="5146675"/>
            <a:ext cx="6413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42466" name="Line 33"/>
          <p:cNvSpPr>
            <a:spLocks noChangeShapeType="1"/>
          </p:cNvSpPr>
          <p:nvPr/>
        </p:nvSpPr>
        <p:spPr bwMode="auto">
          <a:xfrm>
            <a:off x="3267075" y="5497513"/>
            <a:ext cx="64135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442467" name="AutoShape 16"/>
          <p:cNvSpPr>
            <a:spLocks noChangeArrowheads="1"/>
          </p:cNvSpPr>
          <p:nvPr/>
        </p:nvSpPr>
        <p:spPr bwMode="auto">
          <a:xfrm>
            <a:off x="3524250" y="4938713"/>
            <a:ext cx="98425" cy="182562"/>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442468" name="Rectangle 15"/>
          <p:cNvSpPr>
            <a:spLocks noChangeArrowheads="1"/>
          </p:cNvSpPr>
          <p:nvPr/>
        </p:nvSpPr>
        <p:spPr bwMode="auto">
          <a:xfrm>
            <a:off x="3392488" y="5284788"/>
            <a:ext cx="163512" cy="18097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442469" name="Text Box 101"/>
          <p:cNvSpPr txBox="1">
            <a:spLocks noChangeArrowheads="1"/>
          </p:cNvSpPr>
          <p:nvPr/>
        </p:nvSpPr>
        <p:spPr bwMode="auto">
          <a:xfrm>
            <a:off x="1825625" y="5800725"/>
            <a:ext cx="5553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Recover any desired spectrum slice at baseband</a:t>
            </a:r>
          </a:p>
        </p:txBody>
      </p:sp>
      <p:sp>
        <p:nvSpPr>
          <p:cNvPr id="106529" name="Line 337"/>
          <p:cNvSpPr>
            <a:spLocks noChangeShapeType="1"/>
          </p:cNvSpPr>
          <p:nvPr/>
        </p:nvSpPr>
        <p:spPr bwMode="auto">
          <a:xfrm flipH="1">
            <a:off x="4356100" y="23876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0" name="Line 337"/>
          <p:cNvSpPr>
            <a:spLocks noChangeShapeType="1"/>
          </p:cNvSpPr>
          <p:nvPr/>
        </p:nvSpPr>
        <p:spPr bwMode="auto">
          <a:xfrm flipH="1">
            <a:off x="4356100" y="31115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1" name="Line 337"/>
          <p:cNvSpPr>
            <a:spLocks noChangeShapeType="1"/>
          </p:cNvSpPr>
          <p:nvPr/>
        </p:nvSpPr>
        <p:spPr bwMode="auto">
          <a:xfrm flipH="1">
            <a:off x="4356100" y="32639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2" name="Line 337"/>
          <p:cNvSpPr>
            <a:spLocks noChangeShapeType="1"/>
          </p:cNvSpPr>
          <p:nvPr/>
        </p:nvSpPr>
        <p:spPr bwMode="auto">
          <a:xfrm flipH="1">
            <a:off x="4356100" y="34036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3" name="Line 337"/>
          <p:cNvSpPr>
            <a:spLocks noChangeShapeType="1"/>
          </p:cNvSpPr>
          <p:nvPr/>
        </p:nvSpPr>
        <p:spPr bwMode="auto">
          <a:xfrm flipH="1">
            <a:off x="4356100" y="35433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4" name="Line 337"/>
          <p:cNvSpPr>
            <a:spLocks noChangeShapeType="1"/>
          </p:cNvSpPr>
          <p:nvPr/>
        </p:nvSpPr>
        <p:spPr bwMode="auto">
          <a:xfrm flipH="1">
            <a:off x="5848350" y="26098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5" name="Line 337"/>
          <p:cNvSpPr>
            <a:spLocks noChangeShapeType="1"/>
          </p:cNvSpPr>
          <p:nvPr/>
        </p:nvSpPr>
        <p:spPr bwMode="auto">
          <a:xfrm flipH="1">
            <a:off x="5848350" y="27622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6" name="Line 337"/>
          <p:cNvSpPr>
            <a:spLocks noChangeShapeType="1"/>
          </p:cNvSpPr>
          <p:nvPr/>
        </p:nvSpPr>
        <p:spPr bwMode="auto">
          <a:xfrm flipH="1">
            <a:off x="5848350" y="29019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37" name="Line 337"/>
          <p:cNvSpPr>
            <a:spLocks noChangeShapeType="1"/>
          </p:cNvSpPr>
          <p:nvPr/>
        </p:nvSpPr>
        <p:spPr bwMode="auto">
          <a:xfrm flipH="1">
            <a:off x="5848350" y="30416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106538" name="Group 71"/>
          <p:cNvGrpSpPr>
            <a:grpSpLocks/>
          </p:cNvGrpSpPr>
          <p:nvPr/>
        </p:nvGrpSpPr>
        <p:grpSpPr bwMode="auto">
          <a:xfrm>
            <a:off x="1239838" y="2354263"/>
            <a:ext cx="1955800" cy="1165225"/>
            <a:chOff x="961" y="1483"/>
            <a:chExt cx="1232" cy="734"/>
          </a:xfrm>
        </p:grpSpPr>
        <p:sp>
          <p:nvSpPr>
            <p:cNvPr id="106539" name="Line 337"/>
            <p:cNvSpPr>
              <a:spLocks noChangeShapeType="1"/>
            </p:cNvSpPr>
            <p:nvPr/>
          </p:nvSpPr>
          <p:spPr bwMode="auto">
            <a:xfrm flipH="1">
              <a:off x="1136" y="1487"/>
              <a:ext cx="254"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40" name="Line 262"/>
            <p:cNvSpPr>
              <a:spLocks noChangeShapeType="1"/>
            </p:cNvSpPr>
            <p:nvPr/>
          </p:nvSpPr>
          <p:spPr bwMode="auto">
            <a:xfrm>
              <a:off x="1145" y="1483"/>
              <a:ext cx="0" cy="73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41" name="Line 337"/>
            <p:cNvSpPr>
              <a:spLocks noChangeShapeType="1"/>
            </p:cNvSpPr>
            <p:nvPr/>
          </p:nvSpPr>
          <p:spPr bwMode="auto">
            <a:xfrm flipH="1">
              <a:off x="1145" y="2208"/>
              <a:ext cx="248"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42" name="Line 337"/>
            <p:cNvSpPr>
              <a:spLocks noChangeShapeType="1"/>
            </p:cNvSpPr>
            <p:nvPr/>
          </p:nvSpPr>
          <p:spPr bwMode="auto">
            <a:xfrm flipH="1">
              <a:off x="1146" y="1928"/>
              <a:ext cx="1047"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6543" name="Line 337"/>
            <p:cNvSpPr>
              <a:spLocks noChangeShapeType="1"/>
            </p:cNvSpPr>
            <p:nvPr/>
          </p:nvSpPr>
          <p:spPr bwMode="auto">
            <a:xfrm flipH="1">
              <a:off x="961" y="1866"/>
              <a:ext cx="1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6544" name="Line 337"/>
            <p:cNvSpPr>
              <a:spLocks noChangeShapeType="1"/>
            </p:cNvSpPr>
            <p:nvPr/>
          </p:nvSpPr>
          <p:spPr bwMode="auto">
            <a:xfrm flipH="1">
              <a:off x="1012" y="1794"/>
              <a:ext cx="65" cy="16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9" name="Text Box 5"/>
          <p:cNvSpPr txBox="1">
            <a:spLocks noChangeArrowheads="1"/>
          </p:cNvSpPr>
          <p:nvPr/>
        </p:nvSpPr>
        <p:spPr bwMode="auto">
          <a:xfrm>
            <a:off x="7265988" y="1190625"/>
            <a:ext cx="195713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‘07-’10</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500" fill="hold"/>
                                        <p:tgtEl>
                                          <p:spTgt spid="442388"/>
                                        </p:tgtEl>
                                        <p:attrNameLst>
                                          <p:attrName>fillcolor</p:attrName>
                                        </p:attrNameLst>
                                      </p:cBhvr>
                                      <p:to>
                                        <a:srgbClr val="FFFF00"/>
                                      </p:to>
                                    </p:animClr>
                                    <p:set>
                                      <p:cBhvr>
                                        <p:cTn id="7" dur="500" fill="hold"/>
                                        <p:tgtEl>
                                          <p:spTgt spid="442388"/>
                                        </p:tgtEl>
                                        <p:attrNameLst>
                                          <p:attrName>fill.type</p:attrName>
                                        </p:attrNameLst>
                                      </p:cBhvr>
                                      <p:to>
                                        <p:strVal val="solid"/>
                                      </p:to>
                                    </p:set>
                                    <p:set>
                                      <p:cBhvr>
                                        <p:cTn id="8" dur="500" fill="hold"/>
                                        <p:tgtEl>
                                          <p:spTgt spid="442388"/>
                                        </p:tgtEl>
                                        <p:attrNameLst>
                                          <p:attrName>fill.on</p:attrName>
                                        </p:attrNameLst>
                                      </p:cBhvr>
                                      <p:to>
                                        <p:strVal val="true"/>
                                      </p:to>
                                    </p:set>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44246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42462"/>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4246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4247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4246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4246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424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4246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42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461" grpId="0" animBg="1"/>
      <p:bldP spid="442465" grpId="0" animBg="1"/>
      <p:bldP spid="44246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24"/>
          <p:cNvSpPr>
            <a:spLocks noChangeArrowheads="1"/>
          </p:cNvSpPr>
          <p:nvPr/>
        </p:nvSpPr>
        <p:spPr bwMode="auto">
          <a:xfrm>
            <a:off x="1179513" y="1765300"/>
            <a:ext cx="6777037" cy="2181225"/>
          </a:xfrm>
          <a:prstGeom prst="rect">
            <a:avLst/>
          </a:prstGeom>
          <a:solidFill>
            <a:schemeClr val="accent1"/>
          </a:solidFill>
          <a:ln w="38100">
            <a:solidFill>
              <a:schemeClr val="tx1"/>
            </a:solidFill>
            <a:miter lim="800000"/>
            <a:headEnd/>
            <a:tailEnd/>
          </a:ln>
        </p:spPr>
        <p:txBody>
          <a:bodyPr wrap="none" anchor="ctr"/>
          <a:lstStyle/>
          <a:p>
            <a:endParaRPr lang="ru-RU"/>
          </a:p>
        </p:txBody>
      </p:sp>
      <p:pic>
        <p:nvPicPr>
          <p:cNvPr id="107523" name="Picture 334" descr="addin_tmp"/>
          <p:cNvPicPr>
            <a:picLocks noChangeAspect="1" noChangeArrowheads="1"/>
          </p:cNvPicPr>
          <p:nvPr>
            <p:custDataLst>
              <p:tags r:id="rId1"/>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485775" y="1941513"/>
            <a:ext cx="4968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250" descr="addin_tmp"/>
          <p:cNvPicPr>
            <a:picLocks noChangeAspect="1" noChangeArrowheads="1"/>
          </p:cNvPicPr>
          <p:nvPr>
            <p:custDataLst>
              <p:tags r:id="rId2"/>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485775" y="3236913"/>
            <a:ext cx="5746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5" name="Line 337"/>
          <p:cNvSpPr>
            <a:spLocks noChangeShapeType="1"/>
          </p:cNvSpPr>
          <p:nvPr/>
        </p:nvSpPr>
        <p:spPr bwMode="auto">
          <a:xfrm flipH="1">
            <a:off x="415925" y="2292350"/>
            <a:ext cx="7127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26" name="Line 337"/>
          <p:cNvSpPr>
            <a:spLocks noChangeShapeType="1"/>
          </p:cNvSpPr>
          <p:nvPr/>
        </p:nvSpPr>
        <p:spPr bwMode="auto">
          <a:xfrm flipH="1">
            <a:off x="415925" y="3613150"/>
            <a:ext cx="7127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27" name="Oval 350"/>
          <p:cNvSpPr>
            <a:spLocks noChangeArrowheads="1"/>
          </p:cNvSpPr>
          <p:nvPr/>
        </p:nvSpPr>
        <p:spPr bwMode="auto">
          <a:xfrm>
            <a:off x="719138" y="2430463"/>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7528" name="Oval 351"/>
          <p:cNvSpPr>
            <a:spLocks noChangeArrowheads="1"/>
          </p:cNvSpPr>
          <p:nvPr/>
        </p:nvSpPr>
        <p:spPr bwMode="auto">
          <a:xfrm>
            <a:off x="719138" y="2759075"/>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7529" name="Oval 352"/>
          <p:cNvSpPr>
            <a:spLocks noChangeArrowheads="1"/>
          </p:cNvSpPr>
          <p:nvPr/>
        </p:nvSpPr>
        <p:spPr bwMode="auto">
          <a:xfrm>
            <a:off x="719138" y="3040063"/>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7530" name="Rectangle 3"/>
          <p:cNvSpPr>
            <a:spLocks noGrp="1" noChangeArrowheads="1"/>
          </p:cNvSpPr>
          <p:nvPr>
            <p:ph type="title" idx="4294967295"/>
          </p:nvPr>
        </p:nvSpPr>
        <p:spPr/>
        <p:txBody>
          <a:bodyPr/>
          <a:lstStyle/>
          <a:p>
            <a:r>
              <a:rPr lang="en-US" smtClean="0"/>
              <a:t>Reconstruction</a:t>
            </a:r>
          </a:p>
        </p:txBody>
      </p:sp>
      <p:grpSp>
        <p:nvGrpSpPr>
          <p:cNvPr id="107531" name="Group 6"/>
          <p:cNvGrpSpPr>
            <a:grpSpLocks/>
          </p:cNvGrpSpPr>
          <p:nvPr/>
        </p:nvGrpSpPr>
        <p:grpSpPr bwMode="auto">
          <a:xfrm>
            <a:off x="3194050" y="2933700"/>
            <a:ext cx="1168400" cy="812800"/>
            <a:chOff x="1888" y="1872"/>
            <a:chExt cx="736" cy="512"/>
          </a:xfrm>
        </p:grpSpPr>
        <p:sp>
          <p:nvSpPr>
            <p:cNvPr id="107593" name="Rectangle 7"/>
            <p:cNvSpPr>
              <a:spLocks noChangeArrowheads="1"/>
            </p:cNvSpPr>
            <p:nvPr/>
          </p:nvSpPr>
          <p:spPr bwMode="auto">
            <a:xfrm>
              <a:off x="1888" y="1872"/>
              <a:ext cx="736" cy="512"/>
            </a:xfrm>
            <a:prstGeom prst="rect">
              <a:avLst/>
            </a:prstGeom>
            <a:solidFill>
              <a:schemeClr val="bg1"/>
            </a:solidFill>
            <a:ln w="9525">
              <a:solidFill>
                <a:schemeClr val="tx1"/>
              </a:solidFill>
              <a:miter lim="800000"/>
              <a:headEnd/>
              <a:tailEnd/>
            </a:ln>
          </p:spPr>
          <p:txBody>
            <a:bodyPr wrap="none" anchor="ctr"/>
            <a:lstStyle/>
            <a:p>
              <a:endParaRPr lang="ru-RU"/>
            </a:p>
          </p:txBody>
        </p:sp>
        <p:sp>
          <p:nvSpPr>
            <p:cNvPr id="107594" name="Text Box 8"/>
            <p:cNvSpPr txBox="1">
              <a:spLocks noChangeArrowheads="1"/>
            </p:cNvSpPr>
            <p:nvPr/>
          </p:nvSpPr>
          <p:spPr bwMode="auto">
            <a:xfrm>
              <a:off x="1926" y="1900"/>
              <a:ext cx="6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Memory</a:t>
              </a:r>
            </a:p>
          </p:txBody>
        </p:sp>
        <p:sp>
          <p:nvSpPr>
            <p:cNvPr id="107595" name="Line 9"/>
            <p:cNvSpPr>
              <a:spLocks noChangeShapeType="1"/>
            </p:cNvSpPr>
            <p:nvPr/>
          </p:nvSpPr>
          <p:spPr bwMode="auto">
            <a:xfrm>
              <a:off x="198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96" name="Line 10"/>
            <p:cNvSpPr>
              <a:spLocks noChangeShapeType="1"/>
            </p:cNvSpPr>
            <p:nvPr/>
          </p:nvSpPr>
          <p:spPr bwMode="auto">
            <a:xfrm>
              <a:off x="206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97" name="Line 11"/>
            <p:cNvSpPr>
              <a:spLocks noChangeShapeType="1"/>
            </p:cNvSpPr>
            <p:nvPr/>
          </p:nvSpPr>
          <p:spPr bwMode="auto">
            <a:xfrm>
              <a:off x="214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98" name="Line 12"/>
            <p:cNvSpPr>
              <a:spLocks noChangeShapeType="1"/>
            </p:cNvSpPr>
            <p:nvPr/>
          </p:nvSpPr>
          <p:spPr bwMode="auto">
            <a:xfrm>
              <a:off x="221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99" name="Line 13"/>
            <p:cNvSpPr>
              <a:spLocks noChangeShapeType="1"/>
            </p:cNvSpPr>
            <p:nvPr/>
          </p:nvSpPr>
          <p:spPr bwMode="auto">
            <a:xfrm>
              <a:off x="229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600" name="Line 14"/>
            <p:cNvSpPr>
              <a:spLocks noChangeShapeType="1"/>
            </p:cNvSpPr>
            <p:nvPr/>
          </p:nvSpPr>
          <p:spPr bwMode="auto">
            <a:xfrm>
              <a:off x="237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601" name="Line 15"/>
            <p:cNvSpPr>
              <a:spLocks noChangeShapeType="1"/>
            </p:cNvSpPr>
            <p:nvPr/>
          </p:nvSpPr>
          <p:spPr bwMode="auto">
            <a:xfrm>
              <a:off x="245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602" name="Line 16"/>
            <p:cNvSpPr>
              <a:spLocks noChangeShapeType="1"/>
            </p:cNvSpPr>
            <p:nvPr/>
          </p:nvSpPr>
          <p:spPr bwMode="auto">
            <a:xfrm>
              <a:off x="2528"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7532" name="Rectangle 17"/>
          <p:cNvSpPr>
            <a:spLocks noChangeArrowheads="1"/>
          </p:cNvSpPr>
          <p:nvPr/>
        </p:nvSpPr>
        <p:spPr bwMode="auto">
          <a:xfrm>
            <a:off x="1924050" y="1955800"/>
            <a:ext cx="2425700" cy="8128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7533" name="Text Box 18"/>
          <p:cNvSpPr txBox="1">
            <a:spLocks noChangeArrowheads="1"/>
          </p:cNvSpPr>
          <p:nvPr/>
        </p:nvSpPr>
        <p:spPr bwMode="auto">
          <a:xfrm>
            <a:off x="2098675" y="2012950"/>
            <a:ext cx="210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CTF</a:t>
            </a:r>
          </a:p>
          <a:p>
            <a:pPr algn="ctr" eaLnBrk="1" hangingPunct="1"/>
            <a:r>
              <a:rPr lang="en-US"/>
              <a:t>(Support recovery)</a:t>
            </a:r>
          </a:p>
        </p:txBody>
      </p:sp>
      <p:pic>
        <p:nvPicPr>
          <p:cNvPr id="107534" name="Picture 19" descr="File:Heart left-highlight jon 01.sv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003675" y="2055813"/>
            <a:ext cx="257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88" name="Rectangle 20"/>
          <p:cNvSpPr>
            <a:spLocks noChangeArrowheads="1"/>
          </p:cNvSpPr>
          <p:nvPr/>
        </p:nvSpPr>
        <p:spPr bwMode="auto">
          <a:xfrm>
            <a:off x="4692650" y="1955800"/>
            <a:ext cx="1168400" cy="17653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7536" name="Text Box 21"/>
          <p:cNvSpPr txBox="1">
            <a:spLocks noChangeArrowheads="1"/>
          </p:cNvSpPr>
          <p:nvPr/>
        </p:nvSpPr>
        <p:spPr bwMode="auto">
          <a:xfrm>
            <a:off x="4619625" y="2381250"/>
            <a:ext cx="13112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DSP</a:t>
            </a:r>
          </a:p>
          <a:p>
            <a:pPr algn="ctr" eaLnBrk="1" hangingPunct="1"/>
            <a:endParaRPr lang="en-US"/>
          </a:p>
          <a:p>
            <a:pPr algn="ctr" eaLnBrk="1" hangingPunct="1"/>
            <a:r>
              <a:rPr lang="en-US"/>
              <a:t>(Baseband)</a:t>
            </a:r>
          </a:p>
        </p:txBody>
      </p:sp>
      <p:sp>
        <p:nvSpPr>
          <p:cNvPr id="107537" name="Rectangle 24"/>
          <p:cNvSpPr>
            <a:spLocks noChangeArrowheads="1"/>
          </p:cNvSpPr>
          <p:nvPr/>
        </p:nvSpPr>
        <p:spPr bwMode="auto">
          <a:xfrm>
            <a:off x="6197600" y="1955800"/>
            <a:ext cx="1517650" cy="1765300"/>
          </a:xfrm>
          <a:prstGeom prst="rect">
            <a:avLst/>
          </a:prstGeom>
          <a:solidFill>
            <a:schemeClr val="bg1"/>
          </a:solidFill>
          <a:ln w="9525">
            <a:solidFill>
              <a:schemeClr val="tx1"/>
            </a:solidFill>
            <a:miter lim="800000"/>
            <a:headEnd/>
            <a:tailEnd/>
          </a:ln>
        </p:spPr>
        <p:txBody>
          <a:bodyPr wrap="none" anchor="ctr"/>
          <a:lstStyle/>
          <a:p>
            <a:endParaRPr lang="ru-RU"/>
          </a:p>
        </p:txBody>
      </p:sp>
      <p:sp>
        <p:nvSpPr>
          <p:cNvPr id="107538" name="Text Box 25"/>
          <p:cNvSpPr txBox="1">
            <a:spLocks noChangeArrowheads="1"/>
          </p:cNvSpPr>
          <p:nvPr/>
        </p:nvSpPr>
        <p:spPr bwMode="auto">
          <a:xfrm>
            <a:off x="6332538" y="2241550"/>
            <a:ext cx="1231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Analog</a:t>
            </a:r>
          </a:p>
          <a:p>
            <a:pPr algn="ctr" eaLnBrk="1" hangingPunct="1"/>
            <a:r>
              <a:rPr lang="en-US"/>
              <a:t>Back-end</a:t>
            </a:r>
          </a:p>
          <a:p>
            <a:pPr algn="ctr" eaLnBrk="1" hangingPunct="1"/>
            <a:endParaRPr lang="en-US"/>
          </a:p>
          <a:p>
            <a:pPr algn="ctr" eaLnBrk="1" hangingPunct="1"/>
            <a:r>
              <a:rPr lang="en-US"/>
              <a:t>(Realtime)</a:t>
            </a:r>
          </a:p>
        </p:txBody>
      </p:sp>
      <p:sp>
        <p:nvSpPr>
          <p:cNvPr id="107539" name="Text Box 26"/>
          <p:cNvSpPr txBox="1">
            <a:spLocks noChangeArrowheads="1"/>
          </p:cNvSpPr>
          <p:nvPr/>
        </p:nvSpPr>
        <p:spPr bwMode="auto">
          <a:xfrm>
            <a:off x="2847975" y="1304925"/>
            <a:ext cx="277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High-level architecture</a:t>
            </a:r>
          </a:p>
        </p:txBody>
      </p:sp>
      <p:sp>
        <p:nvSpPr>
          <p:cNvPr id="107540" name="Rectangle 27"/>
          <p:cNvSpPr>
            <a:spLocks noChangeArrowheads="1"/>
          </p:cNvSpPr>
          <p:nvPr/>
        </p:nvSpPr>
        <p:spPr bwMode="auto">
          <a:xfrm>
            <a:off x="1924050" y="3251200"/>
            <a:ext cx="1066800" cy="4953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7541" name="Text Box 28"/>
          <p:cNvSpPr txBox="1">
            <a:spLocks noChangeArrowheads="1"/>
          </p:cNvSpPr>
          <p:nvPr/>
        </p:nvSpPr>
        <p:spPr bwMode="auto">
          <a:xfrm>
            <a:off x="1920875" y="3308350"/>
            <a:ext cx="1046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Detector</a:t>
            </a:r>
          </a:p>
        </p:txBody>
      </p:sp>
      <p:sp>
        <p:nvSpPr>
          <p:cNvPr id="107542" name="Line 218"/>
          <p:cNvSpPr>
            <a:spLocks noChangeShapeType="1"/>
          </p:cNvSpPr>
          <p:nvPr/>
        </p:nvSpPr>
        <p:spPr bwMode="auto">
          <a:xfrm>
            <a:off x="7953375" y="2860675"/>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07543" name="Picture 221" descr="addin_tmp"/>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8053388" y="253206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44" name="Line 337"/>
          <p:cNvSpPr>
            <a:spLocks noChangeShapeType="1"/>
          </p:cNvSpPr>
          <p:nvPr/>
        </p:nvSpPr>
        <p:spPr bwMode="auto">
          <a:xfrm flipH="1">
            <a:off x="4356100" y="23876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45" name="Line 337"/>
          <p:cNvSpPr>
            <a:spLocks noChangeShapeType="1"/>
          </p:cNvSpPr>
          <p:nvPr/>
        </p:nvSpPr>
        <p:spPr bwMode="auto">
          <a:xfrm flipH="1">
            <a:off x="4356100" y="31115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46" name="Line 337"/>
          <p:cNvSpPr>
            <a:spLocks noChangeShapeType="1"/>
          </p:cNvSpPr>
          <p:nvPr/>
        </p:nvSpPr>
        <p:spPr bwMode="auto">
          <a:xfrm flipH="1">
            <a:off x="4356100" y="32639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47" name="Line 337"/>
          <p:cNvSpPr>
            <a:spLocks noChangeShapeType="1"/>
          </p:cNvSpPr>
          <p:nvPr/>
        </p:nvSpPr>
        <p:spPr bwMode="auto">
          <a:xfrm flipH="1">
            <a:off x="4356100" y="34036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48" name="Line 337"/>
          <p:cNvSpPr>
            <a:spLocks noChangeShapeType="1"/>
          </p:cNvSpPr>
          <p:nvPr/>
        </p:nvSpPr>
        <p:spPr bwMode="auto">
          <a:xfrm flipH="1">
            <a:off x="4356100" y="35433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49" name="Line 337"/>
          <p:cNvSpPr>
            <a:spLocks noChangeShapeType="1"/>
          </p:cNvSpPr>
          <p:nvPr/>
        </p:nvSpPr>
        <p:spPr bwMode="auto">
          <a:xfrm flipH="1">
            <a:off x="5848350" y="26098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50" name="Line 337"/>
          <p:cNvSpPr>
            <a:spLocks noChangeShapeType="1"/>
          </p:cNvSpPr>
          <p:nvPr/>
        </p:nvSpPr>
        <p:spPr bwMode="auto">
          <a:xfrm flipH="1">
            <a:off x="5848350" y="27622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51" name="Line 337"/>
          <p:cNvSpPr>
            <a:spLocks noChangeShapeType="1"/>
          </p:cNvSpPr>
          <p:nvPr/>
        </p:nvSpPr>
        <p:spPr bwMode="auto">
          <a:xfrm flipH="1">
            <a:off x="5848350" y="29019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52" name="Line 337"/>
          <p:cNvSpPr>
            <a:spLocks noChangeShapeType="1"/>
          </p:cNvSpPr>
          <p:nvPr/>
        </p:nvSpPr>
        <p:spPr bwMode="auto">
          <a:xfrm flipH="1">
            <a:off x="5848350" y="30416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grpSp>
        <p:nvGrpSpPr>
          <p:cNvPr id="107553" name="Group 71"/>
          <p:cNvGrpSpPr>
            <a:grpSpLocks/>
          </p:cNvGrpSpPr>
          <p:nvPr/>
        </p:nvGrpSpPr>
        <p:grpSpPr bwMode="auto">
          <a:xfrm>
            <a:off x="1239838" y="2354263"/>
            <a:ext cx="1955800" cy="1165225"/>
            <a:chOff x="961" y="1483"/>
            <a:chExt cx="1232" cy="734"/>
          </a:xfrm>
        </p:grpSpPr>
        <p:sp>
          <p:nvSpPr>
            <p:cNvPr id="107587" name="Line 337"/>
            <p:cNvSpPr>
              <a:spLocks noChangeShapeType="1"/>
            </p:cNvSpPr>
            <p:nvPr/>
          </p:nvSpPr>
          <p:spPr bwMode="auto">
            <a:xfrm flipH="1">
              <a:off x="1136" y="1487"/>
              <a:ext cx="254"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88" name="Line 262"/>
            <p:cNvSpPr>
              <a:spLocks noChangeShapeType="1"/>
            </p:cNvSpPr>
            <p:nvPr/>
          </p:nvSpPr>
          <p:spPr bwMode="auto">
            <a:xfrm>
              <a:off x="1145" y="1483"/>
              <a:ext cx="0" cy="73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89" name="Line 337"/>
            <p:cNvSpPr>
              <a:spLocks noChangeShapeType="1"/>
            </p:cNvSpPr>
            <p:nvPr/>
          </p:nvSpPr>
          <p:spPr bwMode="auto">
            <a:xfrm flipH="1">
              <a:off x="1145" y="2208"/>
              <a:ext cx="248"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90" name="Line 337"/>
            <p:cNvSpPr>
              <a:spLocks noChangeShapeType="1"/>
            </p:cNvSpPr>
            <p:nvPr/>
          </p:nvSpPr>
          <p:spPr bwMode="auto">
            <a:xfrm flipH="1">
              <a:off x="1146" y="1928"/>
              <a:ext cx="1047"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7591" name="Line 337"/>
            <p:cNvSpPr>
              <a:spLocks noChangeShapeType="1"/>
            </p:cNvSpPr>
            <p:nvPr/>
          </p:nvSpPr>
          <p:spPr bwMode="auto">
            <a:xfrm flipH="1">
              <a:off x="961" y="1866"/>
              <a:ext cx="1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92" name="Line 337"/>
            <p:cNvSpPr>
              <a:spLocks noChangeShapeType="1"/>
            </p:cNvSpPr>
            <p:nvPr/>
          </p:nvSpPr>
          <p:spPr bwMode="auto">
            <a:xfrm flipH="1">
              <a:off x="1012" y="1794"/>
              <a:ext cx="65" cy="16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grpSp>
        <p:nvGrpSpPr>
          <p:cNvPr id="107554" name="Group 42"/>
          <p:cNvGrpSpPr>
            <a:grpSpLocks/>
          </p:cNvGrpSpPr>
          <p:nvPr/>
        </p:nvGrpSpPr>
        <p:grpSpPr bwMode="auto">
          <a:xfrm>
            <a:off x="795338" y="4219575"/>
            <a:ext cx="573087" cy="2066925"/>
            <a:chOff x="1136" y="777"/>
            <a:chExt cx="631" cy="1302"/>
          </a:xfrm>
        </p:grpSpPr>
        <p:sp>
          <p:nvSpPr>
            <p:cNvPr id="107580" name="Line 78"/>
            <p:cNvSpPr>
              <a:spLocks noChangeShapeType="1"/>
            </p:cNvSpPr>
            <p:nvPr/>
          </p:nvSpPr>
          <p:spPr bwMode="auto">
            <a:xfrm>
              <a:off x="1136" y="1275"/>
              <a:ext cx="61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61" name="Right Triangle 133"/>
            <p:cNvSpPr/>
            <p:nvPr/>
          </p:nvSpPr>
          <p:spPr>
            <a:xfrm flipH="1">
              <a:off x="1208" y="938"/>
              <a:ext cx="194" cy="337"/>
            </a:xfrm>
            <a:prstGeom prst="rtTriangl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107582" name="Line 78"/>
            <p:cNvSpPr>
              <a:spLocks noChangeShapeType="1"/>
            </p:cNvSpPr>
            <p:nvPr/>
          </p:nvSpPr>
          <p:spPr bwMode="auto">
            <a:xfrm>
              <a:off x="1166" y="1881"/>
              <a:ext cx="59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83" name="Rectangle 20"/>
            <p:cNvSpPr>
              <a:spLocks noChangeArrowheads="1"/>
            </p:cNvSpPr>
            <p:nvPr/>
          </p:nvSpPr>
          <p:spPr bwMode="auto">
            <a:xfrm>
              <a:off x="1590" y="906"/>
              <a:ext cx="162" cy="366"/>
            </a:xfrm>
            <a:prstGeom prst="rect">
              <a:avLst/>
            </a:prstGeom>
            <a:solidFill>
              <a:srgbClr val="FF0000"/>
            </a:solidFill>
            <a:ln w="19050">
              <a:solidFill>
                <a:schemeClr val="tx1"/>
              </a:solidFill>
              <a:miter lim="800000"/>
              <a:headEnd/>
              <a:tailEnd/>
            </a:ln>
          </p:spPr>
          <p:txBody>
            <a:bodyPr wrap="none" anchor="ctr"/>
            <a:lstStyle/>
            <a:p>
              <a:endParaRPr lang="he-IL">
                <a:latin typeface="Calibri" pitchFamily="34" charset="0"/>
              </a:endParaRPr>
            </a:p>
          </p:txBody>
        </p:sp>
        <p:sp>
          <p:nvSpPr>
            <p:cNvPr id="107584" name="Rectangle 21"/>
            <p:cNvSpPr>
              <a:spLocks noChangeArrowheads="1"/>
            </p:cNvSpPr>
            <p:nvPr/>
          </p:nvSpPr>
          <p:spPr bwMode="auto">
            <a:xfrm>
              <a:off x="1170" y="1506"/>
              <a:ext cx="96" cy="366"/>
            </a:xfrm>
            <a:prstGeom prst="rect">
              <a:avLst/>
            </a:prstGeom>
            <a:solidFill>
              <a:srgbClr val="FF0000"/>
            </a:solidFill>
            <a:ln w="19050">
              <a:solidFill>
                <a:schemeClr val="tx1"/>
              </a:solidFill>
              <a:miter lim="800000"/>
              <a:headEnd/>
              <a:tailEnd/>
            </a:ln>
          </p:spPr>
          <p:txBody>
            <a:bodyPr wrap="none" anchor="ctr"/>
            <a:lstStyle/>
            <a:p>
              <a:endParaRPr lang="he-IL">
                <a:latin typeface="Calibri" pitchFamily="34" charset="0"/>
              </a:endParaRPr>
            </a:p>
          </p:txBody>
        </p:sp>
        <p:sp>
          <p:nvSpPr>
            <p:cNvPr id="107585" name="Line 78"/>
            <p:cNvSpPr>
              <a:spLocks noChangeShapeType="1"/>
            </p:cNvSpPr>
            <p:nvPr/>
          </p:nvSpPr>
          <p:spPr bwMode="auto">
            <a:xfrm flipH="1">
              <a:off x="1767" y="777"/>
              <a:ext cx="0" cy="1302"/>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7586" name="Line 78"/>
            <p:cNvSpPr>
              <a:spLocks noChangeShapeType="1"/>
            </p:cNvSpPr>
            <p:nvPr/>
          </p:nvSpPr>
          <p:spPr bwMode="auto">
            <a:xfrm flipH="1">
              <a:off x="1155" y="801"/>
              <a:ext cx="0" cy="127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7555" name="Line 24"/>
          <p:cNvSpPr>
            <a:spLocks noChangeShapeType="1"/>
          </p:cNvSpPr>
          <p:nvPr/>
        </p:nvSpPr>
        <p:spPr bwMode="auto">
          <a:xfrm>
            <a:off x="1517650" y="5253038"/>
            <a:ext cx="110807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07556" name="Picture 35" descr="addin_tmp.png"/>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585913" y="4930775"/>
            <a:ext cx="92710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7" name="Picture 68" descr="addin_tmp.png"/>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00025" y="4641850"/>
            <a:ext cx="315913"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8" name="Picture 69" descr="addin_tmp.png"/>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09550" y="5594350"/>
            <a:ext cx="4953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9" name="Picture 35" descr="addin_tmp.png"/>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2498725" y="4376738"/>
            <a:ext cx="319088"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0" name="Picture 36" descr="addin_tmp.png"/>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2498725" y="5576888"/>
            <a:ext cx="3333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61" name="Line 78"/>
          <p:cNvSpPr>
            <a:spLocks noChangeShapeType="1"/>
          </p:cNvSpPr>
          <p:nvPr/>
        </p:nvSpPr>
        <p:spPr bwMode="auto">
          <a:xfrm>
            <a:off x="2901950" y="5010150"/>
            <a:ext cx="561975"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74" name="Right Triangle 73"/>
          <p:cNvSpPr/>
          <p:nvPr/>
        </p:nvSpPr>
        <p:spPr>
          <a:xfrm flipH="1">
            <a:off x="2967038" y="4475163"/>
            <a:ext cx="176212" cy="534987"/>
          </a:xfrm>
          <a:prstGeom prst="rtTriangle">
            <a:avLst/>
          </a:prstGeom>
          <a:solidFill>
            <a:srgbClr val="0000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he-IL"/>
          </a:p>
        </p:txBody>
      </p:sp>
      <p:sp>
        <p:nvSpPr>
          <p:cNvPr id="107563" name="Line 78"/>
          <p:cNvSpPr>
            <a:spLocks noChangeShapeType="1"/>
          </p:cNvSpPr>
          <p:nvPr/>
        </p:nvSpPr>
        <p:spPr bwMode="auto">
          <a:xfrm>
            <a:off x="2928938" y="6162675"/>
            <a:ext cx="54133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7564" name="Rectangle 48"/>
          <p:cNvSpPr>
            <a:spLocks noChangeArrowheads="1"/>
          </p:cNvSpPr>
          <p:nvPr/>
        </p:nvSpPr>
        <p:spPr bwMode="auto">
          <a:xfrm>
            <a:off x="3065463" y="5567363"/>
            <a:ext cx="192087" cy="581025"/>
          </a:xfrm>
          <a:prstGeom prst="rect">
            <a:avLst/>
          </a:prstGeom>
          <a:solidFill>
            <a:srgbClr val="FF0000"/>
          </a:solidFill>
          <a:ln w="19050">
            <a:solidFill>
              <a:schemeClr val="tx1"/>
            </a:solidFill>
            <a:miter lim="800000"/>
            <a:headEnd/>
            <a:tailEnd/>
          </a:ln>
        </p:spPr>
        <p:txBody>
          <a:bodyPr wrap="none" anchor="ctr"/>
          <a:lstStyle/>
          <a:p>
            <a:pPr algn="ctr"/>
            <a:endParaRPr lang="he-IL">
              <a:latin typeface="Calibri" pitchFamily="34" charset="0"/>
            </a:endParaRPr>
          </a:p>
        </p:txBody>
      </p:sp>
      <p:grpSp>
        <p:nvGrpSpPr>
          <p:cNvPr id="107565" name="Group 51"/>
          <p:cNvGrpSpPr>
            <a:grpSpLocks/>
          </p:cNvGrpSpPr>
          <p:nvPr/>
        </p:nvGrpSpPr>
        <p:grpSpPr bwMode="auto">
          <a:xfrm>
            <a:off x="2919413" y="4219575"/>
            <a:ext cx="555625" cy="933450"/>
            <a:chOff x="3799" y="777"/>
            <a:chExt cx="350" cy="1302"/>
          </a:xfrm>
        </p:grpSpPr>
        <p:sp>
          <p:nvSpPr>
            <p:cNvPr id="107578" name="Line 78"/>
            <p:cNvSpPr>
              <a:spLocks noChangeShapeType="1"/>
            </p:cNvSpPr>
            <p:nvPr/>
          </p:nvSpPr>
          <p:spPr bwMode="auto">
            <a:xfrm flipH="1">
              <a:off x="4149" y="777"/>
              <a:ext cx="0" cy="1302"/>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7579" name="Line 78"/>
            <p:cNvSpPr>
              <a:spLocks noChangeShapeType="1"/>
            </p:cNvSpPr>
            <p:nvPr/>
          </p:nvSpPr>
          <p:spPr bwMode="auto">
            <a:xfrm flipH="1">
              <a:off x="3799" y="801"/>
              <a:ext cx="0" cy="1278"/>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7566" name="Line 78"/>
          <p:cNvSpPr>
            <a:spLocks noChangeShapeType="1"/>
          </p:cNvSpPr>
          <p:nvPr/>
        </p:nvSpPr>
        <p:spPr bwMode="auto">
          <a:xfrm flipH="1">
            <a:off x="3475038" y="5429250"/>
            <a:ext cx="0" cy="93345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7567" name="Line 78"/>
          <p:cNvSpPr>
            <a:spLocks noChangeShapeType="1"/>
          </p:cNvSpPr>
          <p:nvPr/>
        </p:nvSpPr>
        <p:spPr bwMode="auto">
          <a:xfrm flipH="1">
            <a:off x="2919413" y="5446713"/>
            <a:ext cx="0" cy="915987"/>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07568" name="Line 78"/>
          <p:cNvSpPr>
            <a:spLocks noChangeShapeType="1"/>
          </p:cNvSpPr>
          <p:nvPr/>
        </p:nvSpPr>
        <p:spPr bwMode="auto">
          <a:xfrm flipH="1">
            <a:off x="3179763" y="5429250"/>
            <a:ext cx="0" cy="93345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pic>
        <p:nvPicPr>
          <p:cNvPr id="83" name="Picture 57"/>
          <p:cNvPicPr>
            <a:picLocks noChangeAspect="1" noChangeArrowheads="1"/>
          </p:cNvPicPr>
          <p:nvPr/>
        </p:nvPicPr>
        <p:blipFill>
          <a:blip r:embed="rId23" cstate="print"/>
          <a:srcRect/>
          <a:stretch>
            <a:fillRect/>
          </a:stretch>
        </p:blipFill>
        <p:spPr bwMode="auto">
          <a:xfrm>
            <a:off x="4176713" y="4616450"/>
            <a:ext cx="3665537" cy="13112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07570" name="Picture 59" descr="addin_tmp"/>
          <p:cNvPicPr>
            <a:picLocks noChangeAspect="1" noChangeArrowheads="1"/>
          </p:cNvPicPr>
          <p:nvPr>
            <p:custDataLst>
              <p:tags r:id="rId9"/>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5078413" y="4359275"/>
            <a:ext cx="20002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71" name="Line 60"/>
          <p:cNvSpPr>
            <a:spLocks noChangeShapeType="1"/>
          </p:cNvSpPr>
          <p:nvPr/>
        </p:nvSpPr>
        <p:spPr bwMode="auto">
          <a:xfrm>
            <a:off x="3700463" y="5253038"/>
            <a:ext cx="417512"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07572" name="Line 61"/>
          <p:cNvSpPr>
            <a:spLocks noChangeShapeType="1"/>
          </p:cNvSpPr>
          <p:nvPr/>
        </p:nvSpPr>
        <p:spPr bwMode="auto">
          <a:xfrm>
            <a:off x="7915275" y="4819650"/>
            <a:ext cx="8223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07573" name="Picture 66" descr="addin_tmp"/>
          <p:cNvPicPr>
            <a:picLocks noChangeAspect="1" noChangeArrowheads="1"/>
          </p:cNvPicPr>
          <p:nvPr>
            <p:custDataLst>
              <p:tags r:id="rId10"/>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7991475" y="5789613"/>
            <a:ext cx="795338"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74" name="Picture 71" descr="addin_tmp"/>
          <p:cNvPicPr>
            <a:picLocks noChangeAspect="1" noChangeArrowheads="1"/>
          </p:cNvPicPr>
          <p:nvPr>
            <p:custDataLst>
              <p:tags r:id="rId11"/>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7958138" y="4579938"/>
            <a:ext cx="73342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75" name="Picture 70" descr="addin_tmp"/>
          <p:cNvPicPr>
            <a:picLocks noChangeAspect="1" noChangeArrowheads="1"/>
          </p:cNvPicPr>
          <p:nvPr>
            <p:custDataLst>
              <p:tags r:id="rId12"/>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7905750" y="5260975"/>
            <a:ext cx="944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76" name="Line 72"/>
          <p:cNvSpPr>
            <a:spLocks noChangeShapeType="1"/>
          </p:cNvSpPr>
          <p:nvPr/>
        </p:nvSpPr>
        <p:spPr bwMode="auto">
          <a:xfrm>
            <a:off x="7915275" y="5695950"/>
            <a:ext cx="82232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07577" name="Text Box 5"/>
          <p:cNvSpPr txBox="1">
            <a:spLocks noChangeArrowheads="1"/>
          </p:cNvSpPr>
          <p:nvPr/>
        </p:nvSpPr>
        <p:spPr bwMode="auto">
          <a:xfrm>
            <a:off x="7265988" y="1190625"/>
            <a:ext cx="195713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‘07-’10</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10" fill="hold"/>
                                        <p:tgtEl>
                                          <p:spTgt spid="442388"/>
                                        </p:tgtEl>
                                        <p:attrNameLst>
                                          <p:attrName>fillcolor</p:attrName>
                                        </p:attrNameLst>
                                      </p:cBhvr>
                                      <p:to>
                                        <a:srgbClr val="FFFF00"/>
                                      </p:to>
                                    </p:animClr>
                                    <p:set>
                                      <p:cBhvr>
                                        <p:cTn id="7" dur="10" fill="hold"/>
                                        <p:tgtEl>
                                          <p:spTgt spid="442388"/>
                                        </p:tgtEl>
                                        <p:attrNameLst>
                                          <p:attrName>fill.type</p:attrName>
                                        </p:attrNameLst>
                                      </p:cBhvr>
                                      <p:to>
                                        <p:strVal val="solid"/>
                                      </p:to>
                                    </p:set>
                                    <p:set>
                                      <p:cBhvr>
                                        <p:cTn id="8" dur="10" fill="hold"/>
                                        <p:tgtEl>
                                          <p:spTgt spid="44238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24"/>
          <p:cNvSpPr>
            <a:spLocks noChangeArrowheads="1"/>
          </p:cNvSpPr>
          <p:nvPr/>
        </p:nvSpPr>
        <p:spPr bwMode="auto">
          <a:xfrm>
            <a:off x="1179513" y="1765300"/>
            <a:ext cx="6777037" cy="2181225"/>
          </a:xfrm>
          <a:prstGeom prst="rect">
            <a:avLst/>
          </a:prstGeom>
          <a:solidFill>
            <a:schemeClr val="accent1"/>
          </a:solidFill>
          <a:ln w="38100">
            <a:solidFill>
              <a:schemeClr val="tx1"/>
            </a:solidFill>
            <a:miter lim="800000"/>
            <a:headEnd/>
            <a:tailEnd/>
          </a:ln>
        </p:spPr>
        <p:txBody>
          <a:bodyPr wrap="none" anchor="ctr"/>
          <a:lstStyle/>
          <a:p>
            <a:endParaRPr lang="ru-RU"/>
          </a:p>
        </p:txBody>
      </p:sp>
      <p:pic>
        <p:nvPicPr>
          <p:cNvPr id="108547" name="Picture 334" descr="addin_tmp"/>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85775" y="1941513"/>
            <a:ext cx="49688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250" descr="addin_tmp"/>
          <p:cNvPicPr>
            <a:picLocks noChangeAspect="1" noChangeArrowheads="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85775" y="3236913"/>
            <a:ext cx="57467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Line 337"/>
          <p:cNvSpPr>
            <a:spLocks noChangeShapeType="1"/>
          </p:cNvSpPr>
          <p:nvPr/>
        </p:nvSpPr>
        <p:spPr bwMode="auto">
          <a:xfrm flipH="1">
            <a:off x="415925" y="2292350"/>
            <a:ext cx="7127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50" name="Line 337"/>
          <p:cNvSpPr>
            <a:spLocks noChangeShapeType="1"/>
          </p:cNvSpPr>
          <p:nvPr/>
        </p:nvSpPr>
        <p:spPr bwMode="auto">
          <a:xfrm flipH="1">
            <a:off x="415925" y="3613150"/>
            <a:ext cx="71278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51" name="Oval 350"/>
          <p:cNvSpPr>
            <a:spLocks noChangeArrowheads="1"/>
          </p:cNvSpPr>
          <p:nvPr/>
        </p:nvSpPr>
        <p:spPr bwMode="auto">
          <a:xfrm>
            <a:off x="719138" y="2430463"/>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8552" name="Oval 351"/>
          <p:cNvSpPr>
            <a:spLocks noChangeArrowheads="1"/>
          </p:cNvSpPr>
          <p:nvPr/>
        </p:nvSpPr>
        <p:spPr bwMode="auto">
          <a:xfrm>
            <a:off x="719138" y="2759075"/>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8553" name="Oval 352"/>
          <p:cNvSpPr>
            <a:spLocks noChangeArrowheads="1"/>
          </p:cNvSpPr>
          <p:nvPr/>
        </p:nvSpPr>
        <p:spPr bwMode="auto">
          <a:xfrm>
            <a:off x="719138" y="3040063"/>
            <a:ext cx="88900" cy="88900"/>
          </a:xfrm>
          <a:prstGeom prst="ellipse">
            <a:avLst/>
          </a:prstGeom>
          <a:solidFill>
            <a:schemeClr val="tx1"/>
          </a:solidFill>
          <a:ln w="9525">
            <a:solidFill>
              <a:schemeClr val="tx1"/>
            </a:solidFill>
            <a:round/>
            <a:headEnd/>
            <a:tailEnd/>
          </a:ln>
        </p:spPr>
        <p:txBody>
          <a:bodyPr wrap="none" anchor="ctr"/>
          <a:lstStyle/>
          <a:p>
            <a:endParaRPr lang="ru-RU"/>
          </a:p>
        </p:txBody>
      </p:sp>
      <p:sp>
        <p:nvSpPr>
          <p:cNvPr id="108554" name="Rectangle 2"/>
          <p:cNvSpPr>
            <a:spLocks noGrp="1" noChangeArrowheads="1"/>
          </p:cNvSpPr>
          <p:nvPr>
            <p:ph type="title" idx="4294967295"/>
          </p:nvPr>
        </p:nvSpPr>
        <p:spPr/>
        <p:txBody>
          <a:bodyPr/>
          <a:lstStyle/>
          <a:p>
            <a:r>
              <a:rPr lang="en-US" smtClean="0"/>
              <a:t>Reconstruction</a:t>
            </a:r>
          </a:p>
        </p:txBody>
      </p:sp>
      <p:grpSp>
        <p:nvGrpSpPr>
          <p:cNvPr id="108555" name="Group 5"/>
          <p:cNvGrpSpPr>
            <a:grpSpLocks/>
          </p:cNvGrpSpPr>
          <p:nvPr/>
        </p:nvGrpSpPr>
        <p:grpSpPr bwMode="auto">
          <a:xfrm>
            <a:off x="3194050" y="2933700"/>
            <a:ext cx="1168400" cy="812800"/>
            <a:chOff x="1888" y="1872"/>
            <a:chExt cx="736" cy="512"/>
          </a:xfrm>
        </p:grpSpPr>
        <p:sp>
          <p:nvSpPr>
            <p:cNvPr id="108586" name="Rectangle 6"/>
            <p:cNvSpPr>
              <a:spLocks noChangeArrowheads="1"/>
            </p:cNvSpPr>
            <p:nvPr/>
          </p:nvSpPr>
          <p:spPr bwMode="auto">
            <a:xfrm>
              <a:off x="1888" y="1872"/>
              <a:ext cx="736" cy="512"/>
            </a:xfrm>
            <a:prstGeom prst="rect">
              <a:avLst/>
            </a:prstGeom>
            <a:solidFill>
              <a:schemeClr val="bg1"/>
            </a:solidFill>
            <a:ln w="9525">
              <a:solidFill>
                <a:schemeClr val="tx1"/>
              </a:solidFill>
              <a:miter lim="800000"/>
              <a:headEnd/>
              <a:tailEnd/>
            </a:ln>
          </p:spPr>
          <p:txBody>
            <a:bodyPr wrap="none" anchor="ctr"/>
            <a:lstStyle/>
            <a:p>
              <a:endParaRPr lang="ru-RU"/>
            </a:p>
          </p:txBody>
        </p:sp>
        <p:sp>
          <p:nvSpPr>
            <p:cNvPr id="108587" name="Text Box 7"/>
            <p:cNvSpPr txBox="1">
              <a:spLocks noChangeArrowheads="1"/>
            </p:cNvSpPr>
            <p:nvPr/>
          </p:nvSpPr>
          <p:spPr bwMode="auto">
            <a:xfrm>
              <a:off x="1926" y="1900"/>
              <a:ext cx="66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Memory</a:t>
              </a:r>
            </a:p>
          </p:txBody>
        </p:sp>
        <p:sp>
          <p:nvSpPr>
            <p:cNvPr id="108588" name="Line 8"/>
            <p:cNvSpPr>
              <a:spLocks noChangeShapeType="1"/>
            </p:cNvSpPr>
            <p:nvPr/>
          </p:nvSpPr>
          <p:spPr bwMode="auto">
            <a:xfrm>
              <a:off x="198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89" name="Line 9"/>
            <p:cNvSpPr>
              <a:spLocks noChangeShapeType="1"/>
            </p:cNvSpPr>
            <p:nvPr/>
          </p:nvSpPr>
          <p:spPr bwMode="auto">
            <a:xfrm>
              <a:off x="206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90" name="Line 10"/>
            <p:cNvSpPr>
              <a:spLocks noChangeShapeType="1"/>
            </p:cNvSpPr>
            <p:nvPr/>
          </p:nvSpPr>
          <p:spPr bwMode="auto">
            <a:xfrm>
              <a:off x="2144"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91" name="Line 11"/>
            <p:cNvSpPr>
              <a:spLocks noChangeShapeType="1"/>
            </p:cNvSpPr>
            <p:nvPr/>
          </p:nvSpPr>
          <p:spPr bwMode="auto">
            <a:xfrm>
              <a:off x="221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92" name="Line 12"/>
            <p:cNvSpPr>
              <a:spLocks noChangeShapeType="1"/>
            </p:cNvSpPr>
            <p:nvPr/>
          </p:nvSpPr>
          <p:spPr bwMode="auto">
            <a:xfrm>
              <a:off x="229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93" name="Line 13"/>
            <p:cNvSpPr>
              <a:spLocks noChangeShapeType="1"/>
            </p:cNvSpPr>
            <p:nvPr/>
          </p:nvSpPr>
          <p:spPr bwMode="auto">
            <a:xfrm>
              <a:off x="237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94" name="Line 14"/>
            <p:cNvSpPr>
              <a:spLocks noChangeShapeType="1"/>
            </p:cNvSpPr>
            <p:nvPr/>
          </p:nvSpPr>
          <p:spPr bwMode="auto">
            <a:xfrm>
              <a:off x="2456"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95" name="Line 15"/>
            <p:cNvSpPr>
              <a:spLocks noChangeShapeType="1"/>
            </p:cNvSpPr>
            <p:nvPr/>
          </p:nvSpPr>
          <p:spPr bwMode="auto">
            <a:xfrm>
              <a:off x="2528" y="2152"/>
              <a:ext cx="0" cy="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08556" name="Rectangle 16"/>
          <p:cNvSpPr>
            <a:spLocks noChangeArrowheads="1"/>
          </p:cNvSpPr>
          <p:nvPr/>
        </p:nvSpPr>
        <p:spPr bwMode="auto">
          <a:xfrm>
            <a:off x="1924050" y="1955800"/>
            <a:ext cx="2425700" cy="8128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8557" name="Text Box 17"/>
          <p:cNvSpPr txBox="1">
            <a:spLocks noChangeArrowheads="1"/>
          </p:cNvSpPr>
          <p:nvPr/>
        </p:nvSpPr>
        <p:spPr bwMode="auto">
          <a:xfrm>
            <a:off x="2098675" y="2012950"/>
            <a:ext cx="2101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CTF</a:t>
            </a:r>
          </a:p>
          <a:p>
            <a:pPr algn="ctr" eaLnBrk="1" hangingPunct="1"/>
            <a:r>
              <a:rPr lang="en-US"/>
              <a:t>(Support recovery)</a:t>
            </a:r>
          </a:p>
        </p:txBody>
      </p:sp>
      <p:pic>
        <p:nvPicPr>
          <p:cNvPr id="108558" name="Picture 18" descr="File:Heart left-highlight jon 01.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3675" y="2055813"/>
            <a:ext cx="257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9" name="Rectangle 19"/>
          <p:cNvSpPr>
            <a:spLocks noChangeArrowheads="1"/>
          </p:cNvSpPr>
          <p:nvPr/>
        </p:nvSpPr>
        <p:spPr bwMode="auto">
          <a:xfrm>
            <a:off x="4692650" y="1955800"/>
            <a:ext cx="1168400" cy="17653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8560" name="Text Box 20"/>
          <p:cNvSpPr txBox="1">
            <a:spLocks noChangeArrowheads="1"/>
          </p:cNvSpPr>
          <p:nvPr/>
        </p:nvSpPr>
        <p:spPr bwMode="auto">
          <a:xfrm>
            <a:off x="4619625" y="2381250"/>
            <a:ext cx="13112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DSP</a:t>
            </a:r>
          </a:p>
          <a:p>
            <a:pPr algn="ctr" eaLnBrk="1" hangingPunct="1"/>
            <a:endParaRPr lang="en-US"/>
          </a:p>
          <a:p>
            <a:pPr algn="ctr" eaLnBrk="1" hangingPunct="1"/>
            <a:r>
              <a:rPr lang="en-US"/>
              <a:t>(Baseband)</a:t>
            </a:r>
          </a:p>
        </p:txBody>
      </p:sp>
      <p:sp>
        <p:nvSpPr>
          <p:cNvPr id="443415" name="Rectangle 23"/>
          <p:cNvSpPr>
            <a:spLocks noChangeArrowheads="1"/>
          </p:cNvSpPr>
          <p:nvPr/>
        </p:nvSpPr>
        <p:spPr bwMode="auto">
          <a:xfrm>
            <a:off x="6197600" y="1955800"/>
            <a:ext cx="1517650" cy="1765300"/>
          </a:xfrm>
          <a:prstGeom prst="rect">
            <a:avLst/>
          </a:prstGeom>
          <a:solidFill>
            <a:schemeClr val="bg1"/>
          </a:solidFill>
          <a:ln w="9525">
            <a:solidFill>
              <a:schemeClr val="tx1"/>
            </a:solidFill>
            <a:miter lim="800000"/>
            <a:headEnd/>
            <a:tailEnd/>
          </a:ln>
        </p:spPr>
        <p:txBody>
          <a:bodyPr wrap="none" anchor="ctr"/>
          <a:lstStyle/>
          <a:p>
            <a:endParaRPr lang="ru-RU"/>
          </a:p>
        </p:txBody>
      </p:sp>
      <p:sp>
        <p:nvSpPr>
          <p:cNvPr id="108562" name="Text Box 24"/>
          <p:cNvSpPr txBox="1">
            <a:spLocks noChangeArrowheads="1"/>
          </p:cNvSpPr>
          <p:nvPr/>
        </p:nvSpPr>
        <p:spPr bwMode="auto">
          <a:xfrm>
            <a:off x="6332538" y="2241550"/>
            <a:ext cx="1231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a:t>Analog</a:t>
            </a:r>
          </a:p>
          <a:p>
            <a:pPr algn="ctr" eaLnBrk="1" hangingPunct="1"/>
            <a:r>
              <a:rPr lang="en-US"/>
              <a:t>Back-end</a:t>
            </a:r>
          </a:p>
          <a:p>
            <a:pPr algn="ctr" eaLnBrk="1" hangingPunct="1"/>
            <a:endParaRPr lang="en-US"/>
          </a:p>
          <a:p>
            <a:pPr algn="ctr" eaLnBrk="1" hangingPunct="1"/>
            <a:r>
              <a:rPr lang="en-US"/>
              <a:t>(Realtime)</a:t>
            </a:r>
          </a:p>
        </p:txBody>
      </p:sp>
      <p:sp>
        <p:nvSpPr>
          <p:cNvPr id="108563" name="Text Box 25"/>
          <p:cNvSpPr txBox="1">
            <a:spLocks noChangeArrowheads="1"/>
          </p:cNvSpPr>
          <p:nvPr/>
        </p:nvSpPr>
        <p:spPr bwMode="auto">
          <a:xfrm>
            <a:off x="2847975" y="1304925"/>
            <a:ext cx="2779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High-level architecture</a:t>
            </a:r>
          </a:p>
        </p:txBody>
      </p:sp>
      <p:sp>
        <p:nvSpPr>
          <p:cNvPr id="108564" name="Rectangle 26"/>
          <p:cNvSpPr>
            <a:spLocks noChangeArrowheads="1"/>
          </p:cNvSpPr>
          <p:nvPr/>
        </p:nvSpPr>
        <p:spPr bwMode="auto">
          <a:xfrm>
            <a:off x="1924050" y="3251200"/>
            <a:ext cx="1066800" cy="495300"/>
          </a:xfrm>
          <a:prstGeom prst="rect">
            <a:avLst/>
          </a:prstGeom>
          <a:solidFill>
            <a:schemeClr val="bg1"/>
          </a:solidFill>
          <a:ln w="9525">
            <a:solidFill>
              <a:schemeClr val="tx1"/>
            </a:solidFill>
            <a:miter lim="800000"/>
            <a:headEnd/>
            <a:tailEnd/>
          </a:ln>
        </p:spPr>
        <p:txBody>
          <a:bodyPr wrap="none" anchor="ctr"/>
          <a:lstStyle/>
          <a:p>
            <a:pPr algn="ctr"/>
            <a:endParaRPr lang="ru-RU"/>
          </a:p>
        </p:txBody>
      </p:sp>
      <p:sp>
        <p:nvSpPr>
          <p:cNvPr id="108565" name="Text Box 27"/>
          <p:cNvSpPr txBox="1">
            <a:spLocks noChangeArrowheads="1"/>
          </p:cNvSpPr>
          <p:nvPr/>
        </p:nvSpPr>
        <p:spPr bwMode="auto">
          <a:xfrm>
            <a:off x="1920875" y="3308350"/>
            <a:ext cx="1046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a:t>Detector</a:t>
            </a:r>
          </a:p>
        </p:txBody>
      </p:sp>
      <p:sp>
        <p:nvSpPr>
          <p:cNvPr id="108566" name="Line 218"/>
          <p:cNvSpPr>
            <a:spLocks noChangeShapeType="1"/>
          </p:cNvSpPr>
          <p:nvPr/>
        </p:nvSpPr>
        <p:spPr bwMode="auto">
          <a:xfrm>
            <a:off x="7953375" y="2860675"/>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08567" name="Picture 221" descr="addin_tmp"/>
          <p:cNvPicPr>
            <a:picLocks noChangeAspect="1" noChangeArrowheads="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8053388" y="2532063"/>
            <a:ext cx="3619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8" name="Line 337"/>
          <p:cNvSpPr>
            <a:spLocks noChangeShapeType="1"/>
          </p:cNvSpPr>
          <p:nvPr/>
        </p:nvSpPr>
        <p:spPr bwMode="auto">
          <a:xfrm flipH="1">
            <a:off x="4356100" y="23876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69" name="Line 337"/>
          <p:cNvSpPr>
            <a:spLocks noChangeShapeType="1"/>
          </p:cNvSpPr>
          <p:nvPr/>
        </p:nvSpPr>
        <p:spPr bwMode="auto">
          <a:xfrm flipH="1">
            <a:off x="4356100" y="31115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70" name="Line 337"/>
          <p:cNvSpPr>
            <a:spLocks noChangeShapeType="1"/>
          </p:cNvSpPr>
          <p:nvPr/>
        </p:nvSpPr>
        <p:spPr bwMode="auto">
          <a:xfrm flipH="1">
            <a:off x="4356100" y="32639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71" name="Line 337"/>
          <p:cNvSpPr>
            <a:spLocks noChangeShapeType="1"/>
          </p:cNvSpPr>
          <p:nvPr/>
        </p:nvSpPr>
        <p:spPr bwMode="auto">
          <a:xfrm flipH="1">
            <a:off x="4356100" y="34036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72" name="Line 337"/>
          <p:cNvSpPr>
            <a:spLocks noChangeShapeType="1"/>
          </p:cNvSpPr>
          <p:nvPr/>
        </p:nvSpPr>
        <p:spPr bwMode="auto">
          <a:xfrm flipH="1">
            <a:off x="4356100" y="354330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73" name="Line 337"/>
          <p:cNvSpPr>
            <a:spLocks noChangeShapeType="1"/>
          </p:cNvSpPr>
          <p:nvPr/>
        </p:nvSpPr>
        <p:spPr bwMode="auto">
          <a:xfrm flipH="1">
            <a:off x="5848350" y="26098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74" name="Line 337"/>
          <p:cNvSpPr>
            <a:spLocks noChangeShapeType="1"/>
          </p:cNvSpPr>
          <p:nvPr/>
        </p:nvSpPr>
        <p:spPr bwMode="auto">
          <a:xfrm flipH="1">
            <a:off x="5848350" y="27622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75" name="Line 337"/>
          <p:cNvSpPr>
            <a:spLocks noChangeShapeType="1"/>
          </p:cNvSpPr>
          <p:nvPr/>
        </p:nvSpPr>
        <p:spPr bwMode="auto">
          <a:xfrm flipH="1">
            <a:off x="5848350" y="29019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76" name="Line 337"/>
          <p:cNvSpPr>
            <a:spLocks noChangeShapeType="1"/>
          </p:cNvSpPr>
          <p:nvPr/>
        </p:nvSpPr>
        <p:spPr bwMode="auto">
          <a:xfrm flipH="1">
            <a:off x="5848350" y="3041650"/>
            <a:ext cx="350838"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443454" name="Text Box 62"/>
          <p:cNvSpPr txBox="1">
            <a:spLocks noChangeArrowheads="1"/>
          </p:cNvSpPr>
          <p:nvPr/>
        </p:nvSpPr>
        <p:spPr bwMode="auto">
          <a:xfrm>
            <a:off x="669925" y="4683125"/>
            <a:ext cx="8108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just" eaLnBrk="1" hangingPunct="1"/>
            <a:r>
              <a:rPr lang="en-US" sz="2000"/>
              <a:t>Can reconstruct:</a:t>
            </a:r>
          </a:p>
          <a:p>
            <a:pPr algn="just" eaLnBrk="1" hangingPunct="1">
              <a:buSzPct val="75000"/>
              <a:buFontTx/>
              <a:buBlip>
                <a:blip r:embed="rId11"/>
              </a:buBlip>
            </a:pPr>
            <a:r>
              <a:rPr lang="en-US" sz="2000"/>
              <a:t> The original analog input exactly                      (without noise)</a:t>
            </a:r>
          </a:p>
          <a:p>
            <a:pPr algn="just" eaLnBrk="1" hangingPunct="1">
              <a:buSzPct val="75000"/>
              <a:buFontTx/>
              <a:buBlip>
                <a:blip r:embed="rId11"/>
              </a:buBlip>
            </a:pPr>
            <a:r>
              <a:rPr lang="en-US" sz="2000"/>
              <a:t> Improve SNR for noisy inputs, due to rejection of out-of-band noise</a:t>
            </a:r>
          </a:p>
          <a:p>
            <a:pPr algn="just" eaLnBrk="1" hangingPunct="1">
              <a:buSzPct val="75000"/>
              <a:buFontTx/>
              <a:buBlip>
                <a:blip r:embed="rId11"/>
              </a:buBlip>
            </a:pPr>
            <a:r>
              <a:rPr lang="en-US" sz="2000"/>
              <a:t> Any band of interest, modulated on any desired carrier frequency</a:t>
            </a:r>
          </a:p>
        </p:txBody>
      </p:sp>
      <p:pic>
        <p:nvPicPr>
          <p:cNvPr id="443457" name="Picture 65" descr="addin_tmp"/>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4833938" y="5072063"/>
            <a:ext cx="1173162"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79" name="Group 57"/>
          <p:cNvGrpSpPr>
            <a:grpSpLocks/>
          </p:cNvGrpSpPr>
          <p:nvPr/>
        </p:nvGrpSpPr>
        <p:grpSpPr bwMode="auto">
          <a:xfrm>
            <a:off x="1239838" y="2354263"/>
            <a:ext cx="1955800" cy="1165225"/>
            <a:chOff x="961" y="1483"/>
            <a:chExt cx="1232" cy="734"/>
          </a:xfrm>
        </p:grpSpPr>
        <p:sp>
          <p:nvSpPr>
            <p:cNvPr id="108580" name="Line 337"/>
            <p:cNvSpPr>
              <a:spLocks noChangeShapeType="1"/>
            </p:cNvSpPr>
            <p:nvPr/>
          </p:nvSpPr>
          <p:spPr bwMode="auto">
            <a:xfrm flipH="1">
              <a:off x="1136" y="1487"/>
              <a:ext cx="254"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81" name="Line 262"/>
            <p:cNvSpPr>
              <a:spLocks noChangeShapeType="1"/>
            </p:cNvSpPr>
            <p:nvPr/>
          </p:nvSpPr>
          <p:spPr bwMode="auto">
            <a:xfrm>
              <a:off x="1145" y="1483"/>
              <a:ext cx="0" cy="73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82" name="Line 337"/>
            <p:cNvSpPr>
              <a:spLocks noChangeShapeType="1"/>
            </p:cNvSpPr>
            <p:nvPr/>
          </p:nvSpPr>
          <p:spPr bwMode="auto">
            <a:xfrm flipH="1">
              <a:off x="1145" y="2208"/>
              <a:ext cx="248"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83" name="Line 337"/>
            <p:cNvSpPr>
              <a:spLocks noChangeShapeType="1"/>
            </p:cNvSpPr>
            <p:nvPr/>
          </p:nvSpPr>
          <p:spPr bwMode="auto">
            <a:xfrm flipH="1">
              <a:off x="1146" y="1928"/>
              <a:ext cx="1047"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he-IL"/>
            </a:p>
          </p:txBody>
        </p:sp>
        <p:sp>
          <p:nvSpPr>
            <p:cNvPr id="108584" name="Line 337"/>
            <p:cNvSpPr>
              <a:spLocks noChangeShapeType="1"/>
            </p:cNvSpPr>
            <p:nvPr/>
          </p:nvSpPr>
          <p:spPr bwMode="auto">
            <a:xfrm flipH="1">
              <a:off x="961" y="1866"/>
              <a:ext cx="1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08585" name="Line 337"/>
            <p:cNvSpPr>
              <a:spLocks noChangeShapeType="1"/>
            </p:cNvSpPr>
            <p:nvPr/>
          </p:nvSpPr>
          <p:spPr bwMode="auto">
            <a:xfrm flipH="1">
              <a:off x="1012" y="1794"/>
              <a:ext cx="65" cy="161"/>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52" name="Text Box 5"/>
          <p:cNvSpPr txBox="1">
            <a:spLocks noChangeArrowheads="1"/>
          </p:cNvSpPr>
          <p:nvPr/>
        </p:nvSpPr>
        <p:spPr bwMode="auto">
          <a:xfrm>
            <a:off x="7265988" y="1190625"/>
            <a:ext cx="1957139"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‘07-’10</a:t>
            </a:r>
            <a:endParaRPr lang="en-US" sz="1200" b="1" dirty="0">
              <a:solidFill>
                <a:srgbClr val="CC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mph" presetSubtype="2" fill="hold" nodeType="withEffect">
                                  <p:stCondLst>
                                    <p:cond delay="0"/>
                                  </p:stCondLst>
                                  <p:childTnLst>
                                    <p:animClr clrSpc="rgb" dir="cw">
                                      <p:cBhvr>
                                        <p:cTn id="6" dur="500" fill="hold"/>
                                        <p:tgtEl>
                                          <p:spTgt spid="443415"/>
                                        </p:tgtEl>
                                        <p:attrNameLst>
                                          <p:attrName>fillcolor</p:attrName>
                                        </p:attrNameLst>
                                      </p:cBhvr>
                                      <p:to>
                                        <a:srgbClr val="FFFF00"/>
                                      </p:to>
                                    </p:animClr>
                                    <p:set>
                                      <p:cBhvr>
                                        <p:cTn id="7" dur="500" fill="hold"/>
                                        <p:tgtEl>
                                          <p:spTgt spid="443415"/>
                                        </p:tgtEl>
                                        <p:attrNameLst>
                                          <p:attrName>fill.type</p:attrName>
                                        </p:attrNameLst>
                                      </p:cBhvr>
                                      <p:to>
                                        <p:strVal val="solid"/>
                                      </p:to>
                                    </p:set>
                                    <p:set>
                                      <p:cBhvr>
                                        <p:cTn id="8" dur="500" fill="hold"/>
                                        <p:tgtEl>
                                          <p:spTgt spid="443415"/>
                                        </p:tgtEl>
                                        <p:attrNameLst>
                                          <p:attrName>fill.on</p:attrName>
                                        </p:attrNameLst>
                                      </p:cBhvr>
                                      <p:to>
                                        <p:strVal val="true"/>
                                      </p:to>
                                    </p:set>
                                  </p:childTnLst>
                                </p:cTn>
                              </p:par>
                            </p:childTnLst>
                          </p:cTn>
                        </p:par>
                        <p:par>
                          <p:cTn id="9" fill="hold" nodeType="afterGroup">
                            <p:stCondLst>
                              <p:cond delay="500"/>
                            </p:stCondLst>
                            <p:childTnLst>
                              <p:par>
                                <p:cTn id="10" presetID="1" presetClass="entr" presetSubtype="0" fill="hold" nodeType="afterEffect">
                                  <p:stCondLst>
                                    <p:cond delay="0"/>
                                  </p:stCondLst>
                                  <p:childTnLst>
                                    <p:set>
                                      <p:cBhvr>
                                        <p:cTn id="11" dur="1" fill="hold">
                                          <p:stCondLst>
                                            <p:cond delay="0"/>
                                          </p:stCondLst>
                                        </p:cTn>
                                        <p:tgtEl>
                                          <p:spTgt spid="44345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43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smtClean="0"/>
              <a:t>Sign-Flipping Periodic Waveforms</a:t>
            </a:r>
            <a:endParaRPr lang="he-IL" smtClean="0"/>
          </a:p>
        </p:txBody>
      </p:sp>
      <p:sp>
        <p:nvSpPr>
          <p:cNvPr id="110595" name="Text Box 20"/>
          <p:cNvSpPr txBox="1">
            <a:spLocks noChangeArrowheads="1"/>
          </p:cNvSpPr>
          <p:nvPr/>
        </p:nvSpPr>
        <p:spPr bwMode="auto">
          <a:xfrm>
            <a:off x="338138" y="1635125"/>
            <a:ext cx="2884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buSzPct val="75000"/>
              <a:buFontTx/>
              <a:buBlip>
                <a:blip r:embed="rId14"/>
              </a:buBlip>
            </a:pPr>
            <a:r>
              <a:rPr lang="en-US" sz="2000">
                <a:cs typeface="Tahoma" pitchFamily="34" charset="0"/>
              </a:rPr>
              <a:t>                                        </a:t>
            </a:r>
          </a:p>
        </p:txBody>
      </p:sp>
      <p:pic>
        <p:nvPicPr>
          <p:cNvPr id="110596" name="Picture 40" descr="addin_tmp.png"/>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817938" y="1751013"/>
            <a:ext cx="88265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Text Box 94"/>
          <p:cNvSpPr txBox="1">
            <a:spLocks noChangeArrowheads="1"/>
          </p:cNvSpPr>
          <p:nvPr/>
        </p:nvSpPr>
        <p:spPr bwMode="auto">
          <a:xfrm>
            <a:off x="5648325" y="1401763"/>
            <a:ext cx="2282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dirty="0"/>
              <a:t>rectangular (signs)</a:t>
            </a:r>
          </a:p>
        </p:txBody>
      </p:sp>
      <p:sp>
        <p:nvSpPr>
          <p:cNvPr id="110598" name="Text Box 95"/>
          <p:cNvSpPr txBox="1">
            <a:spLocks noChangeArrowheads="1"/>
          </p:cNvSpPr>
          <p:nvPr/>
        </p:nvSpPr>
        <p:spPr bwMode="auto">
          <a:xfrm>
            <a:off x="5645150" y="1781175"/>
            <a:ext cx="1662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2000"/>
              <a:t>square (DFT)</a:t>
            </a:r>
          </a:p>
        </p:txBody>
      </p:sp>
      <p:pic>
        <p:nvPicPr>
          <p:cNvPr id="110599" name="Picture 101" descr="addin_tmp"/>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5272088" y="1525588"/>
            <a:ext cx="40005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103" descr="addin_tmp"/>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5251450" y="1905000"/>
            <a:ext cx="427038"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1" name="Group 212"/>
          <p:cNvGrpSpPr>
            <a:grpSpLocks/>
          </p:cNvGrpSpPr>
          <p:nvPr/>
        </p:nvGrpSpPr>
        <p:grpSpPr bwMode="auto">
          <a:xfrm>
            <a:off x="1846263" y="1706563"/>
            <a:ext cx="774700" cy="312737"/>
            <a:chOff x="942" y="3600"/>
            <a:chExt cx="488" cy="197"/>
          </a:xfrm>
        </p:grpSpPr>
        <p:sp>
          <p:nvSpPr>
            <p:cNvPr id="110623" name="Line 194"/>
            <p:cNvSpPr>
              <a:spLocks noChangeShapeType="1"/>
            </p:cNvSpPr>
            <p:nvPr/>
          </p:nvSpPr>
          <p:spPr bwMode="auto">
            <a:xfrm>
              <a:off x="942"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24" name="Line 195"/>
            <p:cNvSpPr>
              <a:spLocks noChangeShapeType="1"/>
            </p:cNvSpPr>
            <p:nvPr/>
          </p:nvSpPr>
          <p:spPr bwMode="auto">
            <a:xfrm flipV="1">
              <a:off x="1008"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25" name="Line 196"/>
            <p:cNvSpPr>
              <a:spLocks noChangeShapeType="1"/>
            </p:cNvSpPr>
            <p:nvPr/>
          </p:nvSpPr>
          <p:spPr bwMode="auto">
            <a:xfrm flipV="1">
              <a:off x="1066"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26" name="Line 197"/>
            <p:cNvSpPr>
              <a:spLocks noChangeShapeType="1"/>
            </p:cNvSpPr>
            <p:nvPr/>
          </p:nvSpPr>
          <p:spPr bwMode="auto">
            <a:xfrm>
              <a:off x="1003"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27" name="Line 198"/>
            <p:cNvSpPr>
              <a:spLocks noChangeShapeType="1"/>
            </p:cNvSpPr>
            <p:nvPr/>
          </p:nvSpPr>
          <p:spPr bwMode="auto">
            <a:xfrm>
              <a:off x="1063"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28" name="Line 199"/>
            <p:cNvSpPr>
              <a:spLocks noChangeShapeType="1"/>
            </p:cNvSpPr>
            <p:nvPr/>
          </p:nvSpPr>
          <p:spPr bwMode="auto">
            <a:xfrm flipV="1">
              <a:off x="1129"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29" name="Line 200"/>
            <p:cNvSpPr>
              <a:spLocks noChangeShapeType="1"/>
            </p:cNvSpPr>
            <p:nvPr/>
          </p:nvSpPr>
          <p:spPr bwMode="auto">
            <a:xfrm flipV="1">
              <a:off x="1187" y="3600"/>
              <a:ext cx="0" cy="19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110630" name="Line 201"/>
            <p:cNvSpPr>
              <a:spLocks noChangeShapeType="1"/>
            </p:cNvSpPr>
            <p:nvPr/>
          </p:nvSpPr>
          <p:spPr bwMode="auto">
            <a:xfrm>
              <a:off x="1124"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31" name="Line 203"/>
            <p:cNvSpPr>
              <a:spLocks noChangeShapeType="1"/>
            </p:cNvSpPr>
            <p:nvPr/>
          </p:nvSpPr>
          <p:spPr bwMode="auto">
            <a:xfrm flipV="1">
              <a:off x="1245"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32" name="Line 204"/>
            <p:cNvSpPr>
              <a:spLocks noChangeShapeType="1"/>
            </p:cNvSpPr>
            <p:nvPr/>
          </p:nvSpPr>
          <p:spPr bwMode="auto">
            <a:xfrm>
              <a:off x="1182"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33" name="Line 206"/>
            <p:cNvSpPr>
              <a:spLocks noChangeShapeType="1"/>
            </p:cNvSpPr>
            <p:nvPr/>
          </p:nvSpPr>
          <p:spPr bwMode="auto">
            <a:xfrm>
              <a:off x="1243"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34" name="Line 207"/>
            <p:cNvSpPr>
              <a:spLocks noChangeShapeType="1"/>
            </p:cNvSpPr>
            <p:nvPr/>
          </p:nvSpPr>
          <p:spPr bwMode="auto">
            <a:xfrm flipV="1">
              <a:off x="1309" y="3602"/>
              <a:ext cx="0" cy="19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110635" name="Line 208"/>
            <p:cNvSpPr>
              <a:spLocks noChangeShapeType="1"/>
            </p:cNvSpPr>
            <p:nvPr/>
          </p:nvSpPr>
          <p:spPr bwMode="auto">
            <a:xfrm flipV="1">
              <a:off x="1367"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36" name="Line 209"/>
            <p:cNvSpPr>
              <a:spLocks noChangeShapeType="1"/>
            </p:cNvSpPr>
            <p:nvPr/>
          </p:nvSpPr>
          <p:spPr bwMode="auto">
            <a:xfrm>
              <a:off x="1304"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37" name="Line 210"/>
            <p:cNvSpPr>
              <a:spLocks noChangeShapeType="1"/>
            </p:cNvSpPr>
            <p:nvPr/>
          </p:nvSpPr>
          <p:spPr bwMode="auto">
            <a:xfrm flipV="1">
              <a:off x="1425"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0638" name="Line 211"/>
            <p:cNvSpPr>
              <a:spLocks noChangeShapeType="1"/>
            </p:cNvSpPr>
            <p:nvPr/>
          </p:nvSpPr>
          <p:spPr bwMode="auto">
            <a:xfrm>
              <a:off x="1362"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10602" name="Picture 214" descr="addin_tmp"/>
          <p:cNvPicPr>
            <a:picLocks noChangeAspect="1" noChangeArrowheads="1"/>
          </p:cNvPicPr>
          <p:nvPr>
            <p:custDataLst>
              <p:tags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1804988" y="2070100"/>
            <a:ext cx="74612"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3" name="Picture 37" descr="addin_tmp.png"/>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2541588" y="2071688"/>
            <a:ext cx="169862"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4" name="Picture 36" descr="addin_tmp.png"/>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1693863" y="1404938"/>
            <a:ext cx="139541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5" name="Picture 39" descr="addin_tmp.png"/>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712788" y="1703388"/>
            <a:ext cx="762000"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 name="Straight Arrow Connector 46"/>
          <p:cNvCxnSpPr/>
          <p:nvPr/>
        </p:nvCxnSpPr>
        <p:spPr>
          <a:xfrm>
            <a:off x="3095625" y="1841500"/>
            <a:ext cx="514350" cy="1588"/>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49" name="Right Brace 48"/>
          <p:cNvSpPr/>
          <p:nvPr/>
        </p:nvSpPr>
        <p:spPr>
          <a:xfrm flipH="1">
            <a:off x="4879975" y="1473200"/>
            <a:ext cx="228600" cy="673100"/>
          </a:xfrm>
          <a:prstGeom prst="rightBrace">
            <a:avLst>
              <a:gd name="adj1" fmla="val 26388"/>
              <a:gd name="adj2" fmla="val 50000"/>
            </a:avLst>
          </a:prstGeom>
        </p:spPr>
        <p:style>
          <a:lnRef idx="1">
            <a:schemeClr val="dk1"/>
          </a:lnRef>
          <a:fillRef idx="0">
            <a:schemeClr val="dk1"/>
          </a:fillRef>
          <a:effectRef idx="0">
            <a:schemeClr val="dk1"/>
          </a:effectRef>
          <a:fontRef idx="minor">
            <a:schemeClr val="tx1"/>
          </a:fontRef>
        </p:style>
        <p:txBody>
          <a:bodyPr rtlCol="1" anchor="ctr"/>
          <a:lstStyle/>
          <a:p>
            <a:pPr algn="ctr" rtl="1">
              <a:defRPr/>
            </a:pPr>
            <a:endParaRPr lang="he-IL"/>
          </a:p>
        </p:txBody>
      </p:sp>
      <p:sp>
        <p:nvSpPr>
          <p:cNvPr id="57" name="AutoShape 10"/>
          <p:cNvSpPr>
            <a:spLocks noChangeArrowheads="1"/>
          </p:cNvSpPr>
          <p:nvPr/>
        </p:nvSpPr>
        <p:spPr bwMode="auto">
          <a:xfrm>
            <a:off x="701675" y="2530475"/>
            <a:ext cx="7850188" cy="1527175"/>
          </a:xfrm>
          <a:prstGeom prst="roundRect">
            <a:avLst>
              <a:gd name="adj" fmla="val 16667"/>
            </a:avLst>
          </a:prstGeom>
          <a:solidFill>
            <a:srgbClr val="B8C9DA"/>
          </a:solidFill>
          <a:ln w="9525">
            <a:noFill/>
            <a:round/>
            <a:headEnd/>
            <a:tailEnd/>
          </a:ln>
          <a:effectLst>
            <a:outerShdw dist="107763" dir="2700000" algn="ctr" rotWithShape="0">
              <a:schemeClr val="bg2">
                <a:alpha val="50000"/>
              </a:schemeClr>
            </a:outerShdw>
          </a:effectLst>
        </p:spPr>
        <p:txBody>
          <a:bodyPr wrap="none" anchor="ctr"/>
          <a:lstStyle/>
          <a:p>
            <a:pPr>
              <a:defRPr/>
            </a:pPr>
            <a:endParaRPr lang="en-US">
              <a:cs typeface="Arial" charset="0"/>
            </a:endParaRPr>
          </a:p>
        </p:txBody>
      </p:sp>
      <p:sp>
        <p:nvSpPr>
          <p:cNvPr id="110609" name="AutoShape 11"/>
          <p:cNvSpPr>
            <a:spLocks noChangeArrowheads="1"/>
          </p:cNvSpPr>
          <p:nvPr/>
        </p:nvSpPr>
        <p:spPr bwMode="auto">
          <a:xfrm>
            <a:off x="701675" y="2522538"/>
            <a:ext cx="7850188" cy="522287"/>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110610" name="Rectangle 12"/>
          <p:cNvSpPr>
            <a:spLocks noChangeArrowheads="1"/>
          </p:cNvSpPr>
          <p:nvPr/>
        </p:nvSpPr>
        <p:spPr bwMode="auto">
          <a:xfrm>
            <a:off x="701675" y="2786063"/>
            <a:ext cx="7850188" cy="273050"/>
          </a:xfrm>
          <a:prstGeom prst="rect">
            <a:avLst/>
          </a:prstGeom>
          <a:gradFill rotWithShape="1">
            <a:gsLst>
              <a:gs pos="0">
                <a:schemeClr val="accent2"/>
              </a:gs>
              <a:gs pos="100000">
                <a:srgbClr val="B8C9DA"/>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sp>
        <p:nvSpPr>
          <p:cNvPr id="110611" name="Text Box 9"/>
          <p:cNvSpPr txBox="1">
            <a:spLocks noChangeArrowheads="1"/>
          </p:cNvSpPr>
          <p:nvPr/>
        </p:nvSpPr>
        <p:spPr bwMode="auto">
          <a:xfrm>
            <a:off x="917575" y="2481263"/>
            <a:ext cx="75628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spcBef>
                <a:spcPct val="50000"/>
              </a:spcBef>
            </a:pPr>
            <a:r>
              <a:rPr lang="en-US" sz="2000" b="1">
                <a:solidFill>
                  <a:schemeClr val="bg1"/>
                </a:solidFill>
                <a:cs typeface="Tahoma" pitchFamily="34" charset="0"/>
              </a:rPr>
              <a:t>Theorem [Expected-RIP for MWC]</a:t>
            </a:r>
          </a:p>
        </p:txBody>
      </p:sp>
      <p:pic>
        <p:nvPicPr>
          <p:cNvPr id="110612" name="Picture 44" descr="addin_tmp.png"/>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917575" y="3081338"/>
            <a:ext cx="74644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13" name="Picture 33" descr="addin_tmp"/>
          <p:cNvPicPr>
            <a:picLocks noChangeAspect="1" noChangeArrowheads="1"/>
          </p:cNvPicPr>
          <p:nvPr>
            <p:custDataLst>
              <p:tags r:id="rId9"/>
            </p:custDataLst>
          </p:nvPr>
        </p:nvPicPr>
        <p:blipFill>
          <a:blip r:embed="rId23" cstate="print">
            <a:extLst>
              <a:ext uri="{28A0092B-C50C-407E-A947-70E740481C1C}">
                <a14:useLocalDpi xmlns:a14="http://schemas.microsoft.com/office/drawing/2010/main" val="0"/>
              </a:ext>
            </a:extLst>
          </a:blip>
          <a:srcRect/>
          <a:stretch>
            <a:fillRect/>
          </a:stretch>
        </p:blipFill>
        <p:spPr bwMode="auto">
          <a:xfrm>
            <a:off x="925513" y="3509963"/>
            <a:ext cx="7270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14" name="Text Box 5"/>
          <p:cNvSpPr txBox="1">
            <a:spLocks noChangeArrowheads="1"/>
          </p:cNvSpPr>
          <p:nvPr/>
        </p:nvSpPr>
        <p:spPr bwMode="auto">
          <a:xfrm>
            <a:off x="7419975" y="6091043"/>
            <a:ext cx="17240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a:t>
            </a:r>
            <a:r>
              <a:rPr lang="en-US" sz="1200" b="1" dirty="0" smtClean="0">
                <a:solidFill>
                  <a:srgbClr val="CC0099"/>
                </a:solidFill>
              </a:rPr>
              <a:t>‘09</a:t>
            </a:r>
            <a:endParaRPr lang="en-US" sz="1200" b="1" dirty="0">
              <a:solidFill>
                <a:srgbClr val="CC0099"/>
              </a:solidFill>
            </a:endParaRPr>
          </a:p>
        </p:txBody>
      </p:sp>
      <p:pic>
        <p:nvPicPr>
          <p:cNvPr id="70" name="Picture 4"/>
          <p:cNvPicPr>
            <a:picLocks noChangeAspect="1" noChangeArrowheads="1"/>
          </p:cNvPicPr>
          <p:nvPr/>
        </p:nvPicPr>
        <p:blipFill>
          <a:blip r:embed="rId24" cstate="print"/>
          <a:srcRect/>
          <a:stretch>
            <a:fillRect/>
          </a:stretch>
        </p:blipFill>
        <p:spPr bwMode="auto">
          <a:xfrm>
            <a:off x="230188" y="4070350"/>
            <a:ext cx="4991100" cy="2314566"/>
          </a:xfrm>
          <a:prstGeom prst="rect">
            <a:avLst/>
          </a:prstGeom>
          <a:noFill/>
          <a:ln w="9525">
            <a:noFill/>
            <a:miter lim="800000"/>
            <a:headEnd/>
            <a:tailEnd/>
          </a:ln>
          <a:effectLst>
            <a:glow rad="101600">
              <a:schemeClr val="accent4">
                <a:satMod val="175000"/>
                <a:alpha val="40000"/>
              </a:schemeClr>
            </a:glow>
          </a:effectLst>
        </p:spPr>
      </p:pic>
      <p:sp>
        <p:nvSpPr>
          <p:cNvPr id="73" name="Oval 11"/>
          <p:cNvSpPr>
            <a:spLocks noChangeArrowheads="1"/>
          </p:cNvSpPr>
          <p:nvPr/>
        </p:nvSpPr>
        <p:spPr bwMode="auto">
          <a:xfrm>
            <a:off x="2606675" y="5377956"/>
            <a:ext cx="649287" cy="26035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77" name="Rectangle 15"/>
          <p:cNvSpPr>
            <a:spLocks noChangeArrowheads="1"/>
          </p:cNvSpPr>
          <p:nvPr/>
        </p:nvSpPr>
        <p:spPr bwMode="auto">
          <a:xfrm>
            <a:off x="3765550" y="5031881"/>
            <a:ext cx="1203325" cy="3730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78" name="Rectangle 16"/>
          <p:cNvSpPr>
            <a:spLocks noChangeArrowheads="1"/>
          </p:cNvSpPr>
          <p:nvPr/>
        </p:nvSpPr>
        <p:spPr bwMode="auto">
          <a:xfrm>
            <a:off x="3765550" y="5603381"/>
            <a:ext cx="1203325" cy="198438"/>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79" name="Rectangle 17"/>
          <p:cNvSpPr>
            <a:spLocks noChangeArrowheads="1"/>
          </p:cNvSpPr>
          <p:nvPr/>
        </p:nvSpPr>
        <p:spPr bwMode="auto">
          <a:xfrm>
            <a:off x="3765550" y="6001844"/>
            <a:ext cx="1203325" cy="1984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e-IL"/>
          </a:p>
        </p:txBody>
      </p:sp>
      <p:pic>
        <p:nvPicPr>
          <p:cNvPr id="110620" name="Picture 49" descr="addin_tmp.png"/>
          <p:cNvPicPr>
            <a:picLocks noChangeAspect="1"/>
          </p:cNvPicPr>
          <p:nvPr>
            <p:custDataLst>
              <p:tags r:id="rId10"/>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5924550" y="4327525"/>
            <a:ext cx="224472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1" name="Picture 52" descr="addin_tmp.png"/>
          <p:cNvPicPr>
            <a:picLocks noChangeAspect="1"/>
          </p:cNvPicPr>
          <p:nvPr>
            <p:custDataLst>
              <p:tags r:id="rId11"/>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5943600" y="4646613"/>
            <a:ext cx="2554288"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22" name="Picture 53" descr="addin_tmp.png"/>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5943600" y="4965700"/>
            <a:ext cx="2254250"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 Box 94"/>
          <p:cNvSpPr txBox="1">
            <a:spLocks noChangeArrowheads="1"/>
          </p:cNvSpPr>
          <p:nvPr/>
        </p:nvSpPr>
        <p:spPr bwMode="auto">
          <a:xfrm>
            <a:off x="5978525" y="5313363"/>
            <a:ext cx="209172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dirty="0" err="1" smtClean="0"/>
              <a:t>ExRIP</a:t>
            </a:r>
            <a:r>
              <a:rPr lang="en-US" dirty="0" smtClean="0"/>
              <a:t> – </a:t>
            </a:r>
            <a:r>
              <a:rPr lang="en-US" dirty="0" smtClean="0"/>
              <a:t>RIP </a:t>
            </a:r>
            <a:r>
              <a:rPr lang="en-US" dirty="0" smtClean="0"/>
              <a:t>holds </a:t>
            </a:r>
          </a:p>
          <a:p>
            <a:pPr eaLnBrk="1" hangingPunct="1"/>
            <a:r>
              <a:rPr lang="en-US" dirty="0" smtClean="0"/>
              <a:t>with probability p</a:t>
            </a:r>
            <a:endParaRPr lang="en-US" dirty="0"/>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5"/>
          <p:cNvSpPr>
            <a:spLocks noGrp="1" noChangeArrowheads="1"/>
          </p:cNvSpPr>
          <p:nvPr>
            <p:ph type="title" idx="4294967295"/>
          </p:nvPr>
        </p:nvSpPr>
        <p:spPr/>
        <p:txBody>
          <a:bodyPr/>
          <a:lstStyle/>
          <a:p>
            <a:r>
              <a:rPr lang="en-US" sz="3200" smtClean="0"/>
              <a:t>Time Appearance of Mixing Waveforms</a:t>
            </a:r>
          </a:p>
        </p:txBody>
      </p:sp>
      <p:pic>
        <p:nvPicPr>
          <p:cNvPr id="56323" name="Picture 6" descr="pit_2ghz"/>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5900" y="1485900"/>
            <a:ext cx="41529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7" descr="pit_2ghz_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0100" y="1485900"/>
            <a:ext cx="41529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Rectangle 3"/>
          <p:cNvSpPr>
            <a:spLocks noChangeArrowheads="1"/>
          </p:cNvSpPr>
          <p:nvPr/>
        </p:nvSpPr>
        <p:spPr bwMode="auto">
          <a:xfrm>
            <a:off x="261938" y="4090988"/>
            <a:ext cx="856615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FontTx/>
              <a:buBlip>
                <a:blip r:embed="rId11"/>
              </a:buBlip>
            </a:pPr>
            <a:r>
              <a:rPr lang="en-US" sz="2000"/>
              <a:t>Bad news:  can’t design nice sign patterns at GHz rates </a:t>
            </a:r>
          </a:p>
          <a:p>
            <a:pPr marL="342900" indent="-342900">
              <a:lnSpc>
                <a:spcPct val="80000"/>
              </a:lnSpc>
              <a:spcBef>
                <a:spcPct val="20000"/>
              </a:spcBef>
              <a:buFontTx/>
              <a:buBlip>
                <a:blip r:embed="rId11"/>
              </a:buBlip>
            </a:pPr>
            <a:endParaRPr lang="en-US" sz="2000"/>
          </a:p>
          <a:p>
            <a:pPr marL="342900" indent="-342900">
              <a:lnSpc>
                <a:spcPct val="80000"/>
              </a:lnSpc>
              <a:spcBef>
                <a:spcPct val="20000"/>
              </a:spcBef>
              <a:buFontTx/>
              <a:buBlip>
                <a:blip r:embed="rId11"/>
              </a:buBlip>
            </a:pPr>
            <a:r>
              <a:rPr lang="en-US" sz="2000"/>
              <a:t>Good news:  only the periodicity matters !   </a:t>
            </a:r>
          </a:p>
          <a:p>
            <a:pPr marL="342900" indent="-342900">
              <a:lnSpc>
                <a:spcPct val="80000"/>
              </a:lnSpc>
              <a:spcBef>
                <a:spcPct val="20000"/>
              </a:spcBef>
              <a:buFontTx/>
              <a:buBlip>
                <a:blip r:embed="rId11"/>
              </a:buBlip>
            </a:pPr>
            <a:endParaRPr lang="en-US" sz="2000"/>
          </a:p>
          <a:p>
            <a:pPr marL="342900" indent="-342900">
              <a:lnSpc>
                <a:spcPct val="80000"/>
              </a:lnSpc>
              <a:spcBef>
                <a:spcPct val="20000"/>
              </a:spcBef>
              <a:buFontTx/>
              <a:buBlip>
                <a:blip r:embed="rId11"/>
              </a:buBlip>
            </a:pPr>
            <a:endParaRPr lang="en-US" sz="2000"/>
          </a:p>
          <a:p>
            <a:pPr marL="342900" indent="-342900">
              <a:lnSpc>
                <a:spcPct val="80000"/>
              </a:lnSpc>
              <a:spcBef>
                <a:spcPct val="20000"/>
              </a:spcBef>
              <a:buFontTx/>
              <a:buBlip>
                <a:blip r:embed="rId11"/>
              </a:buBlip>
            </a:pPr>
            <a:endParaRPr lang="en-US" sz="2000"/>
          </a:p>
          <a:p>
            <a:pPr marL="342900" indent="-342900">
              <a:lnSpc>
                <a:spcPct val="80000"/>
              </a:lnSpc>
              <a:spcBef>
                <a:spcPct val="20000"/>
              </a:spcBef>
              <a:buFontTx/>
              <a:buBlip>
                <a:blip r:embed="rId11"/>
              </a:buBlip>
            </a:pPr>
            <a:r>
              <a:rPr lang="en-US" sz="2000"/>
              <a:t>Competing approaches (pure CS) struggle with time appearance</a:t>
            </a:r>
            <a:br>
              <a:rPr lang="en-US" sz="2000"/>
            </a:br>
            <a:endParaRPr lang="en-US" sz="2000"/>
          </a:p>
        </p:txBody>
      </p:sp>
      <p:pic>
        <p:nvPicPr>
          <p:cNvPr id="56326" name="Picture 224" descr="happy-128x12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2463" y="4708525"/>
            <a:ext cx="60483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3" name="Picture 181" descr="hmm-128x12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67700" y="3962400"/>
            <a:ext cx="6032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1"/>
          <p:cNvGrpSpPr>
            <a:grpSpLocks/>
          </p:cNvGrpSpPr>
          <p:nvPr/>
        </p:nvGrpSpPr>
        <p:grpSpPr bwMode="auto">
          <a:xfrm>
            <a:off x="1630363" y="5095875"/>
            <a:ext cx="5883275" cy="658813"/>
            <a:chOff x="1192213" y="5095875"/>
            <a:chExt cx="5884862" cy="658813"/>
          </a:xfrm>
        </p:grpSpPr>
        <p:grpSp>
          <p:nvGrpSpPr>
            <p:cNvPr id="111626" name="Group 251"/>
            <p:cNvGrpSpPr>
              <a:grpSpLocks/>
            </p:cNvGrpSpPr>
            <p:nvPr/>
          </p:nvGrpSpPr>
          <p:grpSpPr bwMode="auto">
            <a:xfrm>
              <a:off x="5057775" y="5233988"/>
              <a:ext cx="906463" cy="520700"/>
              <a:chOff x="1766" y="3636"/>
              <a:chExt cx="571" cy="328"/>
            </a:xfrm>
          </p:grpSpPr>
          <p:pic>
            <p:nvPicPr>
              <p:cNvPr id="111649" name="Picture 236" descr="addin_tmp"/>
              <p:cNvPicPr>
                <a:picLocks noChangeAspect="1" noChangeArrowheads="1"/>
              </p:cNvPicPr>
              <p:nvPr>
                <p:custDataLst>
                  <p:tags r:id="rId5"/>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1766" y="3856"/>
                <a:ext cx="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50" name="Picture 237" descr="addin_tmp"/>
              <p:cNvPicPr>
                <a:picLocks noChangeAspect="1" noChangeArrowheads="1"/>
              </p:cNvPicPr>
              <p:nvPr>
                <p:custDataLst>
                  <p:tags r:id="rId6"/>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2230" y="3857"/>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51" name="AutoShape 238"/>
              <p:cNvSpPr>
                <a:spLocks noChangeArrowheads="1"/>
              </p:cNvSpPr>
              <p:nvPr/>
            </p:nvSpPr>
            <p:spPr bwMode="auto">
              <a:xfrm>
                <a:off x="1796"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1652" name="AutoShape 241"/>
              <p:cNvSpPr>
                <a:spLocks noChangeArrowheads="1"/>
              </p:cNvSpPr>
              <p:nvPr/>
            </p:nvSpPr>
            <p:spPr bwMode="auto">
              <a:xfrm>
                <a:off x="1856"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11653" name="AutoShape 242"/>
              <p:cNvSpPr>
                <a:spLocks noChangeArrowheads="1"/>
              </p:cNvSpPr>
              <p:nvPr/>
            </p:nvSpPr>
            <p:spPr bwMode="auto">
              <a:xfrm>
                <a:off x="1919"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11654" name="AutoShape 243"/>
              <p:cNvSpPr>
                <a:spLocks noChangeArrowheads="1"/>
              </p:cNvSpPr>
              <p:nvPr/>
            </p:nvSpPr>
            <p:spPr bwMode="auto">
              <a:xfrm>
                <a:off x="1979"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11655" name="AutoShape 244"/>
              <p:cNvSpPr>
                <a:spLocks noChangeArrowheads="1"/>
              </p:cNvSpPr>
              <p:nvPr/>
            </p:nvSpPr>
            <p:spPr bwMode="auto">
              <a:xfrm>
                <a:off x="2045"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11656" name="AutoShape 245"/>
              <p:cNvSpPr>
                <a:spLocks noChangeArrowheads="1"/>
              </p:cNvSpPr>
              <p:nvPr/>
            </p:nvSpPr>
            <p:spPr bwMode="auto">
              <a:xfrm>
                <a:off x="2108"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11657" name="AutoShape 246"/>
              <p:cNvSpPr>
                <a:spLocks noChangeArrowheads="1"/>
              </p:cNvSpPr>
              <p:nvPr/>
            </p:nvSpPr>
            <p:spPr bwMode="auto">
              <a:xfrm>
                <a:off x="2175" y="3636"/>
                <a:ext cx="62" cy="180"/>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11658" name="AutoShape 247"/>
              <p:cNvSpPr>
                <a:spLocks noChangeArrowheads="1"/>
              </p:cNvSpPr>
              <p:nvPr/>
            </p:nvSpPr>
            <p:spPr bwMode="auto">
              <a:xfrm>
                <a:off x="2238" y="3714"/>
                <a:ext cx="62" cy="102"/>
              </a:xfrm>
              <a:prstGeom prst="triangle">
                <a:avLst>
                  <a:gd name="adj" fmla="val 50000"/>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ru-RU"/>
              </a:p>
            </p:txBody>
          </p:sp>
          <p:sp>
            <p:nvSpPr>
              <p:cNvPr id="111659" name="Rectangle 248"/>
              <p:cNvSpPr>
                <a:spLocks noChangeArrowheads="1"/>
              </p:cNvSpPr>
              <p:nvPr/>
            </p:nvSpPr>
            <p:spPr bwMode="auto">
              <a:xfrm>
                <a:off x="1781" y="3811"/>
                <a:ext cx="547" cy="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p>
            </p:txBody>
          </p:sp>
        </p:grpSp>
        <p:pic>
          <p:nvPicPr>
            <p:cNvPr id="111627" name="Picture 258" descr="addin_tmp"/>
            <p:cNvPicPr>
              <a:picLocks noChangeAspect="1" noChangeArrowheads="1"/>
            </p:cNvPicPr>
            <p:nvPr>
              <p:custDataLst>
                <p:tags r:id="rId1"/>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316663" y="5245100"/>
              <a:ext cx="760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8" name="Picture 91" descr="addin_tmp.png"/>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1192213" y="5095875"/>
              <a:ext cx="2109787"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629" name="Group 250"/>
            <p:cNvGrpSpPr>
              <a:grpSpLocks/>
            </p:cNvGrpSpPr>
            <p:nvPr/>
          </p:nvGrpSpPr>
          <p:grpSpPr bwMode="auto">
            <a:xfrm>
              <a:off x="3698875" y="5216525"/>
              <a:ext cx="906463" cy="534988"/>
              <a:chOff x="998" y="3627"/>
              <a:chExt cx="571" cy="337"/>
            </a:xfrm>
          </p:grpSpPr>
          <p:grpSp>
            <p:nvGrpSpPr>
              <p:cNvPr id="111630" name="Group 212"/>
              <p:cNvGrpSpPr>
                <a:grpSpLocks/>
              </p:cNvGrpSpPr>
              <p:nvPr/>
            </p:nvGrpSpPr>
            <p:grpSpPr bwMode="auto">
              <a:xfrm>
                <a:off x="1024" y="3627"/>
                <a:ext cx="488" cy="197"/>
                <a:chOff x="942" y="3600"/>
                <a:chExt cx="488" cy="197"/>
              </a:xfrm>
            </p:grpSpPr>
            <p:sp>
              <p:nvSpPr>
                <p:cNvPr id="111633" name="Line 194"/>
                <p:cNvSpPr>
                  <a:spLocks noChangeShapeType="1"/>
                </p:cNvSpPr>
                <p:nvPr/>
              </p:nvSpPr>
              <p:spPr bwMode="auto">
                <a:xfrm>
                  <a:off x="942"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34" name="Line 195"/>
                <p:cNvSpPr>
                  <a:spLocks noChangeShapeType="1"/>
                </p:cNvSpPr>
                <p:nvPr/>
              </p:nvSpPr>
              <p:spPr bwMode="auto">
                <a:xfrm flipV="1">
                  <a:off x="1008"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35" name="Line 196"/>
                <p:cNvSpPr>
                  <a:spLocks noChangeShapeType="1"/>
                </p:cNvSpPr>
                <p:nvPr/>
              </p:nvSpPr>
              <p:spPr bwMode="auto">
                <a:xfrm flipV="1">
                  <a:off x="1066"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36" name="Line 197"/>
                <p:cNvSpPr>
                  <a:spLocks noChangeShapeType="1"/>
                </p:cNvSpPr>
                <p:nvPr/>
              </p:nvSpPr>
              <p:spPr bwMode="auto">
                <a:xfrm>
                  <a:off x="1003"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37" name="Line 198"/>
                <p:cNvSpPr>
                  <a:spLocks noChangeShapeType="1"/>
                </p:cNvSpPr>
                <p:nvPr/>
              </p:nvSpPr>
              <p:spPr bwMode="auto">
                <a:xfrm>
                  <a:off x="1063"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38" name="Line 199"/>
                <p:cNvSpPr>
                  <a:spLocks noChangeShapeType="1"/>
                </p:cNvSpPr>
                <p:nvPr/>
              </p:nvSpPr>
              <p:spPr bwMode="auto">
                <a:xfrm flipV="1">
                  <a:off x="1129"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39" name="Line 200"/>
                <p:cNvSpPr>
                  <a:spLocks noChangeShapeType="1"/>
                </p:cNvSpPr>
                <p:nvPr/>
              </p:nvSpPr>
              <p:spPr bwMode="auto">
                <a:xfrm flipV="1">
                  <a:off x="1187" y="3600"/>
                  <a:ext cx="0" cy="19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111640" name="Line 201"/>
                <p:cNvSpPr>
                  <a:spLocks noChangeShapeType="1"/>
                </p:cNvSpPr>
                <p:nvPr/>
              </p:nvSpPr>
              <p:spPr bwMode="auto">
                <a:xfrm>
                  <a:off x="1124"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41" name="Line 203"/>
                <p:cNvSpPr>
                  <a:spLocks noChangeShapeType="1"/>
                </p:cNvSpPr>
                <p:nvPr/>
              </p:nvSpPr>
              <p:spPr bwMode="auto">
                <a:xfrm flipV="1">
                  <a:off x="1245"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42" name="Line 204"/>
                <p:cNvSpPr>
                  <a:spLocks noChangeShapeType="1"/>
                </p:cNvSpPr>
                <p:nvPr/>
              </p:nvSpPr>
              <p:spPr bwMode="auto">
                <a:xfrm>
                  <a:off x="1182"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43" name="Line 206"/>
                <p:cNvSpPr>
                  <a:spLocks noChangeShapeType="1"/>
                </p:cNvSpPr>
                <p:nvPr/>
              </p:nvSpPr>
              <p:spPr bwMode="auto">
                <a:xfrm>
                  <a:off x="1243"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44" name="Line 207"/>
                <p:cNvSpPr>
                  <a:spLocks noChangeShapeType="1"/>
                </p:cNvSpPr>
                <p:nvPr/>
              </p:nvSpPr>
              <p:spPr bwMode="auto">
                <a:xfrm flipV="1">
                  <a:off x="1309" y="3602"/>
                  <a:ext cx="0" cy="19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sp>
              <p:nvSpPr>
                <p:cNvPr id="111645" name="Line 208"/>
                <p:cNvSpPr>
                  <a:spLocks noChangeShapeType="1"/>
                </p:cNvSpPr>
                <p:nvPr/>
              </p:nvSpPr>
              <p:spPr bwMode="auto">
                <a:xfrm flipV="1">
                  <a:off x="1367"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46" name="Line 209"/>
                <p:cNvSpPr>
                  <a:spLocks noChangeShapeType="1"/>
                </p:cNvSpPr>
                <p:nvPr/>
              </p:nvSpPr>
              <p:spPr bwMode="auto">
                <a:xfrm>
                  <a:off x="1304" y="379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47" name="Line 210"/>
                <p:cNvSpPr>
                  <a:spLocks noChangeShapeType="1"/>
                </p:cNvSpPr>
                <p:nvPr/>
              </p:nvSpPr>
              <p:spPr bwMode="auto">
                <a:xfrm flipV="1">
                  <a:off x="1425" y="3600"/>
                  <a:ext cx="0" cy="19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1648" name="Line 211"/>
                <p:cNvSpPr>
                  <a:spLocks noChangeShapeType="1"/>
                </p:cNvSpPr>
                <p:nvPr/>
              </p:nvSpPr>
              <p:spPr bwMode="auto">
                <a:xfrm>
                  <a:off x="1362" y="3600"/>
                  <a:ext cx="6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grpSp>
          <p:pic>
            <p:nvPicPr>
              <p:cNvPr id="111631" name="Picture 214" descr="addin_tmp"/>
              <p:cNvPicPr>
                <a:picLocks noChangeAspect="1" noChangeArrowheads="1"/>
              </p:cNvPicPr>
              <p:nvPr>
                <p:custDataLst>
                  <p:tags r:id="rId3"/>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998" y="3856"/>
                <a:ext cx="47" cy="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32" name="Picture 218" descr="addin_tmp"/>
              <p:cNvPicPr>
                <a:picLocks noChangeAspect="1" noChangeArrowheads="1"/>
              </p:cNvPicPr>
              <p:nvPr>
                <p:custDataLst>
                  <p:tags r:id="rId4"/>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1462" y="3857"/>
                <a:ext cx="107"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63" name="Picture 6" descr="diracs"/>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39925" y="1419225"/>
            <a:ext cx="5245100"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6325">
                                            <p:txEl>
                                              <p:pRg st="2" end="2"/>
                                            </p:txEl>
                                          </p:spTgt>
                                        </p:tgtEl>
                                        <p:attrNameLst>
                                          <p:attrName>style.visibility</p:attrName>
                                        </p:attrNameLst>
                                      </p:cBhvr>
                                      <p:to>
                                        <p:strVal val="visible"/>
                                      </p:to>
                                    </p:set>
                                    <p:animEffect transition="in" filter="wipe(left)">
                                      <p:cBhvr>
                                        <p:cTn id="7" dur="500"/>
                                        <p:tgtEl>
                                          <p:spTgt spid="5632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56326"/>
                                        </p:tgtEl>
                                        <p:attrNameLst>
                                          <p:attrName>style.visibility</p:attrName>
                                        </p:attrNameLst>
                                      </p:cBhvr>
                                      <p:to>
                                        <p:strVal val="visible"/>
                                      </p:to>
                                    </p:set>
                                    <p:animEffect transition="in" filter="wipe(left)">
                                      <p:cBhvr>
                                        <p:cTn id="13" dur="500"/>
                                        <p:tgtEl>
                                          <p:spTgt spid="56326"/>
                                        </p:tgtEl>
                                      </p:cBhvr>
                                    </p:animEffect>
                                  </p:childTnLst>
                                </p:cTn>
                              </p:par>
                              <p:par>
                                <p:cTn id="14" presetID="3" presetClass="exit" presetSubtype="10" fill="hold" nodeType="withEffect">
                                  <p:stCondLst>
                                    <p:cond delay="0"/>
                                  </p:stCondLst>
                                  <p:childTnLst>
                                    <p:animEffect transition="out" filter="blinds(horizontal)">
                                      <p:cBhvr>
                                        <p:cTn id="15" dur="500"/>
                                        <p:tgtEl>
                                          <p:spTgt spid="56324"/>
                                        </p:tgtEl>
                                      </p:cBhvr>
                                    </p:animEffect>
                                    <p:set>
                                      <p:cBhvr>
                                        <p:cTn id="16" dur="1" fill="hold">
                                          <p:stCondLst>
                                            <p:cond delay="499"/>
                                          </p:stCondLst>
                                        </p:cTn>
                                        <p:tgtEl>
                                          <p:spTgt spid="56324"/>
                                        </p:tgtEl>
                                        <p:attrNameLst>
                                          <p:attrName>style.visibility</p:attrName>
                                        </p:attrNameLst>
                                      </p:cBhvr>
                                      <p:to>
                                        <p:strVal val="hidden"/>
                                      </p:to>
                                    </p:set>
                                  </p:childTnLst>
                                </p:cTn>
                              </p:par>
                              <p:par>
                                <p:cTn id="17" presetID="3" presetClass="exit" presetSubtype="10" fill="hold" nodeType="withEffect">
                                  <p:stCondLst>
                                    <p:cond delay="0"/>
                                  </p:stCondLst>
                                  <p:childTnLst>
                                    <p:animEffect transition="out" filter="blinds(horizontal)">
                                      <p:cBhvr>
                                        <p:cTn id="18" dur="500"/>
                                        <p:tgtEl>
                                          <p:spTgt spid="56323"/>
                                        </p:tgtEl>
                                      </p:cBhvr>
                                    </p:animEffect>
                                    <p:set>
                                      <p:cBhvr>
                                        <p:cTn id="19" dur="1" fill="hold">
                                          <p:stCondLst>
                                            <p:cond delay="499"/>
                                          </p:stCondLst>
                                        </p:cTn>
                                        <p:tgtEl>
                                          <p:spTgt spid="56323"/>
                                        </p:tgtEl>
                                        <p:attrNameLst>
                                          <p:attrName>style.visibility</p:attrName>
                                        </p:attrNameLst>
                                      </p:cBhvr>
                                      <p:to>
                                        <p:strVal val="hidden"/>
                                      </p:to>
                                    </p:set>
                                  </p:childTnLst>
                                </p:cTn>
                              </p:par>
                              <p:par>
                                <p:cTn id="20" presetID="3" presetClass="entr" presetSubtype="10"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linds(horizontal)">
                                      <p:cBhvr>
                                        <p:cTn id="22" dur="500"/>
                                        <p:tgtEl>
                                          <p:spTgt spid="6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632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idx="4294967295"/>
          </p:nvPr>
        </p:nvSpPr>
        <p:spPr>
          <a:xfrm>
            <a:off x="457200" y="198438"/>
            <a:ext cx="8229600" cy="922337"/>
          </a:xfrm>
        </p:spPr>
        <p:txBody>
          <a:bodyPr/>
          <a:lstStyle/>
          <a:p>
            <a:pPr eaLnBrk="1" hangingPunct="1"/>
            <a:r>
              <a:rPr lang="en-US" sz="3800" smtClean="0"/>
              <a:t>Simulation</a:t>
            </a:r>
          </a:p>
        </p:txBody>
      </p:sp>
      <p:pic>
        <p:nvPicPr>
          <p:cNvPr id="112643" name="Picture 129" descr="addin_tmp"/>
          <p:cNvPicPr>
            <a:picLocks noChangeAspect="1" noChangeArrowheads="1"/>
          </p:cNvPicPr>
          <p:nvPr>
            <p:custDataLst>
              <p:tags r:id="rId1"/>
            </p:custDataLst>
          </p:nvPr>
        </p:nvPicPr>
        <p:blipFill>
          <a:blip r:embed="rId15" cstate="print">
            <a:extLst>
              <a:ext uri="{28A0092B-C50C-407E-A947-70E740481C1C}">
                <a14:useLocalDpi xmlns:a14="http://schemas.microsoft.com/office/drawing/2010/main" val="0"/>
              </a:ext>
            </a:extLst>
          </a:blip>
          <a:srcRect/>
          <a:stretch>
            <a:fillRect/>
          </a:stretch>
        </p:blipFill>
        <p:spPr bwMode="auto">
          <a:xfrm>
            <a:off x="3052763" y="2322513"/>
            <a:ext cx="2732087"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Line 11"/>
          <p:cNvSpPr>
            <a:spLocks noChangeShapeType="1"/>
          </p:cNvSpPr>
          <p:nvPr/>
        </p:nvSpPr>
        <p:spPr bwMode="auto">
          <a:xfrm>
            <a:off x="2311400" y="1881188"/>
            <a:ext cx="4003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2645" name="Line 12"/>
          <p:cNvSpPr>
            <a:spLocks noChangeShapeType="1"/>
          </p:cNvSpPr>
          <p:nvPr/>
        </p:nvSpPr>
        <p:spPr bwMode="auto">
          <a:xfrm>
            <a:off x="4316413" y="1881188"/>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12646" name="Picture 122" descr="addin_tmp"/>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6356350" y="2097088"/>
            <a:ext cx="941388"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37" descr="addin_tmp"/>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4275138" y="2124075"/>
            <a:ext cx="7937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128" descr="addin_tmp"/>
          <p:cNvPicPr>
            <a:picLocks noChangeAspect="1" noChangeArrowheads="1"/>
          </p:cNvPicPr>
          <p:nvPr>
            <p:custDataLst>
              <p:tags r:id="rId4"/>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8372475" y="1797050"/>
            <a:ext cx="8890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125" descr="addin_tmp"/>
          <p:cNvPicPr>
            <a:picLocks noChangeAspect="1" noChangeArrowheads="1"/>
          </p:cNvPicPr>
          <p:nvPr>
            <p:custDataLst>
              <p:tags r:id="rId5"/>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7818438" y="2079625"/>
            <a:ext cx="121602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0" name="Line 13"/>
          <p:cNvSpPr>
            <a:spLocks noChangeShapeType="1"/>
          </p:cNvSpPr>
          <p:nvPr/>
        </p:nvSpPr>
        <p:spPr bwMode="auto">
          <a:xfrm>
            <a:off x="7986713" y="1881188"/>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2651" name="Line 6"/>
          <p:cNvSpPr>
            <a:spLocks noChangeShapeType="1"/>
          </p:cNvSpPr>
          <p:nvPr/>
        </p:nvSpPr>
        <p:spPr bwMode="auto">
          <a:xfrm>
            <a:off x="6615113" y="1963738"/>
            <a:ext cx="42703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2652" name="Rectangle 15"/>
          <p:cNvSpPr>
            <a:spLocks noChangeArrowheads="1"/>
          </p:cNvSpPr>
          <p:nvPr/>
        </p:nvSpPr>
        <p:spPr bwMode="auto">
          <a:xfrm>
            <a:off x="5275263" y="1363663"/>
            <a:ext cx="163512" cy="517525"/>
          </a:xfrm>
          <a:prstGeom prst="rect">
            <a:avLst/>
          </a:prstGeom>
          <a:solidFill>
            <a:srgbClr val="FF0000"/>
          </a:solidFill>
          <a:ln w="19050">
            <a:solidFill>
              <a:schemeClr val="tx1"/>
            </a:solidFill>
            <a:miter lim="800000"/>
            <a:headEnd/>
            <a:tailEnd/>
          </a:ln>
        </p:spPr>
        <p:txBody>
          <a:bodyPr wrap="none" anchor="ctr"/>
          <a:lstStyle/>
          <a:p>
            <a:pPr algn="ctr"/>
            <a:endParaRPr lang="ru-RU"/>
          </a:p>
        </p:txBody>
      </p:sp>
      <p:sp>
        <p:nvSpPr>
          <p:cNvPr id="112653" name="AutoShape 16"/>
          <p:cNvSpPr>
            <a:spLocks noChangeArrowheads="1"/>
          </p:cNvSpPr>
          <p:nvPr/>
        </p:nvSpPr>
        <p:spPr bwMode="auto">
          <a:xfrm>
            <a:off x="7597775" y="1384300"/>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12654" name="AutoShape 17"/>
          <p:cNvSpPr>
            <a:spLocks noChangeArrowheads="1"/>
          </p:cNvSpPr>
          <p:nvPr/>
        </p:nvSpPr>
        <p:spPr bwMode="auto">
          <a:xfrm rot="10800000">
            <a:off x="6665913" y="1404938"/>
            <a:ext cx="334962"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12655" name="Group 42"/>
          <p:cNvGrpSpPr>
            <a:grpSpLocks/>
          </p:cNvGrpSpPr>
          <p:nvPr/>
        </p:nvGrpSpPr>
        <p:grpSpPr bwMode="auto">
          <a:xfrm>
            <a:off x="6091238" y="1684338"/>
            <a:ext cx="660400" cy="387350"/>
            <a:chOff x="1361" y="1451"/>
            <a:chExt cx="416" cy="244"/>
          </a:xfrm>
        </p:grpSpPr>
        <p:sp>
          <p:nvSpPr>
            <p:cNvPr id="112674" name="Text Box 43"/>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12675" name="Text Box 44"/>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12656" name="Line 13"/>
          <p:cNvSpPr>
            <a:spLocks noChangeShapeType="1"/>
          </p:cNvSpPr>
          <p:nvPr/>
        </p:nvSpPr>
        <p:spPr bwMode="auto">
          <a:xfrm>
            <a:off x="652463" y="1881188"/>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12657" name="Picture 46" descr="addin_tmp"/>
          <p:cNvPicPr>
            <a:picLocks noChangeAspect="1" noChangeArrowheads="1"/>
          </p:cNvPicPr>
          <p:nvPr>
            <p:custDataLst>
              <p:tags r:id="rId6"/>
            </p:custDataLst>
          </p:nvPr>
        </p:nvPicPr>
        <p:blipFill>
          <a:blip r:embed="rId20" cstate="print">
            <a:extLst>
              <a:ext uri="{28A0092B-C50C-407E-A947-70E740481C1C}">
                <a14:useLocalDpi xmlns:a14="http://schemas.microsoft.com/office/drawing/2010/main" val="0"/>
              </a:ext>
            </a:extLst>
          </a:blip>
          <a:srcRect/>
          <a:stretch>
            <a:fillRect/>
          </a:stretch>
        </p:blipFill>
        <p:spPr bwMode="auto">
          <a:xfrm>
            <a:off x="265113" y="2060575"/>
            <a:ext cx="676275" cy="22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8" name="Rectangle 15"/>
          <p:cNvSpPr>
            <a:spLocks noChangeArrowheads="1"/>
          </p:cNvSpPr>
          <p:nvPr/>
        </p:nvSpPr>
        <p:spPr bwMode="auto">
          <a:xfrm flipH="1">
            <a:off x="3194050" y="1363663"/>
            <a:ext cx="163513" cy="517525"/>
          </a:xfrm>
          <a:prstGeom prst="rect">
            <a:avLst/>
          </a:prstGeom>
          <a:solidFill>
            <a:srgbClr val="FF0000"/>
          </a:solidFill>
          <a:ln w="19050">
            <a:solidFill>
              <a:schemeClr val="tx1"/>
            </a:solidFill>
            <a:miter lim="800000"/>
            <a:headEnd/>
            <a:tailEnd/>
          </a:ln>
        </p:spPr>
        <p:txBody>
          <a:bodyPr wrap="none" anchor="ctr"/>
          <a:lstStyle/>
          <a:p>
            <a:pPr algn="ctr"/>
            <a:endParaRPr lang="ru-RU"/>
          </a:p>
        </p:txBody>
      </p:sp>
      <p:sp>
        <p:nvSpPr>
          <p:cNvPr id="112659" name="AutoShape 16"/>
          <p:cNvSpPr>
            <a:spLocks noChangeArrowheads="1"/>
          </p:cNvSpPr>
          <p:nvPr/>
        </p:nvSpPr>
        <p:spPr bwMode="auto">
          <a:xfrm flipH="1">
            <a:off x="835025" y="1384300"/>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12660" name="AutoShape 17"/>
          <p:cNvSpPr>
            <a:spLocks noChangeArrowheads="1"/>
          </p:cNvSpPr>
          <p:nvPr/>
        </p:nvSpPr>
        <p:spPr bwMode="auto">
          <a:xfrm rot="10800000" flipH="1">
            <a:off x="1631950" y="1404938"/>
            <a:ext cx="334963"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12661" name="Group 50"/>
          <p:cNvGrpSpPr>
            <a:grpSpLocks/>
          </p:cNvGrpSpPr>
          <p:nvPr/>
        </p:nvGrpSpPr>
        <p:grpSpPr bwMode="auto">
          <a:xfrm flipH="1">
            <a:off x="1881188" y="1684338"/>
            <a:ext cx="660400" cy="387350"/>
            <a:chOff x="1361" y="1451"/>
            <a:chExt cx="416" cy="244"/>
          </a:xfrm>
        </p:grpSpPr>
        <p:sp>
          <p:nvSpPr>
            <p:cNvPr id="112672" name="Text Box 51"/>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12673" name="Text Box 52"/>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12662" name="Line 11"/>
          <p:cNvSpPr>
            <a:spLocks noChangeShapeType="1"/>
          </p:cNvSpPr>
          <p:nvPr/>
        </p:nvSpPr>
        <p:spPr bwMode="auto">
          <a:xfrm>
            <a:off x="465138" y="1881188"/>
            <a:ext cx="1698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2663" name="Line 11"/>
          <p:cNvSpPr>
            <a:spLocks noChangeShapeType="1"/>
          </p:cNvSpPr>
          <p:nvPr/>
        </p:nvSpPr>
        <p:spPr bwMode="auto">
          <a:xfrm>
            <a:off x="6469063" y="1881188"/>
            <a:ext cx="1825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12664" name="Picture 35" descr="addin_tmp.png"/>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rcRect/>
          <a:stretch>
            <a:fillRect/>
          </a:stretch>
        </p:blipFill>
        <p:spPr bwMode="auto">
          <a:xfrm>
            <a:off x="388938" y="3330575"/>
            <a:ext cx="40830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5" name="Picture 140" descr="addin_tmp"/>
          <p:cNvPicPr>
            <a:picLocks noChangeAspect="1" noChangeArrowheads="1"/>
          </p:cNvPicPr>
          <p:nvPr>
            <p:custDataLst>
              <p:tags r:id="rId8"/>
            </p:custDataLst>
          </p:nvPr>
        </p:nvPicPr>
        <p:blipFill>
          <a:blip r:embed="rId22" cstate="print">
            <a:extLst>
              <a:ext uri="{28A0092B-C50C-407E-A947-70E740481C1C}">
                <a14:useLocalDpi xmlns:a14="http://schemas.microsoft.com/office/drawing/2010/main" val="0"/>
              </a:ext>
            </a:extLst>
          </a:blip>
          <a:srcRect/>
          <a:stretch>
            <a:fillRect/>
          </a:stretch>
        </p:blipFill>
        <p:spPr bwMode="auto">
          <a:xfrm>
            <a:off x="463550" y="5076825"/>
            <a:ext cx="3433763"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6" name="Picture 121"/>
          <p:cNvPicPr>
            <a:picLocks noChangeAspect="1" noChangeArrowheads="1"/>
          </p:cNvPicPr>
          <p:nvPr/>
        </p:nvPicPr>
        <p:blipFill>
          <a:blip r:embed="rId23" cstate="print">
            <a:extLst>
              <a:ext uri="{28A0092B-C50C-407E-A947-70E740481C1C}">
                <a14:useLocalDpi xmlns:a14="http://schemas.microsoft.com/office/drawing/2010/main" val="0"/>
              </a:ext>
            </a:extLst>
          </a:blip>
          <a:srcRect l="28622" t="38826" r="28003" b="37766"/>
          <a:stretch>
            <a:fillRect/>
          </a:stretch>
        </p:blipFill>
        <p:spPr bwMode="auto">
          <a:xfrm>
            <a:off x="4641850" y="3259138"/>
            <a:ext cx="38782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7" name="Picture 133" descr="addin_tmp"/>
          <p:cNvPicPr>
            <a:picLocks noChangeAspect="1" noChangeArrowheads="1"/>
          </p:cNvPicPr>
          <p:nvPr>
            <p:custDataLst>
              <p:tags r:id="rId9"/>
            </p:custDataLst>
          </p:nvPr>
        </p:nvPicPr>
        <p:blipFill>
          <a:blip r:embed="rId24" cstate="print">
            <a:extLst>
              <a:ext uri="{28A0092B-C50C-407E-A947-70E740481C1C}">
                <a14:useLocalDpi xmlns:a14="http://schemas.microsoft.com/office/drawing/2010/main" val="0"/>
              </a:ext>
            </a:extLst>
          </a:blip>
          <a:srcRect/>
          <a:stretch>
            <a:fillRect/>
          </a:stretch>
        </p:blipFill>
        <p:spPr bwMode="auto">
          <a:xfrm>
            <a:off x="388938" y="3778250"/>
            <a:ext cx="3535362"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8" name="Picture 135" descr="addin_tmp"/>
          <p:cNvPicPr>
            <a:picLocks noChangeAspect="1" noChangeArrowheads="1"/>
          </p:cNvPicPr>
          <p:nvPr>
            <p:custDataLst>
              <p:tags r:id="rId10"/>
            </p:custDataLst>
          </p:nvPr>
        </p:nvPicPr>
        <p:blipFill>
          <a:blip r:embed="rId25" cstate="print">
            <a:extLst>
              <a:ext uri="{28A0092B-C50C-407E-A947-70E740481C1C}">
                <a14:useLocalDpi xmlns:a14="http://schemas.microsoft.com/office/drawing/2010/main" val="0"/>
              </a:ext>
            </a:extLst>
          </a:blip>
          <a:srcRect/>
          <a:stretch>
            <a:fillRect/>
          </a:stretch>
        </p:blipFill>
        <p:spPr bwMode="auto">
          <a:xfrm>
            <a:off x="1481138" y="4056063"/>
            <a:ext cx="2141537"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9" name="Picture 137" descr="addin_tmp"/>
          <p:cNvPicPr>
            <a:picLocks noChangeAspect="1" noChangeArrowheads="1"/>
          </p:cNvPicPr>
          <p:nvPr>
            <p:custDataLst>
              <p:tags r:id="rId11"/>
            </p:custDataLst>
          </p:nvPr>
        </p:nvPicPr>
        <p:blipFill>
          <a:blip r:embed="rId26" cstate="print">
            <a:extLst>
              <a:ext uri="{28A0092B-C50C-407E-A947-70E740481C1C}">
                <a14:useLocalDpi xmlns:a14="http://schemas.microsoft.com/office/drawing/2010/main" val="0"/>
              </a:ext>
            </a:extLst>
          </a:blip>
          <a:srcRect/>
          <a:stretch>
            <a:fillRect/>
          </a:stretch>
        </p:blipFill>
        <p:spPr bwMode="auto">
          <a:xfrm>
            <a:off x="1481138" y="4327525"/>
            <a:ext cx="2330450"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0" name="Line 138"/>
          <p:cNvSpPr>
            <a:spLocks noChangeShapeType="1"/>
          </p:cNvSpPr>
          <p:nvPr/>
        </p:nvSpPr>
        <p:spPr bwMode="auto">
          <a:xfrm>
            <a:off x="5773738" y="3163888"/>
            <a:ext cx="0" cy="1901825"/>
          </a:xfrm>
          <a:prstGeom prst="line">
            <a:avLst/>
          </a:prstGeom>
          <a:noFill/>
          <a:ln w="1905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he-IL"/>
          </a:p>
        </p:txBody>
      </p:sp>
      <p:pic>
        <p:nvPicPr>
          <p:cNvPr id="29841" name="Picture 145" descr="addin_tmp"/>
          <p:cNvPicPr>
            <a:picLocks noChangeAspect="1" noChangeArrowheads="1"/>
          </p:cNvPicPr>
          <p:nvPr>
            <p:custDataLst>
              <p:tags r:id="rId12"/>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454025" y="5588000"/>
            <a:ext cx="3649663"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r>
              <a:rPr lang="en-US" smtClean="0"/>
              <a:t>Sub-Nyquist Demonstration</a:t>
            </a:r>
            <a:endParaRPr lang="he-IL" smtClean="0"/>
          </a:p>
        </p:txBody>
      </p:sp>
      <p:sp>
        <p:nvSpPr>
          <p:cNvPr id="113667" name="Text Box 2462"/>
          <p:cNvSpPr txBox="1">
            <a:spLocks noChangeArrowheads="1"/>
          </p:cNvSpPr>
          <p:nvPr/>
        </p:nvSpPr>
        <p:spPr bwMode="auto">
          <a:xfrm>
            <a:off x="2551113" y="5724525"/>
            <a:ext cx="119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FM @ 631.2 MHz</a:t>
            </a:r>
          </a:p>
        </p:txBody>
      </p:sp>
      <p:sp>
        <p:nvSpPr>
          <p:cNvPr id="113668" name="Text Box 2463"/>
          <p:cNvSpPr txBox="1">
            <a:spLocks noChangeArrowheads="1"/>
          </p:cNvSpPr>
          <p:nvPr/>
        </p:nvSpPr>
        <p:spPr bwMode="auto">
          <a:xfrm>
            <a:off x="5413375" y="5729288"/>
            <a:ext cx="12287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AM @ 807.8 MHz</a:t>
            </a:r>
          </a:p>
        </p:txBody>
      </p:sp>
      <p:pic>
        <p:nvPicPr>
          <p:cNvPr id="113669" name="Picture 29" descr="aa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12938" y="4092575"/>
            <a:ext cx="2551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670" name="Straight Arrow Connector 33"/>
          <p:cNvCxnSpPr>
            <a:cxnSpLocks noChangeShapeType="1"/>
          </p:cNvCxnSpPr>
          <p:nvPr/>
        </p:nvCxnSpPr>
        <p:spPr bwMode="auto">
          <a:xfrm rot="5400000">
            <a:off x="4098131" y="4837907"/>
            <a:ext cx="390525" cy="1588"/>
          </a:xfrm>
          <a:prstGeom prst="straightConnector1">
            <a:avLst/>
          </a:prstGeom>
          <a:noFill/>
          <a:ln w="38100" algn="ctr">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13671" name="Text Box 2450"/>
          <p:cNvSpPr txBox="1">
            <a:spLocks noChangeArrowheads="1"/>
          </p:cNvSpPr>
          <p:nvPr/>
        </p:nvSpPr>
        <p:spPr bwMode="auto">
          <a:xfrm rot="-5400000">
            <a:off x="4152106" y="4421982"/>
            <a:ext cx="62547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1.5 MHz</a:t>
            </a:r>
          </a:p>
        </p:txBody>
      </p:sp>
      <p:cxnSp>
        <p:nvCxnSpPr>
          <p:cNvPr id="113672" name="Straight Arrow Connector 33"/>
          <p:cNvCxnSpPr>
            <a:cxnSpLocks noChangeShapeType="1"/>
          </p:cNvCxnSpPr>
          <p:nvPr/>
        </p:nvCxnSpPr>
        <p:spPr bwMode="auto">
          <a:xfrm rot="10800000" flipV="1">
            <a:off x="3348038" y="4243388"/>
            <a:ext cx="387350" cy="3810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3673" name="Text Box 2450"/>
          <p:cNvSpPr txBox="1">
            <a:spLocks noChangeArrowheads="1"/>
          </p:cNvSpPr>
          <p:nvPr/>
        </p:nvSpPr>
        <p:spPr bwMode="auto">
          <a:xfrm>
            <a:off x="3652838" y="3732213"/>
            <a:ext cx="5270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10 kHz</a:t>
            </a:r>
          </a:p>
        </p:txBody>
      </p:sp>
      <p:pic>
        <p:nvPicPr>
          <p:cNvPr id="113674" name="Picture 45" descr="AMreconst.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5838" y="4092575"/>
            <a:ext cx="2551112" cy="191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675" name="Straight Arrow Connector 33"/>
          <p:cNvCxnSpPr>
            <a:cxnSpLocks noChangeShapeType="1"/>
          </p:cNvCxnSpPr>
          <p:nvPr/>
        </p:nvCxnSpPr>
        <p:spPr bwMode="auto">
          <a:xfrm rot="10800000" flipV="1">
            <a:off x="5954713" y="4243388"/>
            <a:ext cx="387350" cy="381000"/>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13676" name="Text Box 2450"/>
          <p:cNvSpPr txBox="1">
            <a:spLocks noChangeArrowheads="1"/>
          </p:cNvSpPr>
          <p:nvPr/>
        </p:nvSpPr>
        <p:spPr bwMode="auto">
          <a:xfrm>
            <a:off x="6257925" y="3751263"/>
            <a:ext cx="603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100 kHz</a:t>
            </a:r>
          </a:p>
        </p:txBody>
      </p:sp>
      <p:sp>
        <p:nvSpPr>
          <p:cNvPr id="113677" name="Text Box 2452"/>
          <p:cNvSpPr txBox="1">
            <a:spLocks noChangeArrowheads="1"/>
          </p:cNvSpPr>
          <p:nvPr/>
        </p:nvSpPr>
        <p:spPr bwMode="auto">
          <a:xfrm>
            <a:off x="6769100" y="2989263"/>
            <a:ext cx="2487613"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1200"/>
              <a:t>Overlayed sub-Nyquist </a:t>
            </a:r>
          </a:p>
          <a:p>
            <a:pPr algn="ctr" rtl="1" eaLnBrk="1" hangingPunct="1"/>
            <a:r>
              <a:rPr lang="en-US" sz="1200"/>
              <a:t>aliasing around 6.171 MHz</a:t>
            </a:r>
          </a:p>
        </p:txBody>
      </p:sp>
      <p:pic>
        <p:nvPicPr>
          <p:cNvPr id="113678" name="Picture 32" descr="Y:\Xampling\calibration\Jul_8_2010\photos\IMG_3864.jpg"/>
          <p:cNvPicPr>
            <a:picLocks noChangeAspect="1" noChangeArrowheads="1"/>
          </p:cNvPicPr>
          <p:nvPr/>
        </p:nvPicPr>
        <p:blipFill>
          <a:blip r:embed="rId4" cstate="print">
            <a:extLst>
              <a:ext uri="{28A0092B-C50C-407E-A947-70E740481C1C}">
                <a14:useLocalDpi xmlns:a14="http://schemas.microsoft.com/office/drawing/2010/main" val="0"/>
              </a:ext>
            </a:extLst>
          </a:blip>
          <a:srcRect l="22383" t="6042" r="23866" b="28751"/>
          <a:stretch>
            <a:fillRect/>
          </a:stretch>
        </p:blipFill>
        <p:spPr bwMode="auto">
          <a:xfrm>
            <a:off x="7091363" y="1916113"/>
            <a:ext cx="1739900"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79" name="Group 34"/>
          <p:cNvGrpSpPr>
            <a:grpSpLocks/>
          </p:cNvGrpSpPr>
          <p:nvPr/>
        </p:nvGrpSpPr>
        <p:grpSpPr bwMode="auto">
          <a:xfrm>
            <a:off x="217488" y="1909763"/>
            <a:ext cx="4192587" cy="1887537"/>
            <a:chOff x="23080663" y="4375150"/>
            <a:chExt cx="14227175" cy="6404586"/>
          </a:xfrm>
        </p:grpSpPr>
        <p:sp>
          <p:nvSpPr>
            <p:cNvPr id="113688" name="Text Box 2446"/>
            <p:cNvSpPr txBox="1">
              <a:spLocks noChangeArrowheads="1"/>
            </p:cNvSpPr>
            <p:nvPr/>
          </p:nvSpPr>
          <p:spPr bwMode="auto">
            <a:xfrm>
              <a:off x="27147839" y="5980116"/>
              <a:ext cx="757240" cy="36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800" b="1">
                  <a:solidFill>
                    <a:srgbClr val="FF0000"/>
                  </a:solidFill>
                </a:rPr>
                <a:t>+</a:t>
              </a:r>
            </a:p>
          </p:txBody>
        </p:sp>
        <p:sp>
          <p:nvSpPr>
            <p:cNvPr id="113689" name="Text Box 2447"/>
            <p:cNvSpPr txBox="1">
              <a:spLocks noChangeArrowheads="1"/>
            </p:cNvSpPr>
            <p:nvPr/>
          </p:nvSpPr>
          <p:spPr bwMode="auto">
            <a:xfrm>
              <a:off x="32199260" y="5980116"/>
              <a:ext cx="757240" cy="36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2800" b="1">
                  <a:solidFill>
                    <a:srgbClr val="FF0000"/>
                  </a:solidFill>
                </a:rPr>
                <a:t>+</a:t>
              </a:r>
            </a:p>
          </p:txBody>
        </p:sp>
        <p:sp>
          <p:nvSpPr>
            <p:cNvPr id="113690" name="Text Box 2449"/>
            <p:cNvSpPr txBox="1">
              <a:spLocks noChangeArrowheads="1"/>
            </p:cNvSpPr>
            <p:nvPr/>
          </p:nvSpPr>
          <p:spPr bwMode="auto">
            <a:xfrm>
              <a:off x="24586349" y="9310690"/>
              <a:ext cx="2128101"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FM @ 631.2 MHz</a:t>
              </a:r>
            </a:p>
          </p:txBody>
        </p:sp>
        <p:sp>
          <p:nvSpPr>
            <p:cNvPr id="113691" name="Text Box 2450"/>
            <p:cNvSpPr txBox="1">
              <a:spLocks noChangeArrowheads="1"/>
            </p:cNvSpPr>
            <p:nvPr/>
          </p:nvSpPr>
          <p:spPr bwMode="auto">
            <a:xfrm>
              <a:off x="29649477" y="9310690"/>
              <a:ext cx="2191012"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AM @ 807.8 MHz</a:t>
              </a:r>
            </a:p>
          </p:txBody>
        </p:sp>
        <p:sp>
          <p:nvSpPr>
            <p:cNvPr id="113692" name="Text Box 2451"/>
            <p:cNvSpPr txBox="1">
              <a:spLocks noChangeArrowheads="1"/>
            </p:cNvSpPr>
            <p:nvPr/>
          </p:nvSpPr>
          <p:spPr bwMode="auto">
            <a:xfrm>
              <a:off x="34624355" y="9310690"/>
              <a:ext cx="2231046" cy="146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rtl="1" eaLnBrk="1" hangingPunct="1"/>
              <a:r>
                <a:rPr lang="en-US" sz="1200"/>
                <a:t>Sine @ 981.9 MHz</a:t>
              </a:r>
            </a:p>
          </p:txBody>
        </p:sp>
        <p:pic>
          <p:nvPicPr>
            <p:cNvPr id="113693" name="Picture 2" descr="Y:\Xampling\calibration\Jul_8_2010\photos\generators_exp8\IMG_3918.jpg"/>
            <p:cNvPicPr>
              <a:picLocks noChangeAspect="1" noChangeArrowheads="1"/>
            </p:cNvPicPr>
            <p:nvPr/>
          </p:nvPicPr>
          <p:blipFill>
            <a:blip r:embed="rId5" cstate="print">
              <a:extLst>
                <a:ext uri="{28A0092B-C50C-407E-A947-70E740481C1C}">
                  <a14:useLocalDpi xmlns:a14="http://schemas.microsoft.com/office/drawing/2010/main" val="0"/>
                </a:ext>
              </a:extLst>
            </a:blip>
            <a:srcRect l="19296" t="6563" r="28436" b="29062"/>
            <a:stretch>
              <a:fillRect/>
            </a:stretch>
          </p:blipFill>
          <p:spPr bwMode="auto">
            <a:xfrm>
              <a:off x="23080663" y="5486400"/>
              <a:ext cx="41640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4" descr="Y:\Xampling\calibration\Jul_8_2010\photos\generators_exp8\IMG_3955.jpg"/>
            <p:cNvPicPr>
              <a:picLocks noChangeAspect="1" noChangeArrowheads="1"/>
            </p:cNvPicPr>
            <p:nvPr/>
          </p:nvPicPr>
          <p:blipFill>
            <a:blip r:embed="rId6" cstate="print">
              <a:extLst>
                <a:ext uri="{28A0092B-C50C-407E-A947-70E740481C1C}">
                  <a14:useLocalDpi xmlns:a14="http://schemas.microsoft.com/office/drawing/2010/main" val="0"/>
                </a:ext>
              </a:extLst>
            </a:blip>
            <a:srcRect l="16251" t="3125" r="29141" b="32500"/>
            <a:stretch>
              <a:fillRect/>
            </a:stretch>
          </p:blipFill>
          <p:spPr bwMode="auto">
            <a:xfrm>
              <a:off x="28160663" y="5651500"/>
              <a:ext cx="41656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9" descr="Y:\Xampling\calibration\Jul_8_2010\photos\generators_exp8\IMG_3967.jpg"/>
            <p:cNvPicPr>
              <a:picLocks noChangeAspect="1" noChangeArrowheads="1"/>
            </p:cNvPicPr>
            <p:nvPr/>
          </p:nvPicPr>
          <p:blipFill>
            <a:blip r:embed="rId7" cstate="print">
              <a:extLst>
                <a:ext uri="{28A0092B-C50C-407E-A947-70E740481C1C}">
                  <a14:useLocalDpi xmlns:a14="http://schemas.microsoft.com/office/drawing/2010/main" val="0"/>
                </a:ext>
              </a:extLst>
            </a:blip>
            <a:srcRect l="25626" t="6876" r="20000" b="26563"/>
            <a:stretch>
              <a:fillRect/>
            </a:stretch>
          </p:blipFill>
          <p:spPr bwMode="auto">
            <a:xfrm>
              <a:off x="33142238" y="5510213"/>
              <a:ext cx="4165600"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3" descr="Y:\Xampling\calibration\Jul_8_2010\photos\generators_exp8\IMG_3953.jpg"/>
            <p:cNvPicPr>
              <a:picLocks noChangeAspect="1" noChangeArrowheads="1"/>
            </p:cNvPicPr>
            <p:nvPr/>
          </p:nvPicPr>
          <p:blipFill>
            <a:blip r:embed="rId8" cstate="print">
              <a:extLst>
                <a:ext uri="{28A0092B-C50C-407E-A947-70E740481C1C}">
                  <a14:useLocalDpi xmlns:a14="http://schemas.microsoft.com/office/drawing/2010/main" val="0"/>
                </a:ext>
              </a:extLst>
            </a:blip>
            <a:srcRect l="8170" t="55000" r="12189" b="12619"/>
            <a:stretch>
              <a:fillRect/>
            </a:stretch>
          </p:blipFill>
          <p:spPr bwMode="auto">
            <a:xfrm>
              <a:off x="23080663" y="4432300"/>
              <a:ext cx="4164012"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7" name="Picture 5" descr="Y:\Xampling\calibration\Jul_8_2010\photos\generators_exp8\IMG_3927.jpg"/>
            <p:cNvPicPr>
              <a:picLocks noChangeAspect="1" noChangeArrowheads="1"/>
            </p:cNvPicPr>
            <p:nvPr/>
          </p:nvPicPr>
          <p:blipFill>
            <a:blip r:embed="rId9" cstate="print">
              <a:extLst>
                <a:ext uri="{28A0092B-C50C-407E-A947-70E740481C1C}">
                  <a14:useLocalDpi xmlns:a14="http://schemas.microsoft.com/office/drawing/2010/main" val="0"/>
                </a:ext>
              </a:extLst>
            </a:blip>
            <a:srcRect t="42500" b="16310"/>
            <a:stretch>
              <a:fillRect/>
            </a:stretch>
          </p:blipFill>
          <p:spPr bwMode="auto">
            <a:xfrm>
              <a:off x="28160663" y="4416425"/>
              <a:ext cx="41656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8" name="Picture 7" descr="Y:\Xampling\calibration\Jul_8_2010\photos\generators_exp8\IMG_3961.jpg"/>
            <p:cNvPicPr>
              <a:picLocks noChangeAspect="1" noChangeArrowheads="1"/>
            </p:cNvPicPr>
            <p:nvPr/>
          </p:nvPicPr>
          <p:blipFill>
            <a:blip r:embed="rId10" cstate="print">
              <a:extLst>
                <a:ext uri="{28A0092B-C50C-407E-A947-70E740481C1C}">
                  <a14:useLocalDpi xmlns:a14="http://schemas.microsoft.com/office/drawing/2010/main" val="0"/>
                </a:ext>
              </a:extLst>
            </a:blip>
            <a:srcRect l="8281" t="40625" r="10860" b="25000"/>
            <a:stretch>
              <a:fillRect/>
            </a:stretch>
          </p:blipFill>
          <p:spPr bwMode="auto">
            <a:xfrm>
              <a:off x="33142238" y="4375150"/>
              <a:ext cx="41656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13680" name="Straight Arrow Connector 29"/>
          <p:cNvCxnSpPr>
            <a:cxnSpLocks noChangeShapeType="1"/>
          </p:cNvCxnSpPr>
          <p:nvPr/>
        </p:nvCxnSpPr>
        <p:spPr bwMode="auto">
          <a:xfrm>
            <a:off x="6740525" y="2854325"/>
            <a:ext cx="266700"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113681" name="Picture 2232" descr="mboard_crop"/>
          <p:cNvPicPr>
            <a:picLocks noChangeAspect="1" noChangeArrowheads="1"/>
          </p:cNvPicPr>
          <p:nvPr/>
        </p:nvPicPr>
        <p:blipFill>
          <a:blip r:embed="rId11" cstate="print">
            <a:clrChange>
              <a:clrFrom>
                <a:srgbClr val="ECECEC"/>
              </a:clrFrom>
              <a:clrTo>
                <a:srgbClr val="ECECEC">
                  <a:alpha val="0"/>
                </a:srgbClr>
              </a:clrTo>
            </a:clrChange>
            <a:lum bright="6000"/>
            <a:extLst>
              <a:ext uri="{28A0092B-C50C-407E-A947-70E740481C1C}">
                <a14:useLocalDpi xmlns:a14="http://schemas.microsoft.com/office/drawing/2010/main" val="0"/>
              </a:ext>
            </a:extLst>
          </a:blip>
          <a:srcRect/>
          <a:stretch>
            <a:fillRect/>
          </a:stretch>
        </p:blipFill>
        <p:spPr bwMode="auto">
          <a:xfrm>
            <a:off x="4845050" y="2268538"/>
            <a:ext cx="1760538"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3682" name="Straight Arrow Connector 29"/>
          <p:cNvCxnSpPr>
            <a:cxnSpLocks noChangeShapeType="1"/>
          </p:cNvCxnSpPr>
          <p:nvPr/>
        </p:nvCxnSpPr>
        <p:spPr bwMode="auto">
          <a:xfrm>
            <a:off x="4506913" y="2854325"/>
            <a:ext cx="265112"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3683" name="Text Box 2452"/>
          <p:cNvSpPr txBox="1">
            <a:spLocks noChangeArrowheads="1"/>
          </p:cNvSpPr>
          <p:nvPr/>
        </p:nvSpPr>
        <p:spPr bwMode="auto">
          <a:xfrm>
            <a:off x="5419725" y="3284538"/>
            <a:ext cx="6111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r>
              <a:rPr lang="en-US" sz="1200"/>
              <a:t>MWC prototype</a:t>
            </a:r>
          </a:p>
        </p:txBody>
      </p:sp>
      <p:sp>
        <p:nvSpPr>
          <p:cNvPr id="113684" name="Text Box 4"/>
          <p:cNvSpPr txBox="1">
            <a:spLocks noChangeArrowheads="1"/>
          </p:cNvSpPr>
          <p:nvPr/>
        </p:nvSpPr>
        <p:spPr bwMode="auto">
          <a:xfrm>
            <a:off x="196850" y="1282700"/>
            <a:ext cx="8718550" cy="406400"/>
          </a:xfrm>
          <a:prstGeom prst="rect">
            <a:avLst/>
          </a:prstGeom>
          <a:solidFill>
            <a:srgbClr val="FF0000"/>
          </a:solidFill>
          <a:ln w="9525">
            <a:solidFill>
              <a:schemeClr val="tx1"/>
            </a:solidFill>
            <a:miter lim="800000"/>
            <a:headEnd/>
            <a:tailEnd/>
          </a:ln>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eaLnBrk="1" hangingPunct="1"/>
            <a:r>
              <a:rPr lang="en-US" sz="2000" b="1">
                <a:solidFill>
                  <a:schemeClr val="bg1"/>
                </a:solidFill>
              </a:rPr>
              <a:t>Carrier frequencies are chosen to create overlayed aliasing at baseband</a:t>
            </a:r>
          </a:p>
        </p:txBody>
      </p:sp>
      <p:cxnSp>
        <p:nvCxnSpPr>
          <p:cNvPr id="113685" name="Straight Arrow Connector 29"/>
          <p:cNvCxnSpPr>
            <a:cxnSpLocks noChangeShapeType="1"/>
          </p:cNvCxnSpPr>
          <p:nvPr/>
        </p:nvCxnSpPr>
        <p:spPr bwMode="auto">
          <a:xfrm>
            <a:off x="273050" y="5118100"/>
            <a:ext cx="1254125"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13686" name="Text Box 2450"/>
          <p:cNvSpPr txBox="1">
            <a:spLocks noChangeArrowheads="1"/>
          </p:cNvSpPr>
          <p:nvPr/>
        </p:nvSpPr>
        <p:spPr bwMode="auto">
          <a:xfrm>
            <a:off x="254000" y="4316413"/>
            <a:ext cx="11064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1600" tIns="316338" rIns="21600" bIns="316338">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ctr" rtl="1" eaLnBrk="1" hangingPunct="1"/>
            <a:r>
              <a:rPr lang="en-US" sz="1200"/>
              <a:t>Reconstruction</a:t>
            </a:r>
          </a:p>
          <a:p>
            <a:pPr algn="ctr" eaLnBrk="1" hangingPunct="1"/>
            <a:r>
              <a:rPr lang="en-US" sz="1200"/>
              <a:t>(CTF)</a:t>
            </a:r>
          </a:p>
        </p:txBody>
      </p:sp>
      <p:sp>
        <p:nvSpPr>
          <p:cNvPr id="113687" name="Text Box 5"/>
          <p:cNvSpPr txBox="1">
            <a:spLocks noChangeArrowheads="1"/>
          </p:cNvSpPr>
          <p:nvPr/>
        </p:nvSpPr>
        <p:spPr bwMode="auto">
          <a:xfrm>
            <a:off x="7796213" y="6216650"/>
            <a:ext cx="1370888" cy="299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dirty="0" err="1">
                <a:solidFill>
                  <a:srgbClr val="CC0099"/>
                </a:solidFill>
              </a:rPr>
              <a:t>Mishali</a:t>
            </a:r>
            <a:r>
              <a:rPr lang="en-US" sz="1200" b="1" dirty="0">
                <a:solidFill>
                  <a:srgbClr val="CC0099"/>
                </a:solidFill>
              </a:rPr>
              <a:t> et al., </a:t>
            </a:r>
            <a:r>
              <a:rPr lang="en-US" sz="1200" b="1" dirty="0" smtClean="0">
                <a:solidFill>
                  <a:srgbClr val="CC0099"/>
                </a:solidFill>
              </a:rPr>
              <a:t>‘10</a:t>
            </a:r>
            <a:endParaRPr lang="en-US" sz="1200" b="1" dirty="0">
              <a:solidFill>
                <a:srgbClr val="CC0099"/>
              </a:solidFill>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8"/>
          <p:cNvSpPr>
            <a:spLocks noChangeArrowheads="1"/>
          </p:cNvSpPr>
          <p:nvPr/>
        </p:nvSpPr>
        <p:spPr bwMode="auto">
          <a:xfrm>
            <a:off x="231775" y="2257425"/>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0" name="Rectangle 8"/>
          <p:cNvSpPr>
            <a:spLocks noChangeArrowheads="1"/>
          </p:cNvSpPr>
          <p:nvPr/>
        </p:nvSpPr>
        <p:spPr bwMode="auto">
          <a:xfrm>
            <a:off x="231775" y="1798638"/>
            <a:ext cx="6823075" cy="358775"/>
          </a:xfrm>
          <a:prstGeom prst="rect">
            <a:avLst/>
          </a:prstGeom>
          <a:solidFill>
            <a:schemeClr val="bg1"/>
          </a:solidFill>
          <a:ln w="9525">
            <a:solidFill>
              <a:schemeClr val="tx1"/>
            </a:solidFill>
            <a:miter lim="800000"/>
            <a:headEnd/>
            <a:tailEnd/>
          </a:ln>
        </p:spPr>
        <p:txBody>
          <a:bodyPr wrap="none" anchor="ctr"/>
          <a:lstStyle/>
          <a:p>
            <a:pPr algn="r" rtl="1"/>
            <a:endParaRPr lang="ru-RU"/>
          </a:p>
        </p:txBody>
      </p:sp>
      <p:sp>
        <p:nvSpPr>
          <p:cNvPr id="114692" name="Title 1"/>
          <p:cNvSpPr>
            <a:spLocks/>
          </p:cNvSpPr>
          <p:nvPr/>
        </p:nvSpPr>
        <p:spPr bwMode="auto">
          <a:xfrm>
            <a:off x="457200" y="331788"/>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800" b="1" dirty="0" err="1">
                <a:solidFill>
                  <a:schemeClr val="bg1"/>
                </a:solidFill>
              </a:rPr>
              <a:t>Xampling</a:t>
            </a:r>
            <a:r>
              <a:rPr lang="en-US" sz="3800" b="1" dirty="0">
                <a:solidFill>
                  <a:schemeClr val="bg1"/>
                </a:solidFill>
              </a:rPr>
              <a:t> Systems</a:t>
            </a:r>
            <a:endParaRPr lang="he-IL" sz="3800" b="1" dirty="0">
              <a:solidFill>
                <a:schemeClr val="bg1"/>
              </a:solidFill>
            </a:endParaRPr>
          </a:p>
        </p:txBody>
      </p:sp>
      <p:sp>
        <p:nvSpPr>
          <p:cNvPr id="114695" name="Text Box 5"/>
          <p:cNvSpPr txBox="1">
            <a:spLocks noChangeArrowheads="1"/>
          </p:cNvSpPr>
          <p:nvPr/>
        </p:nvSpPr>
        <p:spPr bwMode="auto">
          <a:xfrm>
            <a:off x="8135937" y="3176588"/>
            <a:ext cx="8255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Eldar, ‘09</a:t>
            </a:r>
          </a:p>
        </p:txBody>
      </p:sp>
      <p:sp>
        <p:nvSpPr>
          <p:cNvPr id="114696" name="Text Box 5"/>
          <p:cNvSpPr txBox="1">
            <a:spLocks noChangeArrowheads="1"/>
          </p:cNvSpPr>
          <p:nvPr/>
        </p:nvSpPr>
        <p:spPr bwMode="auto">
          <a:xfrm>
            <a:off x="7308850" y="3768726"/>
            <a:ext cx="165258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smtClean="0">
                <a:solidFill>
                  <a:srgbClr val="CC0099"/>
                </a:solidFill>
              </a:rPr>
              <a:t>Vetterli</a:t>
            </a:r>
            <a:r>
              <a:rPr lang="en-US" sz="1200" b="1" dirty="0" smtClean="0">
                <a:solidFill>
                  <a:srgbClr val="CC0099"/>
                </a:solidFill>
              </a:rPr>
              <a:t> </a:t>
            </a:r>
            <a:r>
              <a:rPr lang="en-US" sz="1200" b="1" i="1" dirty="0">
                <a:solidFill>
                  <a:srgbClr val="CC0099"/>
                </a:solidFill>
              </a:rPr>
              <a:t>et al</a:t>
            </a:r>
            <a:r>
              <a:rPr lang="en-US" sz="1200" b="1" dirty="0">
                <a:solidFill>
                  <a:srgbClr val="CC0099"/>
                </a:solidFill>
              </a:rPr>
              <a:t>., ’02-’07</a:t>
            </a:r>
          </a:p>
        </p:txBody>
      </p:sp>
      <p:sp>
        <p:nvSpPr>
          <p:cNvPr id="114697" name="Text Box 5"/>
          <p:cNvSpPr txBox="1">
            <a:spLocks noChangeArrowheads="1"/>
          </p:cNvSpPr>
          <p:nvPr/>
        </p:nvSpPr>
        <p:spPr bwMode="auto">
          <a:xfrm>
            <a:off x="7286625" y="4098926"/>
            <a:ext cx="16748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Dragotti </a:t>
            </a:r>
            <a:r>
              <a:rPr lang="en-US" sz="1200" b="1" i="1">
                <a:solidFill>
                  <a:srgbClr val="CC0099"/>
                </a:solidFill>
              </a:rPr>
              <a:t>et al</a:t>
            </a:r>
            <a:r>
              <a:rPr lang="en-US" sz="1200" b="1">
                <a:solidFill>
                  <a:srgbClr val="CC0099"/>
                </a:solidFill>
              </a:rPr>
              <a:t>., ’02-’07</a:t>
            </a:r>
          </a:p>
        </p:txBody>
      </p:sp>
      <p:sp>
        <p:nvSpPr>
          <p:cNvPr id="114698" name="Text Box 5"/>
          <p:cNvSpPr txBox="1">
            <a:spLocks noChangeArrowheads="1"/>
          </p:cNvSpPr>
          <p:nvPr/>
        </p:nvSpPr>
        <p:spPr bwMode="auto">
          <a:xfrm>
            <a:off x="6451600" y="4416426"/>
            <a:ext cx="2509837"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a:solidFill>
                  <a:srgbClr val="CC0099"/>
                </a:solidFill>
              </a:rPr>
              <a:t>Gedalyahu, Tur and Eldar, ’10-’11</a:t>
            </a:r>
          </a:p>
        </p:txBody>
      </p:sp>
      <p:sp>
        <p:nvSpPr>
          <p:cNvPr id="114699" name="Text Box 5"/>
          <p:cNvSpPr txBox="1">
            <a:spLocks noChangeArrowheads="1"/>
          </p:cNvSpPr>
          <p:nvPr/>
        </p:nvSpPr>
        <p:spPr bwMode="auto">
          <a:xfrm>
            <a:off x="7697787" y="4878388"/>
            <a:ext cx="126365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Tropp</a:t>
            </a:r>
            <a:r>
              <a:rPr lang="en-US" sz="1200" b="1" dirty="0">
                <a:solidFill>
                  <a:srgbClr val="CC0099"/>
                </a:solidFill>
              </a:rPr>
              <a:t> </a:t>
            </a:r>
            <a:r>
              <a:rPr lang="en-US" sz="1200" b="1" i="1" dirty="0">
                <a:solidFill>
                  <a:srgbClr val="CC0099"/>
                </a:solidFill>
              </a:rPr>
              <a:t>et al</a:t>
            </a:r>
            <a:r>
              <a:rPr lang="en-US" sz="1200" b="1" dirty="0">
                <a:solidFill>
                  <a:srgbClr val="CC0099"/>
                </a:solidFill>
              </a:rPr>
              <a:t>., ’09</a:t>
            </a:r>
          </a:p>
        </p:txBody>
      </p:sp>
      <p:sp>
        <p:nvSpPr>
          <p:cNvPr id="13" name="Rectangle 5"/>
          <p:cNvSpPr txBox="1">
            <a:spLocks noChangeArrowheads="1"/>
          </p:cNvSpPr>
          <p:nvPr/>
        </p:nvSpPr>
        <p:spPr bwMode="auto">
          <a:xfrm>
            <a:off x="282575" y="1755775"/>
            <a:ext cx="8229600"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Palatino Linotype" pitchFamily="18" charset="0"/>
                <a:cs typeface="Arial" pitchFamily="34" charset="0"/>
              </a:defRPr>
            </a:lvl1pPr>
            <a:lvl2pPr marL="800100" indent="-34290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spcBef>
                <a:spcPct val="20000"/>
              </a:spcBef>
              <a:buSzPct val="75000"/>
              <a:buFontTx/>
              <a:buBlip>
                <a:blip r:embed="rId3"/>
              </a:buBlip>
            </a:pPr>
            <a:r>
              <a:rPr lang="en-US" sz="2400" dirty="0"/>
              <a:t>Modulated wideband converter </a:t>
            </a:r>
          </a:p>
          <a:p>
            <a:pPr>
              <a:spcBef>
                <a:spcPct val="20000"/>
              </a:spcBef>
              <a:buSzPct val="75000"/>
              <a:buFontTx/>
              <a:buBlip>
                <a:blip r:embed="rId3"/>
              </a:buBlip>
            </a:pPr>
            <a:r>
              <a:rPr lang="en-US" sz="2400" dirty="0"/>
              <a:t>Periodic </a:t>
            </a:r>
            <a:r>
              <a:rPr lang="en-US" sz="2400" dirty="0" err="1"/>
              <a:t>nonuniform</a:t>
            </a:r>
            <a:r>
              <a:rPr lang="en-US" sz="2400" dirty="0"/>
              <a:t> sampling (fully-blind)</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Sparse shift-invariant framework</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Finite rate of innovation </a:t>
            </a:r>
            <a:r>
              <a:rPr lang="en-US" sz="2400" dirty="0" smtClean="0"/>
              <a:t>sampling</a:t>
            </a:r>
          </a:p>
          <a:p>
            <a:pPr>
              <a:spcBef>
                <a:spcPct val="20000"/>
              </a:spcBef>
              <a:buSzPct val="75000"/>
              <a:buFontTx/>
              <a:buBlip>
                <a:blip r:embed="rId3"/>
              </a:buBlip>
            </a:pPr>
            <a:endParaRPr lang="en-US" sz="2400" dirty="0"/>
          </a:p>
          <a:p>
            <a:pPr>
              <a:spcBef>
                <a:spcPct val="20000"/>
              </a:spcBef>
              <a:buSzPct val="75000"/>
              <a:buFontTx/>
              <a:buBlip>
                <a:blip r:embed="rId3"/>
              </a:buBlip>
            </a:pPr>
            <a:r>
              <a:rPr lang="en-US" sz="2400" dirty="0"/>
              <a:t>Random </a:t>
            </a:r>
            <a:r>
              <a:rPr lang="en-US" sz="2400" dirty="0" smtClean="0"/>
              <a:t>demodulation</a:t>
            </a:r>
          </a:p>
          <a:p>
            <a:pPr marL="0" indent="0">
              <a:spcBef>
                <a:spcPct val="20000"/>
              </a:spcBef>
              <a:buSzPct val="75000"/>
            </a:pPr>
            <a:endParaRPr lang="en-US" sz="2400" dirty="0"/>
          </a:p>
        </p:txBody>
      </p:sp>
      <p:sp>
        <p:nvSpPr>
          <p:cNvPr id="14" name="Text Box 5"/>
          <p:cNvSpPr txBox="1">
            <a:spLocks noChangeArrowheads="1"/>
          </p:cNvSpPr>
          <p:nvPr/>
        </p:nvSpPr>
        <p:spPr bwMode="auto">
          <a:xfrm>
            <a:off x="6919912" y="2262188"/>
            <a:ext cx="20415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
        <p:nvSpPr>
          <p:cNvPr id="15" name="Text Box 5"/>
          <p:cNvSpPr txBox="1">
            <a:spLocks noChangeArrowheads="1"/>
          </p:cNvSpPr>
          <p:nvPr/>
        </p:nvSpPr>
        <p:spPr bwMode="auto">
          <a:xfrm>
            <a:off x="6919912" y="1879600"/>
            <a:ext cx="20415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gn="r">
              <a:lnSpc>
                <a:spcPct val="120000"/>
              </a:lnSpc>
              <a:buSzPct val="75000"/>
            </a:pPr>
            <a:r>
              <a:rPr lang="en-US" sz="1200" b="1" dirty="0" err="1">
                <a:solidFill>
                  <a:srgbClr val="CC0099"/>
                </a:solidFill>
              </a:rPr>
              <a:t>Mishali</a:t>
            </a:r>
            <a:r>
              <a:rPr lang="en-US" sz="1200" b="1" dirty="0">
                <a:solidFill>
                  <a:srgbClr val="CC0099"/>
                </a:solidFill>
              </a:rPr>
              <a:t> and </a:t>
            </a:r>
            <a:r>
              <a:rPr lang="en-US" sz="1200" b="1" dirty="0" err="1">
                <a:solidFill>
                  <a:srgbClr val="CC0099"/>
                </a:solidFill>
              </a:rPr>
              <a:t>Eldar</a:t>
            </a:r>
            <a:r>
              <a:rPr lang="en-US" sz="1200" b="1" dirty="0">
                <a:solidFill>
                  <a:srgbClr val="CC0099"/>
                </a:solidFill>
              </a:rPr>
              <a:t>, ‘07-’09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8" fill="hold" grpId="0" nodeType="withEffect">
                                  <p:stCondLst>
                                    <p:cond delay="0"/>
                                  </p:stCondLst>
                                  <p:childTnLst>
                                    <p:animEffect transition="out" filter="wipe(left)">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Freeform 12"/>
          <p:cNvSpPr>
            <a:spLocks/>
          </p:cNvSpPr>
          <p:nvPr/>
        </p:nvSpPr>
        <p:spPr bwMode="auto">
          <a:xfrm>
            <a:off x="323850" y="2938463"/>
            <a:ext cx="1709738" cy="1306512"/>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15715" name="Title 1"/>
          <p:cNvSpPr>
            <a:spLocks noGrp="1"/>
          </p:cNvSpPr>
          <p:nvPr>
            <p:ph type="title"/>
          </p:nvPr>
        </p:nvSpPr>
        <p:spPr/>
        <p:txBody>
          <a:bodyPr/>
          <a:lstStyle/>
          <a:p>
            <a:r>
              <a:rPr lang="en-US" smtClean="0"/>
              <a:t>Fully-Blind PNS Approach</a:t>
            </a:r>
            <a:endParaRPr lang="he-IL" smtClean="0"/>
          </a:p>
        </p:txBody>
      </p:sp>
      <p:sp>
        <p:nvSpPr>
          <p:cNvPr id="115716" name="AutoShape 59"/>
          <p:cNvSpPr>
            <a:spLocks/>
          </p:cNvSpPr>
          <p:nvPr/>
        </p:nvSpPr>
        <p:spPr bwMode="auto">
          <a:xfrm rot="5400000">
            <a:off x="1770857" y="2458244"/>
            <a:ext cx="227012" cy="939800"/>
          </a:xfrm>
          <a:prstGeom prst="leftBrace">
            <a:avLst>
              <a:gd name="adj1" fmla="val 56789"/>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he-IL">
              <a:latin typeface="Franklin Gothic Demi" pitchFamily="34" charset="0"/>
            </a:endParaRPr>
          </a:p>
        </p:txBody>
      </p:sp>
      <p:pic>
        <p:nvPicPr>
          <p:cNvPr id="115717" name="Picture 84" descr="addin_tmp.png"/>
          <p:cNvPicPr>
            <a:picLocks noChangeAspect="1"/>
          </p:cNvPicPr>
          <p:nvPr>
            <p:custDataLst>
              <p:tags r:id="rId1"/>
            </p:custDataLst>
          </p:nvPr>
        </p:nvPicPr>
        <p:blipFill>
          <a:blip r:embed="rId27" cstate="print">
            <a:extLst>
              <a:ext uri="{28A0092B-C50C-407E-A947-70E740481C1C}">
                <a14:useLocalDpi xmlns:a14="http://schemas.microsoft.com/office/drawing/2010/main" val="0"/>
              </a:ext>
            </a:extLst>
          </a:blip>
          <a:srcRect/>
          <a:stretch>
            <a:fillRect/>
          </a:stretch>
        </p:blipFill>
        <p:spPr bwMode="auto">
          <a:xfrm>
            <a:off x="1746250" y="2568575"/>
            <a:ext cx="307975" cy="15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Line 2"/>
          <p:cNvSpPr>
            <a:spLocks noChangeShapeType="1"/>
          </p:cNvSpPr>
          <p:nvPr/>
        </p:nvSpPr>
        <p:spPr bwMode="auto">
          <a:xfrm>
            <a:off x="2630488" y="3871913"/>
            <a:ext cx="0" cy="5556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19" name="Line 10"/>
          <p:cNvSpPr>
            <a:spLocks noChangeShapeType="1"/>
          </p:cNvSpPr>
          <p:nvPr/>
        </p:nvSpPr>
        <p:spPr bwMode="auto">
          <a:xfrm>
            <a:off x="209550" y="4435475"/>
            <a:ext cx="3048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5720" name="Line 11"/>
          <p:cNvSpPr>
            <a:spLocks noChangeShapeType="1"/>
          </p:cNvSpPr>
          <p:nvPr/>
        </p:nvSpPr>
        <p:spPr bwMode="auto">
          <a:xfrm flipV="1">
            <a:off x="323850" y="2840038"/>
            <a:ext cx="0" cy="1711325"/>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115721" name="Oval 14"/>
          <p:cNvSpPr>
            <a:spLocks noChangeArrowheads="1"/>
          </p:cNvSpPr>
          <p:nvPr/>
        </p:nvSpPr>
        <p:spPr bwMode="auto">
          <a:xfrm>
            <a:off x="411163" y="4040188"/>
            <a:ext cx="88900" cy="88900"/>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22" name="Line 15"/>
          <p:cNvSpPr>
            <a:spLocks noChangeShapeType="1"/>
          </p:cNvSpPr>
          <p:nvPr/>
        </p:nvSpPr>
        <p:spPr bwMode="auto">
          <a:xfrm>
            <a:off x="455613" y="4129088"/>
            <a:ext cx="0" cy="3111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23" name="Oval 18"/>
          <p:cNvSpPr>
            <a:spLocks noChangeArrowheads="1"/>
          </p:cNvSpPr>
          <p:nvPr/>
        </p:nvSpPr>
        <p:spPr bwMode="auto">
          <a:xfrm>
            <a:off x="677863" y="3019425"/>
            <a:ext cx="88900" cy="88900"/>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24" name="Line 19"/>
          <p:cNvSpPr>
            <a:spLocks noChangeShapeType="1"/>
          </p:cNvSpPr>
          <p:nvPr/>
        </p:nvSpPr>
        <p:spPr bwMode="auto">
          <a:xfrm>
            <a:off x="720725" y="3103563"/>
            <a:ext cx="0" cy="131445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25" name="Oval 20"/>
          <p:cNvSpPr>
            <a:spLocks noChangeArrowheads="1"/>
          </p:cNvSpPr>
          <p:nvPr/>
        </p:nvSpPr>
        <p:spPr bwMode="auto">
          <a:xfrm>
            <a:off x="811213" y="3440113"/>
            <a:ext cx="88900" cy="90487"/>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26" name="Line 21"/>
          <p:cNvSpPr>
            <a:spLocks noChangeShapeType="1"/>
          </p:cNvSpPr>
          <p:nvPr/>
        </p:nvSpPr>
        <p:spPr bwMode="auto">
          <a:xfrm>
            <a:off x="854075" y="3530600"/>
            <a:ext cx="0" cy="90328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27" name="Oval 28"/>
          <p:cNvSpPr>
            <a:spLocks noChangeArrowheads="1"/>
          </p:cNvSpPr>
          <p:nvPr/>
        </p:nvSpPr>
        <p:spPr bwMode="auto">
          <a:xfrm>
            <a:off x="1360488" y="3314700"/>
            <a:ext cx="90487" cy="90488"/>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28" name="Line 29"/>
          <p:cNvSpPr>
            <a:spLocks noChangeShapeType="1"/>
          </p:cNvSpPr>
          <p:nvPr/>
        </p:nvSpPr>
        <p:spPr bwMode="auto">
          <a:xfrm>
            <a:off x="1404938" y="3409950"/>
            <a:ext cx="0" cy="1011238"/>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29" name="Oval 32"/>
          <p:cNvSpPr>
            <a:spLocks noChangeArrowheads="1"/>
          </p:cNvSpPr>
          <p:nvPr/>
        </p:nvSpPr>
        <p:spPr bwMode="auto">
          <a:xfrm>
            <a:off x="1627188" y="4133850"/>
            <a:ext cx="90487" cy="90488"/>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30" name="Line 33"/>
          <p:cNvSpPr>
            <a:spLocks noChangeShapeType="1"/>
          </p:cNvSpPr>
          <p:nvPr/>
        </p:nvSpPr>
        <p:spPr bwMode="auto">
          <a:xfrm>
            <a:off x="1671638" y="4224338"/>
            <a:ext cx="0" cy="198437"/>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31" name="Oval 34"/>
          <p:cNvSpPr>
            <a:spLocks noChangeArrowheads="1"/>
          </p:cNvSpPr>
          <p:nvPr/>
        </p:nvSpPr>
        <p:spPr bwMode="auto">
          <a:xfrm>
            <a:off x="1760538" y="4073525"/>
            <a:ext cx="88900" cy="88900"/>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32" name="Line 35"/>
          <p:cNvSpPr>
            <a:spLocks noChangeShapeType="1"/>
          </p:cNvSpPr>
          <p:nvPr/>
        </p:nvSpPr>
        <p:spPr bwMode="auto">
          <a:xfrm>
            <a:off x="1804988" y="4151313"/>
            <a:ext cx="0" cy="280987"/>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33" name="Freeform 42"/>
          <p:cNvSpPr>
            <a:spLocks/>
          </p:cNvSpPr>
          <p:nvPr/>
        </p:nvSpPr>
        <p:spPr bwMode="auto">
          <a:xfrm rot="10800000">
            <a:off x="2035175" y="3032125"/>
            <a:ext cx="1244600" cy="1306513"/>
          </a:xfrm>
          <a:custGeom>
            <a:avLst/>
            <a:gdLst>
              <a:gd name="T0" fmla="*/ 0 w 680"/>
              <a:gd name="T1" fmla="*/ 2147483647 h 520"/>
              <a:gd name="T2" fmla="*/ 2147483647 w 680"/>
              <a:gd name="T3" fmla="*/ 2147483647 h 520"/>
              <a:gd name="T4" fmla="*/ 2147483647 w 680"/>
              <a:gd name="T5" fmla="*/ 2147483647 h 520"/>
              <a:gd name="T6" fmla="*/ 2147483647 w 680"/>
              <a:gd name="T7" fmla="*/ 2147483647 h 520"/>
              <a:gd name="T8" fmla="*/ 2147483647 w 680"/>
              <a:gd name="T9" fmla="*/ 2147483647 h 520"/>
              <a:gd name="T10" fmla="*/ 2147483647 w 680"/>
              <a:gd name="T11" fmla="*/ 2147483647 h 520"/>
              <a:gd name="T12" fmla="*/ 2147483647 w 680"/>
              <a:gd name="T13" fmla="*/ 2147483647 h 520"/>
              <a:gd name="T14" fmla="*/ 2147483647 w 680"/>
              <a:gd name="T15" fmla="*/ 2147483647 h 520"/>
              <a:gd name="T16" fmla="*/ 2147483647 w 680"/>
              <a:gd name="T17" fmla="*/ 2147483647 h 520"/>
              <a:gd name="T18" fmla="*/ 2147483647 w 680"/>
              <a:gd name="T19" fmla="*/ 2147483647 h 5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0"/>
              <a:gd name="T31" fmla="*/ 0 h 520"/>
              <a:gd name="T32" fmla="*/ 680 w 680"/>
              <a:gd name="T33" fmla="*/ 520 h 5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0" h="520">
                <a:moveTo>
                  <a:pt x="0" y="233"/>
                </a:moveTo>
                <a:cubicBezTo>
                  <a:pt x="15" y="339"/>
                  <a:pt x="30" y="445"/>
                  <a:pt x="45" y="460"/>
                </a:cubicBezTo>
                <a:cubicBezTo>
                  <a:pt x="60" y="475"/>
                  <a:pt x="67" y="399"/>
                  <a:pt x="90" y="324"/>
                </a:cubicBezTo>
                <a:cubicBezTo>
                  <a:pt x="113" y="249"/>
                  <a:pt x="158" y="14"/>
                  <a:pt x="181" y="7"/>
                </a:cubicBezTo>
                <a:cubicBezTo>
                  <a:pt x="204" y="0"/>
                  <a:pt x="203" y="234"/>
                  <a:pt x="226" y="279"/>
                </a:cubicBezTo>
                <a:cubicBezTo>
                  <a:pt x="249" y="324"/>
                  <a:pt x="287" y="309"/>
                  <a:pt x="317" y="279"/>
                </a:cubicBezTo>
                <a:cubicBezTo>
                  <a:pt x="347" y="249"/>
                  <a:pt x="378" y="67"/>
                  <a:pt x="408" y="97"/>
                </a:cubicBezTo>
                <a:cubicBezTo>
                  <a:pt x="438" y="127"/>
                  <a:pt x="469" y="400"/>
                  <a:pt x="499" y="460"/>
                </a:cubicBezTo>
                <a:cubicBezTo>
                  <a:pt x="529" y="520"/>
                  <a:pt x="559" y="490"/>
                  <a:pt x="589" y="460"/>
                </a:cubicBezTo>
                <a:cubicBezTo>
                  <a:pt x="619" y="430"/>
                  <a:pt x="649" y="354"/>
                  <a:pt x="680" y="279"/>
                </a:cubicBezTo>
              </a:path>
            </a:pathLst>
          </a:custGeom>
          <a:noFill/>
          <a:ln w="28575"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he-IL"/>
          </a:p>
        </p:txBody>
      </p:sp>
      <p:sp>
        <p:nvSpPr>
          <p:cNvPr id="115734" name="Oval 47"/>
          <p:cNvSpPr>
            <a:spLocks noChangeArrowheads="1"/>
          </p:cNvSpPr>
          <p:nvPr/>
        </p:nvSpPr>
        <p:spPr bwMode="auto">
          <a:xfrm>
            <a:off x="2319338" y="3160713"/>
            <a:ext cx="88900" cy="88900"/>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35" name="Line 48"/>
          <p:cNvSpPr>
            <a:spLocks noChangeShapeType="1"/>
          </p:cNvSpPr>
          <p:nvPr/>
        </p:nvSpPr>
        <p:spPr bwMode="auto">
          <a:xfrm>
            <a:off x="2363788" y="3249613"/>
            <a:ext cx="0" cy="1168400"/>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36" name="Oval 51"/>
          <p:cNvSpPr>
            <a:spLocks noChangeArrowheads="1"/>
          </p:cNvSpPr>
          <p:nvPr/>
        </p:nvSpPr>
        <p:spPr bwMode="auto">
          <a:xfrm>
            <a:off x="2586038" y="3827463"/>
            <a:ext cx="88900" cy="88900"/>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37" name="Oval 52"/>
          <p:cNvSpPr>
            <a:spLocks noChangeArrowheads="1"/>
          </p:cNvSpPr>
          <p:nvPr/>
        </p:nvSpPr>
        <p:spPr bwMode="auto">
          <a:xfrm>
            <a:off x="2719388" y="3538538"/>
            <a:ext cx="88900" cy="88900"/>
          </a:xfrm>
          <a:prstGeom prst="ellipse">
            <a:avLst/>
          </a:prstGeom>
          <a:solidFill>
            <a:srgbClr val="0033CC"/>
          </a:solidFill>
          <a:ln w="9525">
            <a:solidFill>
              <a:srgbClr val="0033CC"/>
            </a:solidFill>
            <a:round/>
            <a:headEnd/>
            <a:tailEnd/>
          </a:ln>
        </p:spPr>
        <p:txBody>
          <a:bodyPr wrap="none" anchor="ctr"/>
          <a:lstStyle/>
          <a:p>
            <a:pPr algn="r" rtl="1"/>
            <a:endParaRPr lang="he-IL"/>
          </a:p>
        </p:txBody>
      </p:sp>
      <p:sp>
        <p:nvSpPr>
          <p:cNvPr id="115738" name="Line 53"/>
          <p:cNvSpPr>
            <a:spLocks noChangeShapeType="1"/>
          </p:cNvSpPr>
          <p:nvPr/>
        </p:nvSpPr>
        <p:spPr bwMode="auto">
          <a:xfrm>
            <a:off x="2763838" y="3627438"/>
            <a:ext cx="0" cy="809625"/>
          </a:xfrm>
          <a:prstGeom prst="line">
            <a:avLst/>
          </a:prstGeom>
          <a:noFill/>
          <a:ln w="19050">
            <a:solidFill>
              <a:srgbClr val="0033CC"/>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39" name="Oval 68"/>
          <p:cNvSpPr>
            <a:spLocks noChangeArrowheads="1"/>
          </p:cNvSpPr>
          <p:nvPr/>
        </p:nvSpPr>
        <p:spPr bwMode="auto">
          <a:xfrm>
            <a:off x="2859088" y="4049713"/>
            <a:ext cx="88900" cy="88900"/>
          </a:xfrm>
          <a:prstGeom prst="ellipse">
            <a:avLst/>
          </a:prstGeom>
          <a:solidFill>
            <a:srgbClr val="0033CC"/>
          </a:solidFill>
          <a:ln w="9525">
            <a:solidFill>
              <a:srgbClr val="0033CC"/>
            </a:solidFill>
            <a:round/>
            <a:headEnd/>
            <a:tailEnd/>
          </a:ln>
        </p:spPr>
        <p:txBody>
          <a:bodyPr wrap="none" anchor="ctr"/>
          <a:lstStyle/>
          <a:p>
            <a:pPr algn="r" rtl="1"/>
            <a:endParaRPr lang="he-IL"/>
          </a:p>
        </p:txBody>
      </p:sp>
      <p:pic>
        <p:nvPicPr>
          <p:cNvPr id="115740" name="Picture 68" descr="addin_tmp.png"/>
          <p:cNvPicPr>
            <a:picLocks noChangeAspect="1"/>
          </p:cNvPicPr>
          <p:nvPr>
            <p:custDataLst>
              <p:tags r:id="rId2"/>
            </p:custDataLst>
          </p:nvPr>
        </p:nvPicPr>
        <p:blipFill>
          <a:blip r:embed="rId28" cstate="print">
            <a:extLst>
              <a:ext uri="{28A0092B-C50C-407E-A947-70E740481C1C}">
                <a14:useLocalDpi xmlns:a14="http://schemas.microsoft.com/office/drawing/2010/main" val="0"/>
              </a:ext>
            </a:extLst>
          </a:blip>
          <a:srcRect/>
          <a:stretch>
            <a:fillRect/>
          </a:stretch>
        </p:blipFill>
        <p:spPr bwMode="auto">
          <a:xfrm>
            <a:off x="1484313" y="3149600"/>
            <a:ext cx="166687"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1" name="Picture 70" descr="addin_tmp.png"/>
          <p:cNvPicPr>
            <a:picLocks noChangeAspect="1"/>
          </p:cNvPicPr>
          <p:nvPr>
            <p:custDataLst>
              <p:tags r:id="rId3"/>
            </p:custDataLst>
          </p:nvPr>
        </p:nvPicPr>
        <p:blipFill>
          <a:blip r:embed="rId29" cstate="print">
            <a:extLst>
              <a:ext uri="{28A0092B-C50C-407E-A947-70E740481C1C}">
                <a14:useLocalDpi xmlns:a14="http://schemas.microsoft.com/office/drawing/2010/main" val="0"/>
              </a:ext>
            </a:extLst>
          </a:blip>
          <a:srcRect/>
          <a:stretch>
            <a:fillRect/>
          </a:stretch>
        </p:blipFill>
        <p:spPr bwMode="auto">
          <a:xfrm>
            <a:off x="1600200" y="3865563"/>
            <a:ext cx="171450" cy="13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2" name="Picture 73" descr="addin_tmp.png"/>
          <p:cNvPicPr>
            <a:picLocks noChangeAspect="1"/>
          </p:cNvPicPr>
          <p:nvPr>
            <p:custDataLst>
              <p:tags r:id="rId4"/>
            </p:custDataLst>
          </p:nvPr>
        </p:nvPicPr>
        <p:blipFill>
          <a:blip r:embed="rId30" cstate="print">
            <a:extLst>
              <a:ext uri="{28A0092B-C50C-407E-A947-70E740481C1C}">
                <a14:useLocalDpi xmlns:a14="http://schemas.microsoft.com/office/drawing/2010/main" val="0"/>
              </a:ext>
            </a:extLst>
          </a:blip>
          <a:srcRect/>
          <a:stretch>
            <a:fillRect/>
          </a:stretch>
        </p:blipFill>
        <p:spPr bwMode="auto">
          <a:xfrm>
            <a:off x="1947863" y="4011613"/>
            <a:ext cx="17303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3" name="Line 54"/>
          <p:cNvSpPr>
            <a:spLocks noChangeShapeType="1"/>
          </p:cNvSpPr>
          <p:nvPr/>
        </p:nvSpPr>
        <p:spPr bwMode="auto">
          <a:xfrm>
            <a:off x="1357313" y="4565650"/>
            <a:ext cx="973137"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15744" name="Picture 78" descr="addin_tmp.png"/>
          <p:cNvPicPr>
            <a:picLocks noChangeAspect="1"/>
          </p:cNvPicPr>
          <p:nvPr>
            <p:custDataLst>
              <p:tags r:id="rId5"/>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1338263" y="4673600"/>
            <a:ext cx="10096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5" name="Picture 80" descr="addin_tmp.png"/>
          <p:cNvPicPr>
            <a:picLocks noChangeAspect="1"/>
          </p:cNvPicPr>
          <p:nvPr>
            <p:custDataLst>
              <p:tags r:id="rId6"/>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1230313" y="4937125"/>
            <a:ext cx="1225550"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6" name="Picture 86" descr="addin_tmp.png"/>
          <p:cNvPicPr>
            <a:picLocks noChangeAspect="1"/>
          </p:cNvPicPr>
          <p:nvPr>
            <p:custDataLst>
              <p:tags r:id="rId7"/>
            </p:custDataLst>
          </p:nvPr>
        </p:nvPicPr>
        <p:blipFill>
          <a:blip r:embed="rId33" cstate="print">
            <a:extLst>
              <a:ext uri="{28A0092B-C50C-407E-A947-70E740481C1C}">
                <a14:useLocalDpi xmlns:a14="http://schemas.microsoft.com/office/drawing/2010/main" val="0"/>
              </a:ext>
            </a:extLst>
          </a:blip>
          <a:srcRect/>
          <a:stretch>
            <a:fillRect/>
          </a:stretch>
        </p:blipFill>
        <p:spPr bwMode="auto">
          <a:xfrm>
            <a:off x="739775" y="2606675"/>
            <a:ext cx="155575" cy="15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9" name="Straight Arrow Connector 88"/>
          <p:cNvCxnSpPr/>
          <p:nvPr/>
        </p:nvCxnSpPr>
        <p:spPr>
          <a:xfrm rot="10800000" flipV="1">
            <a:off x="669925" y="2847975"/>
            <a:ext cx="247650" cy="0"/>
          </a:xfrm>
          <a:prstGeom prst="straightConnector1">
            <a:avLst/>
          </a:prstGeom>
          <a:ln>
            <a:headEnd type="arrow"/>
            <a:tailEnd type="arrow"/>
          </a:ln>
        </p:spPr>
        <p:style>
          <a:lnRef idx="1">
            <a:schemeClr val="dk1"/>
          </a:lnRef>
          <a:fillRef idx="0">
            <a:schemeClr val="dk1"/>
          </a:fillRef>
          <a:effectRef idx="0">
            <a:schemeClr val="dk1"/>
          </a:effectRef>
          <a:fontRef idx="minor">
            <a:schemeClr val="tx1"/>
          </a:fontRef>
        </p:style>
      </p:cxnSp>
      <p:pic>
        <p:nvPicPr>
          <p:cNvPr id="115748" name="Picture 28" descr="addin_tmp"/>
          <p:cNvPicPr>
            <a:picLocks noChangeAspect="1" noChangeArrowheads="1"/>
          </p:cNvPicPr>
          <p:nvPr>
            <p:custDataLst>
              <p:tags r:id="rId8"/>
            </p:custDataLst>
          </p:nvPr>
        </p:nvPicPr>
        <p:blipFill>
          <a:blip r:embed="rId34" cstate="print">
            <a:extLst>
              <a:ext uri="{28A0092B-C50C-407E-A947-70E740481C1C}">
                <a14:useLocalDpi xmlns:a14="http://schemas.microsoft.com/office/drawing/2010/main" val="0"/>
              </a:ext>
            </a:extLst>
          </a:blip>
          <a:srcRect/>
          <a:stretch>
            <a:fillRect/>
          </a:stretch>
        </p:blipFill>
        <p:spPr bwMode="auto">
          <a:xfrm>
            <a:off x="4568825" y="3165475"/>
            <a:ext cx="49688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49" name="Picture 114" descr="addin_tmp.png"/>
          <p:cNvPicPr>
            <a:picLocks noChangeAspect="1"/>
          </p:cNvPicPr>
          <p:nvPr>
            <p:custDataLst>
              <p:tags r:id="rId9"/>
            </p:custDataLst>
          </p:nvPr>
        </p:nvPicPr>
        <p:blipFill>
          <a:blip r:embed="rId35" cstate="print">
            <a:extLst>
              <a:ext uri="{28A0092B-C50C-407E-A947-70E740481C1C}">
                <a14:useLocalDpi xmlns:a14="http://schemas.microsoft.com/office/drawing/2010/main" val="0"/>
              </a:ext>
            </a:extLst>
          </a:blip>
          <a:srcRect/>
          <a:stretch>
            <a:fillRect/>
          </a:stretch>
        </p:blipFill>
        <p:spPr bwMode="auto">
          <a:xfrm>
            <a:off x="4567238" y="3910013"/>
            <a:ext cx="5016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50" name="Oval 185"/>
          <p:cNvSpPr>
            <a:spLocks noChangeArrowheads="1"/>
          </p:cNvSpPr>
          <p:nvPr/>
        </p:nvSpPr>
        <p:spPr bwMode="auto">
          <a:xfrm>
            <a:off x="4791075" y="3482975"/>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115751" name="Oval 186"/>
          <p:cNvSpPr>
            <a:spLocks noChangeArrowheads="1"/>
          </p:cNvSpPr>
          <p:nvPr/>
        </p:nvSpPr>
        <p:spPr bwMode="auto">
          <a:xfrm>
            <a:off x="4791075" y="3641725"/>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115752" name="AutoShape 11"/>
          <p:cNvSpPr>
            <a:spLocks/>
          </p:cNvSpPr>
          <p:nvPr/>
        </p:nvSpPr>
        <p:spPr bwMode="auto">
          <a:xfrm>
            <a:off x="4460875" y="3132138"/>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pic>
        <p:nvPicPr>
          <p:cNvPr id="35882" name="Picture 13" descr="addin_tmp"/>
          <p:cNvPicPr>
            <a:picLocks noChangeAspect="1" noChangeArrowheads="1"/>
          </p:cNvPicPr>
          <p:nvPr>
            <p:custDataLst>
              <p:tags r:id="rId10"/>
            </p:custDataLst>
          </p:nvPr>
        </p:nvPicPr>
        <p:blipFill>
          <a:blip r:embed="rId36" cstate="print">
            <a:extLst>
              <a:ext uri="{28A0092B-C50C-407E-A947-70E740481C1C}">
                <a14:useLocalDpi xmlns:a14="http://schemas.microsoft.com/office/drawing/2010/main" val="0"/>
              </a:ext>
            </a:extLst>
          </a:blip>
          <a:srcRect/>
          <a:stretch>
            <a:fillRect/>
          </a:stretch>
        </p:blipFill>
        <p:spPr bwMode="auto">
          <a:xfrm>
            <a:off x="5287963" y="5070475"/>
            <a:ext cx="169862"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3" name="Picture 72" descr="addin_tmp.png"/>
          <p:cNvPicPr>
            <a:picLocks noChangeAspect="1"/>
          </p:cNvPicPr>
          <p:nvPr>
            <p:custDataLst>
              <p:tags r:id="rId11"/>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5638800" y="4614863"/>
            <a:ext cx="2173288"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4" name="Picture 69" descr="addin_tmp.png"/>
          <p:cNvPicPr>
            <a:picLocks noChangeAspect="1"/>
          </p:cNvPicPr>
          <p:nvPr>
            <p:custDataLst>
              <p:tags r:id="rId12"/>
            </p:custDataLst>
          </p:nvPr>
        </p:nvPicPr>
        <p:blipFill>
          <a:blip r:embed="rId38" cstate="print">
            <a:extLst>
              <a:ext uri="{28A0092B-C50C-407E-A947-70E740481C1C}">
                <a14:useLocalDpi xmlns:a14="http://schemas.microsoft.com/office/drawing/2010/main" val="0"/>
              </a:ext>
            </a:extLst>
          </a:blip>
          <a:srcRect/>
          <a:stretch>
            <a:fillRect/>
          </a:stretch>
        </p:blipFill>
        <p:spPr bwMode="auto">
          <a:xfrm>
            <a:off x="6081713" y="5240338"/>
            <a:ext cx="1093787" cy="22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56" name="AutoShape 29"/>
          <p:cNvSpPr>
            <a:spLocks/>
          </p:cNvSpPr>
          <p:nvPr/>
        </p:nvSpPr>
        <p:spPr bwMode="auto">
          <a:xfrm flipH="1">
            <a:off x="5102225" y="3132138"/>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e-IL"/>
          </a:p>
        </p:txBody>
      </p:sp>
      <p:grpSp>
        <p:nvGrpSpPr>
          <p:cNvPr id="2" name="Group 176"/>
          <p:cNvGrpSpPr>
            <a:grpSpLocks/>
          </p:cNvGrpSpPr>
          <p:nvPr/>
        </p:nvGrpSpPr>
        <p:grpSpPr bwMode="auto">
          <a:xfrm>
            <a:off x="7918450" y="4513263"/>
            <a:ext cx="736600" cy="1760537"/>
            <a:chOff x="7918450" y="4513263"/>
            <a:chExt cx="736600" cy="1760537"/>
          </a:xfrm>
        </p:grpSpPr>
        <p:pic>
          <p:nvPicPr>
            <p:cNvPr id="115853" name="Picture 66" descr="addin_tmp.png"/>
            <p:cNvPicPr>
              <a:picLocks noChangeAspect="1"/>
            </p:cNvPicPr>
            <p:nvPr>
              <p:custDataLst>
                <p:tags r:id="rId23"/>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8021320" y="4546600"/>
              <a:ext cx="546735"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854" name="Picture 67" descr="addin_tmp.png"/>
            <p:cNvPicPr>
              <a:picLocks noChangeAspect="1"/>
            </p:cNvPicPr>
            <p:nvPr>
              <p:custDataLst>
                <p:tags r:id="rId24"/>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8021320" y="4895850"/>
              <a:ext cx="546735"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855" name="Picture 70" descr="addin_tmp.png"/>
            <p:cNvPicPr>
              <a:picLocks noChangeAspect="1"/>
            </p:cNvPicPr>
            <p:nvPr>
              <p:custDataLst>
                <p:tags r:id="rId25"/>
              </p:custDataLst>
            </p:nvPr>
          </p:nvPicPr>
          <p:blipFill>
            <a:blip r:embed="rId41" cstate="print">
              <a:extLst>
                <a:ext uri="{28A0092B-C50C-407E-A947-70E740481C1C}">
                  <a14:useLocalDpi xmlns:a14="http://schemas.microsoft.com/office/drawing/2010/main" val="0"/>
                </a:ext>
              </a:extLst>
            </a:blip>
            <a:srcRect/>
            <a:stretch>
              <a:fillRect/>
            </a:stretch>
          </p:blipFill>
          <p:spPr bwMode="auto">
            <a:xfrm>
              <a:off x="7991475" y="5976938"/>
              <a:ext cx="584835" cy="255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856" name="Oval 185"/>
            <p:cNvSpPr>
              <a:spLocks noChangeArrowheads="1"/>
            </p:cNvSpPr>
            <p:nvPr/>
          </p:nvSpPr>
          <p:spPr bwMode="auto">
            <a:xfrm>
              <a:off x="8258175" y="5368925"/>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115857" name="Oval 186"/>
            <p:cNvSpPr>
              <a:spLocks noChangeArrowheads="1"/>
            </p:cNvSpPr>
            <p:nvPr/>
          </p:nvSpPr>
          <p:spPr bwMode="auto">
            <a:xfrm>
              <a:off x="8258175" y="5527675"/>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115858" name="Oval 187"/>
            <p:cNvSpPr>
              <a:spLocks noChangeArrowheads="1"/>
            </p:cNvSpPr>
            <p:nvPr/>
          </p:nvSpPr>
          <p:spPr bwMode="auto">
            <a:xfrm>
              <a:off x="8258175" y="5695950"/>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115859" name="AutoShape 20"/>
            <p:cNvSpPr>
              <a:spLocks/>
            </p:cNvSpPr>
            <p:nvPr/>
          </p:nvSpPr>
          <p:spPr bwMode="auto">
            <a:xfrm>
              <a:off x="7918450" y="4513263"/>
              <a:ext cx="88900" cy="1760537"/>
            </a:xfrm>
            <a:prstGeom prst="leftBracket">
              <a:avLst>
                <a:gd name="adj" fmla="val 21738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115860" name="AutoShape 30"/>
            <p:cNvSpPr>
              <a:spLocks/>
            </p:cNvSpPr>
            <p:nvPr/>
          </p:nvSpPr>
          <p:spPr bwMode="auto">
            <a:xfrm flipH="1">
              <a:off x="8566150" y="4513263"/>
              <a:ext cx="88900" cy="1760537"/>
            </a:xfrm>
            <a:prstGeom prst="leftBracket">
              <a:avLst>
                <a:gd name="adj" fmla="val 217381"/>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grpSp>
      <p:sp>
        <p:nvSpPr>
          <p:cNvPr id="35887" name="AutoShape 31"/>
          <p:cNvSpPr>
            <a:spLocks/>
          </p:cNvSpPr>
          <p:nvPr/>
        </p:nvSpPr>
        <p:spPr bwMode="auto">
          <a:xfrm>
            <a:off x="5553075" y="4513263"/>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35888" name="AutoShape 32"/>
          <p:cNvSpPr>
            <a:spLocks/>
          </p:cNvSpPr>
          <p:nvPr/>
        </p:nvSpPr>
        <p:spPr bwMode="auto">
          <a:xfrm flipH="1">
            <a:off x="7762875" y="4513263"/>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e-IL"/>
          </a:p>
        </p:txBody>
      </p:sp>
      <p:sp>
        <p:nvSpPr>
          <p:cNvPr id="116" name="Right Arrow 115"/>
          <p:cNvSpPr/>
          <p:nvPr/>
        </p:nvSpPr>
        <p:spPr>
          <a:xfrm>
            <a:off x="3695700" y="4964113"/>
            <a:ext cx="630238" cy="3159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35890" name="Picture 117" descr="addin_tmp.png"/>
          <p:cNvPicPr>
            <a:picLocks noChangeAspect="1"/>
          </p:cNvPicPr>
          <p:nvPr>
            <p:custDataLst>
              <p:tags r:id="rId13"/>
            </p:custDataLst>
          </p:nvPr>
        </p:nvPicPr>
        <p:blipFill>
          <a:blip r:embed="rId42" cstate="print">
            <a:extLst>
              <a:ext uri="{28A0092B-C50C-407E-A947-70E740481C1C}">
                <a14:useLocalDpi xmlns:a14="http://schemas.microsoft.com/office/drawing/2010/main" val="0"/>
              </a:ext>
            </a:extLst>
          </a:blip>
          <a:srcRect/>
          <a:stretch>
            <a:fillRect/>
          </a:stretch>
        </p:blipFill>
        <p:spPr bwMode="auto">
          <a:xfrm>
            <a:off x="3619500" y="4619625"/>
            <a:ext cx="709613"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1" name="Picture 125" descr="addin_tmp.png"/>
          <p:cNvPicPr>
            <a:picLocks noChangeAspect="1"/>
          </p:cNvPicPr>
          <p:nvPr>
            <p:custDataLst>
              <p:tags r:id="rId14"/>
            </p:custDataLst>
          </p:nvPr>
        </p:nvPicPr>
        <p:blipFill>
          <a:blip r:embed="rId43" cstate="print">
            <a:extLst>
              <a:ext uri="{28A0092B-C50C-407E-A947-70E740481C1C}">
                <a14:useLocalDpi xmlns:a14="http://schemas.microsoft.com/office/drawing/2010/main" val="0"/>
              </a:ext>
            </a:extLst>
          </a:blip>
          <a:srcRect/>
          <a:stretch>
            <a:fillRect/>
          </a:stretch>
        </p:blipFill>
        <p:spPr bwMode="auto">
          <a:xfrm>
            <a:off x="4565650" y="4556125"/>
            <a:ext cx="5556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92" name="Picture 126" descr="addin_tmp.png"/>
          <p:cNvPicPr>
            <a:picLocks noChangeAspect="1"/>
          </p:cNvPicPr>
          <p:nvPr>
            <p:custDataLst>
              <p:tags r:id="rId15"/>
            </p:custDataLst>
          </p:nvPr>
        </p:nvPicPr>
        <p:blipFill>
          <a:blip r:embed="rId44" cstate="print">
            <a:extLst>
              <a:ext uri="{28A0092B-C50C-407E-A947-70E740481C1C}">
                <a14:useLocalDpi xmlns:a14="http://schemas.microsoft.com/office/drawing/2010/main" val="0"/>
              </a:ext>
            </a:extLst>
          </a:blip>
          <a:srcRect/>
          <a:stretch>
            <a:fillRect/>
          </a:stretch>
        </p:blipFill>
        <p:spPr bwMode="auto">
          <a:xfrm>
            <a:off x="4564063" y="5300663"/>
            <a:ext cx="5603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93" name="Oval 185"/>
          <p:cNvSpPr>
            <a:spLocks noChangeArrowheads="1"/>
          </p:cNvSpPr>
          <p:nvPr/>
        </p:nvSpPr>
        <p:spPr bwMode="auto">
          <a:xfrm>
            <a:off x="4787900" y="4873625"/>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35894" name="Oval 186"/>
          <p:cNvSpPr>
            <a:spLocks noChangeArrowheads="1"/>
          </p:cNvSpPr>
          <p:nvPr/>
        </p:nvSpPr>
        <p:spPr bwMode="auto">
          <a:xfrm>
            <a:off x="4787900" y="5032375"/>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35895" name="Oval 187"/>
          <p:cNvSpPr>
            <a:spLocks noChangeArrowheads="1"/>
          </p:cNvSpPr>
          <p:nvPr/>
        </p:nvSpPr>
        <p:spPr bwMode="auto">
          <a:xfrm>
            <a:off x="4787900" y="5200650"/>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35896" name="AutoShape 11"/>
          <p:cNvSpPr>
            <a:spLocks/>
          </p:cNvSpPr>
          <p:nvPr/>
        </p:nvSpPr>
        <p:spPr bwMode="auto">
          <a:xfrm>
            <a:off x="4457700" y="4522788"/>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35897" name="AutoShape 29"/>
          <p:cNvSpPr>
            <a:spLocks/>
          </p:cNvSpPr>
          <p:nvPr/>
        </p:nvSpPr>
        <p:spPr bwMode="auto">
          <a:xfrm flipH="1">
            <a:off x="5099050" y="4522788"/>
            <a:ext cx="88900" cy="1079500"/>
          </a:xfrm>
          <a:prstGeom prst="leftBracket">
            <a:avLst>
              <a:gd name="adj" fmla="val 10119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he-IL"/>
          </a:p>
        </p:txBody>
      </p:sp>
      <p:sp>
        <p:nvSpPr>
          <p:cNvPr id="35898" name="Line 52"/>
          <p:cNvSpPr>
            <a:spLocks noChangeShapeType="1"/>
          </p:cNvSpPr>
          <p:nvPr/>
        </p:nvSpPr>
        <p:spPr bwMode="auto">
          <a:xfrm>
            <a:off x="744538" y="2327275"/>
            <a:ext cx="5238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sp>
        <p:nvSpPr>
          <p:cNvPr id="35899" name="Line 53"/>
          <p:cNvSpPr>
            <a:spLocks noChangeShapeType="1"/>
          </p:cNvSpPr>
          <p:nvPr/>
        </p:nvSpPr>
        <p:spPr bwMode="auto">
          <a:xfrm>
            <a:off x="1316038" y="2327275"/>
            <a:ext cx="5238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35901" name="Picture 55" descr="addin_tmp"/>
          <p:cNvPicPr>
            <a:picLocks noChangeAspect="1" noChangeArrowheads="1"/>
          </p:cNvPicPr>
          <p:nvPr>
            <p:custDataLst>
              <p:tags r:id="rId16"/>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763588" y="2003425"/>
            <a:ext cx="487362"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902" name="Picture 56" descr="addin_tmp"/>
          <p:cNvPicPr>
            <a:picLocks noChangeAspect="1" noChangeArrowheads="1"/>
          </p:cNvPicPr>
          <p:nvPr>
            <p:custDataLst>
              <p:tags r:id="rId17"/>
            </p:custDataLst>
          </p:nvPr>
        </p:nvPicPr>
        <p:blipFill>
          <a:blip r:embed="rId46" cstate="print">
            <a:extLst>
              <a:ext uri="{28A0092B-C50C-407E-A947-70E740481C1C}">
                <a14:useLocalDpi xmlns:a14="http://schemas.microsoft.com/office/drawing/2010/main" val="0"/>
              </a:ext>
            </a:extLst>
          </a:blip>
          <a:srcRect/>
          <a:stretch>
            <a:fillRect/>
          </a:stretch>
        </p:blipFill>
        <p:spPr bwMode="auto">
          <a:xfrm>
            <a:off x="1362075" y="2011363"/>
            <a:ext cx="487363"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73" name="Line 11"/>
          <p:cNvSpPr>
            <a:spLocks noChangeShapeType="1"/>
          </p:cNvSpPr>
          <p:nvPr/>
        </p:nvSpPr>
        <p:spPr bwMode="auto">
          <a:xfrm>
            <a:off x="2409825" y="1814513"/>
            <a:ext cx="400367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74" name="Line 12"/>
          <p:cNvSpPr>
            <a:spLocks noChangeShapeType="1"/>
          </p:cNvSpPr>
          <p:nvPr/>
        </p:nvSpPr>
        <p:spPr bwMode="auto">
          <a:xfrm>
            <a:off x="4414838" y="18145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pic>
        <p:nvPicPr>
          <p:cNvPr id="115775" name="Picture 37" descr="addin_tmp"/>
          <p:cNvPicPr>
            <a:picLocks noChangeAspect="1" noChangeArrowheads="1"/>
          </p:cNvPicPr>
          <p:nvPr>
            <p:custDataLst>
              <p:tags r:id="rId18"/>
            </p:custDataLst>
          </p:nvPr>
        </p:nvPicPr>
        <p:blipFill>
          <a:blip r:embed="rId47" cstate="print">
            <a:extLst>
              <a:ext uri="{28A0092B-C50C-407E-A947-70E740481C1C}">
                <a14:useLocalDpi xmlns:a14="http://schemas.microsoft.com/office/drawing/2010/main" val="0"/>
              </a:ext>
            </a:extLst>
          </a:blip>
          <a:srcRect/>
          <a:stretch>
            <a:fillRect/>
          </a:stretch>
        </p:blipFill>
        <p:spPr bwMode="auto">
          <a:xfrm>
            <a:off x="4373563" y="2057400"/>
            <a:ext cx="79375" cy="12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76" name="Picture 214" descr="addin_tmp"/>
          <p:cNvPicPr>
            <a:picLocks noChangeAspect="1" noChangeArrowheads="1"/>
          </p:cNvPicPr>
          <p:nvPr>
            <p:custDataLst>
              <p:tags r:id="rId19"/>
            </p:custDataLst>
          </p:nvPr>
        </p:nvPicPr>
        <p:blipFill>
          <a:blip r:embed="rId48" cstate="print">
            <a:extLst>
              <a:ext uri="{28A0092B-C50C-407E-A947-70E740481C1C}">
                <a14:useLocalDpi xmlns:a14="http://schemas.microsoft.com/office/drawing/2010/main" val="0"/>
              </a:ext>
            </a:extLst>
          </a:blip>
          <a:srcRect/>
          <a:stretch>
            <a:fillRect/>
          </a:stretch>
        </p:blipFill>
        <p:spPr bwMode="auto">
          <a:xfrm>
            <a:off x="8462963" y="1716088"/>
            <a:ext cx="1143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77" name="Line 13"/>
          <p:cNvSpPr>
            <a:spLocks noChangeShapeType="1"/>
          </p:cNvSpPr>
          <p:nvPr/>
        </p:nvSpPr>
        <p:spPr bwMode="auto">
          <a:xfrm>
            <a:off x="8085138" y="18145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78" name="Rectangle 15"/>
          <p:cNvSpPr>
            <a:spLocks noChangeArrowheads="1"/>
          </p:cNvSpPr>
          <p:nvPr/>
        </p:nvSpPr>
        <p:spPr bwMode="auto">
          <a:xfrm>
            <a:off x="5286375" y="1296988"/>
            <a:ext cx="163513"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15779" name="AutoShape 16"/>
          <p:cNvSpPr>
            <a:spLocks noChangeArrowheads="1"/>
          </p:cNvSpPr>
          <p:nvPr/>
        </p:nvSpPr>
        <p:spPr bwMode="auto">
          <a:xfrm>
            <a:off x="7696200" y="1317625"/>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15780" name="AutoShape 17"/>
          <p:cNvSpPr>
            <a:spLocks noChangeArrowheads="1"/>
          </p:cNvSpPr>
          <p:nvPr/>
        </p:nvSpPr>
        <p:spPr bwMode="auto">
          <a:xfrm rot="10800000">
            <a:off x="6764338" y="1338263"/>
            <a:ext cx="334962"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15781" name="Group 15"/>
          <p:cNvGrpSpPr>
            <a:grpSpLocks/>
          </p:cNvGrpSpPr>
          <p:nvPr/>
        </p:nvGrpSpPr>
        <p:grpSpPr bwMode="auto">
          <a:xfrm>
            <a:off x="6189663" y="1617663"/>
            <a:ext cx="660400" cy="387350"/>
            <a:chOff x="1361" y="1451"/>
            <a:chExt cx="416" cy="244"/>
          </a:xfrm>
        </p:grpSpPr>
        <p:sp>
          <p:nvSpPr>
            <p:cNvPr id="115851" name="Text Box 16"/>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15852" name="Text Box 17"/>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15782" name="Line 13"/>
          <p:cNvSpPr>
            <a:spLocks noChangeShapeType="1"/>
          </p:cNvSpPr>
          <p:nvPr/>
        </p:nvSpPr>
        <p:spPr bwMode="auto">
          <a:xfrm>
            <a:off x="750888" y="1814513"/>
            <a:ext cx="0" cy="1444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83" name="Rectangle 15"/>
          <p:cNvSpPr>
            <a:spLocks noChangeArrowheads="1"/>
          </p:cNvSpPr>
          <p:nvPr/>
        </p:nvSpPr>
        <p:spPr bwMode="auto">
          <a:xfrm flipH="1">
            <a:off x="3389313" y="1296988"/>
            <a:ext cx="163512" cy="517525"/>
          </a:xfrm>
          <a:prstGeom prst="rect">
            <a:avLst/>
          </a:prstGeom>
          <a:solidFill>
            <a:srgbClr val="FF0000"/>
          </a:solidFill>
          <a:ln w="19050">
            <a:solidFill>
              <a:schemeClr val="tx1"/>
            </a:solidFill>
            <a:miter lim="800000"/>
            <a:headEnd/>
            <a:tailEnd/>
          </a:ln>
        </p:spPr>
        <p:txBody>
          <a:bodyPr wrap="none" anchor="ctr"/>
          <a:lstStyle/>
          <a:p>
            <a:endParaRPr lang="ru-RU"/>
          </a:p>
        </p:txBody>
      </p:sp>
      <p:sp>
        <p:nvSpPr>
          <p:cNvPr id="115784" name="AutoShape 16"/>
          <p:cNvSpPr>
            <a:spLocks noChangeArrowheads="1"/>
          </p:cNvSpPr>
          <p:nvPr/>
        </p:nvSpPr>
        <p:spPr bwMode="auto">
          <a:xfrm flipH="1">
            <a:off x="933450" y="1317625"/>
            <a:ext cx="200025" cy="496888"/>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15785" name="AutoShape 17"/>
          <p:cNvSpPr>
            <a:spLocks noChangeArrowheads="1"/>
          </p:cNvSpPr>
          <p:nvPr/>
        </p:nvSpPr>
        <p:spPr bwMode="auto">
          <a:xfrm rot="10800000" flipH="1">
            <a:off x="1730375" y="1338263"/>
            <a:ext cx="334963" cy="476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FF"/>
          </a:solidFill>
          <a:ln w="19050">
            <a:solidFill>
              <a:schemeClr val="tx1"/>
            </a:solidFill>
            <a:miter lim="800000"/>
            <a:headEnd/>
            <a:tailEnd/>
          </a:ln>
        </p:spPr>
        <p:txBody>
          <a:bodyPr rot="10800000" wrap="none" anchor="ctr"/>
          <a:lstStyle/>
          <a:p>
            <a:endParaRPr lang="he-IL"/>
          </a:p>
        </p:txBody>
      </p:sp>
      <p:grpSp>
        <p:nvGrpSpPr>
          <p:cNvPr id="115786" name="Group 24"/>
          <p:cNvGrpSpPr>
            <a:grpSpLocks/>
          </p:cNvGrpSpPr>
          <p:nvPr/>
        </p:nvGrpSpPr>
        <p:grpSpPr bwMode="auto">
          <a:xfrm flipH="1">
            <a:off x="1979613" y="1617663"/>
            <a:ext cx="660400" cy="387350"/>
            <a:chOff x="1361" y="1451"/>
            <a:chExt cx="416" cy="244"/>
          </a:xfrm>
        </p:grpSpPr>
        <p:sp>
          <p:nvSpPr>
            <p:cNvPr id="115849" name="Text Box 25"/>
            <p:cNvSpPr txBox="1">
              <a:spLocks noChangeArrowheads="1"/>
            </p:cNvSpPr>
            <p:nvPr/>
          </p:nvSpPr>
          <p:spPr bwMode="auto">
            <a:xfrm rot="5400000">
              <a:off x="1422"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sp>
          <p:nvSpPr>
            <p:cNvPr id="115850" name="Text Box 26"/>
            <p:cNvSpPr txBox="1">
              <a:spLocks noChangeArrowheads="1"/>
            </p:cNvSpPr>
            <p:nvPr/>
          </p:nvSpPr>
          <p:spPr bwMode="auto">
            <a:xfrm rot="5400000">
              <a:off x="1473" y="1390"/>
              <a:ext cx="24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eaLnBrk="1" hangingPunct="1"/>
              <a:r>
                <a:rPr lang="en-US" sz="3200" b="1"/>
                <a:t>~</a:t>
              </a:r>
            </a:p>
          </p:txBody>
        </p:sp>
      </p:grpSp>
      <p:sp>
        <p:nvSpPr>
          <p:cNvPr id="115787" name="Line 11"/>
          <p:cNvSpPr>
            <a:spLocks noChangeShapeType="1"/>
          </p:cNvSpPr>
          <p:nvPr/>
        </p:nvSpPr>
        <p:spPr bwMode="auto">
          <a:xfrm>
            <a:off x="563563" y="1814513"/>
            <a:ext cx="16986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788" name="Line 11"/>
          <p:cNvSpPr>
            <a:spLocks noChangeShapeType="1"/>
          </p:cNvSpPr>
          <p:nvPr/>
        </p:nvSpPr>
        <p:spPr bwMode="auto">
          <a:xfrm>
            <a:off x="6567488" y="1814513"/>
            <a:ext cx="182562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he-IL"/>
          </a:p>
        </p:txBody>
      </p:sp>
      <p:grpSp>
        <p:nvGrpSpPr>
          <p:cNvPr id="5" name="Group 244"/>
          <p:cNvGrpSpPr>
            <a:grpSpLocks/>
          </p:cNvGrpSpPr>
          <p:nvPr/>
        </p:nvGrpSpPr>
        <p:grpSpPr bwMode="auto">
          <a:xfrm>
            <a:off x="762000" y="1231900"/>
            <a:ext cx="7321550" cy="749300"/>
            <a:chOff x="480" y="776"/>
            <a:chExt cx="4612" cy="472"/>
          </a:xfrm>
        </p:grpSpPr>
        <p:sp>
          <p:nvSpPr>
            <p:cNvPr id="115836" name="Line 29"/>
            <p:cNvSpPr>
              <a:spLocks noChangeShapeType="1"/>
            </p:cNvSpPr>
            <p:nvPr/>
          </p:nvSpPr>
          <p:spPr bwMode="auto">
            <a:xfrm flipV="1">
              <a:off x="474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37" name="Line 30"/>
            <p:cNvSpPr>
              <a:spLocks noChangeShapeType="1"/>
            </p:cNvSpPr>
            <p:nvPr/>
          </p:nvSpPr>
          <p:spPr bwMode="auto">
            <a:xfrm flipV="1">
              <a:off x="50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38" name="Line 31"/>
            <p:cNvSpPr>
              <a:spLocks noChangeShapeType="1"/>
            </p:cNvSpPr>
            <p:nvPr/>
          </p:nvSpPr>
          <p:spPr bwMode="auto">
            <a:xfrm flipV="1">
              <a:off x="438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39" name="Line 33"/>
            <p:cNvSpPr>
              <a:spLocks noChangeShapeType="1"/>
            </p:cNvSpPr>
            <p:nvPr/>
          </p:nvSpPr>
          <p:spPr bwMode="auto">
            <a:xfrm flipV="1">
              <a:off x="347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0" name="Line 34"/>
            <p:cNvSpPr>
              <a:spLocks noChangeShapeType="1"/>
            </p:cNvSpPr>
            <p:nvPr/>
          </p:nvSpPr>
          <p:spPr bwMode="auto">
            <a:xfrm flipV="1">
              <a:off x="3826"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1" name="Line 35"/>
            <p:cNvSpPr>
              <a:spLocks noChangeShapeType="1"/>
            </p:cNvSpPr>
            <p:nvPr/>
          </p:nvSpPr>
          <p:spPr bwMode="auto">
            <a:xfrm flipV="1">
              <a:off x="311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2" name="Line 36"/>
            <p:cNvSpPr>
              <a:spLocks noChangeShapeType="1"/>
            </p:cNvSpPr>
            <p:nvPr/>
          </p:nvSpPr>
          <p:spPr bwMode="auto">
            <a:xfrm flipV="1">
              <a:off x="20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3" name="Line 37"/>
            <p:cNvSpPr>
              <a:spLocks noChangeShapeType="1"/>
            </p:cNvSpPr>
            <p:nvPr/>
          </p:nvSpPr>
          <p:spPr bwMode="auto">
            <a:xfrm flipV="1">
              <a:off x="2444"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4" name="Line 38"/>
            <p:cNvSpPr>
              <a:spLocks noChangeShapeType="1"/>
            </p:cNvSpPr>
            <p:nvPr/>
          </p:nvSpPr>
          <p:spPr bwMode="auto">
            <a:xfrm flipV="1">
              <a:off x="1746"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5" name="Line 39"/>
            <p:cNvSpPr>
              <a:spLocks noChangeShapeType="1"/>
            </p:cNvSpPr>
            <p:nvPr/>
          </p:nvSpPr>
          <p:spPr bwMode="auto">
            <a:xfrm flipV="1">
              <a:off x="2778"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6" name="Line 40"/>
            <p:cNvSpPr>
              <a:spLocks noChangeShapeType="1"/>
            </p:cNvSpPr>
            <p:nvPr/>
          </p:nvSpPr>
          <p:spPr bwMode="auto">
            <a:xfrm flipV="1">
              <a:off x="84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7" name="Line 41"/>
            <p:cNvSpPr>
              <a:spLocks noChangeShapeType="1"/>
            </p:cNvSpPr>
            <p:nvPr/>
          </p:nvSpPr>
          <p:spPr bwMode="auto">
            <a:xfrm flipV="1">
              <a:off x="1192"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sp>
          <p:nvSpPr>
            <p:cNvPr id="115848" name="Line 42"/>
            <p:cNvSpPr>
              <a:spLocks noChangeShapeType="1"/>
            </p:cNvSpPr>
            <p:nvPr/>
          </p:nvSpPr>
          <p:spPr bwMode="auto">
            <a:xfrm flipV="1">
              <a:off x="480" y="776"/>
              <a:ext cx="0" cy="472"/>
            </a:xfrm>
            <a:prstGeom prst="line">
              <a:avLst/>
            </a:prstGeom>
            <a:noFill/>
            <a:ln w="1270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he-IL"/>
            </a:p>
          </p:txBody>
        </p:sp>
      </p:grpSp>
      <p:sp>
        <p:nvSpPr>
          <p:cNvPr id="115790" name="Rectangle 204"/>
          <p:cNvSpPr>
            <a:spLocks noChangeArrowheads="1"/>
          </p:cNvSpPr>
          <p:nvPr/>
        </p:nvSpPr>
        <p:spPr bwMode="auto">
          <a:xfrm>
            <a:off x="4143375" y="1408113"/>
            <a:ext cx="520700" cy="4127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35922" name="Line 54"/>
          <p:cNvSpPr>
            <a:spLocks noChangeShapeType="1"/>
          </p:cNvSpPr>
          <p:nvPr/>
        </p:nvSpPr>
        <p:spPr bwMode="auto">
          <a:xfrm>
            <a:off x="5529263" y="2284413"/>
            <a:ext cx="5238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35923" name="Picture 173" descr="addin_tmp.png"/>
          <p:cNvPicPr>
            <a:picLocks noChangeAspect="1"/>
          </p:cNvPicPr>
          <p:nvPr>
            <p:custDataLst>
              <p:tags r:id="rId20"/>
            </p:custDataLst>
          </p:nvPr>
        </p:nvPicPr>
        <p:blipFill>
          <a:blip r:embed="rId49" cstate="print">
            <a:extLst>
              <a:ext uri="{28A0092B-C50C-407E-A947-70E740481C1C}">
                <a14:useLocalDpi xmlns:a14="http://schemas.microsoft.com/office/drawing/2010/main" val="0"/>
              </a:ext>
            </a:extLst>
          </a:blip>
          <a:srcRect/>
          <a:stretch>
            <a:fillRect/>
          </a:stretch>
        </p:blipFill>
        <p:spPr bwMode="auto">
          <a:xfrm>
            <a:off x="5510213" y="2416175"/>
            <a:ext cx="579437"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 name="Right Arrow 174"/>
          <p:cNvSpPr/>
          <p:nvPr/>
        </p:nvSpPr>
        <p:spPr>
          <a:xfrm>
            <a:off x="3695700" y="3554413"/>
            <a:ext cx="630238" cy="31591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defRPr/>
            </a:pPr>
            <a:endParaRPr lang="he-IL"/>
          </a:p>
        </p:txBody>
      </p:sp>
      <p:pic>
        <p:nvPicPr>
          <p:cNvPr id="115794" name="Picture 111" descr="addin_tmp.png"/>
          <p:cNvPicPr>
            <a:picLocks noChangeAspect="1"/>
          </p:cNvPicPr>
          <p:nvPr>
            <p:custDataLst>
              <p:tags r:id="rId21"/>
            </p:custDataLst>
          </p:nvPr>
        </p:nvPicPr>
        <p:blipFill>
          <a:blip r:embed="rId50" cstate="print">
            <a:extLst>
              <a:ext uri="{28A0092B-C50C-407E-A947-70E740481C1C}">
                <a14:useLocalDpi xmlns:a14="http://schemas.microsoft.com/office/drawing/2010/main" val="0"/>
              </a:ext>
            </a:extLst>
          </a:blip>
          <a:srcRect/>
          <a:stretch>
            <a:fillRect/>
          </a:stretch>
        </p:blipFill>
        <p:spPr bwMode="auto">
          <a:xfrm>
            <a:off x="7756525" y="2025650"/>
            <a:ext cx="114141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Line 54"/>
          <p:cNvSpPr>
            <a:spLocks noChangeShapeType="1"/>
          </p:cNvSpPr>
          <p:nvPr/>
        </p:nvSpPr>
        <p:spPr bwMode="auto">
          <a:xfrm>
            <a:off x="8089900" y="6140450"/>
            <a:ext cx="523875"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he-IL"/>
          </a:p>
        </p:txBody>
      </p:sp>
      <p:pic>
        <p:nvPicPr>
          <p:cNvPr id="114" name="Picture 113" descr="addin_tmp.png"/>
          <p:cNvPicPr>
            <a:picLocks noChangeAspect="1"/>
          </p:cNvPicPr>
          <p:nvPr>
            <p:custDataLst>
              <p:tags r:id="rId22"/>
            </p:custDataLst>
          </p:nvPr>
        </p:nvPicPr>
        <p:blipFill>
          <a:blip r:embed="rId49" cstate="print">
            <a:extLst>
              <a:ext uri="{28A0092B-C50C-407E-A947-70E740481C1C}">
                <a14:useLocalDpi xmlns:a14="http://schemas.microsoft.com/office/drawing/2010/main" val="0"/>
              </a:ext>
            </a:extLst>
          </a:blip>
          <a:srcRect/>
          <a:stretch>
            <a:fillRect/>
          </a:stretch>
        </p:blipFill>
        <p:spPr bwMode="auto">
          <a:xfrm>
            <a:off x="8070850" y="6272213"/>
            <a:ext cx="579438"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87"/>
          <p:cNvGrpSpPr>
            <a:grpSpLocks/>
          </p:cNvGrpSpPr>
          <p:nvPr/>
        </p:nvGrpSpPr>
        <p:grpSpPr bwMode="auto">
          <a:xfrm>
            <a:off x="7967663" y="2716213"/>
            <a:ext cx="782637" cy="3341687"/>
            <a:chOff x="7693390" y="2640013"/>
            <a:chExt cx="782200" cy="3708400"/>
          </a:xfrm>
        </p:grpSpPr>
        <p:sp>
          <p:nvSpPr>
            <p:cNvPr id="115803" name="AutoShape 20"/>
            <p:cNvSpPr>
              <a:spLocks/>
            </p:cNvSpPr>
            <p:nvPr/>
          </p:nvSpPr>
          <p:spPr bwMode="auto">
            <a:xfrm>
              <a:off x="7693390" y="2640013"/>
              <a:ext cx="133350" cy="3708400"/>
            </a:xfrm>
            <a:prstGeom prst="leftBracket">
              <a:avLst>
                <a:gd name="adj" fmla="val 21745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115804" name="AutoShape 30"/>
            <p:cNvSpPr>
              <a:spLocks/>
            </p:cNvSpPr>
            <p:nvPr/>
          </p:nvSpPr>
          <p:spPr bwMode="auto">
            <a:xfrm flipH="1">
              <a:off x="8342240" y="2640013"/>
              <a:ext cx="133350" cy="3708400"/>
            </a:xfrm>
            <a:prstGeom prst="leftBracket">
              <a:avLst>
                <a:gd name="adj" fmla="val 217455"/>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he-IL"/>
            </a:p>
          </p:txBody>
        </p:sp>
        <p:sp>
          <p:nvSpPr>
            <p:cNvPr id="115805" name="Line 20"/>
            <p:cNvSpPr>
              <a:spLocks noChangeShapeType="1"/>
            </p:cNvSpPr>
            <p:nvPr/>
          </p:nvSpPr>
          <p:spPr bwMode="auto">
            <a:xfrm>
              <a:off x="7797800" y="2937636"/>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06" name="Line 20"/>
            <p:cNvSpPr>
              <a:spLocks noChangeShapeType="1"/>
            </p:cNvSpPr>
            <p:nvPr/>
          </p:nvSpPr>
          <p:spPr bwMode="auto">
            <a:xfrm>
              <a:off x="7797800" y="3265023"/>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07" name="Line 20"/>
            <p:cNvSpPr>
              <a:spLocks noChangeShapeType="1"/>
            </p:cNvSpPr>
            <p:nvPr/>
          </p:nvSpPr>
          <p:spPr bwMode="auto">
            <a:xfrm>
              <a:off x="7797800" y="3592409"/>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08" name="Line 20"/>
            <p:cNvSpPr>
              <a:spLocks noChangeShapeType="1"/>
            </p:cNvSpPr>
            <p:nvPr/>
          </p:nvSpPr>
          <p:spPr bwMode="auto">
            <a:xfrm>
              <a:off x="7797800" y="3919794"/>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09" name="Line 20"/>
            <p:cNvSpPr>
              <a:spLocks noChangeShapeType="1"/>
            </p:cNvSpPr>
            <p:nvPr/>
          </p:nvSpPr>
          <p:spPr bwMode="auto">
            <a:xfrm>
              <a:off x="7797800" y="4247180"/>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10" name="Line 20"/>
            <p:cNvSpPr>
              <a:spLocks noChangeShapeType="1"/>
            </p:cNvSpPr>
            <p:nvPr/>
          </p:nvSpPr>
          <p:spPr bwMode="auto">
            <a:xfrm>
              <a:off x="7797800" y="5260365"/>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11" name="Line 20"/>
            <p:cNvSpPr>
              <a:spLocks noChangeShapeType="1"/>
            </p:cNvSpPr>
            <p:nvPr/>
          </p:nvSpPr>
          <p:spPr bwMode="auto">
            <a:xfrm>
              <a:off x="7797800" y="5587751"/>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12" name="Line 20"/>
            <p:cNvSpPr>
              <a:spLocks noChangeShapeType="1"/>
            </p:cNvSpPr>
            <p:nvPr/>
          </p:nvSpPr>
          <p:spPr bwMode="auto">
            <a:xfrm>
              <a:off x="7797800" y="5915138"/>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13" name="Line 20"/>
            <p:cNvSpPr>
              <a:spLocks noChangeShapeType="1"/>
            </p:cNvSpPr>
            <p:nvPr/>
          </p:nvSpPr>
          <p:spPr bwMode="auto">
            <a:xfrm>
              <a:off x="7797800" y="6242523"/>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14" name="AutoShape 16"/>
            <p:cNvSpPr>
              <a:spLocks noChangeArrowheads="1"/>
            </p:cNvSpPr>
            <p:nvPr/>
          </p:nvSpPr>
          <p:spPr bwMode="auto">
            <a:xfrm>
              <a:off x="8001001" y="2698242"/>
              <a:ext cx="196850" cy="241981"/>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sp>
          <p:nvSpPr>
            <p:cNvPr id="115815" name="AutoShape 16"/>
            <p:cNvSpPr>
              <a:spLocks noChangeArrowheads="1"/>
            </p:cNvSpPr>
            <p:nvPr/>
          </p:nvSpPr>
          <p:spPr bwMode="auto">
            <a:xfrm>
              <a:off x="8001001" y="6000541"/>
              <a:ext cx="196850" cy="241981"/>
            </a:xfrm>
            <a:prstGeom prst="triangle">
              <a:avLst>
                <a:gd name="adj" fmla="val 50000"/>
              </a:avLst>
            </a:prstGeom>
            <a:solidFill>
              <a:srgbClr val="FFFF00"/>
            </a:solidFill>
            <a:ln w="19050">
              <a:solidFill>
                <a:schemeClr val="tx1"/>
              </a:solidFill>
              <a:miter lim="800000"/>
              <a:headEnd/>
              <a:tailEnd/>
            </a:ln>
          </p:spPr>
          <p:txBody>
            <a:bodyPr wrap="none" anchor="ctr"/>
            <a:lstStyle/>
            <a:p>
              <a:endParaRPr lang="ru-RU"/>
            </a:p>
          </p:txBody>
        </p:sp>
        <p:pic>
          <p:nvPicPr>
            <p:cNvPr id="115816" name="Picture 2"/>
            <p:cNvPicPr>
              <a:picLocks noChangeAspect="1" noChangeArrowheads="1"/>
            </p:cNvPicPr>
            <p:nvPr/>
          </p:nvPicPr>
          <p:blipFill>
            <a:blip r:embed="rId51" cstate="print">
              <a:extLst>
                <a:ext uri="{28A0092B-C50C-407E-A947-70E740481C1C}">
                  <a14:useLocalDpi xmlns:a14="http://schemas.microsoft.com/office/drawing/2010/main" val="0"/>
                </a:ext>
              </a:extLst>
            </a:blip>
            <a:srcRect l="49565"/>
            <a:stretch>
              <a:fillRect/>
            </a:stretch>
          </p:blipFill>
          <p:spPr bwMode="auto">
            <a:xfrm>
              <a:off x="7805738" y="3077389"/>
              <a:ext cx="184151" cy="1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817" name="Picture 2"/>
            <p:cNvPicPr>
              <a:picLocks noChangeAspect="1" noChangeArrowheads="1"/>
            </p:cNvPicPr>
            <p:nvPr/>
          </p:nvPicPr>
          <p:blipFill>
            <a:blip r:embed="rId51" cstate="print">
              <a:extLst>
                <a:ext uri="{28A0092B-C50C-407E-A947-70E740481C1C}">
                  <a14:useLocalDpi xmlns:a14="http://schemas.microsoft.com/office/drawing/2010/main" val="0"/>
                </a:ext>
              </a:extLst>
            </a:blip>
            <a:srcRect r="46523"/>
            <a:stretch>
              <a:fillRect/>
            </a:stretch>
          </p:blipFill>
          <p:spPr bwMode="auto">
            <a:xfrm>
              <a:off x="8167689" y="3407355"/>
              <a:ext cx="195261" cy="1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818" name="Picture 2"/>
            <p:cNvPicPr>
              <a:picLocks noChangeAspect="1" noChangeArrowheads="1"/>
            </p:cNvPicPr>
            <p:nvPr/>
          </p:nvPicPr>
          <p:blipFill>
            <a:blip r:embed="rId51" cstate="print">
              <a:extLst>
                <a:ext uri="{28A0092B-C50C-407E-A947-70E740481C1C}">
                  <a14:useLocalDpi xmlns:a14="http://schemas.microsoft.com/office/drawing/2010/main" val="0"/>
                </a:ext>
              </a:extLst>
            </a:blip>
            <a:srcRect r="46523"/>
            <a:stretch>
              <a:fillRect/>
            </a:stretch>
          </p:blipFill>
          <p:spPr bwMode="auto">
            <a:xfrm>
              <a:off x="8167689" y="5403947"/>
              <a:ext cx="195261" cy="1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819" name="Picture 2"/>
            <p:cNvPicPr>
              <a:picLocks noChangeAspect="1" noChangeArrowheads="1"/>
            </p:cNvPicPr>
            <p:nvPr/>
          </p:nvPicPr>
          <p:blipFill>
            <a:blip r:embed="rId51" cstate="print">
              <a:extLst>
                <a:ext uri="{28A0092B-C50C-407E-A947-70E740481C1C}">
                  <a14:useLocalDpi xmlns:a14="http://schemas.microsoft.com/office/drawing/2010/main" val="0"/>
                </a:ext>
              </a:extLst>
            </a:blip>
            <a:srcRect l="49565"/>
            <a:stretch>
              <a:fillRect/>
            </a:stretch>
          </p:blipFill>
          <p:spPr bwMode="auto">
            <a:xfrm>
              <a:off x="7805738" y="5725095"/>
              <a:ext cx="184151" cy="1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820" name="Rectangle 15"/>
            <p:cNvSpPr>
              <a:spLocks noChangeArrowheads="1"/>
            </p:cNvSpPr>
            <p:nvPr/>
          </p:nvSpPr>
          <p:spPr bwMode="auto">
            <a:xfrm>
              <a:off x="8124168" y="4001317"/>
              <a:ext cx="163513" cy="236135"/>
            </a:xfrm>
            <a:prstGeom prst="rect">
              <a:avLst/>
            </a:prstGeom>
            <a:solidFill>
              <a:srgbClr val="FF0000"/>
            </a:solidFill>
            <a:ln w="19050">
              <a:solidFill>
                <a:schemeClr val="tx1"/>
              </a:solidFill>
              <a:miter lim="800000"/>
              <a:headEnd/>
              <a:tailEnd/>
            </a:ln>
          </p:spPr>
          <p:txBody>
            <a:bodyPr wrap="none" anchor="ctr"/>
            <a:lstStyle/>
            <a:p>
              <a:endParaRPr lang="ru-RU"/>
            </a:p>
          </p:txBody>
        </p:sp>
        <p:grpSp>
          <p:nvGrpSpPr>
            <p:cNvPr id="115821" name="Group 172"/>
            <p:cNvGrpSpPr>
              <a:grpSpLocks/>
            </p:cNvGrpSpPr>
            <p:nvPr/>
          </p:nvGrpSpPr>
          <p:grpSpPr bwMode="auto">
            <a:xfrm>
              <a:off x="8064051" y="3640149"/>
              <a:ext cx="45244" cy="220762"/>
              <a:chOff x="6624134" y="4018522"/>
              <a:chExt cx="45244" cy="220762"/>
            </a:xfrm>
          </p:grpSpPr>
          <p:sp>
            <p:nvSpPr>
              <p:cNvPr id="115833" name="Oval 70"/>
              <p:cNvSpPr>
                <a:spLocks noChangeAspect="1" noChangeArrowheads="1"/>
              </p:cNvSpPr>
              <p:nvPr/>
            </p:nvSpPr>
            <p:spPr bwMode="auto">
              <a:xfrm rot="5400000">
                <a:off x="6624182" y="4018474"/>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5834" name="Oval 71"/>
              <p:cNvSpPr>
                <a:spLocks noChangeAspect="1" noChangeArrowheads="1"/>
              </p:cNvSpPr>
              <p:nvPr/>
            </p:nvSpPr>
            <p:spPr bwMode="auto">
              <a:xfrm rot="5400000">
                <a:off x="6624182" y="4106282"/>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5835" name="Oval 72"/>
              <p:cNvSpPr>
                <a:spLocks noChangeAspect="1" noChangeArrowheads="1"/>
              </p:cNvSpPr>
              <p:nvPr/>
            </p:nvSpPr>
            <p:spPr bwMode="auto">
              <a:xfrm rot="5400000">
                <a:off x="6624182" y="4194089"/>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sp>
          <p:nvSpPr>
            <p:cNvPr id="115822" name="Line 20"/>
            <p:cNvSpPr>
              <a:spLocks noChangeShapeType="1"/>
            </p:cNvSpPr>
            <p:nvPr/>
          </p:nvSpPr>
          <p:spPr bwMode="auto">
            <a:xfrm>
              <a:off x="7797800" y="4603140"/>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23" name="Line 20"/>
            <p:cNvSpPr>
              <a:spLocks noChangeShapeType="1"/>
            </p:cNvSpPr>
            <p:nvPr/>
          </p:nvSpPr>
          <p:spPr bwMode="auto">
            <a:xfrm>
              <a:off x="7797800" y="4930526"/>
              <a:ext cx="581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he-IL"/>
            </a:p>
          </p:txBody>
        </p:sp>
        <p:sp>
          <p:nvSpPr>
            <p:cNvPr id="115824" name="Rectangle 15"/>
            <p:cNvSpPr>
              <a:spLocks noChangeArrowheads="1"/>
            </p:cNvSpPr>
            <p:nvPr/>
          </p:nvSpPr>
          <p:spPr bwMode="auto">
            <a:xfrm>
              <a:off x="7857468" y="4696642"/>
              <a:ext cx="163513" cy="236135"/>
            </a:xfrm>
            <a:prstGeom prst="rect">
              <a:avLst/>
            </a:prstGeom>
            <a:solidFill>
              <a:srgbClr val="FF0000"/>
            </a:solidFill>
            <a:ln w="19050">
              <a:solidFill>
                <a:schemeClr val="tx1"/>
              </a:solidFill>
              <a:miter lim="800000"/>
              <a:headEnd/>
              <a:tailEnd/>
            </a:ln>
          </p:spPr>
          <p:txBody>
            <a:bodyPr wrap="none" anchor="ctr"/>
            <a:lstStyle/>
            <a:p>
              <a:endParaRPr lang="ru-RU"/>
            </a:p>
          </p:txBody>
        </p:sp>
        <p:grpSp>
          <p:nvGrpSpPr>
            <p:cNvPr id="115825" name="Group 179"/>
            <p:cNvGrpSpPr>
              <a:grpSpLocks/>
            </p:cNvGrpSpPr>
            <p:nvPr/>
          </p:nvGrpSpPr>
          <p:grpSpPr bwMode="auto">
            <a:xfrm>
              <a:off x="8064051" y="4297374"/>
              <a:ext cx="45244" cy="220762"/>
              <a:chOff x="6624134" y="4018522"/>
              <a:chExt cx="45244" cy="220762"/>
            </a:xfrm>
          </p:grpSpPr>
          <p:sp>
            <p:nvSpPr>
              <p:cNvPr id="115830" name="Oval 70"/>
              <p:cNvSpPr>
                <a:spLocks noChangeAspect="1" noChangeArrowheads="1"/>
              </p:cNvSpPr>
              <p:nvPr/>
            </p:nvSpPr>
            <p:spPr bwMode="auto">
              <a:xfrm rot="5400000">
                <a:off x="6624182" y="4018474"/>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5831" name="Oval 71"/>
              <p:cNvSpPr>
                <a:spLocks noChangeAspect="1" noChangeArrowheads="1"/>
              </p:cNvSpPr>
              <p:nvPr/>
            </p:nvSpPr>
            <p:spPr bwMode="auto">
              <a:xfrm rot="5400000">
                <a:off x="6624182" y="4106282"/>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5832" name="Oval 72"/>
              <p:cNvSpPr>
                <a:spLocks noChangeAspect="1" noChangeArrowheads="1"/>
              </p:cNvSpPr>
              <p:nvPr/>
            </p:nvSpPr>
            <p:spPr bwMode="auto">
              <a:xfrm rot="5400000">
                <a:off x="6624182" y="4194089"/>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grpSp>
          <p:nvGrpSpPr>
            <p:cNvPr id="115826" name="Group 183"/>
            <p:cNvGrpSpPr>
              <a:grpSpLocks/>
            </p:cNvGrpSpPr>
            <p:nvPr/>
          </p:nvGrpSpPr>
          <p:grpSpPr bwMode="auto">
            <a:xfrm>
              <a:off x="8064051" y="4964124"/>
              <a:ext cx="45244" cy="220762"/>
              <a:chOff x="6624134" y="4018522"/>
              <a:chExt cx="45244" cy="220762"/>
            </a:xfrm>
          </p:grpSpPr>
          <p:sp>
            <p:nvSpPr>
              <p:cNvPr id="115827" name="Oval 70"/>
              <p:cNvSpPr>
                <a:spLocks noChangeAspect="1" noChangeArrowheads="1"/>
              </p:cNvSpPr>
              <p:nvPr/>
            </p:nvSpPr>
            <p:spPr bwMode="auto">
              <a:xfrm rot="5400000">
                <a:off x="6624182" y="4018474"/>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5828" name="Oval 71"/>
              <p:cNvSpPr>
                <a:spLocks noChangeAspect="1" noChangeArrowheads="1"/>
              </p:cNvSpPr>
              <p:nvPr/>
            </p:nvSpPr>
            <p:spPr bwMode="auto">
              <a:xfrm rot="5400000">
                <a:off x="6624182" y="4106282"/>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sp>
            <p:nvSpPr>
              <p:cNvPr id="115829" name="Oval 72"/>
              <p:cNvSpPr>
                <a:spLocks noChangeAspect="1" noChangeArrowheads="1"/>
              </p:cNvSpPr>
              <p:nvPr/>
            </p:nvSpPr>
            <p:spPr bwMode="auto">
              <a:xfrm rot="5400000">
                <a:off x="6624182" y="4194089"/>
                <a:ext cx="45147" cy="45244"/>
              </a:xfrm>
              <a:prstGeom prst="ellipse">
                <a:avLst/>
              </a:prstGeom>
              <a:solidFill>
                <a:schemeClr val="tx1"/>
              </a:solidFill>
              <a:ln w="9525">
                <a:solidFill>
                  <a:schemeClr val="tx1"/>
                </a:solidFill>
                <a:round/>
                <a:headEnd/>
                <a:tailEnd/>
              </a:ln>
            </p:spPr>
            <p:txBody>
              <a:bodyPr wrap="none" anchor="ctr"/>
              <a:lstStyle/>
              <a:p>
                <a:pPr algn="ctr" rtl="1"/>
                <a:endParaRPr lang="ru-RU" u="sng"/>
              </a:p>
            </p:txBody>
          </p:sp>
        </p:grpSp>
      </p:grpSp>
      <p:grpSp>
        <p:nvGrpSpPr>
          <p:cNvPr id="10" name="Group 152"/>
          <p:cNvGrpSpPr>
            <a:grpSpLocks/>
          </p:cNvGrpSpPr>
          <p:nvPr/>
        </p:nvGrpSpPr>
        <p:grpSpPr bwMode="auto">
          <a:xfrm>
            <a:off x="2046288" y="2144713"/>
            <a:ext cx="271462" cy="52387"/>
            <a:chOff x="2351087" y="2112962"/>
            <a:chExt cx="271463" cy="52388"/>
          </a:xfrm>
        </p:grpSpPr>
        <p:sp>
          <p:nvSpPr>
            <p:cNvPr id="115800" name="Oval 187"/>
            <p:cNvSpPr>
              <a:spLocks noChangeArrowheads="1"/>
            </p:cNvSpPr>
            <p:nvPr/>
          </p:nvSpPr>
          <p:spPr bwMode="auto">
            <a:xfrm>
              <a:off x="2351087" y="2112962"/>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115801" name="Oval 187"/>
            <p:cNvSpPr>
              <a:spLocks noChangeArrowheads="1"/>
            </p:cNvSpPr>
            <p:nvPr/>
          </p:nvSpPr>
          <p:spPr bwMode="auto">
            <a:xfrm>
              <a:off x="2460625" y="2112962"/>
              <a:ext cx="52388" cy="52388"/>
            </a:xfrm>
            <a:prstGeom prst="ellipse">
              <a:avLst/>
            </a:prstGeom>
            <a:solidFill>
              <a:schemeClr val="tx1"/>
            </a:solidFill>
            <a:ln w="9525">
              <a:solidFill>
                <a:schemeClr val="tx1"/>
              </a:solidFill>
              <a:round/>
              <a:headEnd/>
              <a:tailEnd/>
            </a:ln>
          </p:spPr>
          <p:txBody>
            <a:bodyPr wrap="none" anchor="ctr"/>
            <a:lstStyle/>
            <a:p>
              <a:endParaRPr lang="ru-RU"/>
            </a:p>
          </p:txBody>
        </p:sp>
        <p:sp>
          <p:nvSpPr>
            <p:cNvPr id="115802" name="Oval 187"/>
            <p:cNvSpPr>
              <a:spLocks noChangeArrowheads="1"/>
            </p:cNvSpPr>
            <p:nvPr/>
          </p:nvSpPr>
          <p:spPr bwMode="auto">
            <a:xfrm>
              <a:off x="2570162" y="2112962"/>
              <a:ext cx="52388" cy="52388"/>
            </a:xfrm>
            <a:prstGeom prst="ellipse">
              <a:avLst/>
            </a:prstGeom>
            <a:solidFill>
              <a:schemeClr val="tx1"/>
            </a:solidFill>
            <a:ln w="9525">
              <a:solidFill>
                <a:schemeClr val="tx1"/>
              </a:solidFill>
              <a:round/>
              <a:headEnd/>
              <a:tailEnd/>
            </a:ln>
          </p:spPr>
          <p:txBody>
            <a:bodyPr wrap="none" anchor="ctr"/>
            <a:lstStyle/>
            <a:p>
              <a:endParaRPr lang="ru-RU"/>
            </a:p>
          </p:txBody>
        </p:sp>
      </p:grpSp>
      <p:sp>
        <p:nvSpPr>
          <p:cNvPr id="115799" name="Text Box 5"/>
          <p:cNvSpPr txBox="1">
            <a:spLocks noChangeArrowheads="1"/>
          </p:cNvSpPr>
          <p:nvPr/>
        </p:nvSpPr>
        <p:spPr bwMode="auto">
          <a:xfrm>
            <a:off x="0" y="5986463"/>
            <a:ext cx="1716088"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alatino Linotype" pitchFamily="18" charset="0"/>
                <a:cs typeface="Arial" pitchFamily="34" charset="0"/>
              </a:defRPr>
            </a:lvl1pPr>
            <a:lvl2pPr marL="742950" indent="-285750" eaLnBrk="0" hangingPunct="0">
              <a:defRPr>
                <a:solidFill>
                  <a:schemeClr val="tx1"/>
                </a:solidFill>
                <a:latin typeface="Palatino Linotype" pitchFamily="18" charset="0"/>
                <a:cs typeface="Arial" pitchFamily="34" charset="0"/>
              </a:defRPr>
            </a:lvl2pPr>
            <a:lvl3pPr marL="1143000" indent="-228600" eaLnBrk="0" hangingPunct="0">
              <a:defRPr>
                <a:solidFill>
                  <a:schemeClr val="tx1"/>
                </a:solidFill>
                <a:latin typeface="Palatino Linotype" pitchFamily="18" charset="0"/>
                <a:cs typeface="Arial" pitchFamily="34" charset="0"/>
              </a:defRPr>
            </a:lvl3pPr>
            <a:lvl4pPr marL="1600200" indent="-228600" eaLnBrk="0" hangingPunct="0">
              <a:defRPr>
                <a:solidFill>
                  <a:schemeClr val="tx1"/>
                </a:solidFill>
                <a:latin typeface="Palatino Linotype" pitchFamily="18" charset="0"/>
                <a:cs typeface="Arial" pitchFamily="34" charset="0"/>
              </a:defRPr>
            </a:lvl4pPr>
            <a:lvl5pPr marL="2057400" indent="-228600" eaLnBrk="0" hangingPunct="0">
              <a:defRPr>
                <a:solidFill>
                  <a:schemeClr val="tx1"/>
                </a:solidFill>
                <a:latin typeface="Palatino Linotype" pitchFamily="18" charset="0"/>
                <a:cs typeface="Arial" pitchFamily="34" charset="0"/>
              </a:defRPr>
            </a:lvl5pPr>
            <a:lvl6pPr marL="2514600" indent="-228600" algn="l" rtl="0" eaLnBrk="0" fontAlgn="base" hangingPunct="0">
              <a:spcBef>
                <a:spcPct val="0"/>
              </a:spcBef>
              <a:spcAft>
                <a:spcPct val="0"/>
              </a:spcAft>
              <a:defRPr>
                <a:solidFill>
                  <a:schemeClr val="tx1"/>
                </a:solidFill>
                <a:latin typeface="Palatino Linotype" pitchFamily="18" charset="0"/>
                <a:cs typeface="Arial" pitchFamily="34" charset="0"/>
              </a:defRPr>
            </a:lvl6pPr>
            <a:lvl7pPr marL="2971800" indent="-228600" algn="l" rtl="0" eaLnBrk="0" fontAlgn="base" hangingPunct="0">
              <a:spcBef>
                <a:spcPct val="0"/>
              </a:spcBef>
              <a:spcAft>
                <a:spcPct val="0"/>
              </a:spcAft>
              <a:defRPr>
                <a:solidFill>
                  <a:schemeClr val="tx1"/>
                </a:solidFill>
                <a:latin typeface="Palatino Linotype" pitchFamily="18" charset="0"/>
                <a:cs typeface="Arial" pitchFamily="34" charset="0"/>
              </a:defRPr>
            </a:lvl7pPr>
            <a:lvl8pPr marL="3429000" indent="-228600" algn="l" rtl="0" eaLnBrk="0" fontAlgn="base" hangingPunct="0">
              <a:spcBef>
                <a:spcPct val="0"/>
              </a:spcBef>
              <a:spcAft>
                <a:spcPct val="0"/>
              </a:spcAft>
              <a:defRPr>
                <a:solidFill>
                  <a:schemeClr val="tx1"/>
                </a:solidFill>
                <a:latin typeface="Palatino Linotype" pitchFamily="18" charset="0"/>
                <a:cs typeface="Arial" pitchFamily="34" charset="0"/>
              </a:defRPr>
            </a:lvl8pPr>
            <a:lvl9pPr marL="3886200" indent="-228600" algn="l" rtl="0" eaLnBrk="0" fontAlgn="base" hangingPunct="0">
              <a:spcBef>
                <a:spcPct val="0"/>
              </a:spcBef>
              <a:spcAft>
                <a:spcPct val="0"/>
              </a:spcAft>
              <a:defRPr>
                <a:solidFill>
                  <a:schemeClr val="tx1"/>
                </a:solidFill>
                <a:latin typeface="Palatino Linotype" pitchFamily="18" charset="0"/>
                <a:cs typeface="Arial" pitchFamily="34" charset="0"/>
              </a:defRPr>
            </a:lvl9pPr>
          </a:lstStyle>
          <a:p>
            <a:pPr>
              <a:lnSpc>
                <a:spcPct val="120000"/>
              </a:lnSpc>
              <a:buSzPct val="75000"/>
            </a:pPr>
            <a:r>
              <a:rPr lang="en-US" sz="1200" b="1">
                <a:solidFill>
                  <a:srgbClr val="CC0099"/>
                </a:solidFill>
              </a:rPr>
              <a:t>Mishali and Eldar, ‘07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58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8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88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88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89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89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89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8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58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589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89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89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89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90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89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90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9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92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xit" presetSubtype="0" fill="hold" nodeType="clickEffect">
                                  <p:stCondLst>
                                    <p:cond delay="0"/>
                                  </p:stCondLst>
                                  <p:childTnLst>
                                    <p:set>
                                      <p:cBhvr>
                                        <p:cTn id="54" dur="1" fill="hold">
                                          <p:stCondLst>
                                            <p:cond delay="0"/>
                                          </p:stCondLst>
                                        </p:cTn>
                                        <p:tgtEl>
                                          <p:spTgt spid="2"/>
                                        </p:tgtEl>
                                        <p:attrNameLst>
                                          <p:attrName>style.visibility</p:attrName>
                                        </p:attrNameLst>
                                      </p:cBhvr>
                                      <p:to>
                                        <p:strVal val="hidden"/>
                                      </p:to>
                                    </p:set>
                                  </p:childTnLst>
                                </p:cTn>
                              </p:par>
                            </p:childTnLst>
                          </p:cTn>
                        </p:par>
                        <p:par>
                          <p:cTn id="55" fill="hold" nodeType="afterGroup">
                            <p:stCondLst>
                              <p:cond delay="0"/>
                            </p:stCondLst>
                            <p:childTnLst>
                              <p:par>
                                <p:cTn id="56" presetID="22" presetClass="entr" presetSubtype="4" fill="hold" grpId="0" nodeType="afterEffect">
                                  <p:stCondLst>
                                    <p:cond delay="0"/>
                                  </p:stCondLst>
                                  <p:childTnLst>
                                    <p:set>
                                      <p:cBhvr>
                                        <p:cTn id="57" dur="1" fill="hold">
                                          <p:stCondLst>
                                            <p:cond delay="0"/>
                                          </p:stCondLst>
                                        </p:cTn>
                                        <p:tgtEl>
                                          <p:spTgt spid="112"/>
                                        </p:tgtEl>
                                        <p:attrNameLst>
                                          <p:attrName>style.visibility</p:attrName>
                                        </p:attrNameLst>
                                      </p:cBhvr>
                                      <p:to>
                                        <p:strVal val="visible"/>
                                      </p:to>
                                    </p:set>
                                    <p:animEffect transition="in" filter="wipe(down)">
                                      <p:cBhvr>
                                        <p:cTn id="58" dur="500"/>
                                        <p:tgtEl>
                                          <p:spTgt spid="112"/>
                                        </p:tgtEl>
                                      </p:cBhvr>
                                    </p:animEffect>
                                  </p:childTnLst>
                                </p:cTn>
                              </p:par>
                              <p:par>
                                <p:cTn id="59" presetID="22" presetClass="entr" presetSubtype="4" fill="hold" nodeType="withEffect">
                                  <p:stCondLst>
                                    <p:cond delay="0"/>
                                  </p:stCondLst>
                                  <p:childTnLst>
                                    <p:set>
                                      <p:cBhvr>
                                        <p:cTn id="60" dur="1" fill="hold">
                                          <p:stCondLst>
                                            <p:cond delay="0"/>
                                          </p:stCondLst>
                                        </p:cTn>
                                        <p:tgtEl>
                                          <p:spTgt spid="114"/>
                                        </p:tgtEl>
                                        <p:attrNameLst>
                                          <p:attrName>style.visibility</p:attrName>
                                        </p:attrNameLst>
                                      </p:cBhvr>
                                      <p:to>
                                        <p:strVal val="visible"/>
                                      </p:to>
                                    </p:set>
                                    <p:animEffect transition="in" filter="wipe(down)">
                                      <p:cBhvr>
                                        <p:cTn id="61" dur="500"/>
                                        <p:tgtEl>
                                          <p:spTgt spid="114"/>
                                        </p:tgtEl>
                                      </p:cBhvr>
                                    </p:animEffect>
                                  </p:childTnLst>
                                </p:cTn>
                              </p:par>
                              <p:par>
                                <p:cTn id="62" presetID="22" presetClass="entr" presetSubtype="4" fill="hold" nodeType="with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87" grpId="0" animBg="1"/>
      <p:bldP spid="35888" grpId="0" animBg="1"/>
      <p:bldP spid="116" grpId="0" animBg="1"/>
      <p:bldP spid="35893" grpId="0" animBg="1"/>
      <p:bldP spid="35894" grpId="0" animBg="1"/>
      <p:bldP spid="35895" grpId="0" animBg="1"/>
      <p:bldP spid="35896" grpId="0" animBg="1"/>
      <p:bldP spid="35897" grpId="0" animBg="1"/>
      <p:bldP spid="35898" grpId="0" animBg="1"/>
      <p:bldP spid="35899" grpId="0" animBg="1"/>
      <p:bldP spid="35922" grpId="0" animBg="1"/>
      <p:bldP spid="1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RSTARCHIBALD@5CHGP7XBCNFMLMFE" val="3476"/>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begin{center}&#10;Hardware\\(optional)&#10;\end{center}&#10;&#10;&#10;\end{document}"/>
  <p:tag name="IGUANATEXSIZE" val="20"/>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_{k\ell}(\omega)=&#10;\overline{S_\ell \left( \omega+\frac{2\pi(k-1)}{MT} \right) }$&#10;&#10;&#10;\end{document}"/>
  <p:tag name="IGUANATEXSIZE" val="20"/>
</p:tagLst>
</file>

<file path=ppt/tags/tag10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frac{n}{W}$&#10;&#10;&#10;\end{document}"/>
  <p:tag name="IGUANATEXSIZE" val="16"/>
</p:tagLst>
</file>

<file path=ppt/tags/tag10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t)$&#10;&#10;&#10;\end{document}"/>
  <p:tag name="IGUANATEXSIZE" val="16"/>
</p:tagLst>
</file>

<file path=ppt/tags/tag10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int_{t-\frac{1}{W}}^t$$&#10;&#10;&#10;\end{document}"/>
  <p:tag name="IGUANATEXSIZE" val="16"/>
</p:tagLst>
</file>

<file path=ppt/tags/tag10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n]$&#10;&#10;&#10;\end{document}"/>
  <p:tag name="IGUANATEXSIZE" val="16"/>
</p:tagLst>
</file>

<file path=ppt/tags/tag10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n]=$&#10;&#10;&#10;\end{document}"/>
  <p:tag name="IGUANATEXSIZE" val="16"/>
</p:tagLst>
</file>

<file path=ppt/tags/tag10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cdots 1$&#10;&#10;&#10;\end{document}"/>
  <p:tag name="IGUANATEXSIZE" val="16"/>
</p:tagLst>
</file>

<file path=ppt/tags/tag10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dots$&#10;&#10;&#10;\end{document}"/>
  <p:tag name="IGUANATEXSIZE" val="16"/>
</p:tagLst>
</file>

<file path=ppt/tags/tag10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W}{R}$&#10;&#10;&#10;\end{document}"/>
  <p:tag name="IGUANATEXSIZE" val="16"/>
</p:tagLst>
</file>

<file path=ppt/tags/tag10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pm 1$&#10;&#10;&#10;\end{document}"/>
  <p:tag name="IGUANATEXSIZE" val="16"/>
</p:tagLst>
</file>

<file path=ppt/tags/tag10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H)$&#10;&#10;&#10;\end{document}"/>
  <p:tag name="IGUANATEXSIZE" val="16"/>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left( -\frac{\pi}{T},-\frac{\pi}{T}+ \frac{ 2 \pi }{M T}\right)$&#10;&#10;&#10;\end{document}"/>
  <p:tag name="IGUANATEXSIZE" val="16"/>
</p:tagLst>
</file>

<file path=ppt/tags/tag101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D)$&#10;&#10;&#10;\end{document}"/>
  <p:tag name="IGUANATEXSIZE" val="16"/>
</p:tagLst>
</file>

<file path=ppt/tags/tag10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cdots 1$&#10;&#10;&#10;\end{document}"/>
  <p:tag name="IGUANATEXSIZE" val="16"/>
</p:tagLst>
</file>

<file path=ppt/tags/tag10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cdots 1$&#10;&#10;&#10;\end{document}"/>
  <p:tag name="IGUANATEXSIZE" val="16"/>
</p:tagLst>
</file>

<file path=ppt/tags/tag10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dots$&#10;&#10;&#10;\end{document}"/>
  <p:tag name="IGUANATEXSIZE" val="16"/>
</p:tagLst>
</file>

<file path=ppt/tags/tag10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pm 1$&#10;&#10;&#10;\end{document}"/>
  <p:tag name="IGUANATEXSIZE" val="16"/>
</p:tagLst>
</file>

<file path=ppt/tags/tag10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x[k]$&#10;&#10;&#10;\end{document}"/>
  <p:tag name="IGUANATEXSIZE" val="16"/>
</p:tagLst>
</file>

<file path=ppt/tags/tag10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Integers $W,R,\frac{W}{R}$&#10;\end{center}&#10;&#10;&#10;\end{document}"/>
  <p:tag name="IGUANATEXSIZE" val="20"/>
</p:tagLst>
</file>

<file path=ppt/tags/tag101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 multitone input ($a_\omega'=c_\omega a_\omega$):&#10;\end{center}&#10;&#10;&#10;\end{document}"/>
  <p:tag name="IGUANATEXSIZE" val="20"/>
</p:tagLst>
</file>

<file path=ppt/tags/tag101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a)$&#10;&#10;&#10;\end{document}"/>
  <p:tag name="IGUANATEXSIZE" val="16"/>
</p:tagLst>
</file>

<file path=ppt/tags/tag10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inc}{\operatorname{sinc} }&#10;\newcommand{\supp}{\operatorname{supp} }&#10;\newcommand{\rank}{\operatorname{rank} }&#10;\newcommand{\Span}{\operatorname{span} }&#10;%\newcommand{\dim}{\operatorname{dim} }&#10;&#10;\begin{document}&#10;$f(t)$&#10;&#10;\end{document}"/>
  <p:tag name="IGUANATEXSIZE" val="2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_\ell \left( \omega+(k-1) \frac{2\pi}{MT} \right)&#10;=MT [\mathbf{B}^{-1}(\omega)]_{\ell k}, \quad  \omega \in \left( -\frac{\pi}{T},-\frac{\pi}{T}+ \frac{ 2 \pi }{M T}\right)$&#10;&#10;&#10;\end{document}"/>
  <p:tag name="IGUANATEXSIZE" val="20"/>
</p:tagLst>
</file>

<file path=ppt/tags/tag10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k$-sparse&#10;&#10;&#10;\end{document}"/>
  <p:tag name="IGUANATEXSIZE" val="16"/>
</p:tagLst>
</file>

<file path=ppt/tags/tag10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1]$&#10;&#10;&#10;\end{document}"/>
  <p:tag name="IGUANATEXSIZE" val="16"/>
</p:tagLst>
</file>

<file path=ppt/tags/tag10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W]$&#10;&#10;&#10;\end{document}"/>
  <p:tag name="IGUANATEXSIZE" val="16"/>
</p:tagLst>
</file>

<file path=ppt/tags/tag10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x)$&#10;&#10;&#10;\end{document}"/>
  <p:tag name="IGUANATEXSIZE" val="16"/>
</p:tagLst>
</file>

<file path=ppt/tags/tag10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FT\\matrix\\$W\times W$&#10;\end{center}&#10;&#10;&#10;\end{document}"/>
  <p:tag name="IGUANATEXSIZE" val="16"/>
</p:tagLst>
</file>

<file path=ppt/tags/tag10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_\omega '$&#10;&#10;&#10;\end{document}"/>
  <p:tag name="IGUANATEXSIZE" val="16"/>
</p:tagLst>
</file>

<file path=ppt/tags/tag10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F)$&#10;&#10;&#10;\end{document}"/>
  <p:tag name="IGUANATEXSIZE" val="16"/>
</p:tagLst>
</file>

<file path=ppt/tags/tag10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a)$&#10;&#10;&#10;\end{document}"/>
  <p:tag name="IGUANATEXSIZE" val="16"/>
</p:tagLst>
</file>

<file path=ppt/tags/tag10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oindent Multiply by $\pm 1$\\&#10;Sum every $R$ values&#10;&#10;&#10;\end{document}"/>
  <p:tag name="IGUANATEXSIZE" val="16"/>
</p:tagLst>
</file>

<file path=ppt/tags/tag10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frac{n}{W}$&#10;&#10;&#10;\end{document}"/>
  <p:tag name="IGUANATEXSIZE" val="16"/>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ample $x(t)$ and its derivative $x'(t)$ at half the Nyquist rate&#10;&#10;&#10;\end{document}"/>
  <p:tag name="IGUANATEXSIZE" val="20"/>
</p:tagLst>
</file>

<file path=ppt/tags/tag10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t)$&#10;&#10;&#10;\end{document}"/>
  <p:tag name="IGUANATEXSIZE" val="16"/>
</p:tagLst>
</file>

<file path=ppt/tags/tag10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int_{t-\frac{1}{W}}^t$$&#10;&#10;&#10;\end{document}"/>
  <p:tag name="IGUANATEXSIZE" val="16"/>
</p:tagLst>
</file>

<file path=ppt/tags/tag10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n]$&#10;&#10;&#10;\end{document}"/>
  <p:tag name="IGUANATEXSIZE" val="16"/>
</p:tagLst>
</file>

<file path=ppt/tags/tag10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 &#10;\delta(t-t_k)$&#10;&#10;&#10;\end{document}"/>
  <p:tag name="IGUANATEXSIZE" val="20"/>
</p:tagLst>
</file>

<file path=ppt/tags/tag10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20"/>
</p:tagLst>
</file>

<file path=ppt/tags/tag103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n]$&#10;&#10;&#10;\end{document}"/>
  <p:tag name="IGUANATEXSIZE" val="20"/>
</p:tagLst>
</file>

<file path=ppt/tags/tag103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x(t)$&#10;&#10;&#10;\end{document}"/>
  <p:tag name="IGUANATEXSIZE" val="20"/>
</p:tagLst>
</file>

<file path=ppt/tags/tag103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_k=nT$&#10;&#10;&#10;\end{document}"/>
  <p:tag name="IGUANATEXSIZE" val="20"/>
</p:tagLst>
</file>

<file path=ppt/tags/tag10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_k$ jitter around $nT$&#10;&#10;&#10;\end{document}"/>
  <p:tag name="IGUANATEXSIZE" val="20"/>
</p:tagLst>
</file>

<file path=ppt/tags/tag10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undersampling at rate $\frac{1}{T}$&#10;&#10;\end{document}"/>
  <p:tag name="IGUANATEXSIZE" val="20"/>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_1(\omega)=1 \quad \quad S_2(\omega)=-j\omega$&#10;&#10;&#10;\end{document}"/>
  <p:tag name="IGUANATEXSIZE" val="20"/>
</p:tagLst>
</file>

<file path=ppt/tags/tag10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undersampling + frequency-dependent modulation&#10;&#10;&#10;\end{document}"/>
  <p:tag name="IGUANATEXSIZE" val="20"/>
</p:tagLst>
</file>

<file path=ppt/tags/tag104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sin(\omega_1 t)$}}&#10;&#10;&#10;\end{document}"/>
  <p:tag name="IGUANATEXSIZE" val="20"/>
</p:tagLst>
</file>

<file path=ppt/tags/tag10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ime&#10;&#10;&#10;\end{document}"/>
  <p:tag name="IGUANATEXSIZE" val="16"/>
</p:tagLst>
</file>

<file path=ppt/tags/tag10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req.&#10;&#10;&#10;\end{document}"/>
  <p:tag name="IGUANATEXSIZE" val="16"/>
</p:tagLst>
</file>

<file path=ppt/tags/tag10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Output&#10;&#10;&#10;\end{document}"/>
  <p:tag name="IGUANATEXSIZE" val="20"/>
</p:tagLst>
</file>

<file path=ppt/tags/tag10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Input&#10;&#10;&#10;\end{document}"/>
  <p:tag name="IGUANATEXSIZE" val="20"/>
</p:tagLst>
</file>

<file path=ppt/tags/tag10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aliasing (undersampling)&#10;&#10;&#10;\end{document}"/>
  <p:tag name="IGUANATEXSIZE" val="16"/>
</p:tagLst>
</file>

<file path=ppt/tags/tag104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modulation (jitter)&#10;&#10;&#10;\end{document}"/>
  <p:tag name="IGUANATEXSIZE" val="16"/>
</p:tagLst>
</file>

<file path=ppt/tags/tag10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blue}{$\sin(\omega_2 t)$}}&#10;&#10;&#10;\end{document}"/>
  <p:tag name="IGUANATEXSIZE" val="20"/>
</p:tagLst>
</file>

<file path=ppt/tags/tag10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usepackage{color}&#10;\begin{document}&#10;\pagecolor{black}&#10;\color{white}&#10;\begin{center}&#10;\bf Union dim.\\&#10;\bf $\Lambda,\m(A)_\lambda$&#10;\end{center}&#10;&#10;&#10;&#10;\end{document}}"/>
  <p:tag name="IGUANATEXSIZE" val="12"/>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oindent Direct computation results in &#10;$$&#10;H_1(\omega)=2T\left(1 - \frac{T}{\pi}|\omega|\right), &#10;\quad \omega\in[-\pi/T,\pi/T]&#10;$$&#10;and&#10;$$&#10;H_2(\omega)=-\frac{2jT^2}{\pi}\mbox{sign}(\omega), \quad \omega\in[-\pi/T,\pi/T]&#10;$$&#10;\end{document}&#10;&#10;&#10;\end{document}"/>
  <p:tag name="IGUANATEXSIZE" val="20"/>
</p:tagLst>
</file>

<file path=ppt/tags/tag10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usepackage{color}&#10;\begin{document}&#10;finite\quad$\infty$&#10;&#10;&#10;&#10;\end{document}}"/>
  <p:tag name="IGUANATEXSIZE" val="14"/>
</p:tagLst>
</file>

<file path=ppt/tags/tag10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usepackage{color}&#10;\begin{document}&#10;finite\quad$\infty$&#10;&#10;&#10;&#10;\end{document}}"/>
  <p:tag name="IGUANATEXSIZE" val="14"/>
</p:tagLst>
</file>

<file path=ppt/tags/tag105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usepackage{color}&#10;\begin{document}&#10;$\infty$\quad&#10;finite&#10;&#10;&#10;&#10;\end{document}}"/>
  <p:tag name="IGUANATEXSIZE" val="14"/>
</p:tagLst>
</file>

<file path=ppt/tags/tag10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usepackage{color}&#10;\begin{document}&#10;$\infty$\quad&#10;$\infty$&#10;&#10;&#10;&#10;\end{document}}"/>
  <p:tag name="IGUANATEXSIZE" val="14"/>
</p:tagLst>
</file>

<file path=ppt/tags/tag105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usepackage{color}&#10;\begin{document}&#10;finite\quad finite&#10;&#10;&#10;&#10;&#10;\end{document}}"/>
  <p:tag name="IGUANATEXSIZE" val="14"/>
</p:tagLst>
</file>

<file path=ppt/tags/tag105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1$&#10;&#10;&#10;\end{document}"/>
  <p:tag name="IGUANATEXSIZE" val="16"/>
</p:tagLst>
</file>

<file path=ppt/tags/tag105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2$&#10;&#10;&#10;\end{document}"/>
  <p:tag name="IGUANATEXSIZE" val="16"/>
</p:tagLst>
</file>

<file path=ppt/tags/tag105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n$&#10;&#10;&#10;\end{document}"/>
  <p:tag name="IGUANATEXSIZE" val="16"/>
</p:tagLst>
</file>

<file path=ppt/tags/tag105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16"/>
</p:tagLst>
</file>

<file path=ppt/tags/tag105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10;&#10;&#10;\end{document}"/>
  <p:tag name="IGUANATEXSIZE" val="20"/>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an be extended to higher order derivatives as well&#10;&#10;&#10;\end{document}"/>
  <p:tag name="IGUANATEXSIZE" val="20"/>
</p:tagLst>
</file>

<file path=ppt/tags/tag106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n$&#10;&#10;&#10;\end{document}"/>
  <p:tag name="IGUANATEXSIZE" val="20"/>
</p:tagLst>
</file>

<file path=ppt/tags/tag106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newcommand{\inner}[2]{{\langle#1,#2\rangle}}&#10;&#10;\pagecolor{black}&#10;\color{white}&#10;{\bf $s_n(t)=h(t-t_n)$}&#10;&#10;&#10;&#10;\end{document}"/>
  <p:tag name="IGUANATEXSIZE" val="16"/>
</p:tagLst>
</file>

<file path=ppt/tags/tag106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 device&#10;\end{center}&#10;&#10;&#10;\end{document}"/>
  <p:tag name="IGUANATEXSIZE" val="14"/>
</p:tagLst>
</file>

<file path=ppt/tags/tag106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106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10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c(t)$&#10;&#10;&#10;\end{document}"/>
  <p:tag name="IGUANATEXSIZE" val="16"/>
</p:tagLst>
</file>

<file path=ppt/tags/tag106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frac{n}{R}$&#10;&#10;&#10;\end{document}"/>
  <p:tag name="IGUANATEXSIZE" val="16"/>
</p:tagLst>
</file>

<file path=ppt/tags/tag106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n]$&#10;&#10;&#10;\end{document}"/>
  <p:tag name="IGUANATEXSIZE" val="16"/>
</p:tagLst>
</file>

<file path=ppt/tags/tag106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t)$&#10;&#10;&#10;\end{document}"/>
  <p:tag name="IGUANATEXSIZE" val="16"/>
</p:tagLst>
</file>

<file path=ppt/tags/tag106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int_{t-\frac{1}{R}}^t$$&#10;&#10;&#10;\end{document}"/>
  <p:tag name="IGUANATEXSIZE" val="16"/>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 Interesting observation: As $N\rightarrow\infty$ we sample all derivatives at $t=0$ and&#10;&#10;&#10;\end{document}"/>
  <p:tag name="IGUANATEXSIZE" val="20"/>
</p:tagLst>
</file>

<file path=ppt/tags/tag107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m 1$ at rate $W$&#10;&#10;&#10;\end{document}"/>
  <p:tag name="IGUANATEXSIZE" val="16"/>
</p:tagLst>
</file>

<file path=ppt/tags/tag10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bPhi}{\boldsymbol{\Phi}}&#10;\newcommand{\bphi}{\boldsymbol{\phi}}&#10;&#10;\newcommand{\supp}{\operatorname{supp} }&#10;\usepackage{color}&#10;\begin{document}&#10;&#10;$\frac{\|{\color{blue}f(t)}-{\color{red}\hat{f}(t)}\|^2}&#10;{\|{\color{blue}f(t)}\|^2}=37\%$&#10;&#10;&#10;&#10;&#10;&#10;&#10;\end{document}"/>
  <p:tag name="IGUANATEXSIZE" val="20"/>
</p:tagLst>
</file>

<file path=ppt/tags/tag10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f{y}=\bf{HDFa}$&#10;&#10;&#10;\end{document}"/>
  <p:tag name="IGUANATEXSIZE" val="16"/>
</p:tagLst>
</file>

<file path=ppt/tags/tag10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c(t)=$&#10;&#10;&#10;\end{document}"/>
  <p:tag name="IGUANATEXSIZE" val="16"/>
</p:tagLst>
</file>

<file path=ppt/tags/tag10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W=1$MHz $\rightarrow$ CS on 1 million unknowns&#10;&#10;&#10;\end{document}"/>
  <p:tag name="IGUANATEXSIZE" val="20"/>
</p:tagLst>
</file>

<file path=ppt/tags/tag10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oindent $W=800$ kHz, $R=100$ kHz\\DSP processor $160$ MHz &#10;&#10;&#10;\end{document}"/>
  <p:tag name="IGUANATEXSIZE" val="20"/>
</p:tagLst>
</file>

<file path=ppt/tags/tag107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oindent $\rightarrow W,R$ must be integer multiplies of tones grid spacing&#10;&#10;&#10;\end{document}"/>
  <p:tag name="IGUANATEXSIZE" val="20"/>
</p:tagLst>
</file>

<file path=ppt/tags/tag10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1$&#10;&#10;&#10;\end{document}"/>
  <p:tag name="IGUANATEXSIZE" val="14"/>
</p:tagLst>
</file>

<file path=ppt/tags/tag107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1$&#10;&#10;&#10;\end{document}"/>
  <p:tag name="IGUANATEXSIZE" val="14"/>
</p:tagLst>
</file>

<file path=ppt/tags/tag10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W$&#10;&#10;&#10;\end{document}"/>
  <p:tag name="IGUANATEXSIZE" val="14"/>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the interpolation formula reduces to the Taylor expansion!&#10;&#10;&#10;\end{document}"/>
  <p:tag name="IGUANATEXSIZE" val="20"/>
</p:tagLst>
</file>

<file path=ppt/tags/tag10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10;&#10;&#10;\end{document}"/>
  <p:tag name="IGUANATEXSIZE" val="14"/>
</p:tagLst>
</file>

<file path=ppt/tags/tag10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R$&#10;&#10;&#10;\end{document}"/>
  <p:tag name="IGUANATEXSIZE" val="14"/>
</p:tagLst>
</file>

<file path=ppt/tags/tag10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10;&#10;&#10;\end{document}"/>
  <p:tag name="IGUANATEXSIZE" val="14"/>
</p:tagLst>
</file>

<file path=ppt/tags/tag10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oindent $m\geq 2N,\;\; 1/T_p\geq B$\quad   (basic setup)&#10;&#10;&#10;\end{document}"/>
  <p:tag name="IGUANATEXSIZE" val="20"/>
</p:tagLst>
</file>

<file path=ppt/tags/tag10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p_i(t)$ = periodic waveforms&#10;&#10;&#10;\end{document}"/>
  <p:tag name="IGUANATEXSIZE" val="20"/>
</p:tagLst>
</file>

<file path=ppt/tags/tag10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h(t)$&#10;&#10;&#10;\end{document}"/>
  <p:tag name="IGUANATEXSIZE" val="20"/>
</p:tagLst>
</file>

<file path=ppt/tags/tag10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 = lowpass&#10;&#10;\end{document}"/>
  <p:tag name="IGUANATEXSIZE" val="20"/>
</p:tagLst>
</file>

<file path=ppt/tags/tag10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CS system size: $40\times 200$&#10;&#10;&#10;\end{document}"/>
  <p:tag name="IGUANATEXSIZE" val="20"/>
</p:tagLst>
</file>

<file path=ppt/tags/tag10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f_\textrm{\footnotesize NYQ}=5$ GHz, $N=6$, $B=50$ MHz&#10;&#10;&#10;\end{document}"/>
  <p:tag name="IGUANATEXSIZE" val="20"/>
</p:tagLst>
</file>

<file path=ppt/tags/tag108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linear real-time reconstruction&#10;&#10;&#10;\end{document}"/>
  <p:tag name="IGUANATEXSIZE" val="20"/>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10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f_\textrm{\footnotesize NYQ}=2.2$ GHz, sampling rate $280$ MHz&#10;&#10;&#10;\end{document}"/>
  <p:tag name="IGUANATEXSIZE" val="20"/>
</p:tagLst>
</file>

<file path=ppt/tags/tag10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10$msec recovery (on PC-MATLAB)&#10;&#10;&#10;\end{document}"/>
  <p:tag name="IGUANATEXSIZE" val="20"/>
</p:tagLst>
</file>

<file path=ppt/tags/tag10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16"/>
</p:tagLst>
</file>

<file path=ppt/tags/tag10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1(t)$&#10;&#10;&#10;\end{document}"/>
  <p:tag name="IGUANATEXSIZE" val="16"/>
</p:tagLst>
</file>

<file path=ppt/tags/tag10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m(t)$&#10;&#10;&#10;\end{document}"/>
  <p:tag name="IGUANATEXSIZE" val="16"/>
</p:tagLst>
</file>

<file path=ppt/tags/tag10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t)$&#10;&#10;&#10;\end{document}"/>
  <p:tag name="IGUANATEXSIZE" val="16"/>
</p:tagLst>
</file>

<file path=ppt/tags/tag10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_p$&#10;&#10;&#10;\end{document}"/>
  <p:tag name="IGUANATEXSIZE" val="16"/>
</p:tagLst>
</file>

<file path=ppt/tags/tag10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16"/>
</p:tagLst>
</file>

<file path=ppt/tags/tag10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m[n]$&#10;&#10;&#10;\end{document}"/>
  <p:tag name="IGUANATEXSIZE" val="16"/>
</p:tagLst>
</file>

<file path=ppt/tags/tag10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t)$&#10;&#10;&#10;\end{document}"/>
  <p:tag name="IGUANATEXSIZE" val="16"/>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x(nT)$&#10;&#10;&#10;\end{document}"/>
  <p:tag name="IGUANATEXSIZE" val="20"/>
</p:tagLst>
</file>

<file path=ppt/tags/tag11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_p$&#10;&#10;&#10;\end{document}"/>
  <p:tag name="IGUANATEXSIZE" val="16"/>
</p:tagLst>
</file>

<file path=ppt/tags/tag11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c(t)$&#10;&#10;&#10;\end{document}"/>
  <p:tag name="IGUANATEXSIZE" val="16"/>
</p:tagLst>
</file>

<file path=ppt/tags/tag11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frac{n}{R}$&#10;&#10;&#10;\end{document}"/>
  <p:tag name="IGUANATEXSIZE" val="16"/>
</p:tagLst>
</file>

<file path=ppt/tags/tag11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n]$&#10;&#10;&#10;\end{document}"/>
  <p:tag name="IGUANATEXSIZE" val="16"/>
</p:tagLst>
</file>

<file path=ppt/tags/tag11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t)$&#10;&#10;&#10;\end{document}"/>
  <p:tag name="IGUANATEXSIZE" val="16"/>
</p:tagLst>
</file>

<file path=ppt/tags/tag11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int_{t-\frac{1}{R}}^t$$&#10;&#10;&#10;\end{document}"/>
  <p:tag name="IGUANATEXSIZE" val="16"/>
</p:tagLst>
</file>

<file path=ppt/tags/tag11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m 1$ at rate $W$&#10;&#10;&#10;\end{document}"/>
  <p:tag name="IGUANATEXSIZE" val="16"/>
</p:tagLst>
</file>

<file path=ppt/tags/tag11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16"/>
</p:tagLst>
</file>

<file path=ppt/tags/tag11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1(t)$&#10;&#10;&#10;\end{document}"/>
  <p:tag name="IGUANATEXSIZE" val="16"/>
</p:tagLst>
</file>

<file path=ppt/tags/tag11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m(t)$&#10;&#10;&#10;\end{document}"/>
  <p:tag name="IGUANATEXSIZE" val="16"/>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1$&#10;&#10;&#10;\end{document}"/>
  <p:tag name="IGUANATEXSIZE" val="20"/>
</p:tagLst>
</file>

<file path=ppt/tags/tag111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t)$&#10;&#10;&#10;\end{document}"/>
  <p:tag name="IGUANATEXSIZE" val="16"/>
</p:tagLst>
</file>

<file path=ppt/tags/tag11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_p$&#10;&#10;&#10;\end{document}"/>
  <p:tag name="IGUANATEXSIZE" val="16"/>
</p:tagLst>
</file>

<file path=ppt/tags/tag11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16"/>
</p:tagLst>
</file>

<file path=ppt/tags/tag11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m[n]$&#10;&#10;&#10;\end{document}"/>
  <p:tag name="IGUANATEXSIZE" val="16"/>
</p:tagLst>
</file>

<file path=ppt/tags/tag11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t)$&#10;&#10;&#10;\end{document}"/>
  <p:tag name="IGUANATEXSIZE" val="16"/>
</p:tagLst>
</file>

<file path=ppt/tags/tag11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_p$&#10;&#10;&#10;\end{document}"/>
  <p:tag name="IGUANATEXSIZE" val="16"/>
</p:tagLst>
</file>

<file path=ppt/tags/tag1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mathcal{W},\ 1 /\mathcal{T}$&#10;\end{document}"/>
  <p:tag name="IGUANATEXSIZE" val="18"/>
</p:tagLst>
</file>

<file path=ppt/tags/tag1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displaystyle C(\tau,\nu)=\sum_{k=1}^{K}\alpha_k \delta(\tau-\tau_k) \delta(\nu-\nu_k)&#10;$&#10;&#10;\end{document}"/>
  <p:tag name="IGUANATEXSIZE" val="16"/>
</p:tagLst>
</file>

<file path=ppt/tags/tag1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displaystyle&#10;C(\ell,m)=\sum_{k=1}^{K} \alpha_{k}e^{j \pi (m-\mathcal{T} \nu_{k})}&#10;\text{sinc}(m-\mathcal{T} \nu_{k})&#10;\text{sinc}(\ell-\mathcal{W} \tau_{k})$&#10;&#10;\end{document}"/>
  <p:tag name="IGUANATEXSIZE" val="16"/>
</p:tagLst>
</file>

<file path=ppt/tags/tag11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Tunable \\&#10;amplification\\&#10;+\\&#10;Split 1$\rightarrow$4&#10;\end{center}&#10;&#10;&#10;\end{document}"/>
  <p:tag name="IGUANATEXSIZE" val="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2$&#10;&#10;&#10;\end{document}"/>
  <p:tag name="IGUANATEXSIZE" val="20"/>
</p:tagLst>
</file>

<file path=ppt/tags/tag11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Wideband\\&#10;equalizer&#10;\end{center}&#10;&#10;&#10;\end{document}"/>
  <p:tag name="IGUANATEXSIZE" val="8"/>
</p:tagLst>
</file>

<file path=ppt/tags/tag11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Power control \\+ &#10;reshaping&#10;\end{center}&#10;&#10;&#10;\end{document}"/>
  <p:tag name="IGUANATEXSIZE" val="8"/>
</p:tagLst>
</file>

<file path=ppt/tags/tag11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Elliptic filter\\&#10;up to order 14&#10;\end{center}&#10;&#10;&#10;\end{document}"/>
  <p:tag name="IGUANATEXSIZE" val="8"/>
</p:tagLst>
</file>

<file path=ppt/tags/tag11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Passive\\mixer&#10;\end{center}&#10;&#10;&#10;\end{document}"/>
  <p:tag name="IGUANATEXSIZE" val="8"/>
</p:tagLst>
</file>

<file path=ppt/tags/tag11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96-tap ring\\(ECL)&#10;\end{center}&#10;&#10;&#10;\end{document}"/>
  <p:tag name="IGUANATEXSIZE" val="8"/>
</p:tagLst>
</file>

<file path=ppt/tags/tag11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Lowskew\\clock split&#10;\end{center}&#10;&#10;&#10;\end{document}"/>
  <p:tag name="IGUANATEXSIZE" val="8"/>
</p:tagLst>
</file>

<file path=ppt/tags/tag11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2 GHz\\oscillator&#10;\end{center}&#10;&#10;&#10;\end{document}"/>
  <p:tag name="IGUANATEXSIZE" val="8"/>
</p:tagLst>
</file>

<file path=ppt/tags/tag11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ECL $\leftrightarrow$ RF \\interface&#10;\end{center}&#10;&#10;&#10;\end{document}"/>
  <p:tag name="IGUANATEXSIZE" val="8"/>
</p:tagLst>
</file>

<file path=ppt/tags/tag11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Configurable\\bit pattern&#10;\end{center}&#10;&#10;&#10;\end{document}"/>
  <p:tag name="IGUANATEXSIZE" val="8"/>
</p:tagLst>
</file>

<file path=ppt/tags/tag112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left(\prod H_i(f) \prod G_k(f-f_c)\right)$$&#10;&#10;&#10;\end{document}"/>
  <p:tag name="IGUANATEXSIZE" val="10"/>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M$&#10;&#10;&#10;\end{document}"/>
  <p:tag name="IGUANATEXSIZE" val="20"/>
</p:tagLst>
</file>

<file path=ppt/tags/tag113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5"/>
</p:tagLst>
</file>

<file path=ppt/tags/tag113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8"/>
</p:tagLst>
</file>

<file path=ppt/tags/tag113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113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113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a_i$&#10;&#10;&#10;\end{document}"/>
  <p:tag name="IGUANATEXSIZE" val="20"/>
</p:tagLst>
</file>

<file path=ppt/tags/tag113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b_i$&#10;&#10;&#10;\end{document}"/>
  <p:tag name="IGUANATEXSIZE" val="20"/>
</p:tagLst>
</file>

<file path=ppt/tags/tag113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x(t)$&#10;&#10;&#10;\end{document}"/>
  <p:tag name="IGUANATEXSIZE" val="20"/>
</p:tagLst>
</file>

<file path=ppt/tags/tag113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H(f)$&#10;&#10;&#10;\end{document}"/>
  <p:tag name="IGUANATEXSIZE" val="15"/>
</p:tagLst>
</file>

<file path=ppt/tags/tag11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H(f)$&#10;&#10;&#10;\end{document}"/>
  <p:tag name="IGUANATEXSIZE" val="15"/>
</p:tagLst>
</file>

<file path=ppt/tags/tag11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p_1(t)$&#10;&#10;&#10;\end{document}"/>
  <p:tag name="IGUANATEXSIZE" val="18"/>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delay&#10;\end{center}&#10;&#10;\end{document}"/>
  <p:tag name="IGUANATEXSIZE" val="16"/>
</p:tagLst>
</file>

<file path=ppt/tags/tag11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p_m(t)$&#10;&#10;&#10;\end{document}"/>
  <p:tag name="IGUANATEXSIZE" val="18"/>
</p:tagLst>
</file>

<file path=ppt/tags/tag114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y_1[n]$&#10;&#10;&#10;\end{document}"/>
  <p:tag name="IGUANATEXSIZE" val="16"/>
</p:tagLst>
</file>

<file path=ppt/tags/tag11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y_m[n]$&#10;&#10;&#10;\end{document}"/>
  <p:tag name="IGUANATEXSIZE" val="16"/>
</p:tagLst>
</file>

<file path=ppt/tags/tag114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a_i,b_i]$&#10;&#10;&#10;\end{document}"/>
  <p:tag name="IGUANATEXSIZE" val="20"/>
</p:tagLst>
</file>

<file path=ppt/tags/tag114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4$ channels, sampling rate = 70 MHz/channel&#10;&#10;&#10;\end{document}"/>
  <p:tag name="IGUANATEXSIZE" val="20"/>
</p:tagLst>
</file>

<file path=ppt/tags/tag114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Covers 2 GHz spectrum bandwidth&#10;&#10;&#10;\end{document}"/>
  <p:tag name="IGUANATEXSIZE" val="20"/>
</p:tagLst>
</file>

<file path=ppt/tags/tag114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Holes detection up to tens of kHz resolution&#10;&#10;&#10;\end{document}"/>
  <p:tag name="IGUANATEXSIZE" val="20"/>
</p:tagLst>
</file>

<file path=ppt/tags/tag114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5$ GHz&#10;&#10;&#10;\end{document}"/>
  <p:tag name="IGUANATEXSIZE" val="20"/>
</p:tagLst>
</file>

<file path=ppt/tags/tag114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15"/>
</p:tagLst>
</file>

<file path=ppt/tags/tag114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x(t)$&#10;&#10;&#10;\end{document}"/>
  <p:tag name="IGUANATEXSIZE" val="25"/>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mux&#10;\end{center}&#10;&#10;\end{document}"/>
  <p:tag name="IGUANATEXSIZE" val="16"/>
</p:tagLst>
</file>

<file path=ppt/tags/tag11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L_2(\mathbb{R}^d)&#10;\end{equation*}&#10;&#10;&#10;\end{document}"/>
  <p:tag name="IGUANATEXSIZE" val="14"/>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oindent (ideally when \newline $\phi_i=iT$)&#10;&#10;&#10;\end{document}"/>
  <p:tag name="IGUANATEXSIZE" val="20"/>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1[n]$&#10;&#10;&#10;\end{document}"/>
  <p:tag name="IGUANATEXSIZE" val="20"/>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2[n]$&#10;&#10;&#10;\end{document}"/>
  <p:tag name="IGUANATEXSIZE" val="20"/>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M[n]$&#10;&#10;&#10;\end{document}"/>
  <p:tag name="IGUANATEXSIZE" val="2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20"/>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T$&#10;&#10;&#10;\end{document}"/>
  <p:tag name="IGUANATEXSIZE" val="16"/>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10;&#10;&#10;\end{document}"/>
  <p:tag name="IGUANATEXSIZE" val="16"/>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10;&#10;&#10;\end{document}"/>
  <p:tag name="IGUANATEXSIZE" val="16"/>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M$&#10;&#10;&#10;\end{document}"/>
  <p:tag name="IGUANATEXSIZE" val="20"/>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16"/>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16"/>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16"/>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Lowrate&#10;\end{center}&#10;&#10;\end{document}"/>
  <p:tag name="IGUANATEXSIZE" val="16"/>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10;\begin{center}&#10;high analog BW!&#10;\end{center}&#10;&#10;\end{document}"/>
  <p:tag name="IGUANATEXSIZE" val="16"/>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10;&#10;&#10;\end{document}"/>
  <p:tag name="IGUANATEXSIZE" val="16"/>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_i(\omega)=\exp(-j\omega \phi_i)$&#10;&#10;&#10;\end{document}"/>
  <p:tag name="IGUANATEXSIZE" val="17"/>
</p:tagLst>
</file>

<file path=ppt/tags/tag13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nalog&#10;&#10;&#10;\end{document}"/>
  <p:tag name="IGUANATEXSIZE" val="14"/>
</p:tagLst>
</file>

<file path=ppt/tags/tag13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center}&#10;maxmial rate\\$r$ samples/sec&#10;\end{center}&#10;&#10;&#10;\end{document}"/>
  <p:tag name="IGUANATEXSIZE" val="14"/>
</p:tagLst>
</file>

<file path=ppt/tags/tag1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cutoff $b$&#10;&#10;&#10;\end{document}"/>
  <p:tag name="IGUANATEXSIZE" val="14"/>
</p:tagLst>
</file>

<file path=ppt/tags/tag1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Digital&#10;&#10;&#10;\end{document}"/>
  <p:tag name="IGUANATEXSIZE" val="14"/>
</p:tagLst>
</file>

<file path=ppt/tags/tag1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owpass&#10;&#10;&#10;\end{document}"/>
  <p:tag name="IGUANATEXSIZE" val="14"/>
</p:tagLst>
</file>

<file path=ppt/tags/tag13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center}&#10;pointwise\\sampler&#10;\end{center}&#10;&#10;&#10;\end{document}"/>
  <p:tag name="IGUANATEXSIZE" val="14"/>
</p:tagLst>
</file>

<file path=ppt/tags/tag13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nalog bandwidth limitation $b$&#10;&#10;&#10;\end{document}"/>
  <p:tag name="IGUANATEXSIZE" val="18"/>
</p:tagLst>
</file>

<file path=ppt/tags/tag13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Sampling rate $r$&#10;&#10;&#10;\end{document}"/>
  <p:tag name="IGUANATEXSIZE" val="18"/>
</p:tagLst>
</file>

<file path=ppt/tags/tag1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i$&#10;&#10;&#10;\end{document}"/>
  <p:tag name="IGUANATEXSIZE" val="20"/>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20"/>
</p:tagLst>
</file>

<file path=ppt/tags/tag1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left\{x(t)=\sum_n d[n]a(t-nT),\quad&#10;d[n]\in \ell_2(\mathbb{R})\right\}$$&#10;&#10;&#10;\end{document}"/>
  <p:tag name="IGUANATEXSIZE" val="20"/>
</p:tagLst>
</file>

<file path=ppt/tags/tag14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a(t)&#10;\end{equation*}&#10;&#10;\end{document}}"/>
  <p:tag name="IGUANATEXSIZE" val="13"/>
</p:tagLst>
</file>

<file path=ppt/tags/tag1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 is NOT bandlimited&#10;&#10;&#10;\end{document}"/>
  <p:tag name="IGUANATEXSIZE" val="20"/>
</p:tagLst>
</file>

<file path=ppt/tags/tag1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a(t)=\beta^{n}(t)&#10;\end{equation*}&#10;&#10;\end{document}}"/>
  <p:tag name="IGUANATEXSIZE" val="15"/>
</p:tagLst>
</file>

<file path=ppt/tags/tag1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beta^{n}(t)=\beta^{0}(t)*...*\beta^{0}(t),&#10;\end{equation*}&#10;&#10;\end{document}}"/>
  <p:tag name="IGUANATEXSIZE" val="15"/>
</p:tagLst>
</file>

<file path=ppt/tags/tag1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n+1)\quad \mbox{times}&#10;\end{equation*}&#10;&#10;\end{document}}"/>
  <p:tag name="IGUANATEXSIZE" val="15"/>
</p:tagLst>
</file>

<file path=ppt/tags/tag1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n=2&#10;\end{equation*}&#10;&#10;\end{document}}"/>
  <p:tag name="IGUANATEXSIZE" val="15"/>
</p:tagLst>
</file>

<file path=ppt/tags/tag14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n=3&#10;\end{equation*}&#10;&#10;\end{document}}"/>
  <p:tag name="IGUANATEXSIZE" val="15"/>
</p:tagLst>
</file>

<file path=ppt/tags/tag1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n=0&#10;\end{equation*}&#10;&#10;\end{document}}"/>
  <p:tag name="IGUANATEXSIZE" val="15"/>
</p:tagLst>
</file>

<file path=ppt/tags/tag1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n=1&#10;\end{equation*}&#10;&#10;\end{document}}"/>
  <p:tag name="IGUANATEXSIZE" val="15"/>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1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W$-bandlimited&#10;&#10;&#10;\end{document}"/>
  <p:tag name="IGUANATEXSIZE" val="20"/>
</p:tagLst>
</file>

<file path=ppt/tags/tag1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inc}{\operatorname{sinc} }&#10;\newcommand{\supp}{\operatorname{supp} }&#10;\newcommand{\rank}{\operatorname{rank} }&#10;\newcommand{\Span}{\operatorname{span} }&#10;%\newcommand{\dim}{\operatorname{dim} }&#10;&#10;\begin{document}&#10;$a_n(t)=\sinc(2Wt-n)$&#10;&#10;\end{document}"/>
  <p:tag name="IGUANATEXSIZE" val="20"/>
</p:tagLst>
</file>

<file path=ppt/tags/tag15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x(t)$&#10;&#10;&#10;&#10;\end{document}"/>
  <p:tag name="IGUANATEXSIZE" val="20"/>
</p:tagLst>
</file>

<file path=ppt/tags/tag15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s(-t)$&#10;&#10;&#10;&#10;\end{document}"/>
  <p:tag name="IGUANATEXSIZE" val="20"/>
</p:tagLst>
</file>

<file path=ppt/tags/tag15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athcal S$:  $f(t)=\sum_{n=-\infty}^{\infty}\limits{a[n]s(t-nT)}$&#10;&#10;&#10;&#10;\end{document}"/>
  <p:tag name="IGUANATEXSIZE" val="20"/>
</p:tagLst>
</file>

<file path=ppt/tags/tag15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nT$&#10;&#10;&#10;&#10;\end{document}"/>
  <p:tag name="IGUANATEXSIZE" val="15"/>
</p:tagLst>
</file>

<file path=ppt/tags/tag15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c[n]=\inner{x(t)}{s(t-nT)}$&#10;&#10;&#10;&#10;\end{document}"/>
  <p:tag name="IGUANATEXSIZE" val="20"/>
</p:tagLst>
</file>

<file path=ppt/tags/tag15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s_n(t)=\delta(t-nT)$&#10;&#10;&#10;&#10;\end{document}"/>
  <p:tag name="IGUANATEXSIZE" val="20"/>
</p:tagLst>
</file>

<file path=ppt/tags/tag15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pointwise sampling $c[n]=x(nT)$&#10;&#10;&#10;&#10;\end{document}"/>
  <p:tag name="IGUANATEXSIZE" val="20"/>
</p:tagLst>
</file>

<file path=ppt/tags/tag15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s(t)$&#10;&#10;&#10;&#10;\end{document}"/>
  <p:tag name="IGUANATEXSIZE" val="15"/>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20"/>
</p:tagLst>
</file>

<file path=ppt/tags/tag16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0$&#10;&#10;&#10;&#10;\end{document}"/>
  <p:tag name="IGUANATEXSIZE" val="15"/>
</p:tagLst>
</file>

<file path=ppt/tags/tag16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Delta$&#10;&#10;&#10;&#10;\end{document}"/>
  <p:tag name="IGUANATEXSIZE" val="15"/>
</p:tagLst>
</file>

<file path=ppt/tags/tag16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c[n]=\int_{nT}^{nT+\Delta}\limits{x(t)dt}$&#10;&#10;&#10;&#10;\end{document}"/>
  <p:tag name="IGUANATEXSIZE" val="15"/>
</p:tagLst>
</file>

<file path=ppt/tags/tag16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10;&#10;&#10;&#10;\end{document}"/>
  <p:tag name="IGUANATEXSIZE" val="15"/>
</p:tagLst>
</file>

<file path=ppt/tags/tag16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s(t)$&#10;&#10;&#10;&#10;\end{document}"/>
  <p:tag name="IGUANATEXSIZE" val="15"/>
</p:tagLst>
</file>

<file path=ppt/tags/tag16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10;&#10;&#10;&#10;\end{document}"/>
  <p:tag name="IGUANATEXSIZE" val="15"/>
</p:tagLst>
</file>

<file path=ppt/tags/tag16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R$&#10;&#10;&#10;&#10;\end{document}"/>
  <p:tag name="IGUANATEXSIZE" val="15"/>
</p:tagLst>
</file>

<file path=ppt/tags/tag16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x(t)$&#10;&#10;&#10;&#10;\end{document}"/>
  <p:tag name="IGUANATEXSIZE" val="15"/>
</p:tagLst>
</file>

<file path=ppt/tags/tag16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C$&#10;&#10;&#10;&#10;\end{document}"/>
  <p:tag name="IGUANATEXSIZE" val="15"/>
</p:tagLst>
</file>

<file path=ppt/tags/tag16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nT$&#10;&#10;&#10;&#10;\end{document}"/>
  <p:tag name="IGUANATEXSIZE" val="15"/>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20"/>
</p:tagLst>
</file>

<file path=ppt/tags/tag17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c[n]$&#10;&#10;&#10;&#10;\end{document}"/>
  <p:tag name="IGUANATEXSIZE" val="15"/>
</p:tagLst>
</file>

<file path=ppt/tags/tag17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X(\omega)=\int_{-\infty}^{\infty}x(t)e^{-j{\omega}t}dt$&#10;&#10;&#10;&#10;\end{document}"/>
  <p:tag name="IGUANATEXSIZE" val="20"/>
</p:tagLst>
</file>

<file path=ppt/tags/tag1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X(e^{j{\omega}})=\sum_{n=-\infty}^\infty x[n]e^{-j{\omega}n}&#10;\end{equation*}&#10;&#10;\end{document}}"/>
  <p:tag name="IGUANATEXSIZE" val="13"/>
</p:tagLst>
</file>

<file path=ppt/tags/tag1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Rightarrow{2\pi}&#10;\end{equation*}&#10;&#10;\end{document}}"/>
  <p:tag name="IGUANATEXSIZE" val="25"/>
</p:tagLst>
</file>

<file path=ppt/tags/tag1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y(t=nT)&#10;\end{equation*}&#10;&#10;\end{document}}"/>
  <p:tag name="IGUANATEXSIZE" val="15"/>
</p:tagLst>
</file>

<file path=ppt/tags/tag1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Y(e^{j{\omega}})=\frac{1}{T}\sum_{k=-\infty}^{\infty}Y\left(\frac{\omega}{T}+\frac{2\pi k}{T}\right)&#10;\end{equation*}&#10;&#10;\end{document}}"/>
  <p:tag name="IGUANATEXSIZE" val="18"/>
</p:tagLst>
</file>

<file path=ppt/tags/tag17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d[n]$&#10;&#10;&#10;&#10;\end{document}"/>
  <p:tag name="IGUANATEXSIZE" val="15"/>
</p:tagLst>
</file>

<file path=ppt/tags/tag1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f(t)=\sum{d[n]y(t-nT)}&#10;\end{equation*}&#10;&#10;&#10;\end{document}"/>
  <p:tag name="IGUANATEXSIZE" val="20"/>
</p:tagLst>
</file>

<file path=ppt/tags/tag17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F(\omega)=D(e^{j{\omega}T})Y(\omega)$&#10;&#10;&#10;&#10;\end{document}"/>
  <p:tag name="IGUANATEXSIZE" val="20"/>
</p:tagLst>
</file>

<file path=ppt/tags/tag17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s(-t)$&#10;&#10;&#10;&#10;\end{document}"/>
  <p:tag name="IGUANATEXSIZE" val="20"/>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c[n]$&#10;&#10;\end{document}"/>
  <p:tag name="IGUANATEXSIZE" val="20"/>
</p:tagLst>
</file>

<file path=ppt/tags/tag18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a(t)$&#10;&#10;&#10;&#10;\end{document}"/>
  <p:tag name="IGUANATEXSIZE" val="20"/>
</p:tagLst>
</file>

<file path=ppt/tags/tag18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nT$&#10;&#10;&#10;&#10;\end{document}"/>
  <p:tag name="IGUANATEXSIZE" val="15"/>
</p:tagLst>
</file>

<file path=ppt/tags/tag18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c[n]$&#10;&#10;&#10;&#10;\end{document}"/>
  <p:tag name="IGUANATEXSIZE" val="15"/>
</p:tagLst>
</file>

<file path=ppt/tags/tag18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c[n]=\inner{a(t)}{s(t-nT)}=r_{as}[n]$&#10;&#10;&#10;&#10;\end{document}"/>
  <p:tag name="IGUANATEXSIZE" val="20"/>
</p:tagLst>
</file>

<file path=ppt/tags/tag1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G_{AS}(e^{j{\omega T}})=\frac{1}{T}\sum_{k=-\infty}^\infty S^{\ast}&#10;\left(\frac{\omega}{T}+\frac{2{\pi}k}{T}\right)&#10;A\left(\frac{\omega}{T}+\frac{2{\pi}k}{T}\right)&#10;\end{equation*}&#10;&#10;\end{document}}"/>
  <p:tag name="IGUANATEXSIZE" val="25"/>
</p:tagLst>
</file>

<file path=ppt/tags/tag1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s(t-nT)\}&#10;\end{equation*}&#10;&#10;\end{document}}"/>
  <p:tag name="IGUANATEXSIZE" val="20"/>
</p:tagLst>
</file>

<file path=ppt/tags/tag1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r_{ss}[n]=\delta[n]&#10;\end{equation*}&#10;&#10;\end{document}}"/>
  <p:tag name="IGUANATEXSIZE" val="25"/>
</p:tagLst>
</file>

<file path=ppt/tags/tag1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x(t)=\sum_{n}\\d[n]a(t-nT)\&#10;\end{equation*}&#10;&#10;&#10;\end{document}"/>
  <p:tag name="IGUANATEXSIZE" val="20"/>
</p:tagLst>
</file>

<file path=ppt/tags/tag18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X(\omega)=D(e^{j{\omega}T})A(\omega)$&#10;&#10;&#10;&#10;\end{document}"/>
  <p:tag name="IGUANATEXSIZE" val="20"/>
</p:tagLst>
</file>

<file path=ppt/tags/tag18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c[n]=\inner{x(t)}{s(t-nT)}$&#10;&#10;&#10;&#10;\end{document}"/>
  <p:tag name="IGUANATEXSIZE" val="20"/>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x(t)$&#10;&#10;\end{document}"/>
  <p:tag name="IGUANATEXSIZE" val="20"/>
</p:tagLst>
</file>

<file path=ppt/tags/tag1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c(e^{j{\omega}T})=\frac{1}{T}\sum_k X\left(\frac{\omega}{T}+\frac{2{\pi}k}{T}\right)&#10;S^*\left(\frac{\omega}{T}+\frac{2{\pi}k}{T}\right)=&#10;D(e^{j{\omega}T})G_{AS}(e^{j{\omega}T})&#10;\end{equation*}&#10;&#10;\end{document}}"/>
  <p:tag name="IGUANATEXSIZE" val="20"/>
</p:tagLst>
</file>

<file path=ppt/tags/tag19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d[n]$&#10;&#10;&#10;&#10;\end{document}"/>
  <p:tag name="IGUANATEXSIZE" val="20"/>
</p:tagLst>
</file>

<file path=ppt/tags/tag1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6"/>
</p:tagLst>
</file>

<file path=ppt/tags/tag1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t)$&#10;&#10;&#10;\end{document}"/>
  <p:tag name="IGUANATEXSIZE" val="20"/>
</p:tagLst>
</file>

<file path=ppt/tags/tag1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1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n]$&#10;&#10;&#10;\end{document}"/>
  <p:tag name="IGUANATEXSIZE" val="20"/>
</p:tagLst>
</file>

<file path=ppt/tags/tag19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G_{AS}^{-1}(e^{j{\omega}T})$&#10;&#10;&#10;&#10;\end{document}"/>
  <p:tag name="IGUANATEXSIZE" val="20"/>
</p:tagLst>
</file>

<file path=ppt/tags/tag1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n]$&#10;&#10;&#10;\end{document}"/>
  <p:tag name="IGUANATEXSIZE" val="20"/>
</p:tagLst>
</file>

<file path=ppt/tags/tag1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t)$&#10;&#10;&#10;\end{document}"/>
  <p:tag name="IGUANATEXSIZE" val="20"/>
</p:tagLst>
</file>

<file path=ppt/tags/tag1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tilde{x}(t)$&#10;&#10;&#10;\end{document}"/>
  <p:tag name="IGUANATEXSIZE" val="20"/>
</p:tagLst>
</file>

<file path=ppt/tags/tag2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20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G_{AS}^{-1}(e^{j{\omega}T})$&#10;&#10;&#10;&#10;\end{document}"/>
  <p:tag name="IGUANATEXSIZE" val="20"/>
</p:tagLst>
</file>

<file path=ppt/tags/tag20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hat{x}(t)$&#10;&#10;&#10;&#10;\end{document}"/>
  <p:tag name="IGUANATEXSIZE" val="20"/>
</p:tagLst>
</file>

<file path=ppt/tags/tag2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T}$&#10;&#10;&#10;\end{document}"/>
  <p:tag name="IGUANATEXSIZE" val="20"/>
</p:tagLst>
</file>

<file path=ppt/tags/tag2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20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2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  \left[\mathbf{G}_{AS}(e^{j\omega T})\right]_{i\ell} = \frac{1}{T}&#10;  \sum_{k\in\mathbb{Z}} S_i^*\left(\frac{\omega}{T}-\frac{2\pi}{T}k\right)&#10;  A_\ell\left(\frac{\omega}{T}-\frac{2\pi}{T}k\right)&#10;\end{equation*}&#10;&#10;&#10;\end{document}"/>
  <p:tag name="IGUANATEXSIZE" val="16"/>
</p:tagLst>
</file>

<file path=ppt/tags/tag2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N}{T}$&#10;&#10;&#10;\end{document}"/>
  <p:tag name="IGUANATEXSIZE" val="20"/>
</p:tagLst>
</file>

<file path=ppt/tags/tag20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2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6"/>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x(t)$&#10;&#10;&#10;&#10;\end{document}"/>
  <p:tag name="IGUANATEXSIZE" val="20"/>
</p:tagLst>
</file>

<file path=ppt/tags/tag21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16"/>
</p:tagLst>
</file>

<file path=ppt/tags/tag2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_1^*(-t)$&#10;&#10;&#10;\end{document}"/>
  <p:tag name="IGUANATEXSIZE" val="16"/>
</p:tagLst>
</file>

<file path=ppt/tags/tag2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_N^*(-t)$&#10;&#10;&#10;\end{document}"/>
  <p:tag name="IGUANATEXSIZE" val="16"/>
</p:tagLst>
</file>

<file path=ppt/tags/tag2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_1[n]$&#10;&#10;&#10;\end{document}"/>
  <p:tag name="IGUANATEXSIZE" val="16"/>
</p:tagLst>
</file>

<file path=ppt/tags/tag2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_N[n]$&#10;&#10;&#10;\end{document}"/>
  <p:tag name="IGUANATEXSIZE" val="16"/>
</p:tagLst>
</file>

<file path=ppt/tags/tag2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d_1[n]$&#10;&#10;&#10;\end{document}"/>
  <p:tag name="IGUANATEXSIZE" val="16"/>
</p:tagLst>
</file>

<file path=ppt/tags/tag2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d_N[n]$&#10;&#10;&#10;\end{document}"/>
  <p:tag name="IGUANATEXSIZE" val="16"/>
</p:tagLst>
</file>

<file path=ppt/tags/tag21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_1(t)$&#10;&#10;&#10;\end{document}"/>
  <p:tag name="IGUANATEXSIZE" val="16"/>
</p:tagLst>
</file>

<file path=ppt/tags/tag21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_N(t)$&#10;&#10;&#10;\end{document}"/>
  <p:tag name="IGUANATEXSIZE" val="16"/>
</p:tagLst>
</file>

<file path=ppt/tags/tag2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16"/>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c[n]$&#10;&#10;&#10;&#10;\end{document}"/>
  <p:tag name="IGUANATEXSIZE" val="20"/>
</p:tagLst>
</file>

<file path=ppt/tags/tag2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6"/>
</p:tagLst>
</file>

<file path=ppt/tags/tag2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G)^{-1}_{AS}(e^{j\omega T})$&#10;&#10;&#10;\end{document}"/>
  <p:tag name="IGUANATEXSIZE" val="16"/>
</p:tagLst>
</file>

<file path=ppt/tags/tag2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2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2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x(t)=\sum_{l=1}^N\sum_n d_l[n]a_l(t-nT)&#10;\end{equation*}&#10;&#10;&#10;\end{document}"/>
  <p:tag name="IGUANATEXSIZE" val="20"/>
</p:tagLst>
</file>

<file path=ppt/tags/tag2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times N$&#10;&#10;&#10;\end{document}"/>
  <p:tag name="IGUANATEXSIZE" val="16"/>
</p:tagLst>
</file>

<file path=ppt/tags/tag2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a(t)&#10;\end{equation*}&#10;&#10;\end{document}}"/>
  <p:tag name="IGUANATEXSIZE" val="13"/>
</p:tagLst>
</file>

<file path=ppt/tags/tag2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x(t)=\sum{d[n]a(t-nT)}&#10;\end{equation*}&#10;&#10;&#10;\end{document}"/>
  <p:tag name="IGUANATEXSIZE" val="20"/>
</p:tagLst>
</file>

<file path=ppt/tags/tag2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6"/>
</p:tagLst>
</file>

<file path=ppt/tags/tag2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t)$&#10;&#10;&#10;\end{document}"/>
  <p:tag name="IGUANATEXSIZE" val="20"/>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color{red}$x(t)$&#10;&#10;&#10;&#10;\end{document}"/>
  <p:tag name="IGUANATEXSIZE" val="15"/>
</p:tagLst>
</file>

<file path=ppt/tags/tag2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2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n]$&#10;&#10;&#10;\end{document}"/>
  <p:tag name="IGUANATEXSIZE" val="20"/>
</p:tagLst>
</file>

<file path=ppt/tags/tag2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n]$&#10;&#10;&#10;\end{document}"/>
  <p:tag name="IGUANATEXSIZE" val="20"/>
</p:tagLst>
</file>

<file path=ppt/tags/tag2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t)$&#10;&#10;&#10;\end{document}"/>
  <p:tag name="IGUANATEXSIZE" val="20"/>
</p:tagLst>
</file>

<file path=ppt/tags/tag2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23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23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s(t)=\delta(t)$&#10;&#10;&#10;&#10;\end{document}"/>
  <p:tag name="IGUANATEXSIZE" val="20"/>
</p:tagLst>
</file>

<file path=ppt/tags/tag23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G_{AS}^{-1}(e^{j{\omega}T})=\frac{1}{\sum\limits_{k} &#10;A(\omega-2\pi k/T)}&#10;$$&#10;&#10;&#10;&#10;\end{document}"/>
  <p:tag name="IGUANATEXSIZE" val="20"/>
</p:tagLst>
</file>

<file path=ppt/tags/tag23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2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a(t)&#10;\end{equation*}&#10;&#10;\end{document}}"/>
  <p:tag name="IGUANATEXSIZE" val="13"/>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color{blue}$x(t)$&#10;&#10;&#10;&#10;\end{document}"/>
  <p:tag name="IGUANATEXSIZE" val="15"/>
</p:tagLst>
</file>

<file path=ppt/tags/tag2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24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G_{AS}^{-1}(e^{j{\omega}T})$&#10;&#10;&#10;&#10;\end{document}"/>
  <p:tag name="IGUANATEXSIZE" val="20"/>
</p:tagLst>
</file>

<file path=ppt/tags/tag2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T}$&#10;&#10;&#10;\end{document}"/>
  <p:tag name="IGUANATEXSIZE" val="20"/>
</p:tagLst>
</file>

<file path=ppt/tags/tag2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egin{equation*}&#10;a(t)=\frac{1}{\tau}e^{-t/\tau}u(t)&#10;\end{equation*}&#10;&#10;\end{document}}"/>
  <p:tag name="IGUANATEXSIZE" val="15"/>
</p:tagLst>
</file>

<file path=ppt/tags/tag2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egin{equation*}&#10;x(t)&#10;\end{equation*}&#10;&#10;\end{document}}"/>
  <p:tag name="IGUANATEXSIZE" val="15"/>
</p:tagLst>
</file>

<file path=ppt/tags/tag2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6"/>
</p:tagLst>
</file>

<file path=ppt/tags/tag2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t)$&#10;&#10;&#10;\end{document}"/>
  <p:tag name="IGUANATEXSIZE" val="20"/>
</p:tagLst>
</file>

<file path=ppt/tags/tag24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2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n]$&#10;&#10;&#10;\end{document}"/>
  <p:tag name="IGUANATEXSIZE" val="20"/>
</p:tagLst>
</file>

<file path=ppt/tags/tag2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n]$&#10;&#10;&#10;\end{document}"/>
  <p:tag name="IGUANATEXSIZE" val="20"/>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x(t)$&#10;&#10;&#10;&#10;\end{document}"/>
  <p:tag name="IGUANATEXSIZE" val="20"/>
</p:tagLst>
</file>

<file path=ppt/tags/tag2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t)$&#10;&#10;&#10;\end{document}"/>
  <p:tag name="IGUANATEXSIZE" val="20"/>
</p:tagLst>
</file>

<file path=ppt/tags/tag2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25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2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egin{equation*}&#10;s(t)=\textrm{sinc}(t)&#10;\end{equation*}&#10;&#10;\end{document}}"/>
  <p:tag name="IGUANATEXSIZE" val="15"/>
</p:tagLst>
</file>

<file path=ppt/tags/tag25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25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G_d^{-1}(e^{j{\omega}T})$&#10;&#10;&#10;&#10;\end{document}"/>
  <p:tag name="IGUANATEXSIZE" val="20"/>
</p:tagLst>
</file>

<file path=ppt/tags/tag2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T}$&#10;&#10;&#10;\end{document}"/>
  <p:tag name="IGUANATEXSIZE" val="20"/>
</p:tagLst>
</file>

<file path=ppt/tags/tag2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egin{equation*}&#10;C&#10;\end{equation*}&#10;&#10;\end{document}}"/>
  <p:tag name="IGUANATEXSIZE" val="15"/>
</p:tagLst>
</file>

<file path=ppt/tags/tag2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egin{equation*}&#10;R&#10;\end{equation*}&#10;&#10;\end{document}}"/>
  <p:tag name="IGUANATEXSIZE" val="15"/>
</p:tagLst>
</file>

<file path=ppt/tags/tag25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m(A)$&#10;&#10;&#10;\end{document}"/>
  <p:tag name="IGUANATEXSIZE" val="20"/>
</p:tagLst>
</file>

<file path=ppt/tags/tag26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1$&#10;&#10;&#10;\end{document}"/>
  <p:tag name="IGUANATEXSIZE" val="20"/>
</p:tagLst>
</file>

<file path=ppt/tags/tag26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2$&#10;&#10;&#10;\end{document}"/>
  <p:tag name="IGUANATEXSIZE" val="20"/>
</p:tagLst>
</file>

<file path=ppt/tags/tag26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3$&#10;&#10;&#10;\end{document}"/>
  <p:tag name="IGUANATEXSIZE" val="20"/>
</p:tagLst>
</file>

<file path=ppt/tags/tag26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n$&#10;&#10;&#10;\end{document}"/>
  <p:tag name="IGUANATEXSIZE" val="20"/>
</p:tagLst>
</file>

<file path=ppt/tags/tag2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x(t)=\sum_n{d_n h(t-t_n)}&#10;\end{equation*}&#10;&#10;&#10;\end{document}"/>
  <p:tag name="IGUANATEXSIZE" val="20"/>
</p:tagLst>
</file>

<file path=ppt/tags/tag26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d_1$&#10;&#10;&#10;\end{document}"/>
  <p:tag name="IGUANATEXSIZE" val="20"/>
</p:tagLst>
</file>

<file path=ppt/tags/tag26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d_2$&#10;&#10;&#10;\end{document}"/>
  <p:tag name="IGUANATEXSIZE" val="20"/>
</p:tagLst>
</file>

<file path=ppt/tags/tag26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d_3$&#10;&#10;&#10;\end{document}"/>
  <p:tag name="IGUANATEXSIZE" val="20"/>
</p:tagLst>
</file>

<file path=ppt/tags/tag26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d_n$&#10;&#10;&#10;\end{document}"/>
  <p:tag name="IGUANATEXSIZE" val="20"/>
</p:tagLst>
</file>

<file path=ppt/tags/tag26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s_n(t)=h(t-t_n)$&#10;&#10;&#10;&#10;\end{document}"/>
  <p:tag name="IGUANATEXSIZE" val="20"/>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y\in\m(A)\rightarrow \alpha x+\beta y\in\m(A)$&#10;&#10;&#10;\end{document}"/>
  <p:tag name="IGUANATEXSIZE" val="20"/>
</p:tagLst>
</file>

<file path=ppt/tags/tag27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2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27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d_n$&#10;&#10;&#10;\end{document}"/>
  <p:tag name="IGUANATEXSIZE" val="20"/>
</p:tagLst>
</file>

<file path=ppt/tags/tag27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n$&#10;&#10;&#10;\end{document}"/>
  <p:tag name="IGUANATEXSIZE" val="20"/>
</p:tagLst>
</file>

<file path=ppt/tags/tag27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n$ and $h(t)$&#10;&#10;&#10;\end{document}"/>
  <p:tag name="IGUANATEXSIZE" val="20"/>
</p:tagLst>
</file>

<file path=ppt/tags/tag27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c[n]=\inner{x(t)}{s_n(t)}$&#10;&#10;&#10;&#10;\end{document}"/>
  <p:tag name="IGUANATEXSIZE" val="20"/>
</p:tagLst>
</file>

<file path=ppt/tags/tag27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d_n\},\{c[n]\}$&#10;&#10;&#10;\end{document}"/>
  <p:tag name="IGUANATEXSIZE" val="20"/>
</p:tagLst>
</file>

<file path=ppt/tags/tag27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n$ and $h(t)$&#10;&#10;&#10;\end{document}"/>
  <p:tag name="IGUANATEXSIZE" val="20"/>
</p:tagLst>
</file>

<file path=ppt/tags/tag27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c[n]=d_n\|h(t)\|^2$ \quad (for the easiest case with no overlaps)&#10;&#10;&#10;\end{document}"/>
  <p:tag name="IGUANATEXSIZE" val="20"/>
</p:tagLst>
</file>

<file path=ppt/tags/tag2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information rate = \#pulses/second&#10;&#10;&#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underbrace{\m(A)_1\cup\m(A)_2\cup\cdots}_{\m(U)}$&#10;&#10;&#10;\end{document}"/>
  <p:tag name="IGUANATEXSIZE" val="20"/>
</p:tagLst>
</file>

<file path=ppt/tags/tag2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6"/>
</p:tagLst>
</file>

<file path=ppt/tags/tag2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t)$&#10;&#10;&#10;\end{document}"/>
  <p:tag name="IGUANATEXSIZE" val="20"/>
</p:tagLst>
</file>

<file path=ppt/tags/tag2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2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n]$&#10;&#10;&#10;\end{document}"/>
  <p:tag name="IGUANATEXSIZE" val="20"/>
</p:tagLst>
</file>

<file path=ppt/tags/tag28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newcommand{\inner}[2]{{\langle#1,#2\rangle}}&#10;$G_{AS}^{-1}(e^{j{\omega}T})$&#10;&#10;&#10;&#10;\end{document}"/>
  <p:tag name="IGUANATEXSIZE" val="20"/>
</p:tagLst>
</file>

<file path=ppt/tags/tag2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n]$&#10;&#10;&#10;\end{document}"/>
  <p:tag name="IGUANATEXSIZE" val="20"/>
</p:tagLst>
</file>

<file path=ppt/tags/tag2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t)$&#10;&#10;&#10;\end{document}"/>
  <p:tag name="IGUANATEXSIZE" val="20"/>
</p:tagLst>
</file>

<file path=ppt/tags/tag2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2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28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bandlimited&#10;&#10;&#10;\end{document}"/>
  <p:tag name="IGUANATEXSIZE" val="20"/>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y\notin\m(U)$ (typically)&#10;&#10;&#10;\end{document}"/>
  <p:tag name="IGUANATEXSIZE" val="20"/>
</p:tagLst>
</file>

<file path=ppt/tags/tag2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m(A)$&#10;&#10;&#10;\end{document}"/>
  <p:tag name="IGUANATEXSIZE" val="20"/>
</p:tagLst>
</file>

<file path=ppt/tags/tag2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10;&#10;&#10;\end{document}"/>
  <p:tag name="IGUANATEXSIZE" val="20"/>
</p:tagLst>
</file>

<file path=ppt/tags/tag2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10;&#10;&#10;\end{document}"/>
  <p:tag name="IGUANATEXSIZE" val="20"/>
</p:tagLst>
</file>

<file path=ppt/tags/tag2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SI)&#10;&#10;&#10;\end{document}"/>
  <p:tag name="IGUANATEXSIZE" val="20"/>
</p:tagLst>
</file>

<file path=ppt/tags/tag29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29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29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29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10;&#10;&#10;\end{document}"/>
  <p:tag name="IGUANATEXSIZE" val="20"/>
</p:tagLst>
</file>

<file path=ppt/tags/tag29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leq f_\textrm{\footnotesize max}$&#10;&#10;&#10;\end{document}"/>
  <p:tag name="IGUANATEXSIZE" val="20"/>
</p:tagLst>
</file>

<file path=ppt/tags/tag2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m(A)$&#10;&#10;&#10;\end{document}"/>
  <p:tag name="IGUANATEXSIZE" val="20"/>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10;\end{document}}"/>
  <p:tag name="IGUANATEXSIZE" val="20"/>
</p:tagLst>
</file>

<file path=ppt/tags/tag30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3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 Let $R$ be a sampling set for $&#10;\m(B)_\m(F)=\{x(t)\in L^2(\mathbb{R})\,|\,\supp X(f) \subseteq&#10;\m(F)\}$.\\ Then,&#10;&#10;\end{document}"/>
  <p:tag name="IGUANATEXSIZE" val="20"/>
</p:tagLst>
</file>

<file path=ppt/tags/tag3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D^-(R)\geq \textrm{meas}(\mathcal{F})&#10;\end{displaymath}&#10;&#10;&#10;\end{document}"/>
  <p:tag name="IGUANATEXSIZE" val="20"/>
</p:tagLst>
</file>

<file path=ppt/tags/tag3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N&#10;\end{displaymath}&#10;&#10;&#10;\end{document}"/>
  <p:tag name="IGUANATEXSIZE" val="20"/>
</p:tagLst>
</file>

<file path=ppt/tags/tag3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leq B&#10;\end{displaymath}&#10;&#10;&#10;\end{document}"/>
  <p:tag name="IGUANATEXSIZE" val="20"/>
</p:tagLst>
</file>

<file path=ppt/tags/tag3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NB&#10;\end{displaymath}&#10;&#10;&#10;\end{document}"/>
  <p:tag name="IGUANATEXSIZE" val="20"/>
</p:tagLst>
</file>

<file path=ppt/tags/tag3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N=2k&#10;\end{displaymath}&#10;&#10;&#10;\end{document}"/>
  <p:tag name="IGUANATEXSIZE" val="20"/>
</p:tagLst>
</file>

<file path=ppt/tags/tag3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k&#10;\end{displaymath}&#10;&#10;&#10;\end{document}"/>
  <p:tag name="IGUANATEXSIZE" val="20"/>
</p:tagLst>
</file>

<file path=ppt/tags/tag3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B&#10;\end{displaymath}&#10;&#10;&#10;\end{document}"/>
  <p:tag name="IGUANATEXSIZE" val="20"/>
</p:tagLst>
</file>

<file path=ppt/tags/tag3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2B&#10;\end{displaymath}&#10;&#10;&#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18"/>
</p:tagLst>
</file>

<file path=ppt/tags/tag31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31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31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31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10;&#10;&#10;\end{document}"/>
  <p:tag name="IGUANATEXSIZE" val="20"/>
</p:tagLst>
</file>

<file path=ppt/tags/tag3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i$&#10;&#10;&#10;\end{document}"/>
  <p:tag name="IGUANATEXSIZE" val="20"/>
</p:tagLst>
</file>

<file path=ppt/tags/tag3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3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os(2\pi f_i t)$&#10;&#10;&#10;\end{document}"/>
  <p:tag name="IGUANATEXSIZE" val="16"/>
</p:tagLst>
</file>

<file path=ppt/tags/tag31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10;&#10;&#10;\end{document}"/>
  <p:tag name="IGUANATEXSIZE" val="20"/>
</p:tagLst>
</file>

<file path=ppt/tags/tag31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3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os(2\pi f_i t)$&#10;&#10;&#10;\end{document}"/>
  <p:tag name="IGUANATEXSIZE" val="16"/>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1}$&#10;\end{document}}"/>
  <p:tag name="IGUANATEXSIZE" val="20"/>
</p:tagLst>
</file>

<file path=ppt/tags/tag3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3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B$&#10;&#10;&#10;\end{document}"/>
  <p:tag name="IGUANATEXSIZE" val="20"/>
</p:tagLst>
</file>

<file path=ppt/tags/tag32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32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32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3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3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10;&#10;&#10;\end{document}"/>
  <p:tag name="IGUANATEXSIZE" val="20"/>
</p:tagLst>
</file>

<file path=ppt/tags/tag3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3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os(2\pi f_i t)$&#10;&#10;&#10;\end{document}"/>
  <p:tag name="IGUANATEXSIZE" val="16"/>
</p:tagLst>
</file>

<file path=ppt/tags/tag3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2}$&#10;\end{document}}"/>
  <p:tag name="IGUANATEXSIZE" val="20"/>
</p:tagLst>
</file>

<file path=ppt/tags/tag3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10;&#10;&#10;\end{document}"/>
  <p:tag name="IGUANATEXSIZE" val="20"/>
</p:tagLst>
</file>

<file path=ppt/tags/tag33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l$&#10;&#10;&#10;\end{document}"/>
  <p:tag name="IGUANATEXSIZE" val="20"/>
</p:tagLst>
</file>

<file path=ppt/tags/tag33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u$&#10;&#10;&#10;\end{document}"/>
  <p:tag name="IGUANATEXSIZE" val="20"/>
</p:tagLst>
</file>

<file path=ppt/tags/tag33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1$&#10;&#10;&#10;\end{document}"/>
  <p:tag name="IGUANATEXSIZE" val="14"/>
</p:tagLst>
</file>

<file path=ppt/tags/tag334.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2$&#10;&#10;&#10;\end{document}"/>
  <p:tag name="IGUANATEXSIZE" val="14"/>
</p:tagLst>
</file>

<file path=ppt/tags/tag33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k=3$&#10;&#10;&#10;\end{document}"/>
  <p:tag name="IGUANATEXSIZE" val="14"/>
</p:tagLst>
</file>

<file path=ppt/tags/tag33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color{red}&#10;Nyquist rate, $f_s=2f_u$&#10;&#10;&#10;\end{document}"/>
  <p:tag name="IGUANATEXSIZE" val="12"/>
</p:tagLst>
</file>

<file path=ppt/tags/tag33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color{red}&#10;$f_s=f_u$&#10;&#10;&#10;\end{document}"/>
  <p:tag name="IGUANATEXSIZE" val="12"/>
</p:tagLst>
</file>

<file path=ppt/tags/tag3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color}&#10;\pagestyle{empty}&#10;\begin{document}&#10;\color{red}&#10;$f_s= \frac{2}{3} f_u$&#10;&#10;&#10;\end{document}"/>
  <p:tag name="IGUANATEXSIZE" val="12"/>
</p:tagLst>
</file>

<file path=ppt/tags/tag33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and position ${f_u}/{B}$&#10;&#10;&#10;\end{document}"/>
  <p:tag name="IGUANATEXSIZE" val="14"/>
</p:tagLst>
</file>

<file path=ppt/tags/tag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18"/>
</p:tagLst>
</file>

<file path=ppt/tags/tag3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rac{2f_u}{k}\leq f_s \leq \frac{2f_l}{k-1}$$&#10;&#10;&#10;\end{document}"/>
  <p:tag name="IGUANATEXSIZE" val="18"/>
</p:tagLst>
</file>

<file path=ppt/tags/tag34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Sampling rate ${f_s}/{B}$&#10;&#10;&#10;\end{document}"/>
  <p:tag name="IGUANATEXSIZE" val="14"/>
</p:tagLst>
</file>

<file path=ppt/tags/tag34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2B$&#10;&#10;&#10;\end{document}"/>
  <p:tag name="IGUANATEXSIZE" val="20"/>
</p:tagLst>
</file>

<file path=ppt/tags/tag3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1$&#10;&#10;&#10;\end{document}"/>
  <p:tag name="IGUANATEXSIZE" val="18"/>
</p:tagLst>
</file>

<file path=ppt/tags/tag3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10;&#10;&#10;\end{document}"/>
  <p:tag name="IGUANATEXSIZE" val="14"/>
</p:tagLst>
</file>

<file path=ppt/tags/tag3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3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B$&#10;&#10;&#10;\end{document}"/>
  <p:tag name="IGUANATEXSIZE" val="20"/>
</p:tagLst>
</file>

<file path=ppt/tags/tag34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3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g_1(t)$&#10;&#10;&#10;\end{document}"/>
  <p:tag name="IGUANATEXSIZE" val="18"/>
</p:tagLst>
</file>

<file path=ppt/tags/tag3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p$&#10;&#10;&#10;\end{document}"/>
  <p:tag name="IGUANATEXSIZE" val="18"/>
</p:tagLst>
</file>

<file path=ppt/tags/tag3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3}$&#10;\end{document}}"/>
  <p:tag name="IGUANATEXSIZE" val="20"/>
</p:tagLst>
</file>

<file path=ppt/tags/tag3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10;&#10;&#10;\end{document}"/>
  <p:tag name="IGUANATEXSIZE" val="20"/>
</p:tagLst>
</file>

<file path=ppt/tags/tag3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g_p(t)$&#10;&#10;&#10;\end{document}"/>
  <p:tag name="IGUANATEXSIZE" val="18"/>
</p:tagLst>
</file>

<file path=ppt/tags/tag35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3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35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delay&#10;&#10;&#10;\end{document}"/>
  <p:tag name="IGUANATEXSIZE" val="18"/>
</p:tagLst>
</file>

<file path=ppt/tags/tag35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x(t)$&#10;&#10;&#10;\end{document}"/>
  <p:tag name="IGUANATEXSIZE" val="18"/>
</p:tagLst>
</file>

<file path=ppt/tags/tag3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10;&#10;&#10;\end{document}"/>
  <p:tag name="IGUANATEXSIZE" val="18"/>
</p:tagLst>
</file>

<file path=ppt/tags/tag3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delay&#10;&#10;&#10;\end{document}"/>
  <p:tag name="IGUANATEXSIZE" val="14"/>
</p:tagLst>
</file>

<file path=ppt/tags/tag3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_s$&#10;&#10;&#10;\end{document}"/>
  <p:tag name="IGUANATEXSIZE" val="14"/>
</p:tagLst>
</file>

<file path=ppt/tags/tag35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_s$&#10;&#10;&#10;\end{document}"/>
  <p:tag name="IGUANATEXSIZE" val="14"/>
</p:tagLst>
</file>

<file path=ppt/tags/tag3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36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18"/>
</p:tagLst>
</file>

<file path=ppt/tags/tag36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2[n]$&#10;&#10;&#10;\end{document}"/>
  <p:tag name="IGUANATEXSIZE" val="18"/>
</p:tagLst>
</file>

<file path=ppt/tags/tag36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 \delta(t-nT_s)$&#10;&#10;&#10;\end{document}"/>
  <p:tag name="IGUANATEXSIZE" val="12"/>
</p:tagLst>
</file>

<file path=ppt/tags/tag36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 \delta(t-nT_s-\phi)$&#10;&#10;&#10;\end{document}"/>
  <p:tag name="IGUANATEXSIZE" val="12"/>
</p:tagLst>
</file>

<file path=ppt/tags/tag3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g_2(t)$&#10;&#10;&#10;\end{document}"/>
  <p:tag name="IGUANATEXSIZE" val="18"/>
</p:tagLst>
</file>

<file path=ppt/tags/tag3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g_1(t)$&#10;&#10;&#10;\end{document}"/>
  <p:tag name="IGUANATEXSIZE" val="18"/>
</p:tagLst>
</file>

<file path=ppt/tags/tag36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10;&#10;&#10;\end{document}"/>
  <p:tag name="IGUANATEXSIZE" val="14"/>
</p:tagLst>
</file>

<file path=ppt/tags/tag36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at{x}(t)$&#10;&#10;&#10;\end{document}"/>
  <p:tag name="IGUANATEXSIZE" val="18"/>
</p:tagLst>
</file>

<file path=ppt/tags/tag36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l$&#10;&#10;&#10;\end{document}"/>
  <p:tag name="IGUANATEXSIZE" val="14"/>
</p:tagLst>
</file>

<file path=ppt/tags/tag36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u$&#10;&#10;&#10;\end{document}"/>
  <p:tag name="IGUANATEXSIZE" val="14"/>
</p:tagLst>
</file>

<file path=ppt/tags/tag3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37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10;&#10;&#10;\end{document}"/>
  <p:tag name="IGUANATEXSIZE" val="14"/>
</p:tagLst>
</file>

<file path=ppt/tags/tag3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l$&#10;&#10;&#10;\end{document}"/>
  <p:tag name="IGUANATEXSIZE" val="14"/>
</p:tagLst>
</file>

<file path=ppt/tags/tag3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u$&#10;&#10;&#10;\end{document}"/>
  <p:tag name="IGUANATEXSIZE" val="14"/>
</p:tagLst>
</file>

<file path=ppt/tags/tag3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l$&#10;&#10;&#10;\end{document}"/>
  <p:tag name="IGUANATEXSIZE" val="14"/>
</p:tagLst>
</file>

<file path=ppt/tags/tag3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u$&#10;&#10;&#10;\end{document}"/>
  <p:tag name="IGUANATEXSIZE" val="14"/>
</p:tagLst>
</file>

<file path=ppt/tags/tag3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color{red}&#10;\#$k$&#10;&#10;&#10;\end{document}"/>
  <p:tag name="IGUANATEXSIZE" val="12"/>
</p:tagLst>
</file>

<file path=ppt/tags/tag37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color{red}&#10;\#$k+1$&#10;&#10;&#10;\end{document}"/>
  <p:tag name="IGUANATEXSIZE" val="12"/>
</p:tagLst>
</file>

<file path=ppt/tags/tag3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l$&#10;&#10;&#10;\end{document}"/>
  <p:tag name="IGUANATEXSIZE" val="14"/>
</p:tagLst>
</file>

<file path=ppt/tags/tag37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u$&#10;&#10;&#10;\end{document}"/>
  <p:tag name="IGUANATEXSIZE" val="14"/>
</p:tagLst>
</file>

<file path=ppt/tags/tag3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k$&#10;&#10;&#10;\end{document}"/>
  <p:tag name="IGUANATEXSIZE" val="12"/>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1$&#10;&#10;&#10;\end{document}"/>
  <p:tag name="IGUANATEXSIZE" val="18"/>
</p:tagLst>
</file>

<file path=ppt/tags/tag3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k+1$&#10;&#10;&#10;\end{document}"/>
  <p:tag name="IGUANATEXSIZE" val="12"/>
</p:tagLst>
</file>

<file path=ppt/tags/tag3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k$&#10;&#10;&#10;\end{document}"/>
  <p:tag name="IGUANATEXSIZE" val="12"/>
</p:tagLst>
</file>

<file path=ppt/tags/tag3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k+1)$&#10;&#10;&#10;\end{document}"/>
  <p:tag name="IGUANATEXSIZE" val="12"/>
</p:tagLst>
</file>

<file path=ppt/tags/tag3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m$&#10;&#10;&#10;\end{document}"/>
  <p:tag name="IGUANATEXSIZE" val="14"/>
</p:tagLst>
</file>

<file path=ppt/tags/tag3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noindent $k=\lfloor \frac{2f_l}{B}\rfloor$\\ $f_m=-f_l+kB$&#10;&#10;&#10;\end{document}"/>
  <p:tag name="IGUANATEXSIZE" val="14"/>
</p:tagLst>
</file>

<file path=ppt/tags/tag3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l$&#10;&#10;&#10;\end{document}"/>
  <p:tag name="IGUANATEXSIZE" val="14"/>
</p:tagLst>
</file>

<file path=ppt/tags/tag3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u$&#10;&#10;&#10;\end{document}"/>
  <p:tag name="IGUANATEXSIZE" val="14"/>
</p:tagLst>
</file>

<file path=ppt/tags/tag3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frac{1}{1-e^{-j2 \pi k \phi}}$$&#10;&#10;&#10;\end{document}"/>
  <p:tag name="IGUANATEXSIZE" val="12"/>
</p:tagLst>
</file>

<file path=ppt/tags/tag3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_m$&#10;&#10;&#10;\end{document}"/>
  <p:tag name="IGUANATEXSIZE" val="14"/>
</p:tagLst>
</file>

<file path=ppt/tags/tag38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frac{1}{1-e^{-j2 \pi (k+1) \phi}}$$&#10;&#10;&#10;\end{document}"/>
  <p:tag name="IGUANATEXSIZE" val="12"/>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g(t)$&#10;&#10;&#10;\end{document}"/>
  <p:tag name="IGUANATEXSIZE" val="20"/>
</p:tagLst>
</file>

<file path=ppt/tags/tag3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Input spectrum&#10;&#10;\end{document}"/>
  <p:tag name="IGUANATEXSIZE" val="14"/>
</p:tagLst>
</file>

<file path=ppt/tags/tag3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Aliases&#10;&#10;\end{document}"/>
  <p:tag name="IGUANATEXSIZE" val="14"/>
</p:tagLst>
</file>

<file path=ppt/tags/tag3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Output spectrum&#10;&#10;\end{document}"/>
  <p:tag name="IGUANATEXSIZE" val="14"/>
</p:tagLst>
</file>

<file path=ppt/tags/tag3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Folding index $\beta(f)$&#10;&#10;\end{document}"/>
  <p:tag name="IGUANATEXSIZE" val="14"/>
</p:tagLst>
</file>

<file path=ppt/tags/tag3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Frequency response $G_1(f)$&#10;&#10;\end{document}"/>
  <p:tag name="IGUANATEXSIZE" val="14"/>
</p:tagLst>
</file>

<file path=ppt/tags/tag3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T_s\;Y_1(f)  = {\color{blue}X(f)} + {\color{red}X(f-\beta(f)B)}$$&#10;&#10;&#10;\end{document}"/>
  <p:tag name="IGUANATEXSIZE" val="16"/>
</p:tagLst>
</file>

<file path=ppt/tags/tag3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T_s\;Y_2(f)  = {\color{blue}X(f)} + {\color{red}X(f-\beta(f)B)}e^{-j2\pi \beta(f)\phi B}$$&#10;&#10;&#10;\end{document}"/>
  <p:tag name="IGUANATEXSIZE" val="16"/>
</p:tagLst>
</file>

<file path=ppt/tags/tag3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begin{center}&#10;Choose $\phi$ such that\\$e^{-j2\pi \beta(f)\phi B}\neq 1$&#10;\end{center}&#10;&#10;&#10;\end{document}"/>
  <p:tag name="IGUANATEXSIZE" val="18"/>
</p:tagLst>
</file>

<file path=ppt/tags/tag3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10;&#10;&#10;\end{document}"/>
  <p:tag name="IGUANATEXSIZE" val="18"/>
</p:tagLst>
</file>

<file path=ppt/tags/tag3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uniform rate $\frac{f_{\textrm{\scriptsize NYQ}}}{L}$%\times$ Nyquist-interval&#10;\end{center}&#10;&#10;\end{document}"/>
  <p:tag name="IGUANATEXSIZE" val="18"/>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Spectrum of $x(t)$&#10;&#10;\end{document}"/>
  <p:tag name="IGUANATEXSIZE" val="20"/>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4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7$&#10;&#10;&#10;\end{document}"/>
  <p:tag name="IGUANATEXSIZE" val="18"/>
</p:tagLst>
</file>

<file path=ppt/tags/tag4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0,2,3\}$&#10;&#10;&#10;\end{document}"/>
  <p:tag name="IGUANATEXSIZE" val="18"/>
</p:tagLst>
</file>

<file path=ppt/tags/tag4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p=3$&#10;&#10;&#10;\end{document}"/>
  <p:tag name="IGUANATEXSIZE" val="18"/>
</p:tagLst>
</file>

<file path=ppt/tags/tag4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10;&#10;&#10;\end{document}"/>
  <p:tag name="IGUANATEXSIZE" val="18"/>
</p:tagLst>
</file>

<file path=ppt/tags/tag4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10;&#10;&#10;\end{document}"/>
  <p:tag name="IGUANATEXSIZE" val="18"/>
</p:tagLst>
</file>

<file path=ppt/tags/tag4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i\}$&#10;&#10;&#10;\end{document}"/>
  <p:tag name="IGUANATEXSIZE" val="20"/>
</p:tagLst>
</file>

<file path=ppt/tags/tag4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7$&#10;&#10;&#10;\end{document}"/>
  <p:tag name="IGUANATEXSIZE" val="18"/>
</p:tagLst>
</file>

<file path=ppt/tags/tag4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textbf{y}(f) = \textbf{A}{\textbf{x}}(f)$&#10;&#10;&#10;\end{document}"/>
  <p:tag name="IGUANATEXSIZE" val="18"/>
</p:tagLst>
</file>

<file path=ppt/tags/tag4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textbf{x}(f)$&#10;&#10;&#10;\end{document}"/>
  <p:tag name="IGUANATEXSIZE" val="18"/>
</p:tagLst>
</file>

<file path=ppt/tags/tag4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A_{ik} = \frac{1}{MT}\exp(j2\pi c_{i}k/M)$&#10;\end{center}&#10;&#10;\end{document}"/>
  <p:tag name="IGUANATEXSIZE" val="18"/>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41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1$&#10;&#10;&#10;\end{document}"/>
  <p:tag name="IGUANATEXSIZE" val="16"/>
</p:tagLst>
</file>

<file path=ppt/tags/tag4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2$&#10;&#10;&#10;\end{document}"/>
  <p:tag name="IGUANATEXSIZE" val="16"/>
</p:tagLst>
</file>

<file path=ppt/tags/tag4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3$&#10;&#10;&#10;\end{document}"/>
  <p:tag name="IGUANATEXSIZE" val="16"/>
</p:tagLst>
</file>

<file path=ppt/tags/tag4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T$&#10;\end{center}&#10;&#10;\end{document}"/>
  <p:tag name="IGUANATEXSIZE" val="16"/>
</p:tagLst>
</file>

<file path=ppt/tags/tag4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LT$&#10;\end{center}&#10;&#10;\end{document}"/>
  <p:tag name="IGUANATEXSIZE" val="16"/>
</p:tagLst>
</file>

<file path=ppt/tags/tag4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i\}$&#10;&#10;&#10;\end{document}"/>
  <p:tag name="IGUANATEXSIZE" val="20"/>
</p:tagLst>
</file>

<file path=ppt/tags/tag4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g_1(t),\dots,g_p(t)$&#10;&#10;&#10;\end{document}"/>
  <p:tag name="IGUANATEXSIZE" val="20"/>
</p:tagLst>
</file>

<file path=ppt/tags/tag41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i\}$&#10;&#10;&#10;\end{document}"/>
  <p:tag name="IGUANATEXSIZE" val="20"/>
</p:tagLst>
</file>

<file path=ppt/tags/tag41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min\limits_{|\m(K)|=q} \textrm{trace}(P_{\m(K)} \b(R) )\qquad \b(R)=$measurements covariance&#10;&#10;&#10;\end{document}"/>
  <p:tag name="IGUANATEXSIZE" val="20"/>
</p:tagLst>
</file>

<file path=ppt/tags/tag4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q=q(x(t))$&#10;&#10;&#10;\end{document}"/>
  <p:tag name="IGUANATEXSIZE" val="20"/>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extrm{Amplitude - } a_i$&#10;&#10;&#10;\end{document}"/>
  <p:tag name="IGUANATEXSIZE" val="16"/>
</p:tagLst>
</file>

<file path=ppt/tags/tag4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q$&#10;&#10;&#10;\end{document}"/>
  <p:tag name="IGUANATEXSIZE" val="20"/>
</p:tagLst>
</file>

<file path=ppt/tags/tag4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1$&#10;&#10;&#10;\end{document}"/>
  <p:tag name="IGUANATEXSIZE" val="16"/>
</p:tagLst>
</file>

<file path=ppt/tags/tag4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2$&#10;&#10;&#10;\end{document}"/>
  <p:tag name="IGUANATEXSIZE" val="16"/>
</p:tagLst>
</file>

<file path=ppt/tags/tag4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3$&#10;&#10;&#10;\end{document}"/>
  <p:tag name="IGUANATEXSIZE" val="16"/>
</p:tagLst>
</file>

<file path=ppt/tags/tag4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L$&#10;\end{center}&#10;&#10;\end{document}"/>
  <p:tag name="IGUANATEXSIZE" val="16"/>
</p:tagLst>
</file>

<file path=ppt/tags/tag4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time&#10;\end{document}"/>
  <p:tag name="IGUANATEXSIZE" val="18"/>
</p:tagLst>
</file>

<file path=ppt/tags/tag4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frequency&#10;\end{document}"/>
  <p:tag name="IGUANATEXSIZE" val="18"/>
</p:tagLst>
</file>

<file path=ppt/tags/tag4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begin{center}&#10;spectrum\\``holes''&#10;\end{center}&#10;\end{document}"/>
  <p:tag name="IGUANATEXSIZE" val="18"/>
</p:tagLst>
</file>

<file path=ppt/tags/tag42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extrm{Amplitude - } d_i$&#10;&#10;&#10;\end{document}"/>
  <p:tag name="IGUANATEXSIZE" val="16"/>
</p:tagLst>
</file>

<file path=ppt/tags/tag42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extrm{Time - } t_i$&#10;&#10;&#10;\end{document}"/>
  <p:tag name="IGUANATEXSIZE" val="16"/>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extrm{Time - } t_i$&#10;&#10;&#10;\end{document}"/>
  <p:tag name="IGUANATEXSIZE" val="16"/>
</p:tagLst>
</file>

<file path=ppt/tags/tag43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2f_\textrm{\footnotesize max}$&#10;&#10;&#10;\end{document}"/>
  <p:tag name="IGUANATEXSIZE" val="20"/>
</p:tagLst>
</file>

<file path=ppt/tags/tag43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2f_\textrm{\footnotesize max}$&#10;&#10;&#10;\end{document}"/>
  <p:tag name="IGUANATEXSIZE" val="20"/>
</p:tagLst>
</file>

<file path=ppt/tags/tag4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time&#10;\end{document}"/>
  <p:tag name="IGUANATEXSIZE" val="18"/>
</p:tagLst>
</file>

<file path=ppt/tags/tag4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frequency&#10;\end{document}"/>
  <p:tag name="IGUANATEXSIZE" val="18"/>
</p:tagLst>
</file>

<file path=ppt/tags/tag4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begin{center}&#10;spectrum\\``holes''&#10;\end{center}&#10;\end{document}"/>
  <p:tag name="IGUANATEXSIZE" val="18"/>
</p:tagLst>
</file>

<file path=ppt/tags/tag43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43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43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m(U)\qquad \m(U)=\bigcup_{\lambda\in\Lambda} \m(A)_\lambda$$&#10;&#10;&#10;\end{document}}"/>
  <p:tag name="IGUANATEXSIZE" val="20"/>
</p:tagLst>
</file>

<file path=ppt/tags/tag4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10;&#10;&#10;\end{document}}"/>
  <p:tag name="IGUANATEXSIZE" val="20"/>
</p:tagLst>
</file>

<file path=ppt/tags/tag4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10;&#10;&#10;\end{document}}"/>
  <p:tag name="IGUANATEXSIZE" val="20"/>
</p:tagLst>
</file>

<file path=ppt/tags/tag4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L$ echoes&#10;&#10;&#10;\end{document}"/>
  <p:tag name="IGUANATEXSIZE" val="16"/>
</p:tagLst>
</file>

<file path=ppt/tags/tag4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44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10;&#10;&#10;\end{document}}"/>
  <p:tag name="IGUANATEXSIZE" val="20"/>
</p:tagLst>
</file>

<file path=ppt/tags/tag4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in\Lambda$$&#10;&#10;&#10;\end{document}}"/>
  <p:tag name="IGUANATEXSIZE" val="20"/>
</p:tagLst>
</file>

<file path=ppt/tags/tag4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10;&#10;&#10;\end{document}}"/>
  <p:tag name="IGUANATEXSIZE" val="20"/>
</p:tagLst>
</file>

<file path=ppt/tags/tag4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_1}$&#10;\end{document}}"/>
  <p:tag name="IGUANATEXSIZE" val="20"/>
</p:tagLst>
</file>

<file path=ppt/tags/tag4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_2}$&#10;\end{document}}"/>
  <p:tag name="IGUANATEXSIZE" val="20"/>
</p:tagLst>
</file>

<file path=ppt/tags/tag4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18"/>
</p:tagLst>
</file>

<file path=ppt/tags/tag44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_3}$&#10;\end{document}}"/>
  <p:tag name="IGUANATEXSIZE" val="20"/>
</p:tagLst>
</file>

<file path=ppt/tags/tag4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U)$$&#10;&#10;&#10;\end{document}}"/>
  <p:tag name="IGUANATEXSIZE" val="20"/>
</p:tagLst>
</file>

<file path=ppt/tags/tag4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y\in\m(U)$$ &#10;&#10;&#10;\end{document}}"/>
  <p:tag name="IGUANATEXSIZE" val="20"/>
</p:tagLst>
</file>

<file path=ppt/tags/tag4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 MHz bandwidth  &#10;&#10;&#10;\end{document}"/>
  <p:tag name="IGUANATEXSIZE" val="16"/>
</p:tagLst>
</file>

<file path=ppt/tags/tag4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y\notin\m(U)$$ &#10;&#10;&#10;\end{document}}"/>
  <p:tag name="IGUANATEXSIZE" val="20"/>
</p:tagLst>
</file>

<file path=ppt/tags/tag4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typically&#10;&#10;&#10;\end{document}}"/>
  <p:tag name="IGUANATEXSIZE" val="14"/>
</p:tagLst>
</file>

<file path=ppt/tags/tag45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U)\subsetneq \Sigma=\{x+y\,\vert\, x,y\in\m(U)\}$$&#10;&#10;&#10;\end{document}}"/>
  <p:tag name="IGUANATEXSIZE" val="20"/>
</p:tagLst>
</file>

<file path=ppt/tags/tag4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igma$$&#10;&#10;&#10;\end{document}}"/>
  <p:tag name="IGUANATEXSIZE" val="20"/>
</p:tagLst>
</file>

<file path=ppt/tags/tag45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U)$$&#10;&#10;&#10;\end{document}}"/>
  <p:tag name="IGUANATEXSIZE" val="20"/>
</p:tagLst>
</file>

<file path=ppt/tags/tag45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 finite&#10;&#10;&#10;\end{document}}"/>
  <p:tag name="IGUANATEXSIZE" val="20"/>
</p:tagLst>
</file>

<file path=ppt/tags/tag4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infty$&#10;&#10;&#10;\end{document}}"/>
  <p:tag name="IGUANATEXSIZE" val="20"/>
</p:tagLst>
</file>

<file path=ppt/tags/tag4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 finite&#10;&#10;&#10;\end{document}}"/>
  <p:tag name="IGUANATEXSIZE" val="20"/>
</p:tagLst>
</file>

<file path=ppt/tags/tag4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infty$&#10;&#10;&#10;\end{document}}"/>
  <p:tag name="IGUANATEXSIZE" val="20"/>
</p:tagLst>
</file>

<file path=ppt/tags/tag45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umber of subspaces&#10;&#10;&#10;\end{document}}"/>
  <p:tag name="IGUANATEXSIZE" val="20"/>
</p:tagLst>
</file>

<file path=ppt/tags/tag4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100$msec&#10;&#10;&#10;\end{document}"/>
  <p:tag name="IGUANATEXSIZE" val="18"/>
</p:tagLst>
</file>

<file path=ppt/tags/tag46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Individual\\dimensions&#10;\end{center}&#10;&#10;&#10;\end{document}}"/>
  <p:tag name="IGUANATEXSIZE" val="20"/>
</p:tagLst>
</file>

<file path=ppt/tags/tag46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 or $|\Lambda|$&#10;&#10;&#10;\end{document}}"/>
  <p:tag name="IGUANATEXSIZE" val="20"/>
</p:tagLst>
</file>

<file path=ppt/tags/tag46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p(t)=\sum_{n=1}^N c_n e^{jnt}$, with only $k$ nonzero coefficients&#10;&#10;&#10;\end{document}}"/>
  <p:tag name="IGUANATEXSIZE" val="20"/>
</p:tagLst>
</file>

<file path=ppt/tags/tag46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ontinuous-time signals with finite parameterization&#10;&#10;&#10;\end{document}}"/>
  <p:tag name="IGUANATEXSIZE" val="20"/>
</p:tagLst>
</file>

<file path=ppt/tags/tag4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t_i\in[0,\tau],\;\lambda=\{t_i\}$&#10;&#10;&#10;&#10;\end{document}}"/>
  <p:tag name="IGUANATEXSIZE" val="20"/>
</p:tagLst>
</file>

<file path=ppt/tags/tag4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d_1,\dots,d_L]^T\,\rightarrow \,\textrm{dim}(\m(A)_\lambda)=L$&#10;&#10;\end{document}}"/>
  <p:tag name="IGUANATEXSIZE" val="20"/>
</p:tagLst>
</file>

<file path=ppt/tags/tag46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x(t)=\sum_{n=1}^L {d_n h(t-t_n)}&#10;\end{equation*}&#10;&#10;&#10;\end{document}"/>
  <p:tag name="IGUANATEXSIZE" val="20"/>
</p:tagLst>
</file>

<file path=ppt/tags/tag46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2L/\tau$&#10;&#10;\end{document}}"/>
  <p:tag name="IGUANATEXSIZE" val="20"/>
</p:tagLst>
</file>

<file path=ppt/tags/tag46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inite&#10;&#10;&#10;\end{document}}"/>
  <p:tag name="IGUANATEXSIZE" val="16"/>
</p:tagLst>
</file>

<file path=ppt/tags/tag46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infty$&#10;&#10;&#10;\end{document}}"/>
  <p:tag name="IGUANATEXSIZE" val="16"/>
</p:tagLst>
</file>

<file path=ppt/tags/tag4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47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10;&#10;&#10;\end{document}}"/>
  <p:tag name="IGUANATEXSIZE" val="16"/>
</p:tagLst>
</file>

<file path=ppt/tags/tag4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10;&#10;&#10;\end{document}}"/>
  <p:tag name="IGUANATEXSIZE" val="16"/>
</p:tagLst>
</file>

<file path=ppt/tags/tag4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infty$&#10;&#10;&#10;\end{document}}"/>
  <p:tag name="IGUANATEXSIZE" val="16"/>
</p:tagLst>
</file>

<file path=ppt/tags/tag4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inite&#10;&#10;&#10;\end{document}}"/>
  <p:tag name="IGUANATEXSIZE" val="16"/>
</p:tagLst>
</file>

<file path=ppt/tags/tag47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Union over possible path delays $t_i\in[0,&#10;\tau]$&#10;&#10;&#10;\end{document}"/>
  <p:tag name="IGUANATEXSIZE" val="14"/>
</p:tagLst>
</file>

<file path=ppt/tags/tag47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14"/>
</p:tagLst>
</file>

<file path=ppt/tags/tag47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14"/>
</p:tagLst>
</file>

<file path=ppt/tags/tag47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14"/>
</p:tagLst>
</file>

<file path=ppt/tags/tag47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1$&#10;&#10;&#10;\end{document}"/>
  <p:tag name="IGUANATEXSIZE" val="14"/>
</p:tagLst>
</file>

<file path=ppt/tags/tag47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2$&#10;&#10;&#10;\end{document}"/>
  <p:tag name="IGUANATEXSIZE" val="14"/>
</p:tagLst>
</file>

<file path=ppt/tags/tag4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48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_3$&#10;&#10;&#10;\end{document}"/>
  <p:tag name="IGUANATEXSIZE" val="14"/>
</p:tagLst>
</file>

<file path=ppt/tags/tag48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14"/>
</p:tagLst>
</file>

<file path=ppt/tags/tag48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4"/>
</p:tagLst>
</file>

<file path=ppt/tags/tag48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1$&#10;&#10;&#10;\end{document}"/>
  <p:tag name="IGUANATEXSIZE" val="14"/>
</p:tagLst>
</file>

<file path=ppt/tags/tag48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h(t)$&#10;&#10;&#10;\end{document}"/>
  <p:tag name="IGUANATEXSIZE" val="14"/>
</p:tagLst>
</file>

<file path=ppt/tags/tag48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au$&#10;&#10;&#10;\end{document}"/>
  <p:tag name="IGUANATEXSIZE" val="14"/>
</p:tagLst>
</file>

<file path=ppt/tags/tag48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Fading channel&#10;&#10;&#10;\end{document}"/>
  <p:tag name="IGUANATEXSIZE" val="14"/>
</p:tagLst>
</file>

<file path=ppt/tags/tag48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athcal{A}_{\lambda_2}$&#10;&#10;&#10;\end{document}"/>
  <p:tag name="IGUANATEXSIZE" val="14"/>
</p:tagLst>
</file>

<file path=ppt/tags/tag48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athcal{A}_{\lambda_1}$&#10;&#10;&#10;\end{document}"/>
  <p:tag name="IGUANATEXSIZE" val="14"/>
</p:tagLst>
</file>

<file path=ppt/tags/tag48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athcal{A}_{\lambda_3}$&#10;&#10;&#10;\end{document}"/>
  <p:tag name="IGUANATEXSIZE" val="14"/>
</p:tagLst>
</file>

<file path=ppt/tags/tag4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4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f_i\}$&#10;&#10;&#10;\end{document}}"/>
  <p:tag name="IGUANATEXSIZE" val="20"/>
</p:tagLst>
</file>

<file path=ppt/tags/tag4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i\in[0,f_\textrm{max}]$&#10;&#10;&#10;\end{document}}"/>
  <p:tag name="IGUANATEXSIZE" val="20"/>
</p:tagLst>
</file>

<file path=ppt/tags/tag4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 is a bandpass signal&#10;&#10;\end{document}}"/>
  <p:tag name="IGUANATEXSIZE" val="20"/>
</p:tagLst>
</file>

<file path=ppt/tags/tag4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finite and &#10;$\dim(\m(A)_\lambda)=\infty$&#10;&#10;&#10;\end{document}}"/>
  <p:tag name="IGUANATEXSIZE" val="20"/>
</p:tagLst>
</file>

<file path=ppt/tags/tag4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inite&#10;&#10;&#10;\end{document}}"/>
  <p:tag name="IGUANATEXSIZE" val="16"/>
</p:tagLst>
</file>

<file path=ppt/tags/tag4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infty$&#10;&#10;&#10;\end{document}}"/>
  <p:tag name="IGUANATEXSIZE" val="16"/>
</p:tagLst>
</file>

<file path=ppt/tags/tag4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10;&#10;&#10;\end{document}}"/>
  <p:tag name="IGUANATEXSIZE" val="16"/>
</p:tagLst>
</file>

<file path=ppt/tags/tag4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10;&#10;&#10;\end{document}}"/>
  <p:tag name="IGUANATEXSIZE" val="16"/>
</p:tagLst>
</file>

<file path=ppt/tags/tag4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infty$&#10;&#10;&#10;\end{document}}"/>
  <p:tag name="IGUANATEXSIZE" val="16"/>
</p:tagLst>
</file>

<file path=ppt/tags/tag4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inite&#10;&#10;&#10;\end{document}}"/>
  <p:tag name="IGUANATEXSIZE" val="16"/>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2f_\textrm{\footnotesize max}$&#10;&#10;&#10;\end{document}"/>
  <p:tag name="IGUANATEXSIZE" val="20"/>
</p:tagLst>
</file>

<file path=ppt/tags/tag5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10;&#10;&#10;\end{document}"/>
  <p:tag name="IGUANATEXSIZE" val="20"/>
</p:tagLst>
</file>

<file path=ppt/tags/tag5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i$&#10;&#10;&#10;\end{document}"/>
  <p:tag name="IGUANATEXSIZE" val="14"/>
</p:tagLst>
</file>

<file path=ppt/tags/tag50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Union over possible band positions $f_i\in[0,&#10;f_\textrm{\footnotesize max}]$&#10;&#10;&#10;\end{document}"/>
  <p:tag name="IGUANATEXSIZE" val="14"/>
</p:tagLst>
</file>

<file path=ppt/tags/tag50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4"/>
</p:tagLst>
</file>

<file path=ppt/tags/tag50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4"/>
</p:tagLst>
</file>

<file path=ppt/tags/tag50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4"/>
</p:tagLst>
</file>

<file path=ppt/tags/tag50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4"/>
</p:tagLst>
</file>

<file path=ppt/tags/tag5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1$&#10;&#10;&#10;\end{document}"/>
  <p:tag name="IGUANATEXSIZE" val="14"/>
</p:tagLst>
</file>

<file path=ppt/tags/tag5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2$&#10;&#10;&#10;\end{document}"/>
  <p:tag name="IGUANATEXSIZE" val="14"/>
</p:tagLst>
</file>

<file path=ppt/tags/tag50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14"/>
</p:tagLst>
</file>

<file path=ppt/tags/tag50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athcal{A}_{\lambda_2}$&#10;&#10;&#10;\end{document}"/>
  <p:tag name="IGUANATEXSIZE" val="14"/>
</p:tagLst>
</file>

<file path=ppt/tags/tag5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 are known&#10;&#10;&#10;\end{document}"/>
  <p:tag name="IGUANATEXSIZE" val="20"/>
</p:tagLst>
</file>

<file path=ppt/tags/tag51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athcal{A}_{\lambda_1}$&#10;&#10;&#10;\end{document}"/>
  <p:tag name="IGUANATEXSIZE" val="14"/>
</p:tagLst>
</file>

<file path=ppt/tags/tag51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mathcal{A}_{\lambda_3}$&#10;&#10;&#10;\end{document}"/>
  <p:tag name="IGUANATEXSIZE" val="14"/>
</p:tagLst>
</file>

<file path=ppt/tags/tag5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p(t)=\sum_{n=1}^N c_n e^{jnt}$, with only $k$ nonzero coefficients&#10;&#10;&#10;\end{document}}"/>
  <p:tag name="IGUANATEXSIZE" val="20"/>
</p:tagLst>
</file>

<file path=ppt/tags/tag51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14"/>
</p:tagLst>
</file>

<file path=ppt/tags/tag51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4"/>
</p:tagLst>
</file>

<file path=ppt/tags/tag51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1$&#10;&#10;&#10;\end{document}"/>
  <p:tag name="IGUANATEXSIZE" val="14"/>
</p:tagLst>
</file>

<file path=ppt/tags/tag51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2$&#10;&#10;&#10;\end{document}"/>
  <p:tag name="IGUANATEXSIZE" val="14"/>
</p:tagLst>
</file>

<file path=ppt/tags/tag51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3$&#10;&#10;&#10;\end{document}"/>
  <p:tag name="IGUANATEXSIZE" val="14"/>
</p:tagLst>
</file>

<file path=ppt/tags/tag51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N$&#10;&#10;&#10;\end{document}"/>
  <p:tag name="IGUANATEXSIZE" val="14"/>
</p:tagLst>
</file>

<file path=ppt/tags/tag5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inite&#10;&#10;&#10;\end{document}}"/>
  <p:tag name="IGUANATEXSIZE" val="16"/>
</p:tagLst>
</file>

<file path=ppt/tags/tag5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10;&#10;&#10;\end{document}"/>
  <p:tag name="IGUANATEXSIZE" val="20"/>
</p:tagLst>
</file>

<file path=ppt/tags/tag5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infty$&#10;&#10;&#10;\end{document}}"/>
  <p:tag name="IGUANATEXSIZE" val="16"/>
</p:tagLst>
</file>

<file path=ppt/tags/tag5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10;&#10;&#10;\end{document}}"/>
  <p:tag name="IGUANATEXSIZE" val="16"/>
</p:tagLst>
</file>

<file path=ppt/tags/tag5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10;&#10;&#10;\end{document}}"/>
  <p:tag name="IGUANATEXSIZE" val="16"/>
</p:tagLst>
</file>

<file path=ppt/tags/tag5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infty$&#10;&#10;&#10;\end{document}}"/>
  <p:tag name="IGUANATEXSIZE" val="16"/>
</p:tagLst>
</file>

<file path=ppt/tags/tag5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inite&#10;&#10;&#10;\end{document}}"/>
  <p:tag name="IGUANATEXSIZE" val="16"/>
</p:tagLst>
</file>

<file path=ppt/tags/tag52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mathcal{U}_i$&#10;&#10;&#10;&#10;\end{document}"/>
  <p:tag name="IGUANATEXSIZE" val="20"/>
</p:tagLst>
</file>

<file path=ppt/tags/tag5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mathcal{U}_1$&#10;&#10;&#10;&#10;\end{document}"/>
  <p:tag name="IGUANATEXSIZE" val="20"/>
</p:tagLst>
</file>

<file path=ppt/tags/tag5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mathcal{U}_2$&#10;&#10;&#10;&#10;\end{document}"/>
  <p:tag name="IGUANATEXSIZE" val="20"/>
</p:tagLst>
</file>

<file path=ppt/tags/tag5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ell={\left(\begin{array}{c}8\\2\end{array}\right)}}$&#10;&#10;&#10;\end{document}"/>
  <p:tag name="IGUANATEXSIZE" val="20"/>
</p:tagLst>
</file>

<file path=ppt/tags/tag52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mathcal{U}_2$&#10;&#10;&#10;&#10;\end{document}"/>
  <p:tag name="IGUANATEXSIZE" val="25"/>
</p:tagLst>
</file>

<file path=ppt/tags/tag5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2f_\textrm{\footnotesize max}$&#10;&#10;&#10;\end{document}"/>
  <p:tag name="IGUANATEXSIZE" val="20"/>
</p:tagLst>
</file>

<file path=ppt/tags/tag53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mathcal{U}_1$&#10;&#10;&#10;&#10;\end{document}"/>
  <p:tag name="IGUANATEXSIZE" val="25"/>
</p:tagLst>
</file>

<file path=ppt/tags/tag5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equation*}&#10;2&#10;\end{equation*}&#10;&#10;\end{document}}"/>
  <p:tag name="IGUANATEXSIZE" val="13"/>
</p:tagLst>
</file>

<file path=ppt/tags/tag5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thcal{U}_\ell$&#10;&#10;&#10;\end{document}"/>
  <p:tag name="IGUANATEXSIZE" val="20"/>
</p:tagLst>
</file>

<file path=ppt/tags/tag5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U)$$&#10;&#10;&#10;\end{document}}"/>
  <p:tag name="IGUANATEXSIZE" val="20"/>
</p:tagLst>
</file>

<file path=ppt/tags/tag5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 finite&#10;&#10;&#10;\end{document}}"/>
  <p:tag name="IGUANATEXSIZE" val="20"/>
</p:tagLst>
</file>

<file path=ppt/tags/tag53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im(\m(A)_\lambda)=\infty$&#10;&#10;&#10;\end{document}}"/>
  <p:tag name="IGUANATEXSIZE" val="20"/>
</p:tagLst>
</file>

<file path=ppt/tags/tag53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 finite&#10;&#10;&#10;\end{document}}"/>
  <p:tag name="IGUANATEXSIZE" val="20"/>
</p:tagLst>
</file>

<file path=ppt/tags/tag53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Lambda|=\infty$&#10;&#10;&#10;\end{document}}"/>
  <p:tag name="IGUANATEXSIZE" val="20"/>
</p:tagLst>
</file>

<file path=ppt/tags/tag5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y)$&#10;&#10;&#10;\end{document}"/>
  <p:tag name="IGUANATEXSIZE" val="35"/>
</p:tagLst>
</file>

<file path=ppt/tags/tag5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oldsymbol{A}$&#10;&#10;&#10;\end{document}"/>
  <p:tag name="IGUANATEXSIZE" val="40"/>
</p:tagLst>
</file>

<file path=ppt/tags/tag5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i$ are unknown&#10;&#10;&#10;\end{document}"/>
  <p:tag name="IGUANATEXSIZE" val="20"/>
</p:tagLst>
</file>

<file path=ppt/tags/tag5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x)$&#10;&#10;&#10;\end{document}"/>
  <p:tag name="IGUANATEXSIZE" val="35"/>
</p:tagLst>
</file>

<file path=ppt/tags/tag54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K$-sparse&#10;&#10;&#10;\end{document}"/>
  <p:tag name="IGUANATEXSIZE" val="24"/>
</p:tagLst>
</file>

<file path=ppt/tags/tag5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noindent Entries $\sim$ Gaussian / \\&#10;\phantom{Entries $\sim$ }Bernoulli / \\&#10;\phantom{Entries $\sim$ }partial DFT $\dots$&#10;&#10;&#10;\end{document}"/>
  <p:tag name="IGUANATEXSIZE" val="18"/>
</p:tagLst>
</file>

<file path=ppt/tags/tag5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m\times n,\quad m\ll n$\\&#10;&#10;&#10;\end{center}&#10;&#10;&#10;\end{document}"/>
  <p:tag name="IGUANATEXSIZE" val="24"/>
</p:tagLst>
</file>

<file path=ppt/tags/tag5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extbf{Long}&#10;&#10;&#10;\end{document}"/>
  <p:tag name="IGUANATEXSIZE" val="24"/>
</p:tagLst>
</file>

<file path=ppt/tags/tag5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extbf{Short}&#10;&#10;&#10;\end{document}"/>
  <p:tag name="IGUANATEXSIZE" val="24"/>
</p:tagLst>
</file>

<file path=ppt/tags/tag5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bPhi}{\boldsymbol{A}}&#10;\newcommand{\supp}{\operatorname{supp} }&#10;\usepackage{color}&#10;\begin{document}&#10;&#10;%\color{red}&#10;\textbf{Main ideas:}&#10;\begin{itemize}&#10;\item Sensing = inner products $\b(y)_i = \left\langle\bPhi_i, \b(x)\right\rangle$&#10;\item Random projections&#10;\item $K$ non-zero values requires at least $2K$ measurements&#10;\item Recovery: brute-force, convex optimization, greedy algorithms&#10;\end{itemize}&#10;\end{document}"/>
  <p:tag name="IGUANATEXSIZE" val="20"/>
</p:tagLst>
</file>

<file path=ppt/tags/tag54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noindent&#10; $\Rightarrow m \geq 2k$&#10;&#10;&#10;&#10;&#10;\end{document}"/>
  <p:tag name="IGUANATEXSIZE" val="20"/>
</p:tagLst>
</file>

<file path=ppt/tags/tag5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noindent&#10;&#10;Suppose there are two $K$-sparse vectors $x_1$ and $x_2$ satisfying&#10;$$y=Ax_1=Ax_2$$&#10;&#10;\vspace*{0.06in}&#10;Then $A(x_1-x_2)=0$&#10;&#10;&#10;&#10;&#10;&#10;\end{document}"/>
  <p:tag name="IGUANATEXSIZE" val="20"/>
</p:tagLst>
</file>

<file path=ppt/tags/tag5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noindent&#10;&#10;&#10;&#10;\vspace*{0.16in}&#10;In the worst case $z=x_1-x_2$ is $2K$ sparse&#10;&#10;&#10;&#10;&#10;&#10;\end{document}"/>
  <p:tag name="IGUANATEXSIZE" val="20"/>
</p:tagLst>
</file>

<file path=ppt/tags/tag5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20"/>
</p:tagLst>
</file>

<file path=ppt/tags/tag5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noindent&#10;&#10;\vspace*{0.16in}&#10;Require that there is no $z$ with $2K$ non-zero elements in $\mathcal{N}(A)$&#10;&#10;\vspace*{0.16in}&#10;Every $2K$ columns of $A_{m \times n}$ must be linearly independent&#10;&#10;&#10;&#10;&#10;\end{document}"/>
  <p:tag name="IGUANATEXSIZE" val="20"/>
</p:tagLst>
</file>

<file path=ppt/tags/tag5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mu=\max\limits_{i\neq j}\,|&lt;a_i,a_j&gt;|$&#10;&#10;&#10;&#10;\end{document}"/>
  <p:tag name="IGUANATEXSIZE" val="20"/>
</p:tagLst>
</file>

<file path=ppt/tags/tag55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n \gg m,\quad{\frac {1}{\sqrt m}}\leq \mu\leq 1$&#10;&#10;&#10;&#10;\end{document}"/>
  <p:tag name="IGUANATEXSIZE" val="20"/>
</p:tagLst>
</file>

<file path=ppt/tags/tag5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mu$&#10;&#10;&#10;&#10;\end{document}"/>
  <p:tag name="IGUANATEXSIZE" val="20"/>
</p:tagLst>
</file>

<file path=ppt/tags/tag55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k&lt;{\frac{1}{2}}(1+{\frac{1}{\mu}})\rightarrow k = O(\sqrt{m})$&#10;&#10;&#10;&#10;\end{document}"/>
  <p:tag name="IGUANATEXSIZE" val="20"/>
</p:tagLst>
</file>

<file path=ppt/tags/tag55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sqrt{\frac{n-m}{m(n-1)}} \leq \mu \leq 1 $&#10;&#10;&#10;&#10;\end{document}"/>
  <p:tag name="IGUANATEXSIZE" val="20"/>
</p:tagLst>
</file>

<file path=ppt/tags/tag5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delta$&#10;&#10;&#10;&#10;\end{document}"/>
  <p:tag name="IGUANATEXSIZE" val="20"/>
</p:tagLst>
</file>

<file path=ppt/tags/tag5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1-\delta)\|x\|^2 \leq\|Ax\|^2\leq(1+\delta)\|x\|^2$&#10;&#10;&#10;&#10;\end{document}"/>
  <p:tag name="IGUANATEXSIZE" val="20"/>
</p:tagLst>
</file>

<file path=ppt/tags/tag5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delta=(k-1)\mu$ &#10;&#10;&#10;&#10;\end{document}"/>
  <p:tag name="IGUANATEXSIZE" val="20"/>
</p:tagLst>
</file>

<file path=ppt/tags/tag55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mu$&#10;&#10;&#10;&#10;\end{document}"/>
  <p:tag name="IGUANATEXSIZE" val="20"/>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nT)$&#10;&#10;&#10;\end{document}"/>
  <p:tag name="IGUANATEXSIZE" val="20"/>
</p:tagLst>
</file>

<file path=ppt/tags/tag56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min\limits_{x}\|x\|_{\color{red}1} \textrm{ s.t. }y=Ax$&#10;&#10;&#10;&#10;\end{document}"/>
  <p:tag name="IGUANATEXSIZE" val="20"/>
</p:tagLst>
</file>

<file path=ppt/tags/tag56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RIP-$\delta_{2K}&lt;\sqrt{2}-1 \,\,\rightarrow $ exact recovery&#10;&#10;&#10;&#10;\end{document}"/>
  <p:tag name="IGUANATEXSIZE" val="20"/>
</p:tagLst>
</file>

<file path=ppt/tags/tag56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or coherence guarantee $K&lt;\frac{1}{2}\left(1+\frac{1}{\mu}\right)$&#10;&#10;&#10;&#10;\end{document}"/>
  <p:tag name="IGUANATEXSIZE" val="20"/>
</p:tagLst>
</file>

<file path=ppt/tags/tag56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x$&#10;&#10;\end{document}}"/>
  <p:tag name="IGUANATEXSIZE" val="20"/>
</p:tagLst>
</file>

<file path=ppt/tags/tag5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min\limits_{x}\|x\|_{0} \textrm{ s.t. }y=Ax$&#10;&#10;&#10;&#10;\end{document}"/>
  <p:tag name="IGUANATEXSIZE" val="20"/>
</p:tagLst>
</file>

<file path=ppt/tags/tag5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Requires $m=2K$)&#10;&#10;&#10;&#10;\end{document}"/>
  <p:tag name="IGUANATEXSIZE" val="20"/>
</p:tagLst>
</file>

<file path=ppt/tags/tag56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Requires $m=O(K\log (N/K))$)&#10;&#10;&#10;&#10;\end{document}"/>
  <p:tag name="IGUANATEXSIZE" val="20"/>
</p:tagLst>
</file>

<file path=ppt/tags/tag56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OMP coherence guarantee $K&lt;\frac{1}{2}\left(1+\frac{1}{\mu}\right)$&#10;&#10;&#10;&#10;\end{document}"/>
  <p:tag name="IGUANATEXSIZE" val="20"/>
</p:tagLst>
</file>

<file path=ppt/tags/tag56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y)'$&#10;&#10;\end{document}}"/>
  <p:tag name="IGUANATEXSIZE" val="20"/>
</p:tagLst>
</file>

<file path=ppt/tags/tag56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y$&#10;&#10;\end{document}}"/>
  <p:tag name="IGUANATEXSIZE" val="20"/>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SP&#10;\end{center}&#10;&#10;&#10;\end{document}"/>
  <p:tag name="IGUANATEXSIZE" val="20"/>
</p:tagLst>
</file>

<file path=ppt/tags/tag57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arg\max_i \inner{\b(A)_i}{\b(y)}$&#10;&#10;\end{document}}"/>
  <p:tag name="IGUANATEXSIZE" val="20"/>
</p:tagLst>
</file>

<file path=ppt/tags/tag5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S=\supp(\hat{\b(x)})\leftarrow {i}$&#10;&#10;\end{document}}"/>
  <p:tag name="IGUANATEXSIZE" val="20"/>
</p:tagLst>
</file>

<file path=ppt/tags/tag5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y)'=\b(y)-\sum_{i\in S} \inner{\b(A)_i}{\b(y)}$$&#10;&#10;\end{document}}"/>
  <p:tag name="IGUANATEXSIZE" val="20"/>
</p:tagLst>
</file>

<file path=ppt/tags/tag5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begin{document}&#10;&#10;$$\b(y)'=(\b(I)-\m(P)_S)\b(y)=\b(y)-\b(A)\b(A)_S^\dag\b(y)$$&#10;&#10;\end{document}}"/>
  <p:tag name="IGUANATEXSIZE" val="20"/>
</p:tagLst>
</file>

<file path=ppt/tags/tag5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10;\min_x \|x\|_1 \quad {\rm{ s.t.}}\quad  \|y-Ax\|_2^2 \leq \eta &#10;\quad \text{or} \quad &#10;\min_x \|x\|_1+\lambda\|y-Ax\|_2^2 &#10;\]&#10;&#10;\end{document}}"/>
  <p:tag name="IGUANATEXSIZE" val="20"/>
</p:tagLst>
</file>

<file path=ppt/tags/tag5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usepackage[usenames]{color}&#10;\def\m(#1){\mathcal{#1}}&#10;\def\b(#1){\mathbf{#1}}&#10;\newcommand{\supp}{\operatorname{supp} }&#10;&#10;\begin{document}&#10;&#10;\noindent&#10;\[&#10;y = Ax + w&#10;\]&#10;&#10;\end{document}}"/>
  <p:tag name="IGUANATEXSIZE" val="28"/>
</p:tagLst>
</file>

<file path=ppt/tags/tag57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10;\min_x \|x\|_1 \quad {\rm{ s.t.}}\quad  \|A^T(y-Ax)\|_\infty^2 \leq \eta &#10;\]&#10;&#10;\end{document}}"/>
  <p:tag name="IGUANATEXSIZE" val="20"/>
</p:tagLst>
</file>

<file path=ppt/tags/tag5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10;\ell_1&#10;\]&#10;&#10;\end{document}}"/>
  <p:tag name="IGUANATEXSIZE" val="20"/>
</p:tagLst>
</file>

<file path=ppt/tags/tag57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usepackage[usenames]{color}&#10;\def\m(#1){\mathcal{#1}}&#10;\def\b(#1){\mathbf{#1}}&#10;\newcommand{\supp}{\operatorname{supp} }&#10;&#10;\begin{document}&#10;&#10;\noindent&#10;\[&#10;\&#10;y = Ax + w&#10;\]&#10;&#10;\end{document}}"/>
  <p:tag name="IGUANATEXSIZE" val="28"/>
</p:tagLst>
</file>

<file path=ppt/tags/tag5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x-\hat{x}\|_2^2 \le C_0 K \sigma^2 \log N$&#10;assuming RIP&#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nT)$&#10;&#10;&#10;\end{document}"/>
  <p:tag name="IGUANATEXSIZE" val="20"/>
</p:tagLst>
</file>

<file path=ppt/tags/tag5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x-\hat{x}\|_2^2 \le C_0 K \sigma^2 \log N$&#10;assuming low $\mu$&#10;\end{document}}"/>
  <p:tag name="IGUANATEXSIZE" val="20"/>
</p:tagLst>
</file>

<file path=ppt/tags/tag5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x - \hat{x}\|_2^2 \sim \epsilon^2$&#10;\end{document}}"/>
  <p:tag name="IGUANATEXSIZE" val="20"/>
</p:tagLst>
</file>

<file path=ppt/tags/tag5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w\|_2^2 \le \epsilon^2$&#10;\end{document}}"/>
  <p:tag name="IGUANATEXSIZE" val="20"/>
</p:tagLst>
</file>

<file path=ppt/tags/tag5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w \sim N(0,\sigma^2 I)$&#10;\end{document}}"/>
  <p:tag name="IGUANATEXSIZE" val="20"/>
</p:tagLst>
</file>

<file path=ppt/tags/tag5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10;$w \sim N(0,\sigma^2 I)$&#10;\end{document}}"/>
  <p:tag name="IGUANATEXSIZE" val="20"/>
</p:tagLst>
</file>

<file path=ppt/tags/tag5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10;$m=O(K\log (N/K))$&#10;&#10;&#10;&#10;\end{document}"/>
  <p:tag name="IGUANATEXSIZE" val="20"/>
</p:tagLst>
</file>

<file path=ppt/tags/tag5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m(U)\qquad \m(U)=\bigcup_{\lambda\in\Lambda} \m(A)_\lambda$$&#10;&#10;&#10;\end{document}}"/>
  <p:tag name="IGUANATEXSIZE" val="20"/>
</p:tagLst>
</file>

<file path=ppt/tags/tag58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5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Sigma$$&#10;&#10;&#10;\end{document}}"/>
  <p:tag name="IGUANATEXSIZE" val="20"/>
</p:tagLst>
</file>

<file path=ppt/tags/tag58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_1}$&#10;\end{document}}"/>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AC&#10;\end{center}&#10;&#10;&#10;\end{document}"/>
  <p:tag name="IGUANATEXSIZE" val="20"/>
</p:tagLst>
</file>

<file path=ppt/tags/tag5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_2}$&#10;\end{document}}"/>
  <p:tag name="IGUANATEXSIZE" val="20"/>
</p:tagLst>
</file>

<file path=ppt/tags/tag5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18"/>
</p:tagLst>
</file>

<file path=ppt/tags/tag5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A)_{\lambda_3}$&#10;\end{document}}"/>
  <p:tag name="IGUANATEXSIZE" val="20"/>
</p:tagLst>
</file>

<file path=ppt/tags/tag5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wasted''&#10;&#10;&#10;\end{document}}"/>
  <p:tag name="IGUANATEXSIZE" val="20"/>
</p:tagLst>
</file>

<file path=ppt/tags/tag5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50$ MHz&#10;&#10;&#10;\end{document}"/>
  <p:tag name="IGUANATEXSIZE" val="20"/>
</p:tagLst>
</file>

<file path=ppt/tags/tag5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oldsymbol{\Phi}= N\times \frac{f_\textrm{\footnotesize max}}{B}\quad\approx 40\times 200$&#10;&#10;&#10;\end{document}"/>
  <p:tag name="IGUANATEXSIZE" val="20"/>
</p:tagLst>
</file>

<file path=ppt/tags/tag5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oldsymbol{\Phi}\quad\approx 10^7\times 10^{10}$&#10;&#10;&#10;\end{document}"/>
  <p:tag name="IGUANATEXSIZE" val="20"/>
</p:tagLst>
</file>

<file path=ppt/tags/tag5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6$&#10;&#10;&#10;\end{document}"/>
  <p:tag name="IGUANATEXSIZE" val="20"/>
</p:tagLst>
</file>

<file path=ppt/tags/tag59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5 GHz&#10;&#10;&#10;\end{document}"/>
  <p:tag name="IGUANATEXSIZE" val="20"/>
</p:tagLst>
</file>

<file path=ppt/tags/tag59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2f_\textrm{\footnotesize max}$&#10;&#10;&#10;\end{document}"/>
  <p:tag name="IGUANATEXSIZE" val="20"/>
</p:tagLst>
</file>

<file path=ppt/tags/tag6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60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6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1$&#10;&#10;&#10;\end{document}"/>
  <p:tag name="IGUANATEXSIZE" val="20"/>
</p:tagLst>
</file>

<file path=ppt/tags/tag6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N$&#10;&#10;&#10;\end{document}"/>
  <p:tag name="IGUANATEXSIZE" val="20"/>
</p:tagLst>
</file>

<file path=ppt/tags/tag6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2$&#10;&#10;&#10;\end{document}"/>
  <p:tag name="IGUANATEXSIZE" val="20"/>
</p:tagLst>
</file>

<file path=ppt/tags/tag60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60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60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6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1$&#10;&#10;&#10;\end{document}"/>
  <p:tag name="IGUANATEXSIZE" val="20"/>
</p:tagLst>
</file>

<file path=ppt/tags/tag6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N$&#10;&#10;&#10;\end{document}"/>
  <p:tag name="IGUANATEXSIZE" val="20"/>
</p:tagLst>
</file>

<file path=ppt/tags/tag6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2$&#10;&#10;&#10;\end{document}"/>
  <p:tag name="IGUANATEXSIZE" val="20"/>
</p:tagLst>
</file>

<file path=ppt/tags/tag6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Compress&#10;\end{center}&#10;&#10;&#10;\end{document}"/>
  <p:tag name="IGUANATEXSIZE" val="16"/>
</p:tagLst>
</file>

<file path=ppt/tags/tag61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6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oldsymbol{\Phi}\approx 40\times 200$&#10;&#10;&#10;\end{document}"/>
  <p:tag name="IGUANATEXSIZE" val="20"/>
</p:tagLst>
</file>

<file path=ppt/tags/tag6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oldsymbol{\Phi}\approx 10^7\times 10^{10}$&#10;&#10;&#10;\end{document}"/>
  <p:tag name="IGUANATEXSIZE" val="20"/>
</p:tagLst>
</file>

<file path=ppt/tags/tag6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bPhi}{\boldsymbol{\Phi}}&#10;\newcommand{\bphi}{\boldsymbol{\phi}}&#10;&#10;\newcommand{\supp}{\operatorname{supp} }&#10;\usepackage{color}&#10;\begin{document}&#10;&#10;$\frac{\|{\color{blue}f(t)}-{\color{red}\hat{f}(t)}\|^2}&#10;{\|{\color{blue}f(t)}\|^2}=37\%$&#10;&#10;&#10;&#10;&#10;&#10;&#10;\end{document}"/>
  <p:tag name="IGUANATEXSIZE" val="20"/>
</p:tagLst>
</file>

<file path=ppt/tags/tag6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50$ MHz&#10;&#10;&#10;\end{document}"/>
  <p:tag name="IGUANATEXSIZE" val="20"/>
</p:tagLst>
</file>

<file path=ppt/tags/tag6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6$&#10;&#10;&#10;\end{document}"/>
  <p:tag name="IGUANATEXSIZE" val="20"/>
</p:tagLst>
</file>

<file path=ppt/tags/tag61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5 GHz&#10;&#10;&#10;\end{document}"/>
  <p:tag name="IGUANATEXSIZE" val="20"/>
</p:tagLst>
</file>

<file path=ppt/tags/tag61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61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6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1$&#10;&#10;&#10;\end{document}"/>
  <p:tag name="IGUANATEXSIZE" val="20"/>
</p:tagLst>
</file>

<file path=ppt/tags/tag6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Storage&#10;\end{center}&#10;&#10;&#10;\end{document}"/>
  <p:tag name="IGUANATEXSIZE" val="16"/>
</p:tagLst>
</file>

<file path=ppt/tags/tag6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N$&#10;&#10;&#10;\end{document}"/>
  <p:tag name="IGUANATEXSIZE" val="20"/>
</p:tagLst>
</file>

<file path=ppt/tags/tag6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2$&#10;&#10;&#10;\end{document}"/>
  <p:tag name="IGUANATEXSIZE" val="20"/>
</p:tagLst>
</file>

<file path=ppt/tags/tag62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62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62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6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1$&#10;&#10;&#10;\end{document}"/>
  <p:tag name="IGUANATEXSIZE" val="20"/>
</p:tagLst>
</file>

<file path=ppt/tags/tag6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N$&#10;&#10;&#10;\end{document}"/>
  <p:tag name="IGUANATEXSIZE" val="20"/>
</p:tagLst>
</file>

<file path=ppt/tags/tag6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2$&#10;&#10;&#10;\end{document}"/>
  <p:tag name="IGUANATEXSIZE" val="20"/>
</p:tagLst>
</file>

<file path=ppt/tags/tag62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6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oldsymbol{\Phi}\approx 40\times 200$&#10;&#10;&#10;\end{document}"/>
  <p:tag name="IGUANATEXSIZE" val="20"/>
</p:tagLst>
</file>

<file path=ppt/tags/tag6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6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oldsymbol{\Phi}\approx 10^7\times 10^{10}$&#10;&#10;&#10;\end{document}"/>
  <p:tag name="IGUANATEXSIZE" val="20"/>
</p:tagLst>
</file>

<file path=ppt/tags/tag6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approx 200$ &#10;&#10;&#10;\end{document}"/>
  <p:tag name="IGUANATEXSIZE" val="20"/>
</p:tagLst>
</file>

<file path=ppt/tags/tag6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color{red}$\approx 10^9$ MIPS&#10;&#10;&#10;\end{document}"/>
  <p:tag name="IGUANATEXSIZE" val="20"/>
</p:tagLst>
</file>

<file path=ppt/tags/tag6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50$ MHz&#10;&#10;&#10;\end{document}"/>
  <p:tag name="IGUANATEXSIZE" val="20"/>
</p:tagLst>
</file>

<file path=ppt/tags/tag6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6$&#10;&#10;&#10;\end{document}"/>
  <p:tag name="IGUANATEXSIZE" val="20"/>
</p:tagLst>
</file>

<file path=ppt/tags/tag63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5 GHz&#10;&#10;&#10;\end{document}"/>
  <p:tag name="IGUANATEXSIZE" val="20"/>
</p:tagLst>
</file>

<file path=ppt/tags/tag63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63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6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1$&#10;&#10;&#10;\end{document}"/>
  <p:tag name="IGUANATEXSIZE" val="20"/>
</p:tagLst>
</file>

<file path=ppt/tags/tag6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N$&#10;&#10;&#10;\end{document}"/>
  <p:tag name="IGUANATEXSIZE" val="20"/>
</p:tagLst>
</file>

<file path=ppt/tags/tag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20"/>
</p:tagLst>
</file>

<file path=ppt/tags/tag6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2$&#10;&#10;&#10;\end{document}"/>
  <p:tag name="IGUANATEXSIZE" val="20"/>
</p:tagLst>
</file>

<file path=ppt/tags/tag64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64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64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20"/>
</p:tagLst>
</file>

<file path=ppt/tags/tag6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1$&#10;&#10;&#10;\end{document}"/>
  <p:tag name="IGUANATEXSIZE" val="20"/>
</p:tagLst>
</file>

<file path=ppt/tags/tag6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N$&#10;&#10;&#10;\end{document}"/>
  <p:tag name="IGUANATEXSIZE" val="20"/>
</p:tagLst>
</file>

<file path=ppt/tags/tag6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2$&#10;&#10;&#10;\end{document}"/>
  <p:tag name="IGUANATEXSIZE" val="20"/>
</p:tagLst>
</file>

<file path=ppt/tags/tag64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64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mathcal{W},\ 1 /\mathcal{T}$&#10;\end{document}"/>
  <p:tag name="IGUANATEXSIZE" val="18"/>
</p:tagLst>
</file>

<file path=ppt/tags/tag64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displaystyle C(\tau,\nu)=\sum_{k=1}^{K}\alpha_k \delta(\tau-\tau_k) \delta(\nu-\nu_k)&#10;$&#10;&#10;\end{document}"/>
  <p:tag name="IGUANATEXSIZE" val="16"/>
</p:tagLst>
</file>

<file path=ppt/tags/tag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Nonlinear\\algorithms&#10;\end{center}&#10;&#10;&#10;\end{document}"/>
  <p:tag name="IGUANATEXSIZE" val="20"/>
</p:tagLst>
</file>

<file path=ppt/tags/tag65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displaystyle&#10;C(\ell,m)=\sum_{k=1}^{K} \alpha_{k}e^{j \pi (m-\mathcal{T} \nu_{k})}&#10;\text{sinc}(m-\mathcal{T} \nu_{k})&#10;\text{sinc}(\ell-\mathcal{W} \tau_{k})$&#10;&#10;\end{document}"/>
  <p:tag name="IGUANATEXSIZE" val="16"/>
</p:tagLst>
</file>

<file path=ppt/tags/tag6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m(U)\qquad \m(U)=\bigcup_{\lambda\in\Lambda} \m(A)_\lambda$$&#10;&#10;&#10;\end{document}}"/>
  <p:tag name="IGUANATEXSIZE" val="20"/>
</p:tagLst>
</file>

<file path=ppt/tags/tag65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10;&#10;&#10;\end{document}"/>
  <p:tag name="IGUANATEXSIZE" val="20"/>
</p:tagLst>
</file>

<file path=ppt/tags/tag6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in\Sigma$$&#10;&#10;&#10;\end{document}}"/>
  <p:tag name="IGUANATEXSIZE" val="20"/>
</p:tagLst>
</file>

<file path=ppt/tags/tag65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10;\end{center}&#10;&#10;&#10;\end{document}"/>
  <p:tag name="IGUANATEXSIZE" val="20"/>
</p:tagLst>
</file>

<file path=ppt/tags/tag65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6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nT)$&#10;&#10;&#10;\end{document}"/>
  <p:tag name="IGUANATEXSIZE" val="20"/>
</p:tagLst>
</file>

<file path=ppt/tags/tag6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SP&#10;\end{center}&#10;&#10;&#10;\end{document}"/>
  <p:tag name="IGUANATEXSIZE" val="20"/>
</p:tagLst>
</file>

<file path=ppt/tags/tag6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nT)$&#10;&#10;&#10;\end{document}"/>
  <p:tag name="IGUANATEXSIZE" val="20"/>
</p:tagLst>
</file>

<file path=ppt/tags/tag65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AC&#10;\end{center}&#10;&#10;&#10;\end{document}"/>
  <p:tag name="IGUANATEXSIZE" val="20"/>
</p:tagLst>
</file>

<file path=ppt/tags/tag6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AC&#10;\end{center}&#10;&#10;&#10;\end{document}"/>
  <p:tag name="IGUANATEXSIZE" val="20"/>
</p:tagLst>
</file>

<file path=ppt/tags/tag66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66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Compress&#10;\end{center}&#10;&#10;&#10;\end{document}"/>
  <p:tag name="IGUANATEXSIZE" val="16"/>
</p:tagLst>
</file>

<file path=ppt/tags/tag66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Storage&#10;\end{center}&#10;&#10;&#10;\end{document}"/>
  <p:tag name="IGUANATEXSIZE" val="16"/>
</p:tagLst>
</file>

<file path=ppt/tags/tag66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6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leftrightarrow x(nT)$&#10;&#10;&#10;\end{document}"/>
  <p:tag name="IGUANATEXSIZE" val="20"/>
</p:tagLst>
</file>

<file path=ppt/tags/tag6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66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Union\\compression\\$P:\m(U)\rightarrow\m(S)$&#10;\end{center}&#10;&#10;&#10;\end{document}"/>
  <p:tag name="IGUANATEXSIZE" val="14"/>
</p:tagLst>
</file>

<file path=ppt/tags/tag66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66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etection\\$x(t)\in\m(A)_{\lambda^*}$&#10;\end{center}&#10;&#10;&#10;\end{document}"/>
  <p:tag name="IGUANATEXSIZE" val="14"/>
</p:tagLst>
</file>

<file path=ppt/tags/tag66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Subspace\\&#10;reconstruction&#10;\end{center}&#10;&#10;&#10;\end{document}"/>
  <p:tag name="IGUANATEXSIZE" val="14"/>
</p:tagLst>
</file>

<file path=ppt/tags/tag6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67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X-ADC&#10;\end{center}&#10;&#10;&#10;\end{document}"/>
  <p:tag name="IGUANATEXSIZE" val="14"/>
</p:tagLst>
</file>

<file path=ppt/tags/tag6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X-DSP&#10;\end{center}&#10;&#10;&#10;\end{document}"/>
  <p:tag name="IGUANATEXSIZE" val="14"/>
</p:tagLst>
</file>

<file path=ppt/tags/tag6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n]$&#10;&#10;&#10;\end{document}"/>
  <p:tag name="IGUANATEXSIZE" val="20"/>
</p:tagLst>
</file>

<file path=ppt/tags/tag6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nalog&#10;\end{center}&#10;&#10;&#10;\end{document}"/>
  <p:tag name="IGUANATEXSIZE" val="14"/>
</p:tagLst>
</file>

<file path=ppt/tags/tag6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DC device&#10;\end{center}&#10;&#10;&#10;\end{document}"/>
  <p:tag name="IGUANATEXSIZE" val="14"/>
</p:tagLst>
</file>

<file path=ppt/tags/tag6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Commercial&#10;\end{center}&#10;&#10;&#10;\end{document}"/>
  <p:tag name="IGUANATEXSIZE" val="14"/>
</p:tagLst>
</file>

<file path=ppt/tags/tag67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Nonlinear&#10;\end{center}&#10;&#10;&#10;\end{document}"/>
  <p:tag name="IGUANATEXSIZE" val="14"/>
</p:tagLst>
</file>

<file path=ppt/tags/tag6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noindent Reduce analog bandwidth\\prior to sampling&#10;%\end{center}&#10;&#10;&#10;\end{document}"/>
  <p:tag name="IGUANATEXSIZE" val="14"/>
</p:tagLst>
</file>

<file path=ppt/tags/tag67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noindent Reduce digital complexity\\Gain backward compatability&#10;%\end{center}&#10;&#10;&#10;\end{document}"/>
  <p:tag name="IGUANATEXSIZE" val="14"/>
</p:tagLst>
</file>

<file path=ppt/tags/tag6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Subspace\\&#10;DSP&#10;\end{center}&#10;&#10;&#10;\end{document}"/>
  <p:tag name="IGUANATEXSIZE" val="14"/>
</p:tagLst>
</file>

<file path=ppt/tags/tag6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6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Lowrate, Standard&#10;\end{center}&#10;&#10;&#10;\end{document}"/>
  <p:tag name="IGUANATEXSIZE" val="14"/>
</p:tagLst>
</file>

<file path=ppt/tags/tag6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Lowrate, Standard&#10;\end{center}&#10;&#10;&#10;\end{document}"/>
  <p:tag name="IGUANATEXSIZE" val="14"/>
</p:tagLst>
</file>

<file path=ppt/tags/tag6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noindent Compressed sensing algorithms / \\ MUSIC / ESPRIT&#10;%\end{center}&#10;&#10;&#10;\end{document}"/>
  <p:tag name="IGUANATEXSIZE" val="14"/>
</p:tagLst>
</file>

<file path=ppt/tags/tag6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n]\neq x(nT)$&#10;&#10;&#10;\end{document}"/>
  <p:tag name="IGUANATEXSIZE" val="20"/>
</p:tagLst>
</file>

<file path=ppt/tags/tag6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Union\\compression\\$P:\m(U)\rightarrow\m(S)$&#10;\end{center}&#10;&#10;&#10;\end{document}"/>
  <p:tag name="IGUANATEXSIZE" val="14"/>
</p:tagLst>
</file>

<file path=ppt/tags/tag6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nalog&#10;\end{center}&#10;&#10;&#10;\end{document}"/>
  <p:tag name="IGUANATEXSIZE" val="14"/>
</p:tagLst>
</file>

<file path=ppt/tags/tag6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etection\\$x(t)\in\m(A)_{\lambda^*}$&#10;\end{center}&#10;&#10;&#10;\end{document}"/>
  <p:tag name="IGUANATEXSIZE" val="14"/>
</p:tagLst>
</file>

<file path=ppt/tags/tag6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Nonlinear&#10;\end{center}&#10;&#10;&#10;\end{document}"/>
  <p:tag name="IGUANATEXSIZE" val="14"/>
</p:tagLst>
</file>

<file path=ppt/tags/tag6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10;&#10;&#10;\end{document}"/>
  <p:tag name="IGUANATEXSIZE" val="15"/>
</p:tagLst>
</file>

<file path=ppt/tags/tag68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5"/>
</p:tagLst>
</file>

<file path=ppt/tags/tag6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Analog\\compression&#10;\end{center}&#10;&#10;&#10;\end{document}"/>
  <p:tag name="IGUANATEXSIZE" val="20"/>
</p:tagLst>
</file>

<file path=ppt/tags/tag69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Lst>
</file>

<file path=ppt/tags/tag6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2}f_\textrm{NYQ}$&#10;&#10;&#10;\end{document}"/>
  <p:tag name="IGUANATEXSIZE" val="15"/>
</p:tagLst>
</file>

<file path=ppt/tags/tag6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2}f_\textrm{NYQ},+\frac{1}{2}f_\textrm{NYQ})\big\}$&#10;&#10;&#10;\end{document}"/>
  <p:tag name="IGUANATEXSIZE" val="15"/>
</p:tagLst>
</file>

<file path=ppt/tags/tag6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M)=\big\{\,x(t)\,|$&#10;&#10;&#10;\end{document}"/>
  <p:tag name="IGUANATEXSIZE" val="15"/>
</p:tagLst>
</file>

<file path=ppt/tags/tag6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2}f_\textrm{NYQ}$&#10;&#10;&#10;\end{document}"/>
  <p:tag name="IGUANATEXSIZE" val="15"/>
</p:tagLst>
</file>

<file path=ppt/tags/tag6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_\textrm{NYQ}\sim 10$'s GHz&#10;&#10;&#10;\end{document}"/>
  <p:tag name="IGUANATEXSIZE" val="15"/>
</p:tagLst>
</file>

<file path=ppt/tags/tag6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 Let $R$ be a sampling set for $&#10;\m(B)_\m(F)=\{x(t)\in L^2(\mathbb{R})\,|\,\supp X(f) \subseteq&#10;\m(F)\}$.\\ Then,&#10;&#10;\end{document}"/>
  <p:tag name="IGUANATEXSIZE" val="20"/>
</p:tagLst>
</file>

<file path=ppt/tags/tag6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D^-(R)\geq c=\textrm{meas}(\mathcal{F})&#10;\end{displaymath}&#10;&#10;&#10;\end{document}"/>
  <p:tag name="IGUANATEXSIZE" val="20"/>
</p:tagLst>
</file>

<file path=ppt/tags/tag6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oindent Let $R$ be a sampling set for $&#10;\m(N)_c=\left\{\m(B)_\m(F)\;:\; {\textrm{meas}(\m(F))\leq c}\right\}$.\\&#10; Then,&#10;&#10;\end{document}"/>
  <p:tag name="IGUANATEXSIZE" val="20"/>
</p:tagLst>
</file>

<file path=ppt/tags/tag6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10;\begin{document}&#10;&#10;\begin{displaymath}&#10;D^-(R)\geq\min\left\{ 2c,f_\textrm{NYQ}\right\}&#10;\end{displaymath}&#10;&#10;&#10;\end{document}"/>
  <p:tag name="IGUANATEXSIZE" val="20"/>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color{red}&#10;&#10;$2f_\textrm{\footnotesize max}$&#10;&#10;&#10;\end{document}"/>
  <p:tag name="IGUANATEXSIZE" val="20"/>
</p:tagLst>
</file>

<file path=ppt/tags/tag7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egin{center}&#10;DSP&#10;\end{center}&#10;&#10;&#10;\end{document}"/>
  <p:tag name="IGUANATEXSIZE" val="20"/>
</p:tagLst>
</file>

<file path=ppt/tags/tag7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N$&#10;&#10;&#10;\end{document}"/>
  <p:tag name="IGUANATEXSIZE" val="18"/>
</p:tagLst>
</file>

<file path=ppt/tags/tag7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2NB$&#10;&#10;&#10;\end{document}"/>
  <p:tag name="IGUANATEXSIZE" val="18"/>
</p:tagLst>
</file>

<file path=ppt/tags/tag7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leq B$&#10;&#10;&#10;\end{document}"/>
  <p:tag name="IGUANATEXSIZE" val="18"/>
</p:tagLst>
</file>

<file path=ppt/tags/tag7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_p-$periodic $p_i(t)$ gives the desired aliasing effect&#10;&#10;&#10;\end{document}"/>
  <p:tag name="IGUANATEXSIZE" val="18"/>
</p:tagLst>
</file>

<file path=ppt/tags/tag7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and many\\more...&#10;%\end{center}&#10;&#10;\end{document}"/>
  <p:tag name="IGUANATEXSIZE" val="14"/>
</p:tagLst>
</file>

<file path=ppt/tags/tag7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7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1(t)$&#10;&#10;&#10;\end{document}"/>
  <p:tag name="IGUANATEXSIZE" val="20"/>
</p:tagLst>
</file>

<file path=ppt/tags/tag7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_p$&#10;&#10;&#10;\end{document}"/>
  <p:tag name="IGUANATEXSIZE" val="20"/>
</p:tagLst>
</file>

<file path=ppt/tags/tag7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20"/>
</p:tagLst>
</file>

<file path=ppt/tags/tag7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m(t)$&#10;&#10;&#10;\end{document}"/>
  <p:tag name="IGUANATEXSIZE" val="20"/>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rank}{\operatorname{rank} }&#10;&#10;\begin{document}&#10;\noindent&#10;If a function $x(t)$ contains no frequencies&#10;higher than $W$ cycles-per-second, it is completely &#10;determined &#10;by giving its ordinates at &#10;a series of points spaced $1/2W$ seconds apart&#10;&#10;\end{document}"/>
  <p:tag name="IGUANATEXSIZE" val="16"/>
</p:tagLst>
</file>

<file path=ppt/tags/tag71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T_p$&#10;&#10;&#10;\end{document}"/>
  <p:tag name="IGUANATEXSIZE" val="20"/>
</p:tagLst>
</file>

<file path=ppt/tags/tag7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m[n]$&#10;&#10;&#10;\end{document}"/>
  <p:tag name="IGUANATEXSIZE" val="20"/>
</p:tagLst>
</file>

<file path=ppt/tags/tag7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rac{1}{2T_p}$&#10;&#10;&#10;\end{document}"/>
  <p:tag name="IGUANATEXSIZE" val="16"/>
</p:tagLst>
</file>

<file path=ppt/tags/tag7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rac{1}{2T_p}$&#10;&#10;&#10;\end{document}"/>
  <p:tag name="IGUANATEXSIZE" val="16"/>
</p:tagLst>
</file>

<file path=ppt/tags/tag7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m$ sequences&#10;&#10;&#10;\end{document}"/>
  <p:tag name="IGUANATEXSIZE" val="18"/>
</p:tagLst>
</file>

<file path=ppt/tags/tag71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5"/>
</p:tagLst>
</file>

<file path=ppt/tags/tag71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8"/>
</p:tagLst>
</file>

<file path=ppt/tags/tag71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H(f)$\\&#10;\end{center}&#10;&#10;\end{document}"/>
  <p:tag name="IGUANATEXSIZE" val="14"/>
</p:tagLst>
</file>

<file path=ppt/tags/tag71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2}f_\textrm{NYQ}$&#10;&#10;&#10;\end{document}"/>
  <p:tag name="IGUANATEXSIZE" val="12"/>
</p:tagLst>
</file>

<file path=ppt/tags/tag7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2}f_\textrm{NYQ}$&#10;&#10;&#10;\end{document}"/>
  <p:tag name="IGUANATEXSIZE" val="12"/>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inc}{\operatorname{sinc} }&#10;\newcommand{\supp}{\operatorname{supp} }&#10;\newcommand{\rank}{\operatorname{rank} }&#10;\newcommand{\Span}{\operatorname{span} }&#10;%\newcommand{\dim}{\operatorname{dim} }&#10;&#10;\begin{document}&#10;\begin{equation*}&#10;  x(t)=\sum_n x\left(\frac{n}{2W}\right)\sinc(2Wt-n),\qquad&#10;    \sinc(\alpha)=\frac{\sin(\pi\alpha)}{\pi\alpha}&#10;\end{equation*}&#10;&#10;\end{document}"/>
  <p:tag name="IGUANATEXSIZE" val="16"/>
</p:tagLst>
</file>

<file path=ppt/tags/tag7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H(f)$\\&#10;\end{center}&#10;&#10;\end{document}"/>
  <p:tag name="IGUANATEXSIZE" val="14"/>
</p:tagLst>
</file>

<file path=ppt/tags/tag7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frac{1}{2T_p}$&#10;\end{center}&#10;&#10;\end{document}"/>
  <p:tag name="IGUANATEXSIZE" val="14"/>
</p:tagLst>
</file>

<file path=ppt/tags/tag72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0"/>
</p:tagLst>
</file>

<file path=ppt/tags/tag7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frac{1}{2T_p}$&#10;\end{center}&#10;&#10;\end{document}"/>
  <p:tag name="IGUANATEXSIZE" val="14"/>
</p:tagLst>
</file>

<file path=ppt/tags/tag7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frac{1}{2T_p}$&#10;\end{center}&#10;&#10;\end{document}"/>
  <p:tag name="IGUANATEXSIZE" val="10"/>
</p:tagLst>
</file>

<file path=ppt/tags/tag7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frac{1}{2T_p}$&#10;\end{center}&#10;&#10;\end{document}"/>
  <p:tag name="IGUANATEXSIZE" val="10"/>
</p:tagLst>
</file>

<file path=ppt/tags/tag72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0"/>
</p:tagLst>
</file>

<file path=ppt/tags/tag7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0$&#10;&#10;&#10;\end{document}"/>
  <p:tag name="IGUANATEXSIZE" val="14"/>
</p:tagLst>
</file>

<file path=ppt/tags/tag7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_p$&#10;&#10;&#10;\end{document}"/>
  <p:tag name="IGUANATEXSIZE" val="14"/>
</p:tagLst>
</file>

<file path=ppt/tags/tag7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0$&#10;&#10;&#10;\end{document}"/>
  <p:tag name="IGUANATEXSIZE" val="14"/>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7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_p$&#10;&#10;&#10;\end{document}"/>
  <p:tag name="IGUANATEXSIZE" val="14"/>
</p:tagLst>
</file>

<file path=ppt/tags/tag7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1[n]$&#10;&#10;&#10;\end{document}"/>
  <p:tag name="IGUANATEXSIZE" val="20"/>
</p:tagLst>
</file>

<file path=ppt/tags/tag7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2[n]$&#10;&#10;&#10;\end{document}"/>
  <p:tag name="IGUANATEXSIZE" val="20"/>
</p:tagLst>
</file>

<file path=ppt/tags/tag7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M[n]$&#10;&#10;&#10;\end{document}"/>
  <p:tag name="IGUANATEXSIZE" val="20"/>
</p:tagLst>
</file>

<file path=ppt/tags/tag73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5"/>
</p:tagLst>
</file>

<file path=ppt/tags/tag73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8"/>
</p:tagLst>
</file>

<file path=ppt/tags/tag73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H(f)$\\&#10;\end{center}&#10;&#10;\end{document}"/>
  <p:tag name="IGUANATEXSIZE" val="14"/>
</p:tagLst>
</file>

<file path=ppt/tags/tag73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i[n]$&#10;&#10;&#10;\end{document}"/>
  <p:tag name="IGUANATEXSIZE" val="20"/>
</p:tagLst>
</file>

<file path=ppt/tags/tag7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1[n]$&#10;&#10;&#10;\end{document}"/>
  <p:tag name="IGUANATEXSIZE" val="20"/>
</p:tagLst>
</file>

<file path=ppt/tags/tag7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m[n]$&#10;&#10;&#10;\end{document}"/>
  <p:tag name="IGUANATEXSIZE" val="20"/>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20"/>
</p:tagLst>
</file>

<file path=ppt/tags/tag7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0;&#10;&#10;\end{document}"/>
  <p:tag name="IGUANATEXSIZE" val="20"/>
</p:tagLst>
</file>

<file path=ppt/tags/tag74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1[n]$&#10;&#10;&#10;\end{document}"/>
  <p:tag name="IGUANATEXSIZE" val="20"/>
</p:tagLst>
</file>

<file path=ppt/tags/tag7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2[n]$&#10;&#10;&#10;\end{document}"/>
  <p:tag name="IGUANATEXSIZE" val="20"/>
</p:tagLst>
</file>

<file path=ppt/tags/tag7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M[n]$&#10;&#10;&#10;\end{document}"/>
  <p:tag name="IGUANATEXSIZE" val="20"/>
</p:tagLst>
</file>

<file path=ppt/tags/tag74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A)}_{il}=c_{il}$&#10;&#10;&#10;\end{document}"/>
  <p:tag name="IGUANATEXSIZE" val="20"/>
</p:tagLst>
</file>

<file path=ppt/tags/tag74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m\times M$&#10;&#10;&#10;\end{document}"/>
  <p:tag name="IGUANATEXSIZE" val="20"/>
</p:tagLst>
</file>

<file path=ppt/tags/tag7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74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n]$&#10;&#10;&#10;\end{document}"/>
  <p:tag name="IGUANATEXSIZE" val="20"/>
</p:tagLst>
</file>

<file path=ppt/tags/tag7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10;&#10;&#10;\end{document}"/>
  <p:tag name="IGUANATEXSIZE" val="20"/>
</p:tagLst>
</file>

<file path=ppt/tags/tag7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1,2,5\}$&#10;&#10;&#10;\end{document}"/>
  <p:tag name="IGUANATEXSIZE" val="20"/>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T)$&#10;&#10;&#10;\end{document}"/>
  <p:tag name="IGUANATEXSIZE" val="16"/>
</p:tagLst>
</file>

<file path=ppt/tags/tag7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n]=\b(A)\b(z)[n],\quad n \in Z$&#10;&#10;&#10;\end{document}"/>
  <p:tag name="IGUANATEXSIZE" val="20"/>
</p:tagLst>
</file>

<file path=ppt/tags/tag7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V)=\b(A)\b(U)$&#10;&#10;&#10;\end{document}"/>
  <p:tag name="IGUANATEXSIZE" val="20"/>
</p:tagLst>
</file>

<file path=ppt/tags/tag75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n]$&#10;&#10;&#10;\end{document}"/>
  <p:tag name="IGUANATEXSIZE" val="20"/>
</p:tagLst>
</file>

<file path=ppt/tags/tag7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z)[n]=$&#10;&#10;&#10;\end{document}"/>
  <p:tag name="IGUANATEXSIZE" val="20"/>
</p:tagLst>
</file>

<file path=ppt/tags/tag75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rank}{\operatorname{rank} }&#10;&#10;\begin{document}&#10;\noindent&#10;Let $\b(\bar{z})(\Gamma)$ be a $k$-sparse solution set. If&#10;&#10;\end{document}"/>
  <p:tag name="IGUANATEXSIZE" val="20"/>
</p:tagLst>
</file>

<file path=ppt/tags/tag75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rank}{\operatorname{rank} }&#10;\newcommand{\Span}{\operatorname{span} }&#10;%\newcommand{\dim}{\operatorname{dim} }&#10;&#10;\begin{document}&#10;$\sigma(\b(A))\geq 2k-\left(\rank(\b(y)(\Gamma))-1\right)$&#10;&#10;&#10;\end{document}"/>
  <p:tag name="IGUANATEXSIZE" val="20"/>
</p:tagLst>
</file>

<file path=ppt/tags/tag7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rank}{\operatorname{rank} }&#10;&#10;\begin{document}&#10;\noindent then $\supp(\bar{\b(z)}(\Gamma))=\supp(\bar{\b(U)})$.&#10;&#10;\end{document}"/>
  <p:tag name="IGUANATEXSIZE" val="20"/>
</p:tagLst>
</file>

<file path=ppt/tags/tag7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lambda)=\b(A)\b(z)(\lambda),\quad \lambda\in\Gamma$&#10;&#10;&#10;\end{document}"/>
  <p:tag name="IGUANATEXSIZE" val="20"/>
</p:tagLst>
</file>

<file path=ppt/tags/tag7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rank}{\operatorname{rank} }&#10;\newcommand{\Span}{\operatorname{span} }&#10;%\newcommand{\dim}{\operatorname{dim} }&#10;&#10;\begin{document}&#10;$\sigma(\b(A)) - $Spark of A, no. of columns that are linearly dependent&#10;&#10;&#10;\end{document}"/>
  <p:tag name="IGUANATEXSIZE" val="20"/>
</p:tagLst>
</file>

<file path=ppt/tags/tag75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V)$&#10;&#10;&#10;\end{document}"/>
  <p:tag name="IGUANATEXSIZE" val="20"/>
</p:tagLst>
</file>

<file path=ppt/tags/tag7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76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Gamma)$&#10;&#10;&#10;\end{document}"/>
  <p:tag name="IGUANATEXSIZE" val="20"/>
</p:tagLst>
</file>

<file path=ppt/tags/tag76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V)=\b(A)\b(U)$&#10;&#10;&#10;\end{document}"/>
  <p:tag name="IGUANATEXSIZE" val="20"/>
</p:tagLst>
</file>

<file path=ppt/tags/tag76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Gamma)$&#10;&#10;&#10;\end{document}"/>
  <p:tag name="IGUANATEXSIZE" val="20"/>
</p:tagLst>
</file>

<file path=ppt/tags/tag76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upp(\bar{\b(U)})$&#10;&#10;&#10;\end{document}"/>
  <p:tag name="IGUANATEXSIZE" val="20"/>
</p:tagLst>
</file>

<file path=ppt/tags/tag7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V)$&#10;&#10;&#10;\end{document}"/>
  <p:tag name="IGUANATEXSIZE" val="20"/>
</p:tagLst>
</file>

<file path=ppt/tags/tag7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10;&#10;&#10;\end{document}"/>
  <p:tag name="IGUANATEXSIZE" val="20"/>
</p:tagLst>
</file>

<file path=ppt/tags/tag76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V)=\b(A)\b(U)$&#10;&#10;&#10;\end{document}"/>
  <p:tag name="IGUANATEXSIZE" val="20"/>
</p:tagLst>
</file>

<file path=ppt/tags/tag76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V)$&#10;&#10;&#10;\end{document}"/>
  <p:tag name="IGUANATEXSIZE" val="20"/>
</p:tagLst>
</file>

<file path=ppt/tags/tag76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old(#1){\mathbf{#1}}&#10;\newcommand{\supp}{\operatorname{supp} }&#10;&#10;\begin{document}&#10;&#10;$\bold(A)_S^\dag$&#10;&#10;\end{document}"/>
  <p:tag name="IGUANATEXSIZE" val="20"/>
</p:tagLst>
</file>

<file path=ppt/tags/tag76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n]$&#10;&#10;&#10;\end{document}"/>
  <p:tag name="IGUANATEXSIZE" val="20"/>
</p:tagLst>
</file>

<file path=ppt/tags/tag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x(nT)$&#10;&#10;&#10;\end{document}"/>
  <p:tag name="IGUANATEXSIZE" val="20"/>
</p:tagLst>
</file>

<file path=ppt/tags/tag77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Poly.-time once&#10;&#10;&#10;\end{document}"/>
  <p:tag name="IGUANATEXSIZE" val="20"/>
</p:tagLst>
</file>

<file path=ppt/tags/tag77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Poly.-time}} / $\b(y)[n]$&#10;&#10;\end{document}"/>
  <p:tag name="IGUANATEXSIZE" val="20"/>
</p:tagLst>
</file>

<file path=ppt/tags/tag77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m(O)(k)$ snapshots&#10;&#10;&#10;\end{document}"/>
  <p:tag name="IGUANATEXSIZE" val="20"/>
</p:tagLst>
</file>

<file path=ppt/tags/tag7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1$ matrix-vector mult.} / $\b(y)[n]$&#10;&#10;&#10;\end{document}"/>
  <p:tag name="IGUANATEXSIZE" val="20"/>
</p:tagLst>
</file>

<file path=ppt/tags/tag7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y)[n]=\b(A)\b(z)[n]$&#10;&#10;&#10;\end{document}"/>
  <p:tag name="IGUANATEXSIZE" val="20"/>
</p:tagLst>
</file>

<file path=ppt/tags/tag7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n$&#10;&#10;&#10;\end{document}"/>
  <p:tag name="IGUANATEXSIZE" val="20"/>
</p:tagLst>
</file>

<file path=ppt/tags/tag77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20"/>
</p:tagLst>
</file>

<file path=ppt/tags/tag7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m[n]$&#10;&#10;&#10;\end{document}"/>
  <p:tag name="IGUANATEXSIZE" val="20"/>
</p:tagLst>
</file>

<file path=ppt/tags/tag77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at{x}(t)$&#10;&#10;&#10;\end{document}"/>
  <p:tag name="IGUANATEXSIZE" val="18"/>
</p:tagLst>
</file>

<file path=ppt/tags/tag7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b(A)^\dag_S$&#10;\end{center}&#10;&#10;&#10;\end{document}"/>
  <p:tag name="IGUANATEXSIZE" val="15"/>
</p:tagLst>
</file>

<file path=ppt/tags/tag7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inc}{\operatorname{sinc} }&#10;\newcommand{\supp}{\operatorname{supp} }&#10;\newcommand{\rank}{\operatorname{rank} }&#10;\newcommand{\Span}{\operatorname{span} }&#10;%\newcommand{\dim}{\operatorname{dim} }&#10;&#10;\begin{document}&#10;$h(t)$&#10;&#10;\end{document}"/>
  <p:tag name="IGUANATEXSIZE" val="20"/>
</p:tagLst>
</file>

<file path=ppt/tags/tag7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Any other\\&#10;standard baseband processing\\&#10;(denoising, signal separation, etc.)&#10;\end{center}&#10;&#10;&#10;\end{document}"/>
  <p:tag name="IGUANATEXSIZE" val="15"/>
</p:tagLst>
</file>

<file path=ppt/tags/tag7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20"/>
</p:tagLst>
</file>

<file path=ppt/tags/tag7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m[n]$&#10;&#10;&#10;\end{document}"/>
  <p:tag name="IGUANATEXSIZE" val="20"/>
</p:tagLst>
</file>

<file path=ppt/tags/tag7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at{x}(t)$&#10;&#10;&#10;\end{document}"/>
  <p:tag name="IGUANATEXSIZE" val="18"/>
</p:tagLst>
</file>

<file path=ppt/tags/tag7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noindent Align/stitch&#10;\end{document}"/>
  <p:tag name="IGUANATEXSIZE" val="14"/>
</p:tagLst>
</file>

<file path=ppt/tags/tag7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z_l[n]$&#10;\end{document}"/>
  <p:tag name="IGUANATEXSIZE" val="14"/>
</p:tagLst>
</file>

<file path=ppt/tags/tag7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z_{l+1}[n]$&#10;\end{document}"/>
  <p:tag name="IGUANATEXSIZE" val="14"/>
</p:tagLst>
</file>

<file path=ppt/tags/tag7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s_i[n]$&#10;\end{document}"/>
  <p:tag name="IGUANATEXSIZE" val="14"/>
</p:tagLst>
</file>

<file path=ppt/tags/tag7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s_{j}[n]$&#10;\end{document}"/>
  <p:tag name="IGUANATEXSIZE" val="14"/>
</p:tagLst>
</file>

<file path=ppt/tags/tag78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Balanced quadricorrelator&#10;\end{document}"/>
  <p:tag name="IGUANATEXSIZE" val="14"/>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W$-&#10;&#10;&#10;\end{document}"/>
  <p:tag name="IGUANATEXSIZE" val="20"/>
</p:tagLst>
</file>

<file path=ppt/tags/tag7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I_i(t),Q_i(t)$&#10;\end{document}"/>
  <p:tag name="IGUANATEXSIZE" val="14"/>
</p:tagLst>
</file>

<file path=ppt/tags/tag7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Carrier $f_i$&#10;\end{document}"/>
  <p:tag name="IGUANATEXSIZE" val="14"/>
</p:tagLst>
</file>

<file path=ppt/tags/tag7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usepackage{color}&#10;\newcommand{\supp}{\operatorname{supp} }&#10;&#10;\begin{document}&#10;\begin{center}&#10;Narrowband\\&#10;information&#10;\end{center}&#10;\end{document}"/>
  <p:tag name="IGUANATEXSIZE" val="14"/>
</p:tagLst>
</file>

<file path=ppt/tags/tag7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20"/>
</p:tagLst>
</file>

<file path=ppt/tags/tag7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m[n]$&#10;&#10;&#10;\end{document}"/>
  <p:tag name="IGUANATEXSIZE" val="20"/>
</p:tagLst>
</file>

<file path=ppt/tags/tag7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at{x}(t)$&#10;&#10;&#10;\end{document}"/>
  <p:tag name="IGUANATEXSIZE" val="18"/>
</p:tagLst>
</file>

<file path=ppt/tags/tag7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hat{x}(t)=x(t)$&#10;&#10;&#10;\end{document}"/>
  <p:tag name="IGUANATEXSIZE" val="20"/>
</p:tagLst>
</file>

<file path=ppt/tags/tag7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bPhi}{\boldsymbol{\Phi}}&#10;\begin{document}&#10;&#10;$\b(A)=\b(S)\b(F)$&#10;&#10;&#10;\end{document}"/>
  <p:tag name="IGUANATEXSIZE" val="20"/>
</p:tagLst>
</file>

<file path=ppt/tags/tag7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bPhi}{\boldsymbol{\Phi}}&#10;\begin{document}&#10;&#10;$\b(S)=$&#10;&#10;&#10;\end{document}"/>
  <p:tag name="IGUANATEXSIZE" val="20"/>
</p:tagLst>
</file>

<file path=ppt/tags/tag7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bPhi}{\boldsymbol{\Phi}}&#10;\begin{document}&#10;&#10;$\b(F)=$&#10;&#10;&#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color{blue}&#10;&#10;$\ll 2f_\textrm{\footnotesize max}$&#10;&#10;&#10;\end{document}"/>
  <p:tag name="IGUANATEXSIZE" val="20"/>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T \geq 2W$&#10;&#10;&#10;\end{document}"/>
  <p:tag name="IGUANATEXSIZE" val="20"/>
</p:tagLst>
</file>

<file path=ppt/tags/tag80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0$&#10;&#10;&#10;\end{document}"/>
  <p:tag name="IGUANATEXSIZE" val="14"/>
</p:tagLst>
</file>

<file path=ppt/tags/tag80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_p$&#10;&#10;&#10;\end{document}"/>
  <p:tag name="IGUANATEXSIZE" val="14"/>
</p:tagLst>
</file>

<file path=ppt/tags/tag80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M$ alernations&#10;&#10;&#10;\end{document}"/>
  <p:tag name="IGUANATEXSIZE" val="18"/>
</p:tagLst>
</file>

<file path=ppt/tags/tag80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p_i(t)=$&#10;&#10;&#10;\end{document}"/>
  <p:tag name="IGUANATEXSIZE" val="20"/>
</p:tagLst>
</file>

<file path=ppt/tags/tag8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newcommand{\bPhi}{\boldsymbol{\Phi}}&#10;&#10;\begin{document}&#10;&#10;Periodic mixing with sign patterns gives $\b(A)$ with ExRIP probability&#10;&#10;&#10;&#10;&#10;\end{document}}"/>
  <p:tag name="IGUANATEXSIZE" val="20"/>
</p:tagLst>
</file>

<file path=ppt/tags/tag8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newcommand{\bPhi}{\boldsymbol{\Phi}}&#10;\newcommand{\balpha}{\boldsymbol{\alpha}}&#10;\newcommand{\bbeta}{\boldsymbol{\beta}}&#10;\newcommand{\bgamma}{\boldsymbol{\gamma}}&#10;&#10;\begin{document}&#10;&#10;\begin{align*}&#10;p\geq 1&amp;-\frac{{\left(1-C_k\right)}\rho_M\left(&#10;1+\balpha(\b(S)) - 2 \bbeta(\b(S))\right)&#10; -{{\left(B_k-C_k\right)}\rho_M\left(&#10;\bgamma(\b(S)) - \bbeta(S)&#10;\right)&#10;+C_k M\bbeta(\b(S))-1}}{\delta_k^2}&#10;\end{align*}&#10;&#10;&#10;&#10;\end{document}}"/>
  <p:tag name="IGUANATEXSIZE" val="15"/>
</p:tagLst>
</file>

<file path=ppt/tags/tag8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newcommand{\bPhi}{\boldsymbol{\Phi}}&#10;\newcommand{\balpha}{\boldsymbol{\alpha}}&#10;\newcommand{\bbeta}{\boldsymbol{\beta}}&#10;\newcommand{\bgamma}{\boldsymbol{\gamma}}&#10;&#10;\begin{document}&#10;&#10;\noindent $\balpha(\b(S))$ = correlations energy&#10;&#10;&#10;&#10;&#10;\end{document}}"/>
  <p:tag name="IGUANATEXSIZE" val="15"/>
</p:tagLst>
</file>

<file path=ppt/tags/tag8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newcommand{\bPhi}{\boldsymbol{\Phi}}&#10;\newcommand{\balpha}{\boldsymbol{\alpha}}&#10;\newcommand{\bbeta}{\boldsymbol{\beta}}&#10;\newcommand{\bgamma}{\boldsymbol{\gamma}}&#10;&#10;\begin{document}&#10;&#10;\noindent $\bbeta(\b(S))$ = auto/cross-correlations &#10;&#10;&#10;&#10;&#10;\end{document}}"/>
  <p:tag name="IGUANATEXSIZE" val="15"/>
</p:tagLst>
</file>

<file path=ppt/tags/tag8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newcommand{\inner}[2]{{\langle#1,#2\rangle}}&#10;\usepackage{color}&#10;\newcommand{\bPhi}{\boldsymbol{\Phi}}&#10;\newcommand{\balpha}{\boldsymbol{\alpha}}&#10;\newcommand{\bbeta}{\boldsymbol{\beta}}&#10;\newcommand{\bgamma}{\boldsymbol{\gamma}}&#10;&#10;\begin{document}&#10;&#10;\noindent $\bgamma(\b(S))$ = reverse-correlations&#10;&#10;&#10;&#10;&#10;\end{document}}"/>
  <p:tag name="IGUANATEXSIZE" val="15"/>
</p:tagLst>
</file>

<file path=ppt/tags/tag8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and many\\more...&#10;%\end{center}&#10;&#10;\end{document}"/>
  <p:tag name="IGUANATEXSIZE" val="14"/>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inc}{\operatorname{sinc} }&#10;\newcommand{\supp}{\operatorname{supp} }&#10;\newcommand{\rank}{\operatorname{rank} }&#10;\newcommand{\Span}{\operatorname{span} }&#10;%\newcommand{\dim}{\operatorname{dim} }&#10;&#10;\begin{document}&#10;$h(t)=\sinc(2Wt)$&#10;&#10;\end{document}"/>
  <p:tag name="IGUANATEXSIZE" val="20"/>
</p:tagLst>
</file>

<file path=ppt/tags/tag81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i(t)=\sum_{l=-\infty}^\infty c_{il} e^{j\frac{2\pi}{T_p}lt}$$&#10;&#10;&#10;\end{document}"/>
  <p:tag name="IGUANATEXSIZE" val="18"/>
</p:tagLst>
</file>

<file path=ppt/tags/tag81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0$&#10;&#10;&#10;\end{document}"/>
  <p:tag name="IGUANATEXSIZE" val="14"/>
</p:tagLst>
</file>

<file path=ppt/tags/tag81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_p$&#10;&#10;&#10;\end{document}"/>
  <p:tag name="IGUANATEXSIZE" val="14"/>
</p:tagLst>
</file>

<file path=ppt/tags/tag8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0$&#10;&#10;&#10;\end{document}"/>
  <p:tag name="IGUANATEXSIZE" val="14"/>
</p:tagLst>
</file>

<file path=ppt/tags/tag8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T_p$&#10;&#10;&#10;\end{document}"/>
  <p:tag name="IGUANATEXSIZE" val="14"/>
</p:tagLst>
</file>

<file path=ppt/tags/tag8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 wideband Gaussian noise&#10;&#10;&#10;\end{document}"/>
  <p:tag name="IGUANATEXSIZE" val="18"/>
</p:tagLst>
</file>

<file path=ppt/tags/tag8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50 MHz&#10;&#10;&#10;\end{document}"/>
  <p:tag name="IGUANATEXSIZE" val="15"/>
</p:tagLst>
</file>

<file path=ppt/tags/tag81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5"/>
</p:tagLst>
</file>

<file path=ppt/tags/tag81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4"/>
</p:tagLst>
</file>

<file path=ppt/tags/tag8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2}f_\textrm{NYQ}$=5 GHz&#10;&#10;&#10;\end{document}"/>
  <p:tag name="IGUANATEXSIZE" val="15"/>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Overall rate = Nyquist&#10;&#10;&#10;\end{document}"/>
  <p:tag name="IGUANATEXSIZE" val="20"/>
</p:tagLst>
</file>

<file path=ppt/tags/tag8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frac{1}{2}f_\textrm{NYQ}$&#10;&#10;&#10;\end{document}"/>
  <p:tag name="IGUANATEXSIZE" val="15"/>
</p:tagLst>
</file>

<file path=ppt/tags/tag8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textbf{Theory:} P.R. requires $1.2$ GHz (=$4NB$ with SBR4)&#10;%\end{center}&#10;&#10;&#10;\end{document}"/>
  <p:tag name="IGUANATEXSIZE" val="14"/>
</p:tagLst>
</file>

<file path=ppt/tags/tag8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CTF observes the input for 2 $\mu$secs only !&#10;%\end{center}&#10;&#10;&#10;\end{document}"/>
  <p:tag name="IGUANATEXSIZE" val="15"/>
</p:tagLst>
</file>

<file path=ppt/tags/tag8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textbf{In practice:} 99\% recovery (out of 500 trials)&#10;&#10;%\end{center}&#10;&#10;&#10;\end{document}"/>
  <p:tag name="IGUANATEXSIZE" val="14"/>
</p:tagLst>
</file>

<file path=ppt/tags/tag8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7 channels $\times$ 250 MHz each&#10;&#10;%\end{center}&#10;&#10;&#10;\end{document}"/>
  <p:tag name="IGUANATEXSIZE" val="14"/>
</p:tagLst>
</file>

<file path=ppt/tags/tag8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1.8 GHz (S-OMP algorithm)&#10;&#10;%\end{center}&#10;&#10;&#10;\end{document}"/>
  <p:tag name="IGUANATEXSIZE" val="14"/>
</p:tagLst>
</file>

<file path=ppt/tags/tag8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10;%\begin{center}&#10;\noindent Can further reduce the system to\\&#10;4 channels $\times$ 450 MHz (CTF with 10 $\mu$secs)\\&#10;1 channel~ $\times$ 1.8 GHz (CTF with 40 $\mu$secs)&#10;%\end{center}&#10;&#10;&#10;\end{document}"/>
  <p:tag name="IGUANATEXSIZE" val="15"/>
</p:tagLst>
</file>

<file path=ppt/tags/tag8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LT$&#10;\end{center}&#10;&#10;\end{document}"/>
  <p:tag name="IGUANATEXSIZE" val="18"/>
</p:tagLst>
</file>

<file path=ppt/tags/tag8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1$&#10;&#10;&#10;\end{document}"/>
  <p:tag name="IGUANATEXSIZE" val="18"/>
</p:tagLst>
</file>

<file path=ppt/tags/tag8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2$&#10;&#10;&#10;\end{document}"/>
  <p:tag name="IGUANATEXSIZE" val="18"/>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begin{center}&#10;Can approach&#10;\\information rate&#10;\end{center}&#10;&#10;&#10;\end{document}"/>
  <p:tag name="IGUANATEXSIZE" val="20"/>
</p:tagLst>
</file>

<file path=ppt/tags/tag8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3$&#10;&#10;&#10;\end{document}"/>
  <p:tag name="IGUANATEXSIZE" val="18"/>
</p:tagLst>
</file>

<file path=ppt/tags/tag8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p$ out of $L$&#10;&#10;&#10;\end{document}"/>
  <p:tag name="IGUANATEXSIZE" val="18"/>
</p:tagLst>
</file>

<file path=ppt/tags/tag8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ctive cosets&#10;&#10;&#10;\end{document}"/>
  <p:tag name="IGUANATEXSIZE" val="18"/>
</p:tagLst>
</file>

<file path=ppt/tags/tag8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T$&#10;\end{center}&#10;&#10;\end{document}"/>
  <p:tag name="IGUANATEXSIZE" val="18"/>
</p:tagLst>
</file>

<file path=ppt/tags/tag8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1[n]$&#10;&#10;&#10;\end{document}"/>
  <p:tag name="IGUANATEXSIZE" val="20"/>
</p:tagLst>
</file>

<file path=ppt/tags/tag83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p[n]$&#10;&#10;&#10;\end{document}"/>
  <p:tag name="IGUANATEXSIZE" val="20"/>
</p:tagLst>
</file>

<file path=ppt/tags/tag83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0;&#10;&#10;\end{document}"/>
  <p:tag name="IGUANATEXSIZE" val="20"/>
</p:tagLst>
</file>

<file path=ppt/tags/tag83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partial DFT matrix&#10;&#10;&#10;\end{document}"/>
  <p:tag name="IGUANATEXSIZE" val="20"/>
</p:tagLst>
</file>

<file path=ppt/tags/tag8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A):\;p\times L$&#10;&#10;&#10;\end{document}"/>
  <p:tag name="IGUANATEXSIZE" val="20"/>
</p:tagLst>
</file>

<file path=ppt/tags/tag8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DTFT&#10;&#10;&#10;\end{document}"/>
  <p:tag name="IGUANATEXSIZE" val="20"/>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M$&#10;&#10;&#10;\end{document}"/>
  <p:tag name="IGUANATEXSIZE" val="20"/>
</p:tagLst>
</file>

<file path=ppt/tags/tag8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1(f)$&#10;&#10;&#10;\end{document}"/>
  <p:tag name="IGUANATEXSIZE" val="20"/>
</p:tagLst>
</file>

<file path=ppt/tags/tag84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y_p(f)$&#10;&#10;&#10;\end{document}"/>
  <p:tag name="IGUANATEXSIZE" val="20"/>
</p:tagLst>
</file>

<file path=ppt/tags/tag84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1[n]$&#10;&#10;&#10;\end{document}"/>
  <p:tag name="IGUANATEXSIZE" val="20"/>
</p:tagLst>
</file>

<file path=ppt/tags/tag84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2[n]$&#10;&#10;&#10;\end{document}"/>
  <p:tag name="IGUANATEXSIZE" val="20"/>
</p:tagLst>
</file>

<file path=ppt/tags/tag84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5"/>
</p:tagLst>
</file>

<file path=ppt/tags/tag84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10;&#10;&#10;\end{document}"/>
  <p:tag name="IGUANATEXSIZE" val="18"/>
</p:tagLst>
</file>

<file path=ppt/tags/tag84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LT$&#10;&#10;&#10;\end{document}"/>
  <p:tag name="IGUANATEXSIZE" val="20"/>
</p:tagLst>
</file>

<file path=ppt/tags/tag84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_\textrm{\footnotesize max}=\frac{1}{2T}$&#10;&#10;&#10;\end{document}"/>
  <p:tag name="IGUANATEXSIZE" val="20"/>
</p:tagLst>
</file>

<file path=ppt/tags/tag84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1/LT$&#10;&#10;&#10;\end{document}"/>
  <p:tag name="IGUANATEXSIZE" val="20"/>
</p:tagLst>
</file>

<file path=ppt/tags/tag84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1(f)$&#10;&#10;&#10;\end{document}"/>
  <p:tag name="IGUANATEXSIZE" val="20"/>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M$&#10;&#10;&#10;\end{document}"/>
  <p:tag name="IGUANATEXSIZE" val="20"/>
</p:tagLst>
</file>

<file path=ppt/tags/tag85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2(f)$&#10;&#10;&#10;\end{document}"/>
  <p:tag name="IGUANATEXSIZE" val="20"/>
</p:tagLst>
</file>

<file path=ppt/tags/tag85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z_L(f)$&#10;&#10;&#10;\end{document}"/>
  <p:tag name="IGUANATEXSIZE" val="20"/>
</p:tagLst>
</file>

<file path=ppt/tags/tag85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1$&#10;&#10;&#10;\end{document}"/>
  <p:tag name="IGUANATEXSIZE" val="16"/>
</p:tagLst>
</file>

<file path=ppt/tags/tag85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2$&#10;&#10;&#10;\end{document}"/>
  <p:tag name="IGUANATEXSIZE" val="16"/>
</p:tagLst>
</file>

<file path=ppt/tags/tag85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c_3$&#10;&#10;&#10;\end{document}"/>
  <p:tag name="IGUANATEXSIZE" val="16"/>
</p:tagLst>
</file>

<file path=ppt/tags/tag85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T$&#10;\end{center}&#10;&#10;\end{document}"/>
  <p:tag name="IGUANATEXSIZE" val="16"/>
</p:tagLst>
</file>

<file path=ppt/tags/tag85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_1 T$&#10;&#10;&#10;\end{document}"/>
  <p:tag name="IGUANATEXSIZE" val="16"/>
</p:tagLst>
</file>

<file path=ppt/tags/tag85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delay&#10;&#10;&#10;\end{document}"/>
  <p:tag name="IGUANATEXSIZE" val="16"/>
</p:tagLst>
</file>

<file path=ppt/tags/tag85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85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16"/>
</p:tagLst>
</file>

<file path=ppt/tags/tag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rac{1}{MT}\geq \frac{2W}{M}$$&#10;&#10;&#10;\end{document}"/>
  <p:tag name="IGUANATEXSIZE" val="20"/>
</p:tagLst>
</file>

<file path=ppt/tags/tag86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_p T$&#10;&#10;&#10;\end{document}"/>
  <p:tag name="IGUANATEXSIZE" val="16"/>
</p:tagLst>
</file>

<file path=ppt/tags/tag86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LT$&#10;\end{center}&#10;&#10;\end{document}"/>
  <p:tag name="IGUANATEXSIZE" val="16"/>
</p:tagLst>
</file>

<file path=ppt/tags/tag86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LT$&#10;&#10;&#10;\end{document}"/>
  <p:tag name="IGUANATEXSIZE" val="16"/>
</p:tagLst>
</file>

<file path=ppt/tags/tag86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p[n]$&#10;&#10;&#10;\end{document}"/>
  <p:tag name="IGUANATEXSIZE" val="16"/>
</p:tagLst>
</file>

<file path=ppt/tags/tag8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LT$&#10;&#10;&#10;\end{document}"/>
  <p:tag name="IGUANATEXSIZE" val="16"/>
</p:tagLst>
</file>

<file path=ppt/tags/tag865.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nalog&#10;&#10;&#10;\end{document}"/>
  <p:tag name="IGUANATEXSIZE" val="14"/>
</p:tagLst>
</file>

<file path=ppt/tags/tag866.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center}&#10;maxmial rate\\$r$ samples/sec&#10;\end{center}&#10;&#10;&#10;\end{document}"/>
  <p:tag name="IGUANATEXSIZE" val="14"/>
</p:tagLst>
</file>

<file path=ppt/tags/tag867.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cutoff $b$&#10;&#10;&#10;\end{document}"/>
  <p:tag name="IGUANATEXSIZE" val="14"/>
</p:tagLst>
</file>

<file path=ppt/tags/tag868.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Digital&#10;&#10;&#10;\end{document}"/>
  <p:tag name="IGUANATEXSIZE" val="14"/>
</p:tagLst>
</file>

<file path=ppt/tags/tag869.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lowpass&#10;&#10;&#10;\end{document}"/>
  <p:tag name="IGUANATEXSIZE" val="14"/>
</p:tagLst>
</file>

<file path=ppt/tags/tag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_i(t)$&#10;&#10;&#10;\end{document}"/>
  <p:tag name="IGUANATEXSIZE" val="20"/>
</p:tagLst>
</file>

<file path=ppt/tags/tag87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begin{center}&#10;pointwise\\sampler&#10;\end{center}&#10;&#10;&#10;\end{document}"/>
  <p:tag name="IGUANATEXSIZE" val="14"/>
</p:tagLst>
</file>

<file path=ppt/tags/tag87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Analog bandwidth limitation $b$&#10;&#10;&#10;\end{document}"/>
  <p:tag name="IGUANATEXSIZE" val="18"/>
</p:tagLst>
</file>

<file path=ppt/tags/tag87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Sampling rate $r$&#10;&#10;&#10;\end{document}"/>
  <p:tag name="IGUANATEXSIZE" val="18"/>
</p:tagLst>
</file>

<file path=ppt/tags/tag87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hi_i$&#10;&#10;&#10;\end{document}"/>
  <p:tag name="IGUANATEXSIZE" val="20"/>
</p:tagLst>
</file>

<file path=ppt/tags/tag87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begin{equation*}&#10;x(t)=\color{red}\sum_{|l|=k}\color{black}\sum_{n=-\infty}^{\infty}d_{\color{red}l}[n]a_{\color{red}l}(t-n)&#10;\end{equation*}&#10;&#10;&#10;\end{document}"/>
  <p:tag name="IGUANATEXSIZE" val="20"/>
</p:tagLst>
</file>

<file path=ppt/tags/tag87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10;\color{red}$|l|=k$&#10;&#10;&#10;\end{document}"/>
  <p:tag name="IGUANATEXSIZE" val="18"/>
</p:tagLst>
</file>

<file path=ppt/tags/tag87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87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_1^*(-t)$&#10;&#10;&#10;\end{document}"/>
  <p:tag name="IGUANATEXSIZE" val="20"/>
</p:tagLst>
</file>

<file path=ppt/tags/tag87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_p^*(-t)$&#10;&#10;&#10;\end{document}"/>
  <p:tag name="IGUANATEXSIZE" val="20"/>
</p:tagLst>
</file>

<file path=ppt/tags/tag87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1[n]$&#10;&#10;&#10;\end{document}"/>
  <p:tag name="IGUANATEXSIZE" val="20"/>
</p:tagLst>
</file>

<file path=ppt/tags/tag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MT$&#10;&#10;&#10;\end{document}"/>
  <p:tag name="IGUANATEXSIZE" val="16"/>
</p:tagLst>
</file>

<file path=ppt/tags/tag88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_p[n]$&#10;&#10;&#10;\end{document}"/>
  <p:tag name="IGUANATEXSIZE" val="20"/>
</p:tagLst>
</file>

<file path=ppt/tags/tag88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d_1[n]$&#10;&#10;&#10;\end{document}"/>
  <p:tag name="IGUANATEXSIZE" val="20"/>
</p:tagLst>
</file>

<file path=ppt/tags/tag8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d_N[n]$&#10;&#10;&#10;\end{document}"/>
  <p:tag name="IGUANATEXSIZE" val="20"/>
</p:tagLst>
</file>

<file path=ppt/tags/tag8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5"/>
</p:tagLst>
</file>

<file path=ppt/tags/tag88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5"/>
</p:tagLst>
</file>

<file path=ppt/tags/tag88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delta(t-nT)$&#10;&#10;&#10;\end{document}"/>
  <p:tag name="IGUANATEXSIZE" val="15"/>
</p:tagLst>
</file>

<file path=ppt/tags/tag88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_1(t)$&#10;&#10;&#10;\end{document}"/>
  <p:tag name="IGUANATEXSIZE" val="20"/>
</p:tagLst>
</file>

<file path=ppt/tags/tag88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a_N(t)$&#10;&#10;&#10;\end{document}"/>
  <p:tag name="IGUANATEXSIZE" val="20"/>
</p:tagLst>
</file>

<file path=ppt/tags/tag88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88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def\krank{\sigma}&#10;\begin{document}&#10;&#10;\noindent $\hat{x}(t)=x(t)$, \quad if &#10;&#10;\end{document}"/>
  <p:tag name="IGUANATEXSIZE" val="20"/>
</p:tagLst>
</file>

<file path=ppt/tags/tag8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x(t)$&#10;&#10;&#10;\end{document}"/>
  <p:tag name="IGUANATEXSIZE" val="20"/>
</p:tagLst>
</file>

<file path=ppt/tags/tag8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def\krank{\sigma}&#10;\begin{document}&#10;&#10;\begin{equation*}&#10;\b(s)(\omega)=\b(A)^*\b(M)_{HA}^{-*}(e^{j\omega T})\b(h)(\omega)&#10;\end{equation*}&#10;&#10;\end{document}"/>
  <p:tag name="IGUANATEXSIZE" val="20"/>
</p:tagLst>
</file>

<file path=ppt/tags/tag89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2L$&#10;&#10;&#10;\end{document}"/>
  <p:tag name="IGUANATEXSIZE" val="16"/>
</p:tagLst>
</file>

<file path=ppt/tags/tag892.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rho=\frac{2L}{T}$&#10;&#10;&#10;\end{document}"/>
  <p:tag name="IGUANATEXSIZE" val="25"/>
</p:tagLst>
</file>

<file path=ppt/tags/tag89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math}&#10;\usepackage{graphicx}&#10;\usepackage{amssymb}&#10;\pagestyle{empty}&#10;&#10;\begin{document}&#10;$x\left(t\right)=\displaystyle &#10;\sum_{l \in \mathbb{Z}} a_l h\left(t-t_{l}\right)$&#10;\end{document}"/>
  <p:tag name="IGUANATEXSIZE" val="22"/>
</p:tagLst>
</file>

<file path=ppt/tags/tag89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89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89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89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89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89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color}&#10;\begin{document}&#10;&#10;$&lt;2f_\textrm{\footnotesize max}$&#10;&#10;&#10;\end{document}"/>
  <p:tag name="IGUANATEXSIZE" val="20"/>
</p:tagLst>
</file>

<file path=ppt/tags/tag9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_1(t)$&#10;&#10;&#10;\end{document}"/>
  <p:tag name="IGUANATEXSIZE" val="20"/>
</p:tagLst>
</file>

<file path=ppt/tags/tag9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x(t) = \sum_{k \in \mathbb{Z}} \sum_{\ell=1}^{L} a_l h(t-t_\ell-k\tau), \,\, t_\ell \in [0,\tau)$$&#10;&#10;&#10;\end{document}"/>
  <p:tag name="IGUANATEXSIZE" val="20"/>
</p:tagLst>
</file>

<file path=ppt/tags/tag9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X[k] = H\left(\frac{2\pi k}{T}\right) \sum_{l=1}^L a_l e^{-j2\pi k t_l/T}$$&#10;&#10;\end{document}"/>
  <p:tag name="IGUANATEXSIZE" val="22"/>
</p:tagLst>
</file>

<file path=ppt/tags/tag90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90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90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5"/>
</p:tagLst>
</file>

<file path=ppt/tags/tag90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t)$&#10;&#10;&#10;\end{document}"/>
  <p:tag name="IGUANATEXSIZE" val="20"/>
</p:tagLst>
</file>

<file path=ppt/tags/tag90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n]$&#10;&#10;&#10;\end{document}"/>
  <p:tag name="IGUANATEXSIZE" val="20"/>
</p:tagLst>
</file>

<file path=ppt/tags/tag90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x)$&#10;&#10;&#10;\end{document}"/>
  <p:tag name="IGUANATEXSIZE" val="20"/>
</p:tagLst>
</file>

<file path=ppt/tags/tag90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_l,a_l\}_{l=1}^L$&#10;&#10;&#10;\end{document}"/>
  <p:tag name="IGUANATEXSIZE" val="20"/>
</p:tagLst>
</file>

<file path=ppt/tags/tag90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f{x}=\bf{Q}^\dagger \bf{c}$&#10;&#10;&#10;\end{document}"/>
  <p:tag name="IGUANATEXSIZE" val="20"/>
</p:tagLst>
</file>

<file path=ppt/tags/tag9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_M(t)$&#10;&#10;&#10;\end{document}"/>
  <p:tag name="IGUANATEXSIZE" val="20"/>
</p:tagLst>
</file>

<file path=ppt/tags/tag91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t$&#10;&#10;&#10;\end{document}"/>
  <p:tag name="IGUANATEXSIZE" val="20"/>
</p:tagLst>
</file>

<file path=ppt/tags/tag91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8"/>
</p:tagLst>
</file>

<file path=ppt/tags/tag91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x(t)$$&#10;&#10;\end{document}"/>
  <p:tag name="IGUANATEXSIZE" val="16"/>
</p:tagLst>
</file>

<file path=ppt/tags/tag91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n]$&#10;&#10;&#10;\end{document}"/>
  <p:tag name="IGUANATEXSIZE" val="20"/>
</p:tagLst>
</file>

<file path=ppt/tags/tag91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x)$&#10;&#10;&#10;\end{document}"/>
  <p:tag name="IGUANATEXSIZE" val="20"/>
</p:tagLst>
</file>

<file path=ppt/tags/tag91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bf{x}=\bf{Q}^\dagger \bf{c}$&#10;&#10;&#10;\end{document}"/>
  <p:tag name="IGUANATEXSIZE" val="20"/>
</p:tagLst>
</file>

<file path=ppt/tags/tag91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10;$\b(x)=[\cdots X[k] \cdots]^T$&#10;&#10;&#10;\end{document}"/>
  <p:tag name="IGUANATEXSIZE" val="16"/>
</p:tagLst>
</file>

<file path=ppt/tags/tag9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X[k] = H\left(\frac{2\pi k}{T}\right) \sum_{l=1}^L a_l e^{-j2\pi k t_l/T}$$&#10;&#10;\end{document}"/>
  <p:tag name="IGUANATEXSIZE" val="16"/>
</p:tagLst>
</file>

<file path=ppt/tags/tag9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x(t) = \sum_{\ell=1}^{L} a_l h(t-t_\ell)$$&#10;&#10;&#10;\end{document}"/>
  <p:tag name="IGUANATEXSIZE" val="16"/>
</p:tagLst>
</file>

<file path=ppt/tags/tag91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align*}&#10;c[n]&amp;=\langle s(t-nt), x(t)\rangle&#10;=\sum_k X[k] \int_{-\infty}^\infty e^{j2\pi k T/\tau} s^*(t-nT) \rm{d}t\\&#10;&amp;= \sum_k X[k] e^{j2\pi k n T/\tau} S^*\left(\frac{2\pi k}{\tau}\right)&#10;\end{align*}&#10;&#10;&#10;\end{document}"/>
  <p:tag name="IGUANATEXSIZE" val="16"/>
</p:tagLst>
</file>

<file path=ppt/tags/tag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hat{x}(t)$&#10;&#10;&#10;\end{document}"/>
  <p:tag name="IGUANATEXSIZE" val="20"/>
</p:tagLst>
</file>

<file path=ppt/tags/tag92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10;$S^*(\omega)= \rm{CTFT}\{s(t)\}$&#10;&#10;&#10;\end{document}"/>
  <p:tag name="IGUANATEXSIZE" val="16"/>
</p:tagLst>
</file>

<file path=ppt/tags/tag92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10;lowpass $\rightarrow \neq 0, -L\leq k \leq L$&#10;&#10;&#10;\end{document}"/>
  <p:tag name="IGUANATEXSIZE" val="16"/>
</p:tagLst>
</file>

<file path=ppt/tags/tag92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align*}&#10;&amp;= \sum_{k=-L}^L X[k] e^{j2\pi k n T/\tau} S^*\left(\frac{2\pi k}{\tau}\right)&#10;\end{align*}&#10;&#10;&#10;\end{document}"/>
  <p:tag name="IGUANATEXSIZE" val="16"/>
</p:tagLst>
</file>

<file path=ppt/tags/tag92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10;diagonal $\mathbf{S}$&#10;&#10;&#10;\end{document}"/>
  <p:tag name="IGUANATEXSIZE" val="16"/>
</p:tagLst>
</file>

<file path=ppt/tags/tag92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10;$\mathbf{V}$&#10;&#10;&#10;\end{document}"/>
  <p:tag name="IGUANATEXSIZE" val="16"/>
</p:tagLst>
</file>

<file path=ppt/tags/tag92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align*}&#10;\mathbf{c}=\underbrace{\mathbf{VS}}_\mathbf{Q}\mathbf{x}&#10;\end{align*}&#10;&#10;\end{document}"/>
  <p:tag name="IGUANATEXSIZE" val="20"/>
</p:tagLst>
</file>

<file path=ppt/tags/tag92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usepackage{color}&#10;\begin{document}&#10;\color{red}&#10;$\b(c)=[\cdots c[n] \cdots]^T$&#10;&#10;&#10;\end{document}"/>
  <p:tag name="IGUANATEXSIZE" val="16"/>
</p:tagLst>
</file>

<file path=ppt/tags/tag92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A[k]$&#10;&#10;&#10;\end{document}"/>
  <p:tag name="IGUANATEXSIZE" val="20"/>
</p:tagLst>
</file>

<file path=ppt/tags/tag92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z-$transform:&#10;&#10;&#10;\end{document}"/>
  <p:tag name="IGUANATEXSIZE" val="20"/>
</p:tagLst>
</file>

<file path=ppt/tags/tag92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equation*}&#10;  A(z) = \sum_{k=0}^{L} A[k]z^{-k} = A[0]&#10;\prod_{l=1}^{L} \left(1-e^{-j2\pi t_\ell/\tau}z^{-1}\right)&#10;\end{equation*}&#10;&#10;\end{document}"/>
  <p:tag name="IGUANATEXSIZE" val="20"/>
</p:tagLst>
</file>

<file path=ppt/tags/tag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MT)$&#10;&#10;&#10;\end{document}"/>
  <p:tag name="IGUANATEXSIZE" val="16"/>
</p:tagLst>
</file>

<file path=ppt/tags/tag93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A[k]$&#10;&#10;&#10;\end{document}"/>
  <p:tag name="IGUANATEXSIZE" val="20"/>
</p:tagLst>
</file>

<file path=ppt/tags/tag931.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_\ell$&#10;&#10;&#10;\end{document}"/>
  <p:tag name="IGUANATEXSIZE" val="20"/>
</p:tagLst>
</file>

<file path=ppt/tags/tag93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equation*}&#10;  \begin{bmatrix}&#10;%     \vdots &amp; \vdots &amp; \cdots &amp; \vdots \\&#10;     X[0] &amp; X[-1] &amp; \cdots &amp; X[-L] \\&#10;     X[1] &amp; X[0] &amp; \cdots &amp; X[-(L-1)] \\&#10;     \vdots &amp; \vdots &amp; \ddots &amp; \vdots \\&#10;     X[L] &amp; X[L-1] &amp; \cdots &amp; X[0] \\&#10;%     \vdots &amp; \vdots &amp; \cdots &amp; \vdots \\&#10;   \end{bmatrix}&#10;   \begin{pmatrix}&#10;     A[0] \\&#10;     A[1] \\&#10;     \vdots \\&#10;     A[L] \\&#10;   \end{pmatrix}=\mathbf{0}&#10;\end{equation*}&#10;\end{document}"/>
  <p:tag name="IGUANATEXSIZE" val="20"/>
</p:tagLst>
</file>

<file path=ppt/tags/tag93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X[k]$&#10;&#10;&#10;\end{document}"/>
  <p:tag name="IGUANATEXSIZE" val="20"/>
</p:tagLst>
</file>

<file path=ppt/tags/tag93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A[k]*X[k]=0$&#10;&#10;&#10;\end{document}"/>
  <p:tag name="IGUANATEXSIZE" val="20"/>
</p:tagLst>
</file>

<file path=ppt/tags/tag93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x)$&#10;&#10;&#10;\end{document}"/>
  <p:tag name="IGUANATEXSIZE" val="20"/>
</p:tagLst>
</file>

<file path=ppt/tags/tag93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_l,a_l\}_{l=1}^L$&#10;&#10;&#10;\end{document}"/>
  <p:tag name="IGUANATEXSIZE" val="20"/>
</p:tagLst>
</file>

<file path=ppt/tags/tag93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T$&#10;&#10;&#10;\end{document}"/>
  <p:tag name="IGUANATEXSIZE" val="15"/>
</p:tagLst>
</file>

<file path=ppt/tags/tag93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t)$&#10;&#10;&#10;\end{document}"/>
  <p:tag name="IGUANATEXSIZE" val="20"/>
</p:tagLst>
</file>

<file path=ppt/tags/tag93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c[n]$&#10;&#10;&#10;\end{document}"/>
  <p:tag name="IGUANATEXSIZE" val="20"/>
</p:tagLst>
</file>

<file path=ppt/tags/tag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nMT$&#10;&#10;&#10;\end{document}"/>
  <p:tag name="IGUANATEXSIZE" val="16"/>
</p:tagLst>
</file>

<file path=ppt/tags/tag940.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x(t)$&#10;&#10;&#10;\end{document}"/>
  <p:tag name="IGUANATEXSIZE" val="20"/>
</p:tagLst>
</file>

<file path=ppt/tags/tag9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begin{align*}&#10;&amp;\textrm{If the filter } s^*(-t) \textrm{ satisfies}: \\&#10;&amp; S^*(\omega) = \left\{&#10;\begin{array}{l l}&#10;  0 &amp; \omega = 2\pi k/\tau, k \notin \mathcal{K} \\&#10;  \mbox{nonzero} &amp; \omega = 2\pi k/\tau, k \in \mathcal{K} \\&#10;  \textrm{arbitrary} &amp; \mbox{otherwise},\\&#10;\end{array} \right. \\&#10;&amp; \textrm{and }N\geq |\mathcal{K}|, \textrm{then the vector }\mathbf{x} \textrm{ can &#10;be obtained}\\&#10;&amp;\textrm{from the samples } c[n],\,n=1\ldots N.&#10;\end{align*}&#10;&#10;\end{document}"/>
  <p:tag name="IGUANATEXSIZE" val="18"/>
</p:tagLst>
</file>

<file path=ppt/tags/tag9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k$&#10;&#10;&#10;\end{document}"/>
  <p:tag name="IGUANATEXSIZE" val="24"/>
</p:tagLst>
</file>

<file path=ppt/tags/tag9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X[k]$&#10;&#10;&#10;\end{document}"/>
  <p:tag name="IGUANATEXSIZE" val="24"/>
</p:tagLst>
</file>

<file path=ppt/tags/tag94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mathcal{K} \textrm{ set}$&#10;&#10;&#10;\end{document}"/>
  <p:tag name="IGUANATEXSIZE" val="24"/>
</p:tagLst>
</file>

<file path=ppt/tags/tag94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usepackage{amsthm}&#10;\usepackage{amssymb}&#10;%\usepackage{graphicx}&#10;%\usepackage{cases}&#10;%\usepackage{cancel}&#10;%\usepackage{float}&#10;\pagestyle{empty}&#10;\begin{document}&#10;&#10;$$\frac{\tau}{\sqrt{2\pi}} \sum_{k \in \mathcal{K}} b_k \textrm{sinc}\left(\frac{\omega}{2\pi/\tau} - k\right)$$&#10;&#10;\end{document}"/>
  <p:tag name="IGUANATEXSIZE" val="20"/>
</p:tagLst>
</file>

<file path=ppt/tags/tag94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usepackage{amsthm}&#10;\usepackage{amssymb}&#10;%\usepackage{graphicx}&#10;%\usepackage{cases}&#10;%\usepackage{cancel}&#10;%\usepackage{float}&#10;\pagestyle{empty}&#10;\begin{document}&#10;&#10;For $b_k=1$: $g(t) = \textrm{rect}\left(\frac{t}{\tau}\right) D_p(2\pi t/\tau)$,&#10; $D_p(t)$ is the Dirichlet kernel&#10;&#10;\end{document}"/>
  <p:tag name="IGUANATEXSIZE" val="20"/>
</p:tagLst>
</file>

<file path=ppt/tags/tag94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usepackage{amsthm}&#10;\usepackage{amssymb}&#10;%\usepackage{graphicx}&#10;%\usepackage{cases}&#10;%\usepackage{cancel}&#10;%\usepackage{float}&#10;\pagestyle{empty}&#10;\begin{document}&#10;&#10;$g(t) = \textrm{rect}\left(\frac{t}{\tau}\right) \sum_{k \in \mathcal{K}} b_k e^{j2\pi kt/\tau}$&#10;\end{document}"/>
  <p:tag name="IGUANATEXSIZE" val="18"/>
</p:tagLst>
</file>

<file path=ppt/tags/tag94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omega$&#10;&#10;&#10;\end{document}"/>
  <p:tag name="IGUANATEXSIZE" val="26"/>
</p:tagLst>
</file>

<file path=ppt/tags/tag94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mathcal{K} \textrm{ set}$&#10;&#10;&#10;\end{document}"/>
  <p:tag name="IGUANATEXSIZE" val="16"/>
</p:tagLst>
</file>

<file path=ppt/tags/tag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sum\limits_n\delta(t-nMT)$&#10;&#10;&#10;\end{document}"/>
  <p:tag name="IGUANATEXSIZE" val="16"/>
</p:tagLst>
</file>

<file path=ppt/tags/tag95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mathbf{c} = \mathbf{S}\mathbf{x}$&#10;&#10;&#10;\end{document}"/>
  <p:tag name="IGUANATEXSIZE" val="45"/>
</p:tagLst>
</file>

<file path=ppt/tags/tag95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mathbf{S}=[s_{i\ell}]$&#10;&#10;&#10;\end{document}"/>
  <p:tag name="IGUANATEXSIZE" val="20"/>
</p:tagLst>
</file>

<file path=ppt/tags/tag95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sum_k s_{i\ell}e^{-j2\frac{\pi}{T}kt}$&#10;&#10;&#10;\end{document}"/>
  <p:tag name="IGUANATEXSIZE" val="20"/>
</p:tagLst>
</file>

<file path=ppt/tags/tag95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c_1[n]$&#10;\end{document}&#10;"/>
  <p:tag name="FILENAME" val="TP_tmp"/>
  <p:tag name="FORMAT" val="png16m"/>
  <p:tag name="RES" val="300"/>
  <p:tag name="BLEND" val="0"/>
  <p:tag name="TRANSPARENT" val="0"/>
  <p:tag name="TBUG" val="0"/>
  <p:tag name="ALLOWFS" val="0"/>
  <p:tag name="ORIGWIDTH" val="19"/>
  <p:tag name="PICTUREFILESIZE" val="460"/>
</p:tagLst>
</file>

<file path=ppt/tags/tag95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c_p[n]$&#10;\end{document}&#10;"/>
  <p:tag name="FILENAME" val="TP_tmp"/>
  <p:tag name="FORMAT" val="png16m"/>
  <p:tag name="RES" val="300"/>
  <p:tag name="BLEND" val="0"/>
  <p:tag name="TRANSPARENT" val="0"/>
  <p:tag name="TBUG" val="0"/>
  <p:tag name="ALLOWFS" val="0"/>
  <p:tag name="ORIGWIDTH" val="20"/>
  <p:tag name="PICTUREFILESIZE" val="520"/>
</p:tagLst>
</file>

<file path=ppt/tags/tag95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frac{2\pi K_\tau}{T_0}$&#10;\end{document}&#10;"/>
  <p:tag name="FILENAME" val="TP_tmp"/>
  <p:tag name="FORMAT" val="png16m"/>
  <p:tag name="RES" val="300"/>
  <p:tag name="BLEND" val="0"/>
  <p:tag name="TRANSPARENT" val="1"/>
  <p:tag name="TBUG" val="0"/>
  <p:tag name="ALLOWFS" val="0"/>
  <p:tag name="ORIGWIDTH" val="22"/>
  <p:tag name="PICTUREFILESIZE" val="648"/>
</p:tagLst>
</file>

<file path=ppt/tags/tag95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frac{2\pi K_\tau}{T_0}$&#10;\end{document}&#10;"/>
  <p:tag name="FILENAME" val="TP_tmp"/>
  <p:tag name="FORMAT" val="png16m"/>
  <p:tag name="RES" val="300"/>
  <p:tag name="BLEND" val="0"/>
  <p:tag name="TRANSPARENT" val="1"/>
  <p:tag name="TBUG" val="0"/>
  <p:tag name="ALLOWFS" val="0"/>
  <p:tag name="ORIGWIDTH" val="29"/>
  <p:tag name="PICTUREFILESIZE" val="676"/>
</p:tagLst>
</file>

<file path=ppt/tags/tag95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t = \frac{nT_0}{2 K_\tau}$&#10;\end{document}&#10;"/>
  <p:tag name="FILENAME" val="TP_tmp"/>
  <p:tag name="FORMAT" val="png16m"/>
  <p:tag name="RES" val="300"/>
  <p:tag name="BLEND" val="0"/>
  <p:tag name="TRANSPARENT" val="0"/>
  <p:tag name="TBUG" val="0"/>
  <p:tag name="ALLOWFS" val="0"/>
  <p:tag name="ORIGWIDTH" val="34"/>
  <p:tag name="PICTUREFILESIZE" val="743"/>
</p:tagLst>
</file>

<file path=ppt/tags/tag95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d_1[n]$&#10;\end{document}&#10;"/>
  <p:tag name="FILENAME" val="TP_tmp"/>
  <p:tag name="FORMAT" val="png16m"/>
  <p:tag name="RES" val="300"/>
  <p:tag name="BLEND" val="0"/>
  <p:tag name="TRANSPARENT" val="0"/>
  <p:tag name="TBUG" val="0"/>
  <p:tag name="ALLOWFS" val="0"/>
  <p:tag name="ORIGWIDTH" val="20"/>
  <p:tag name="PICTUREFILESIZE" val="496"/>
</p:tagLst>
</file>

<file path=ppt/tags/tag95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d_p[n]$&#10;\end{document}&#10;"/>
  <p:tag name="FILENAME" val="TP_tmp"/>
  <p:tag name="FORMAT" val="png16m"/>
  <p:tag name="RES" val="300"/>
  <p:tag name="BLEND" val="0"/>
  <p:tag name="TRANSPARENT" val="0"/>
  <p:tag name="TBUG" val="0"/>
  <p:tag name="ALLOWFS" val="0"/>
  <p:tag name="ORIGWIDTH" val="20"/>
  <p:tag name="PICTUREFILESIZE" val="550"/>
</p:tagLst>
</file>

<file path=ppt/tags/tag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W$-&#10;&#10;&#10;\end{document}"/>
  <p:tag name="IGUANATEXSIZE" val="20"/>
</p:tagLst>
</file>

<file path=ppt/tags/tag960.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mathbf{W}(e^{j\omega T})$&#10;&#10;\end{document}"/>
  <p:tag name="IGUANATEXSIZE" val="20"/>
</p:tagLst>
</file>

<file path=ppt/tags/tag961.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x(t)$&#10;&#10;\end{document}"/>
  <p:tag name="IGUANATEXSIZE" val="20"/>
</p:tagLst>
</file>

<file path=ppt/tags/tag96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10;\usepackage{amsmath,amssymb,latexsym,times}&#10;\DeclareSymbolFont{operators}{OT1}{cmr}{m}{n}&#10;\DeclareSymbolFont{letters}{OML}{cmm}{m}{it}&#10;\DeclareSymbolFont{symbols}{OMS}{cmsy}{m}{n}&#10;\DeclareSymbolFont{largesymbols}{OMX}{cmex}{m}{n}&#10;\pagestyle{empty}&#10;\begin{document}&#10;$\cdots$&#10;\end{document}&#10;"/>
  <p:tag name="FILENAME" val="TP_tmp"/>
  <p:tag name="FORMAT" val="png16m"/>
  <p:tag name="RES" val="600"/>
  <p:tag name="BLEND" val="0"/>
  <p:tag name="TRANSPARENT" val="0"/>
  <p:tag name="TBUG" val="0"/>
  <p:tag name="ALLOWFS" val="0"/>
  <p:tag name="ORIGWIDTH" val="11"/>
  <p:tag name="PICTUREFILESIZE" val="233"/>
</p:tagLst>
</file>

<file path=ppt/tags/tag963.xml><?xml version="1.0" encoding="utf-8"?>
<p:tagLst xmlns:a="http://schemas.openxmlformats.org/drawingml/2006/main" xmlns:r="http://schemas.openxmlformats.org/officeDocument/2006/relationships" xmlns:p="http://schemas.openxmlformats.org/presentationml/2006/main">
  <p:tag name="LATEXADDIN" val="\documentclass{article}&#10;\usepackage{amsmath}&#10;\pagestyle{empty}&#10;\begin{document}&#10;&#10;&#10;$W \geq 2\pi K_{\tau}/T_0$&#10;&#10;\end{document}"/>
  <p:tag name="IGUANATEXSIZE" val="18"/>
</p:tagLst>
</file>

<file path=ppt/tags/tag96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usepackage{color}&#10;\begin{document}&#10;&#10;\noindent &#10;${\bf d}[n]={\bf V}(\tau_i){\bf a}[n]$&#10;&#10;&#10;\end{document}}"/>
  <p:tag name="IGUANATEXSIZE" val="20"/>
</p:tagLst>
</file>

<file path=ppt/tags/tag96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usepackage{color}&#10;\begin{document}&#10;&#10;\noindent &#10;${\bf V}(\tau_i)$ is Vandermonde&#10;&#10;&#10;\end{document}}"/>
  <p:tag name="IGUANATEXSIZE" val="20"/>
</p:tagLst>
</file>

<file path=ppt/tags/tag96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L$&#10;&#10;\end{document}"/>
  <p:tag name="IGUANATEXSIZE" val="22"/>
</p:tagLst>
</file>

<file path=ppt/tags/tag96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math}&#10;\usepackage{graphicx}&#10;\usepackage{amssymb}&#10;\usepackage{esint}&#10;\usepackage{color}&#10;\pagestyle{empty}&#10;\definecolor{blue}{rgb}{0.12,0.28,0.48}&#10;&#10;\begin{document}&#10;$x_{T}(t)=\displaystyle \sum_{n\in\mathbb{Z}}h(t-nT)$&#10;\end{document}"/>
  <p:tag name="IGUANATEXSIZE" val="22"/>
</p:tagLst>
</file>

<file path=ppt/tags/tag96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math}&#10;\usepackage{graphicx}&#10;\usepackage{amssymb}&#10;\pagestyle{empty}&#10;&#10;\begin{document}&#10;$x_{R}\left(t\right)=\displaystyle &#10;\sum_{l \in \mathbb{Z}} a_l h\left(t-t_{l}\right)$&#10;\end{document}"/>
  <p:tag name="IGUANATEXSIZE" val="22"/>
</p:tagLst>
</file>

<file path=ppt/tags/tag96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L$&#10;&#10;\end{document}"/>
  <p:tag name="IGUANATEXSIZE" val="20"/>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2W$&#10;&#10;&#10;\end{document}"/>
  <p:tag name="IGUANATEXSIZE" val="20"/>
</p:tagLst>
</file>

<file path=ppt/tags/tag97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10;$T$&#10;&#10;\end{document}"/>
  <p:tag name="IGUANATEXSIZE" val="20"/>
</p:tagLst>
</file>

<file path=ppt/tags/tag9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mathcal{TW} \geq 2\pi (K+1)^2$&#10;\end{document}"/>
  <p:tag name="IGUANATEXSIZE" val="18"/>
</p:tagLst>
</file>

<file path=ppt/tags/tag972.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x(t) = \sum_{l=1}^L a_l h(t-t_l)$$&#10;&#10;\end{document}"/>
  <p:tag name="IGUANATEXSIZE" val="20"/>
</p:tagLst>
</file>

<file path=ppt/tags/tag973.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extrm{Amplitude - } a_i$&#10;&#10;&#10;\end{document}"/>
  <p:tag name="IGUANATEXSIZE" val="16"/>
</p:tagLst>
</file>

<file path=ppt/tags/tag97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textrm{Time - } t_i$&#10;&#10;&#10;\end{document}"/>
  <p:tag name="IGUANATEXSIZE" val="16"/>
</p:tagLst>
</file>

<file path=ppt/tags/tag97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noindent&#10;The baseband signal from&#10;the $i$th satellite is transmitted as&#10;$$s_i(t)=\sum_{n \in \mathbb{Z}} d_i[n] \phi_i (t-nT)$$&#10;where $d_i[n]$ is the navigation data sent by the $i$th sattlelite and&#10;$$\phi_i(t)=\sum_{m=0}^{M-1}c_i[m] g (t-mT_c)$$&#10;&#10;\end{document}"/>
  <p:tag name="IGUANATEXSIZE" val="20"/>
</p:tagLst>
</file>

<file path=ppt/tags/tag97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noindent&#10;$g(t)$ is flat over a frequency range of $2\pi/T_c$, $T=MT_c$&#10;&#10;&#10;\end{document}"/>
  <p:tag name="IGUANATEXSIZE" val="20"/>
</p:tagLst>
</file>

<file path=ppt/tags/tag97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noindent&#10;The sequences $c_i[m]$ are orthogonal over $m$ and $i$&#10;&#10;&#10;\end{document}"/>
  <p:tag name="IGUANATEXSIZE" val="20"/>
</p:tagLst>
</file>

<file path=ppt/tags/tag97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noindent&#10;Due to multipath at the receiver we obtain&#10;$$x(t)=\sum_{i}  \sum_r h_{i,r} s_i(t-\tau_{i,r})e^{j\omega_{i,r}t}$$&#10;&#10;\end{document}"/>
  <p:tag name="IGUANATEXSIZE" val="20"/>
</p:tagLst>
</file>

<file path=ppt/tags/tag97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noindent&#10;Common assumption: $\tau=\ell T_c, \omega=n \Delta \omega$&#10;&#10;\end{document}"/>
  <p:tag name="IGUANATEXSIZE" val="20"/>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_1(-t)$&#10;&#10;&#10;\end{document}"/>
  <p:tag name="IGUANATEXSIZE" val="20"/>
</p:tagLst>
</file>

<file path=ppt/tags/tag9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noindent&#10;Standard GPS match-filter against each possible &#10;$\tau,\omega$: $\phi_i(t-\ell T_c) e^{j n \Delta \omega t}$&#10;&#10;\end{document}"/>
  <p:tag name="IGUANATEXSIZE" val="20"/>
</p:tagLst>
</file>

<file path=ppt/tags/tag98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amsfonts}&#10;\pagestyle{empty}&#10;\begin{document}&#10;\noindent&#10;$\sum_{i,\ell,n} b_{i,\ell,n} \phi_i(t-\ell T_c) e^{j n \Delta \omega t}$&#10;&#10;\end{document}"/>
  <p:tag name="IGUANATEXSIZE" val="20"/>
</p:tagLst>
</file>

<file path=ppt/tags/tag98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inc}{\operatorname{sinc} }&#10;\newcommand{\supp}{\operatorname{supp} }&#10;\newcommand{\rank}{\operatorname{rank} }&#10;\newcommand{\Span}{\operatorname{span} }&#10;%\newcommand{\dim}{\operatorname{dim} }&#10;&#10;\begin{document}&#10;\begin{equation*}&#10;f(t) = \sum_{\omega\in\Omega}a_\omega e^{j2\pi \omega t}&#10;\end{equation*}&#10;&#10;\end{document}"/>
  <p:tag name="IGUANATEXSIZE" val="20"/>
</p:tagLst>
</file>

<file path=ppt/tags/tag98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inc}{\operatorname{sinc} }&#10;\newcommand{\supp}{\operatorname{supp} }&#10;\newcommand{\rank}{\operatorname{rank} }&#10;\newcommand{\Span}{\operatorname{span} }&#10;%\newcommand{\dim}{\operatorname{dim} }&#10;&#10;\begin{document}&#10;$K$ active tones,  $|\Omega|\leq K$&#10;\end{document}"/>
  <p:tag name="IGUANATEXSIZE" val="20"/>
</p:tagLst>
</file>

<file path=ppt/tags/tag984.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freq.&#10;&#10;\end{document}"/>
  <p:tag name="IGUANATEXSIZE" val="20"/>
</p:tagLst>
</file>

<file path=ppt/tags/tag985.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0$&#10;&#10;&#10;\end{document}"/>
  <p:tag name="IGUANATEXSIZE" val="16"/>
</p:tagLst>
</file>

<file path=ppt/tags/tag986.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rac{W}{2}$&#10;&#10;&#10;\end{document}"/>
  <p:tag name="IGUANATEXSIZE" val="16"/>
</p:tagLst>
</file>

<file path=ppt/tags/tag987.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rac{W-1}{2}$&#10;&#10;&#10;\end{document}"/>
  <p:tag name="IGUANATEXSIZE" val="16"/>
</p:tagLst>
</file>

<file path=ppt/tags/tag988.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1$&#10;&#10;&#10;\end{document}"/>
  <p:tag name="IGUANATEXSIZE" val="16"/>
</p:tagLst>
</file>

<file path=ppt/tags/tag989.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1$&#10;&#10;&#10;\end{document}"/>
  <p:tag name="IGUANATEXSIZE" val="16"/>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10;$s_M(-t)$&#10;&#10;&#10;\end{document}"/>
  <p:tag name="IGUANATEXSIZE" val="20"/>
</p:tagLst>
</file>

<file path=ppt/tags/tag990.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frac{W-1}{2}$&#10;&#10;&#10;\end{document}"/>
  <p:tag name="IGUANATEXSIZE" val="16"/>
</p:tagLst>
</file>

<file path=ppt/tags/tag991.xml><?xml version="1.0" encoding="utf-8"?>
<p:tagLst xmlns:a="http://schemas.openxmlformats.org/drawingml/2006/main" xmlns:r="http://schemas.openxmlformats.org/officeDocument/2006/relationships" xmlns:p="http://schemas.openxmlformats.org/presentationml/2006/main">
  <p:tag name="LATEXADDIN" val="\documentclass{article}\pagestyle{empty}&#10;\begin{document}&#10;&#10;&#10;$1$&#10;&#10;&#10;\end{document}"/>
  <p:tag name="IGUANATEXSIZE" val="16"/>
</p:tagLst>
</file>

<file path=ppt/tags/tag992.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begin{center}&#10;$W,R,\frac{W}{R}$\\are integers&#10;\end{center}&#10;&#10;&#10;\end{document}"/>
  <p:tag name="IGUANATEXSIZE" val="20"/>
</p:tagLst>
</file>

<file path=ppt/tags/tag993.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_c(t)$&#10;&#10;&#10;\end{document}"/>
  <p:tag name="IGUANATEXSIZE" val="16"/>
</p:tagLst>
</file>

<file path=ppt/tags/tag994.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t=\frac{n}{R}$&#10;&#10;&#10;\end{document}"/>
  <p:tag name="IGUANATEXSIZE" val="16"/>
</p:tagLst>
</file>

<file path=ppt/tags/tag995.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y[n]$&#10;&#10;&#10;\end{document}"/>
  <p:tag name="IGUANATEXSIZE" val="16"/>
</p:tagLst>
</file>

<file path=ppt/tags/tag996.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f(t)$&#10;&#10;&#10;\end{document}"/>
  <p:tag name="IGUANATEXSIZE" val="16"/>
</p:tagLst>
</file>

<file path=ppt/tags/tag997.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int_{t-\frac{1}{R}}^t$$&#10;&#10;&#10;\end{document}"/>
  <p:tag name="IGUANATEXSIZE" val="16"/>
</p:tagLst>
</file>

<file path=ppt/tags/tag998.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pm 1$ at rate $W$&#10;&#10;&#10;\end{document}"/>
  <p:tag name="IGUANATEXSIZE" val="16"/>
</p:tagLst>
</file>

<file path=ppt/tags/tag999.xml><?xml version="1.0" encoding="utf-8"?>
<p:tagLst xmlns:a="http://schemas.openxmlformats.org/drawingml/2006/main" xmlns:r="http://schemas.openxmlformats.org/officeDocument/2006/relationships" xmlns:p="http://schemas.openxmlformats.org/presentationml/2006/main">
  <p:tag name="LATEXADDIN" val="\documentclass{article}\pagestyle{empty}&#10;\usepackage{amsmath}&#10;\usepackage{amsfonts}&#10;\usepackage{amssymb}&#10;\usepackage{graphicx}&#10;\def\m(#1){\mathcal{#1}}&#10;\def\b(#1){\mathbf{#1}}&#10;\newcommand{\supp}{\operatorname{supp} }&#10;&#10;\begin{document}&#10;\noindent Multiply by $\pm 1$\\&#10;Sum every $R$ values&#10;&#10;&#10;\end{document}"/>
  <p:tag name="IGUANATEXSIZE" val="16"/>
</p:tagLst>
</file>

<file path=ppt/theme/theme1.xml><?xml version="1.0" encoding="utf-8"?>
<a:theme xmlns:a="http://schemas.openxmlformats.org/drawingml/2006/main" name="Sub-Nyquist Sampling of Analog Signals">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Palatino Linotype"/>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Palatino Linotype"/>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Palatino Linotype"/>
      <a:ea typeface=""/>
      <a:cs typeface="Arial"/>
    </a:majorFont>
    <a:minorFont>
      <a:latin typeface="Palatino Linotype"/>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Sub-Nyquist Sampling of Analog Signals</Template>
  <TotalTime>8954</TotalTime>
  <Words>11826</Words>
  <Application>Microsoft Office PowerPoint</Application>
  <PresentationFormat>On-screen Show (4:3)</PresentationFormat>
  <Paragraphs>2072</Paragraphs>
  <Slides>174</Slides>
  <Notes>110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174</vt:i4>
      </vt:variant>
    </vt:vector>
  </HeadingPairs>
  <TitlesOfParts>
    <vt:vector size="177" baseType="lpstr">
      <vt:lpstr>Sub-Nyquist Sampling of Analog Signals</vt:lpstr>
      <vt:lpstr>Acrobat Document</vt:lpstr>
      <vt:lpstr>Equation</vt:lpstr>
      <vt:lpstr>Xampling</vt:lpstr>
      <vt:lpstr>“Analog Girl in a Digital World…”</vt:lpstr>
      <vt:lpstr>Key Idea</vt:lpstr>
      <vt:lpstr>Outline</vt:lpstr>
      <vt:lpstr>Outline Schematically</vt:lpstr>
      <vt:lpstr>Tutorial Goal</vt:lpstr>
      <vt:lpstr>PowerPoint Presentation</vt:lpstr>
      <vt:lpstr>PowerPoint Presentation</vt:lpstr>
      <vt:lpstr>ADC Market</vt:lpstr>
      <vt:lpstr>PowerPoint Presentation</vt:lpstr>
      <vt:lpstr>The Key – Structure</vt:lpstr>
      <vt:lpstr>Structure Types</vt:lpstr>
      <vt:lpstr>Ultrasound</vt:lpstr>
      <vt:lpstr>Processing Rates</vt:lpstr>
      <vt:lpstr>Resolution (1): Radar</vt:lpstr>
      <vt:lpstr>Resolution (2): Subwavelength Imaging</vt:lpstr>
      <vt:lpstr>Imaging via Union Modeling</vt:lpstr>
      <vt:lpstr>Wideband Communication</vt:lpstr>
      <vt:lpstr>Sub-Nyquist Demonstration</vt:lpstr>
      <vt:lpstr>Xampling</vt:lpstr>
      <vt:lpstr>Xampling</vt:lpstr>
      <vt:lpstr>From Theory to Hardware</vt:lpstr>
      <vt:lpstr>Tutorial Goal</vt:lpstr>
      <vt:lpstr>PowerPoint Presentation</vt:lpstr>
      <vt:lpstr>Shannon-Nyquist Sampling</vt:lpstr>
      <vt:lpstr>Avoiding High-Rate ADC</vt:lpstr>
      <vt:lpstr>Papoulis’ Theorem</vt:lpstr>
      <vt:lpstr>Papoulis’ Theorem</vt:lpstr>
      <vt:lpstr>Example: Derivative Sampling</vt:lpstr>
      <vt:lpstr>Time-Interleaved ADCs</vt:lpstr>
      <vt:lpstr>Practical ADC Devices</vt:lpstr>
      <vt:lpstr>Generalized Sampling in a Subspace</vt:lpstr>
      <vt:lpstr>PowerPoint Presentation</vt:lpstr>
      <vt:lpstr>Main Tool: Fourier Transforms</vt:lpstr>
      <vt:lpstr>Correlation Sequences</vt:lpstr>
      <vt:lpstr>Reconstruction from Generalized Samples</vt:lpstr>
      <vt:lpstr>Multiple Shift-Invariant Generators</vt:lpstr>
      <vt:lpstr>Toy-Example (1)</vt:lpstr>
      <vt:lpstr>Toy-Example (2)</vt:lpstr>
      <vt:lpstr>Pulse-streams (known locations)</vt:lpstr>
      <vt:lpstr>Generalized Sampling in Practice</vt:lpstr>
      <vt:lpstr>Mutliband (known carriers)</vt:lpstr>
      <vt:lpstr>Landau’s Theorem</vt:lpstr>
      <vt:lpstr>RF Demodulation</vt:lpstr>
      <vt:lpstr>Undersampling</vt:lpstr>
      <vt:lpstr>Allowed Undersampling Rates</vt:lpstr>
      <vt:lpstr>Periodic Nonuniform Sampling</vt:lpstr>
      <vt:lpstr>Reconstruction from 2nd order PNS</vt:lpstr>
      <vt:lpstr>Multi-Coset Sampling</vt:lpstr>
      <vt:lpstr>Multi-Coset Sampling</vt:lpstr>
      <vt:lpstr>Short Summary</vt:lpstr>
      <vt:lpstr>Nonlinear Models – Motivation</vt:lpstr>
      <vt:lpstr>Nonlinear Models – Motivation</vt:lpstr>
      <vt:lpstr>PowerPoint Presentation</vt:lpstr>
      <vt:lpstr>Model</vt:lpstr>
      <vt:lpstr>Union Types</vt:lpstr>
      <vt:lpstr>Examples: Analog Unions (1)</vt:lpstr>
      <vt:lpstr>Examples: Analog Unions (2)</vt:lpstr>
      <vt:lpstr>Examples: Discrete Unions</vt:lpstr>
      <vt:lpstr>Compressed Sensing = Union</vt:lpstr>
      <vt:lpstr>Compressed Sensing </vt:lpstr>
      <vt:lpstr>Short Intro</vt:lpstr>
      <vt:lpstr>In a Nutshell…</vt:lpstr>
      <vt:lpstr>Uniqueness of Sparse Representations</vt:lpstr>
      <vt:lpstr>Coherence</vt:lpstr>
      <vt:lpstr>Restricted Isometry Property (RIP)</vt:lpstr>
      <vt:lpstr>Recovery of Sparse Vectors</vt:lpstr>
      <vt:lpstr>Greedy Methods: Matching Pursuit</vt:lpstr>
      <vt:lpstr>Recovery In the Presence of Noise</vt:lpstr>
      <vt:lpstr>Recovery Gurantees</vt:lpstr>
      <vt:lpstr>The Sensing Matrix A</vt:lpstr>
      <vt:lpstr>PowerPoint Presentation</vt:lpstr>
      <vt:lpstr>Multiband: Discretization ?</vt:lpstr>
      <vt:lpstr>Multiband: Discretization ?</vt:lpstr>
      <vt:lpstr>Multiband: Discretization ?</vt:lpstr>
      <vt:lpstr>Discrete CS Radar</vt:lpstr>
      <vt:lpstr>ADCs: Why Not Standard CS?</vt:lpstr>
      <vt:lpstr>PowerPoint Presentation</vt:lpstr>
      <vt:lpstr>PowerPoint Presentation</vt:lpstr>
      <vt:lpstr>Standard DSP Systems</vt:lpstr>
      <vt:lpstr>Xampling – Architecture</vt:lpstr>
      <vt:lpstr>Xampling: Main Idea</vt:lpstr>
      <vt:lpstr>PowerPoint Presentation</vt:lpstr>
      <vt:lpstr>PowerPoint Presentation</vt:lpstr>
      <vt:lpstr>PowerPoint Presentation</vt:lpstr>
      <vt:lpstr>The Modulated Wideband Converter</vt:lpstr>
      <vt:lpstr>Recovery From Xamples</vt:lpstr>
      <vt:lpstr>Reconstruction Approach</vt:lpstr>
      <vt:lpstr>Underlying Theory</vt:lpstr>
      <vt:lpstr>Insight into CTF </vt:lpstr>
      <vt:lpstr>Reconstruction</vt:lpstr>
      <vt:lpstr>Reconstruction</vt:lpstr>
      <vt:lpstr>Reconstruction</vt:lpstr>
      <vt:lpstr>Sign-Flipping Periodic Waveforms</vt:lpstr>
      <vt:lpstr>Time Appearance of Mixing Waveforms</vt:lpstr>
      <vt:lpstr>Simulation</vt:lpstr>
      <vt:lpstr>Sub-Nyquist Demonstration</vt:lpstr>
      <vt:lpstr>PowerPoint Presentation</vt:lpstr>
      <vt:lpstr>Fully-Blind PNS Approach</vt:lpstr>
      <vt:lpstr>Can Avoid RF Front-end ?</vt:lpstr>
      <vt:lpstr>Practical ADC Devices</vt:lpstr>
      <vt:lpstr>PowerPoint Presentation</vt:lpstr>
      <vt:lpstr>PowerPoint Presentation</vt:lpstr>
      <vt:lpstr>PowerPoint Presentation</vt:lpstr>
      <vt:lpstr>Pulse Streams</vt:lpstr>
      <vt:lpstr>Analog Sampling Stage</vt:lpstr>
      <vt:lpstr>Periodic Pulse Streams</vt:lpstr>
      <vt:lpstr>General Approach</vt:lpstr>
      <vt:lpstr>PowerPoint Presentation</vt:lpstr>
      <vt:lpstr>Annihilating ``Filter’’</vt:lpstr>
      <vt:lpstr>X-ADC: Filter Choice</vt:lpstr>
      <vt:lpstr>Special Cases</vt:lpstr>
      <vt:lpstr>Finite Pulse Streams</vt:lpstr>
      <vt:lpstr>Multichannel Scheme </vt:lpstr>
      <vt:lpstr>Filter Bank Approach</vt:lpstr>
      <vt:lpstr>Filter Bank vs. Single  Filter \ Modulation Bank</vt:lpstr>
      <vt:lpstr>Noise Robustness</vt:lpstr>
      <vt:lpstr>Application:  Multipath Medium Identification</vt:lpstr>
      <vt:lpstr>Application: Radar</vt:lpstr>
      <vt:lpstr>Xampling in Ultrasound Imaging</vt:lpstr>
      <vt:lpstr>Xampling in Ultrasound Imaging</vt:lpstr>
      <vt:lpstr>Ultrasound Imaging &amp; FRI</vt:lpstr>
      <vt:lpstr>PowerPoint Presentation</vt:lpstr>
      <vt:lpstr>Beamforming in the Compressed Domain</vt:lpstr>
      <vt:lpstr>Beamforming in the Compressed Domain</vt:lpstr>
      <vt:lpstr>Application to GPS Acquisition</vt:lpstr>
      <vt:lpstr>Received Signal</vt:lpstr>
      <vt:lpstr>Results</vt:lpstr>
      <vt:lpstr>PowerPoint Presentation</vt:lpstr>
      <vt:lpstr>Random Demodulation</vt:lpstr>
      <vt:lpstr>Random Demodulation</vt:lpstr>
      <vt:lpstr>Nyquist Folding</vt:lpstr>
      <vt:lpstr>Summary: Xampling Systems</vt:lpstr>
      <vt:lpstr>PowerPoint Presentation</vt:lpstr>
      <vt:lpstr>Theory vs. Practice</vt:lpstr>
      <vt:lpstr>ADC Market</vt:lpstr>
      <vt:lpstr>Sub-Nyquist: Practical Challenges</vt:lpstr>
      <vt:lpstr>Random Demodulator</vt:lpstr>
      <vt:lpstr>Modulated Wideband Converter</vt:lpstr>
      <vt:lpstr>Hardware Accuracy</vt:lpstr>
      <vt:lpstr>Comparison</vt:lpstr>
      <vt:lpstr>CS Radar</vt:lpstr>
      <vt:lpstr>ADCs: Why Not Standard CS?</vt:lpstr>
      <vt:lpstr>Stepping CS to Practice</vt:lpstr>
      <vt:lpstr>A 2.4 GHz Prototype</vt:lpstr>
      <vt:lpstr>Circuit Design (2)</vt:lpstr>
      <vt:lpstr>Circuit Design (3)</vt:lpstr>
      <vt:lpstr>Analog Design</vt:lpstr>
      <vt:lpstr>Digital Design</vt:lpstr>
      <vt:lpstr>Mixing with Periodic Functions</vt:lpstr>
      <vt:lpstr>Highly-Transient Periodic Waveforms</vt:lpstr>
      <vt:lpstr>Sub-Nyquist Demonstration</vt:lpstr>
      <vt:lpstr>Application: Cognitive Radio</vt:lpstr>
      <vt:lpstr>Simulations</vt:lpstr>
      <vt:lpstr>Experiments</vt:lpstr>
      <vt:lpstr>Take-Home Message</vt:lpstr>
      <vt:lpstr>Summary: Next Big Challenge</vt:lpstr>
      <vt:lpstr>PowerPoint Presentation</vt:lpstr>
      <vt:lpstr>PowerPoint Presentation</vt:lpstr>
      <vt:lpstr>PowerPoint Presentation</vt:lpstr>
      <vt:lpstr>PowerPoint Presentation</vt:lpstr>
      <vt:lpstr>Online Demonstrations</vt:lpstr>
      <vt:lpstr>Xampling Website</vt:lpstr>
      <vt:lpstr>PowerPoint Presentation</vt:lpstr>
      <vt:lpstr>References</vt:lpstr>
      <vt:lpstr>References</vt:lpstr>
      <vt:lpstr>References</vt:lpstr>
      <vt:lpstr>References</vt:lpstr>
      <vt:lpstr>References</vt:lpstr>
      <vt:lpstr>References</vt:lpstr>
      <vt:lpstr>References</vt:lpstr>
      <vt:lpstr>References</vt:lpstr>
      <vt:lpstr>References</vt:lpstr>
      <vt:lpstr>PowerPoint Presentation</vt:lpstr>
    </vt:vector>
  </TitlesOfParts>
  <Company>טכניון</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Analog Compressed Sensing</dc:title>
  <dc:creator>batchen</dc:creator>
  <cp:lastModifiedBy>Yonina Eldar</cp:lastModifiedBy>
  <cp:revision>724</cp:revision>
  <cp:lastPrinted>2011-04-28T19:23:30Z</cp:lastPrinted>
  <dcterms:created xsi:type="dcterms:W3CDTF">2009-07-26T11:26:07Z</dcterms:created>
  <dcterms:modified xsi:type="dcterms:W3CDTF">2011-07-22T00:00:19Z</dcterms:modified>
</cp:coreProperties>
</file>